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314" r:id="rId4"/>
    <p:sldId id="321" r:id="rId5"/>
    <p:sldId id="327" r:id="rId6"/>
    <p:sldId id="330" r:id="rId7"/>
    <p:sldId id="329" r:id="rId8"/>
    <p:sldId id="316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762" autoAdjust="0"/>
    <p:restoredTop sz="70430" autoAdjust="0"/>
  </p:normalViewPr>
  <p:slideViewPr>
    <p:cSldViewPr>
      <p:cViewPr>
        <p:scale>
          <a:sx n="75" d="100"/>
          <a:sy n="75" d="100"/>
        </p:scale>
        <p:origin x="-1002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806-8E73-4E99-8C2D-A92FC66897C8}" type="datetimeFigureOut">
              <a:rPr lang="en-AU" smtClean="0"/>
              <a:pPr/>
              <a:t>16/12/2014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4800-CF8E-4A47-B729-5179885040B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43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87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AU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1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1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 smtClean="0"/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259632" y="273814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67944" y="3789040"/>
            <a:ext cx="29537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Forum</a:t>
            </a:r>
          </a:p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Qld electricity distribution revenue proposals </a:t>
            </a:r>
          </a:p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2015-20</a:t>
            </a:r>
          </a:p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9 December 2014</a:t>
            </a:r>
            <a:endParaRPr lang="en-A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869" y="548680"/>
            <a:ext cx="8183562" cy="792163"/>
          </a:xfrm>
          <a:noFill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467544" y="1761133"/>
            <a:ext cx="8351837" cy="4187825"/>
          </a:xfrm>
          <a:noFill/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10.00 - 10.15		Registration 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10.15 – 10.30 	AER introduction </a:t>
            </a:r>
            <a:r>
              <a:rPr lang="en-AU" sz="22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Paula Conboy, AER Chair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10.30 – 11.00 	Energex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11.00 – 11.30 	</a:t>
            </a:r>
            <a:r>
              <a:rPr lang="en-AU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Ergon</a:t>
            </a: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Energy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11.30 – 12.00 	Consumer Challenge Panel (CCP) presentation 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12.00 – 12.30		Q &amp; A (please hold questions until Q&amp;A)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12.30			Wrap-up – Paula Conboy, AER Chair</a:t>
            </a:r>
            <a:endParaRPr lang="en-AU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AU" sz="18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noFill/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548680"/>
            <a:ext cx="8183563" cy="7207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Purpose of the public forum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85106"/>
            <a:ext cx="8183563" cy="4733925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Begin the review process</a:t>
            </a:r>
          </a:p>
          <a:p>
            <a:pPr lvl="0">
              <a:spcBef>
                <a:spcPts val="0"/>
              </a:spcBef>
            </a:pP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Energex and </a:t>
            </a:r>
            <a:r>
              <a:rPr lang="en-AU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Ergon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Energy with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an opportunity to speak to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their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regulatory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proposals</a:t>
            </a:r>
            <a:endParaRPr lang="en-A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Hear perspectives from the AER’s Consumer Challenge Panel</a:t>
            </a:r>
          </a:p>
          <a:p>
            <a:pPr lvl="0">
              <a:spcBef>
                <a:spcPts val="0"/>
              </a:spcBef>
            </a:pP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Hear from consumers, consumer representatives and other interested parties</a:t>
            </a:r>
          </a:p>
          <a:p>
            <a:pPr lvl="0">
              <a:spcBef>
                <a:spcPts val="0"/>
              </a:spcBef>
            </a:pP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Outline the process going forward</a:t>
            </a: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692696"/>
            <a:ext cx="8183562" cy="5762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Process to date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467544" y="1269206"/>
            <a:ext cx="8351837" cy="49498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AEMC rule change determination on November 2012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Better Regulation guideline development process in 2013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Receipt of regulatory proposals 31 October 2014</a:t>
            </a:r>
            <a:endParaRPr lang="en-A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proposals 19 November 2014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issues paper 5 December 2014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6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5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0485" y="476672"/>
            <a:ext cx="8183562" cy="9366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>
                <a:solidFill>
                  <a:schemeClr val="accent1"/>
                </a:solidFill>
              </a:rPr>
              <a:t>Energex’s</a:t>
            </a:r>
            <a:r>
              <a:rPr lang="en-AU" dirty="0" smtClean="0">
                <a:solidFill>
                  <a:schemeClr val="accent1"/>
                </a:solidFill>
              </a:rPr>
              <a:t> proposed revenue</a:t>
            </a:r>
            <a:endParaRPr lang="en-AU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7416824" cy="42545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539552" y="1484784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Energex – proposed total revenue ($million, 2014–15) 	</a:t>
            </a:r>
          </a:p>
        </p:txBody>
      </p:sp>
    </p:spTree>
    <p:extLst>
      <p:ext uri="{BB962C8B-B14F-4D97-AF65-F5344CB8AC3E}">
        <p14:creationId xmlns:p14="http://schemas.microsoft.com/office/powerpoint/2010/main" val="17025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6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3717" y="404664"/>
            <a:ext cx="8183562" cy="9366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err="1" smtClean="0">
                <a:solidFill>
                  <a:schemeClr val="accent1"/>
                </a:solidFill>
              </a:rPr>
              <a:t>Ergon</a:t>
            </a:r>
            <a:r>
              <a:rPr lang="en-AU" sz="3200" dirty="0" smtClean="0">
                <a:solidFill>
                  <a:schemeClr val="accent1"/>
                </a:solidFill>
              </a:rPr>
              <a:t> Energy’s proposed revenue</a:t>
            </a:r>
            <a:endParaRPr lang="en-AU" sz="3200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40" y="1981200"/>
            <a:ext cx="7538167" cy="42491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47056" y="1374736"/>
            <a:ext cx="75588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/>
              <a:t> </a:t>
            </a:r>
            <a:r>
              <a:rPr lang="en-AU" dirty="0" err="1" smtClean="0"/>
              <a:t>Ergon</a:t>
            </a:r>
            <a:r>
              <a:rPr lang="en-AU" dirty="0" smtClean="0"/>
              <a:t> </a:t>
            </a:r>
            <a:r>
              <a:rPr lang="en-AU" dirty="0"/>
              <a:t>Energy – proposed total revenue ($million, 2014–15) 	</a:t>
            </a:r>
          </a:p>
        </p:txBody>
      </p:sp>
    </p:spTree>
    <p:extLst>
      <p:ext uri="{BB962C8B-B14F-4D97-AF65-F5344CB8AC3E}">
        <p14:creationId xmlns:p14="http://schemas.microsoft.com/office/powerpoint/2010/main" val="25884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6293" y="548680"/>
            <a:ext cx="8183562" cy="5762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/>
              <a:t>AER approach</a:t>
            </a:r>
            <a:endParaRPr lang="en-AU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493713" y="1196752"/>
            <a:ext cx="8183562" cy="4897437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Implement the ‘Better Regulation’ Guidelines:</a:t>
            </a:r>
          </a:p>
          <a:p>
            <a:pPr lvl="1" eaLnBrk="1" hangingPunct="1">
              <a:spcBef>
                <a:spcPts val="600"/>
              </a:spcBef>
            </a:pP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AU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capex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AU" alt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opex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– our Expenditure Assessment Guideline </a:t>
            </a:r>
          </a:p>
          <a:p>
            <a:pPr lvl="1" eaLnBrk="1" hangingPunct="1">
              <a:spcBef>
                <a:spcPts val="600"/>
              </a:spcBef>
            </a:pP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compare 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Qld businesses 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with the results from our first Annual Benchmarking Report</a:t>
            </a:r>
          </a:p>
          <a:p>
            <a:pPr lvl="1" eaLnBrk="1" hangingPunct="1">
              <a:spcBef>
                <a:spcPts val="600"/>
              </a:spcBef>
            </a:pP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cost of asset financing – our Rate of Return Guideline</a:t>
            </a:r>
          </a:p>
          <a:p>
            <a:pPr eaLnBrk="1" hangingPunct="1">
              <a:spcBef>
                <a:spcPts val="600"/>
              </a:spcBef>
            </a:pP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We will examine carefully how 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Energex and </a:t>
            </a:r>
            <a:r>
              <a:rPr lang="en-AU" altLang="en-US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Ergon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Energy have 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engaged with consumers . We are interested in how relevant concerns raised by consumers have been addressed by 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each business 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in its regulatory proposal. </a:t>
            </a:r>
            <a:endParaRPr lang="en-AU" altLang="en-US" sz="2600" dirty="0"/>
          </a:p>
          <a:p>
            <a:pPr eaLnBrk="1" hangingPunct="1"/>
            <a:endParaRPr lang="en-AU" altLang="en-US" sz="1800" dirty="0"/>
          </a:p>
          <a:p>
            <a:pPr marL="0" indent="0" eaLnBrk="1" hangingPunct="1">
              <a:buNone/>
            </a:pPr>
            <a:endParaRPr lang="en-AU" altLang="en-US" sz="2400" dirty="0"/>
          </a:p>
        </p:txBody>
      </p:sp>
      <p:pic>
        <p:nvPicPr>
          <p:cNvPr id="16389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6021388"/>
            <a:ext cx="266541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7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1115616" y="1700808"/>
            <a:ext cx="6337300" cy="2736850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b="1" dirty="0" smtClean="0">
                <a:solidFill>
                  <a:schemeClr val="accent1"/>
                </a:solidFill>
                <a:latin typeface="+mj-lt"/>
                <a:cs typeface="Calibri" panose="020F0502020204030204" pitchFamily="34" charset="0"/>
              </a:rPr>
              <a:t>Presentations from Energex, </a:t>
            </a:r>
            <a:r>
              <a:rPr lang="en-AU" sz="3200" b="1" dirty="0" err="1" smtClean="0">
                <a:solidFill>
                  <a:schemeClr val="accent1"/>
                </a:solidFill>
                <a:latin typeface="+mj-lt"/>
                <a:cs typeface="Calibri" panose="020F0502020204030204" pitchFamily="34" charset="0"/>
              </a:rPr>
              <a:t>Ergon</a:t>
            </a:r>
            <a:r>
              <a:rPr lang="en-AU" sz="3200" b="1" dirty="0" smtClean="0">
                <a:solidFill>
                  <a:schemeClr val="accent1"/>
                </a:solidFill>
                <a:latin typeface="+mj-lt"/>
                <a:cs typeface="Calibri" panose="020F0502020204030204" pitchFamily="34" charset="0"/>
              </a:rPr>
              <a:t> Energy and </a:t>
            </a:r>
          </a:p>
          <a:p>
            <a:pPr marL="347663" lvl="1" indent="0" algn="ctr">
              <a:buNone/>
            </a:pPr>
            <a:r>
              <a:rPr lang="en-AU" sz="3200" b="1" dirty="0" smtClean="0">
                <a:solidFill>
                  <a:schemeClr val="accent1"/>
                </a:solidFill>
                <a:latin typeface="+mj-lt"/>
                <a:cs typeface="Calibri" panose="020F0502020204030204" pitchFamily="34" charset="0"/>
              </a:rPr>
              <a:t>AER Consumer Challenge Panel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1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</Words>
  <Application>Microsoft Office PowerPoint</Application>
  <PresentationFormat>On-screen Show (4:3)</PresentationFormat>
  <Paragraphs>69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Australian Energy Regulator</vt:lpstr>
      <vt:lpstr>Agenda</vt:lpstr>
      <vt:lpstr>Purpose of the public forum</vt:lpstr>
      <vt:lpstr>Process to date</vt:lpstr>
      <vt:lpstr>Energex’s proposed revenue</vt:lpstr>
      <vt:lpstr>Ergon Energy’s proposed revenue</vt:lpstr>
      <vt:lpstr>AER approach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2013-09-18T06:13:18Z</dcterms:created>
  <dcterms:modified xsi:type="dcterms:W3CDTF">2014-12-15T22:22:23Z</dcterms:modified>
</cp:coreProperties>
</file>