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828" r:id="rId1"/>
  </p:sldMasterIdLst>
  <p:notesMasterIdLst>
    <p:notesMasterId r:id="rId8"/>
  </p:notesMasterIdLst>
  <p:handoutMasterIdLst>
    <p:handoutMasterId r:id="rId9"/>
  </p:handoutMasterIdLst>
  <p:sldIdLst>
    <p:sldId id="256" r:id="rId2"/>
    <p:sldId id="265" r:id="rId3"/>
    <p:sldId id="314" r:id="rId4"/>
    <p:sldId id="321" r:id="rId5"/>
    <p:sldId id="329" r:id="rId6"/>
    <p:sldId id="316" r:id="rId7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8E25"/>
    <a:srgbClr val="706138"/>
    <a:srgbClr val="695B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5" autoAdjust="0"/>
    <p:restoredTop sz="70430" autoAdjust="0"/>
  </p:normalViewPr>
  <p:slideViewPr>
    <p:cSldViewPr>
      <p:cViewPr>
        <p:scale>
          <a:sx n="66" d="100"/>
          <a:sy n="66" d="100"/>
        </p:scale>
        <p:origin x="-140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3360" y="-7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FB1806-8E73-4E99-8C2D-A92FC66897C8}" type="datetimeFigureOut">
              <a:rPr lang="en-AU" smtClean="0"/>
              <a:pPr/>
              <a:t>16/12/2014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164800-CF8E-4A47-B729-5179885040B6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464347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490FA72-92EE-46D0-839E-870D2244B01A}" type="datetimeFigureOut">
              <a:rPr lang="en-AU"/>
              <a:pPr>
                <a:defRPr/>
              </a:pPr>
              <a:t>16/12/2014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EFB3645-CA44-4448-ACEC-ECBF1169363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90459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FB3645-CA44-4448-ACEC-ECBF11693634}" type="slidenum">
              <a:rPr lang="en-AU" smtClean="0"/>
              <a:pPr>
                <a:defRPr/>
              </a:pPr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8879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FB3645-CA44-4448-ACEC-ECBF11693634}" type="slidenum">
              <a:rPr lang="en-AU" smtClean="0"/>
              <a:pPr>
                <a:defRPr/>
              </a:pPr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980893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</a:pPr>
            <a:endParaRPr lang="en-AU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FB3645-CA44-4448-ACEC-ECBF11693634}" type="slidenum">
              <a:rPr lang="en-AU" smtClean="0"/>
              <a:pPr>
                <a:defRPr/>
              </a:pPr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67164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AU" sz="1200" dirty="0" smtClean="0">
              <a:latin typeface="Lucida Fax" pitchFamily="18" charset="0"/>
            </a:endParaRPr>
          </a:p>
          <a:p>
            <a:pPr eaLnBrk="1" hangingPunct="1"/>
            <a:endParaRPr lang="en-AU" sz="1200" dirty="0" smtClean="0">
              <a:latin typeface="Lucida Fax" pitchFamily="18" charset="0"/>
            </a:endParaRPr>
          </a:p>
          <a:p>
            <a:pPr eaLnBrk="1" hangingPunct="1"/>
            <a:endParaRPr lang="en-AU" sz="1200" dirty="0" smtClean="0">
              <a:latin typeface="Lucida Fax" pitchFamily="18" charset="0"/>
            </a:endParaRPr>
          </a:p>
          <a:p>
            <a:pPr marL="0" indent="0" eaLnBrk="1" hangingPunct="1">
              <a:buNone/>
            </a:pPr>
            <a:endParaRPr lang="en-AU" sz="1000" dirty="0" smtClean="0">
              <a:latin typeface="Lucida Fax" pitchFamily="18" charset="0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FB3645-CA44-4448-ACEC-ECBF11693634}" type="slidenum">
              <a:rPr lang="en-AU" smtClean="0"/>
              <a:pPr>
                <a:defRPr/>
              </a:pPr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980893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10783-3D64-4152-8989-AB9397DA02B5}" type="slidenum">
              <a:rPr lang="en-AU" smtClean="0"/>
              <a:pPr>
                <a:defRPr/>
              </a:pPr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918710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429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AU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FB3645-CA44-4448-ACEC-ECBF11693634}" type="slidenum">
              <a:rPr lang="en-AU" smtClean="0"/>
              <a:pPr>
                <a:defRPr/>
              </a:pPr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6716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A56233D-B0E4-42FE-AD66-07B251CEC933}" type="datetime1">
              <a:rPr lang="en-AU" smtClean="0"/>
              <a:pPr>
                <a:defRPr/>
              </a:pPr>
              <a:t>16/12/2014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5CA4F6-5590-4839-99B7-5115499F27E1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289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C4B07-FDDA-4DE5-A695-43810325C4B7}" type="datetime1">
              <a:rPr lang="en-AU" smtClean="0"/>
              <a:pPr>
                <a:defRPr/>
              </a:pPr>
              <a:t>16/12/2014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CB8B4-C7E1-4571-98F6-7D5E8463CA3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7965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9DA3D-4E2B-4FDD-A6FA-E08E434AE9DF}" type="datetime1">
              <a:rPr lang="en-AU" smtClean="0"/>
              <a:pPr>
                <a:defRPr/>
              </a:pPr>
              <a:t>16/12/2014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FED62-FA5C-488D-8751-66051ED6C241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61533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96F6F-DCAA-4E4B-B142-627110B50CA9}" type="datetime1">
              <a:rPr lang="en-AU" smtClean="0"/>
              <a:pPr>
                <a:defRPr/>
              </a:pPr>
              <a:t>16/12/2014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FEB61-D040-4E37-B4BA-CBE8C8ED11E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2584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7E059C0-9BA7-4AEE-9466-4C2C37C56486}" type="datetime1">
              <a:rPr lang="en-AU" smtClean="0"/>
              <a:pPr>
                <a:defRPr/>
              </a:pPr>
              <a:t>16/12/2014</a:t>
            </a:fld>
            <a:endParaRPr lang="en-A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06FD645-19B2-421C-9D90-44E494BCDBE1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11593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8D2DA-89D3-4F3A-8ECE-20E7AFE165A5}" type="datetime1">
              <a:rPr lang="en-AU" smtClean="0"/>
              <a:pPr>
                <a:defRPr/>
              </a:pPr>
              <a:t>16/12/2014</a:t>
            </a:fld>
            <a:endParaRPr lang="en-AU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2CC65-D72F-402D-9080-D7E37753765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4356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BE9BC-C15C-480F-91A0-BE511A03AEE9}" type="datetime1">
              <a:rPr lang="en-AU" smtClean="0"/>
              <a:pPr>
                <a:defRPr/>
              </a:pPr>
              <a:t>16/12/2014</a:t>
            </a:fld>
            <a:endParaRPr lang="en-AU"/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C44B4-1227-44E5-BE13-AC342D050A5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1325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87E45-88B5-40A7-A32D-D852F50D0461}" type="datetime1">
              <a:rPr lang="en-AU" smtClean="0"/>
              <a:pPr>
                <a:defRPr/>
              </a:pPr>
              <a:t>16/12/2014</a:t>
            </a:fld>
            <a:endParaRPr lang="en-AU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6F631-41D1-464A-A79E-43AD28A0918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03317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505F985-5375-4E11-B37F-E09B5E5FD9F4}" type="datetime1">
              <a:rPr lang="en-AU" smtClean="0"/>
              <a:pPr>
                <a:defRPr/>
              </a:pPr>
              <a:t>16/12/2014</a:t>
            </a:fld>
            <a:endParaRPr lang="en-A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22CE10E-8C29-40AA-A9D4-4577DC7B5C8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89283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3F7FC-B6CE-4046-BCF7-38E2218AE3E6}" type="datetime1">
              <a:rPr lang="en-AU" smtClean="0"/>
              <a:pPr>
                <a:defRPr/>
              </a:pPr>
              <a:t>16/12/2014</a:t>
            </a:fld>
            <a:endParaRPr lang="en-AU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50CB4-C0DB-4260-89DA-8D7631B60F0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93102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68E1A53-1382-4130-96F5-78D79E0FDDA7}" type="datetime1">
              <a:rPr lang="en-AU" smtClean="0"/>
              <a:pPr>
                <a:defRPr/>
              </a:pPr>
              <a:t>16/12/2014</a:t>
            </a:fld>
            <a:endParaRPr lang="en-A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8593679-BA99-4924-8DFA-E9F1AC8A0FFB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11086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8C54225-D272-4884-A2F8-B48C947BAE9A}" type="datetime1">
              <a:rPr lang="en-AU" smtClean="0"/>
              <a:pPr>
                <a:defRPr/>
              </a:pPr>
              <a:t>16/12/2014</a:t>
            </a:fld>
            <a:endParaRPr lang="en-A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3BD4CD29-3D7B-4FEE-976C-88BB285D80F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34" r:id="rId2"/>
    <p:sldLayoutId id="2147483942" r:id="rId3"/>
    <p:sldLayoutId id="2147483935" r:id="rId4"/>
    <p:sldLayoutId id="2147483936" r:id="rId5"/>
    <p:sldLayoutId id="2147483937" r:id="rId6"/>
    <p:sldLayoutId id="2147483943" r:id="rId7"/>
    <p:sldLayoutId id="2147483938" r:id="rId8"/>
    <p:sldLayoutId id="2147483944" r:id="rId9"/>
    <p:sldLayoutId id="2147483939" r:id="rId10"/>
    <p:sldLayoutId id="214748394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692150"/>
            <a:ext cx="7772400" cy="1828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Australian Energy Regulator</a:t>
            </a:r>
            <a:endParaRPr lang="en-AU" dirty="0"/>
          </a:p>
        </p:txBody>
      </p:sp>
      <p:pic>
        <p:nvPicPr>
          <p:cNvPr id="1026" name="Picture 2" descr="C:\Documents and Settings\lkeog\Local Settings\Temporary Internet Files\Content.IE5\2AIR206U\MP900403216[1]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331640" y="2708920"/>
            <a:ext cx="2016927" cy="302391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148" name="Picture 5" descr="D10 1334418  AER logo_landscape_RGB 300dpi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5805488"/>
            <a:ext cx="216217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355976" y="3789040"/>
            <a:ext cx="29537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Public Forum</a:t>
            </a:r>
          </a:p>
          <a:p>
            <a:pPr algn="ctr"/>
            <a:r>
              <a:rPr lang="en-AU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SA Power Networks’ revenue proposal 2015-20</a:t>
            </a:r>
          </a:p>
          <a:p>
            <a:pPr algn="ctr"/>
            <a:r>
              <a:rPr lang="en-AU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10 December 2014</a:t>
            </a:r>
            <a:endParaRPr lang="en-AU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EFEB61-D040-4E37-B4BA-CBE8C8ED11E3}" type="slidenum">
              <a:rPr lang="en-AU" smtClean="0"/>
              <a:pPr>
                <a:defRPr/>
              </a:pPr>
              <a:t>2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60438" y="549275"/>
            <a:ext cx="8183562" cy="7921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Agenda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4294967295"/>
          </p:nvPr>
        </p:nvSpPr>
        <p:spPr>
          <a:xfrm>
            <a:off x="792163" y="1700213"/>
            <a:ext cx="8351837" cy="4187825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AU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10.00 – 10.15   Registration</a:t>
            </a:r>
          </a:p>
          <a:p>
            <a:pPr eaLnBrk="1" hangingPunct="1">
              <a:spcBef>
                <a:spcPts val="600"/>
              </a:spcBef>
            </a:pPr>
            <a:r>
              <a:rPr lang="en-AU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10.15 – 10.30   AER introduction </a:t>
            </a:r>
            <a:r>
              <a:rPr lang="en-AU" sz="2200" dirty="0"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en-AU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Paula Conboy, AER Chair</a:t>
            </a:r>
          </a:p>
          <a:p>
            <a:pPr eaLnBrk="1" hangingPunct="1">
              <a:spcBef>
                <a:spcPts val="600"/>
              </a:spcBef>
            </a:pPr>
            <a:r>
              <a:rPr lang="en-AU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10.30 – 11.00   SA Power Networks</a:t>
            </a:r>
          </a:p>
          <a:p>
            <a:pPr eaLnBrk="1" hangingPunct="1">
              <a:spcBef>
                <a:spcPts val="600"/>
              </a:spcBef>
            </a:pPr>
            <a:r>
              <a:rPr lang="en-AU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11.00 – 11.30   Consumer Challenge Panel (CCP) presentation </a:t>
            </a:r>
          </a:p>
          <a:p>
            <a:pPr eaLnBrk="1" hangingPunct="1">
              <a:spcBef>
                <a:spcPts val="600"/>
              </a:spcBef>
            </a:pPr>
            <a:r>
              <a:rPr lang="en-AU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11.30 – 12.00   Q &amp; A (please hold all questions for Q&amp;A session)</a:t>
            </a:r>
          </a:p>
          <a:p>
            <a:pPr eaLnBrk="1" hangingPunct="1">
              <a:spcBef>
                <a:spcPts val="600"/>
              </a:spcBef>
            </a:pPr>
            <a:r>
              <a:rPr lang="en-AU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12.00   	  Wrap-up </a:t>
            </a:r>
            <a:r>
              <a:rPr lang="en-AU" sz="2200" dirty="0"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en-AU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Paula Conboy, AER Chair</a:t>
            </a:r>
            <a:endParaRPr lang="en-AU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endParaRPr lang="en-AU" sz="1800" dirty="0" smtClean="0">
              <a:latin typeface="Lucida Fax" pitchFamily="18" charset="0"/>
            </a:endParaRPr>
          </a:p>
          <a:p>
            <a:pPr marL="0" indent="0" eaLnBrk="1" hangingPunct="1">
              <a:buNone/>
            </a:pPr>
            <a:endParaRPr lang="en-AU" sz="1200" dirty="0" smtClean="0">
              <a:latin typeface="Lucida Fax" pitchFamily="18" charset="0"/>
            </a:endParaRPr>
          </a:p>
        </p:txBody>
      </p:sp>
      <p:pic>
        <p:nvPicPr>
          <p:cNvPr id="9220" name="Picture 3" descr="D10 1334418  AER logo_landscape_RGB 300dpi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EFEB61-D040-4E37-B4BA-CBE8C8ED11E3}" type="slidenum">
              <a:rPr lang="en-AU" smtClean="0"/>
              <a:pPr>
                <a:defRPr/>
              </a:pPr>
              <a:t>3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10108" y="620688"/>
            <a:ext cx="8183563" cy="7207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Purpose of the public forum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4294967295"/>
          </p:nvPr>
        </p:nvSpPr>
        <p:spPr>
          <a:xfrm>
            <a:off x="496168" y="1471290"/>
            <a:ext cx="8183563" cy="4733925"/>
          </a:xfrm>
        </p:spPr>
        <p:txBody>
          <a:bodyPr/>
          <a:lstStyle/>
          <a:p>
            <a:pPr lvl="0">
              <a:spcBef>
                <a:spcPts val="0"/>
              </a:spcBef>
            </a:pPr>
            <a:r>
              <a:rPr lang="en-A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Begin the review process</a:t>
            </a:r>
          </a:p>
          <a:p>
            <a:pPr lvl="0">
              <a:spcBef>
                <a:spcPts val="0"/>
              </a:spcBef>
            </a:pPr>
            <a:r>
              <a:rPr lang="en-A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Provide SA Power with an opportunity to speak to its regulatory proposal</a:t>
            </a:r>
          </a:p>
          <a:p>
            <a:pPr>
              <a:spcBef>
                <a:spcPts val="0"/>
              </a:spcBef>
            </a:pPr>
            <a:r>
              <a:rPr lang="en-A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Hear perspectives from the AER’s Consumer </a:t>
            </a:r>
            <a:r>
              <a:rPr lang="en-AU" sz="2600" dirty="0">
                <a:latin typeface="Calibri" panose="020F0502020204030204" pitchFamily="34" charset="0"/>
                <a:cs typeface="Calibri" panose="020F0502020204030204" pitchFamily="34" charset="0"/>
              </a:rPr>
              <a:t>Challenge </a:t>
            </a:r>
            <a:r>
              <a:rPr lang="en-A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Panel</a:t>
            </a:r>
          </a:p>
          <a:p>
            <a:pPr lvl="0">
              <a:spcBef>
                <a:spcPts val="0"/>
              </a:spcBef>
            </a:pPr>
            <a:r>
              <a:rPr lang="en-A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Hear from consumers, consumer representatives and other interested parties</a:t>
            </a:r>
          </a:p>
          <a:p>
            <a:pPr lvl="0">
              <a:spcBef>
                <a:spcPts val="0"/>
              </a:spcBef>
            </a:pPr>
            <a:r>
              <a:rPr lang="en-A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Outline the process going forward</a:t>
            </a:r>
          </a:p>
          <a:p>
            <a:pPr lvl="0"/>
            <a:endParaRPr lang="en-AU" sz="1600" dirty="0">
              <a:latin typeface="Lucida Fax" pitchFamily="18" charset="0"/>
            </a:endParaRPr>
          </a:p>
          <a:p>
            <a:pPr lvl="0"/>
            <a:endParaRPr lang="en-AU" sz="1600" dirty="0" smtClean="0">
              <a:latin typeface="Lucida Fax" pitchFamily="18" charset="0"/>
            </a:endParaRPr>
          </a:p>
          <a:p>
            <a:pPr marL="0" lvl="0" indent="0">
              <a:buNone/>
            </a:pPr>
            <a:endParaRPr lang="en-AU" sz="1600" dirty="0" smtClean="0">
              <a:latin typeface="Lucida Fax" pitchFamily="18" charset="0"/>
            </a:endParaRPr>
          </a:p>
          <a:p>
            <a:pPr lvl="0"/>
            <a:endParaRPr lang="en-AU" sz="1600" dirty="0" smtClean="0">
              <a:latin typeface="Lucida Fax" pitchFamily="18" charset="0"/>
            </a:endParaRPr>
          </a:p>
          <a:p>
            <a:pPr lvl="1"/>
            <a:endParaRPr lang="en-AU" sz="1200" dirty="0">
              <a:latin typeface="Lucida Fax" pitchFamily="18" charset="0"/>
            </a:endParaRPr>
          </a:p>
          <a:p>
            <a:pPr lvl="0" eaLnBrk="1" hangingPunct="1"/>
            <a:endParaRPr lang="en-AU" sz="1200" dirty="0">
              <a:latin typeface="Lucida Fax" pitchFamily="18" charset="0"/>
            </a:endParaRPr>
          </a:p>
          <a:p>
            <a:pPr lvl="0"/>
            <a:endParaRPr lang="en-AU" sz="1200" dirty="0">
              <a:latin typeface="Lucida Fax" pitchFamily="18" charset="0"/>
            </a:endParaRPr>
          </a:p>
          <a:p>
            <a:pPr eaLnBrk="1" hangingPunct="1"/>
            <a:endParaRPr lang="en-AU" sz="1200" dirty="0">
              <a:latin typeface="Lucida Fax" pitchFamily="18" charset="0"/>
            </a:endParaRPr>
          </a:p>
          <a:p>
            <a:pPr marL="0" indent="0" eaLnBrk="1" hangingPunct="1">
              <a:buNone/>
            </a:pPr>
            <a:endParaRPr lang="en-AU" sz="1200" dirty="0" smtClean="0">
              <a:latin typeface="Lucida Fax" pitchFamily="18" charset="0"/>
            </a:endParaRPr>
          </a:p>
        </p:txBody>
      </p:sp>
      <p:pic>
        <p:nvPicPr>
          <p:cNvPr id="9220" name="Picture 3" descr="D10 1334418  AER logo_landscape_RGB 300dpi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7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EFEB61-D040-4E37-B4BA-CBE8C8ED11E3}" type="slidenum">
              <a:rPr lang="en-AU" smtClean="0"/>
              <a:pPr>
                <a:defRPr/>
              </a:pPr>
              <a:t>4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11560" y="692696"/>
            <a:ext cx="8255570" cy="576263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Process to date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4294967295"/>
          </p:nvPr>
        </p:nvSpPr>
        <p:spPr>
          <a:xfrm>
            <a:off x="539552" y="1269206"/>
            <a:ext cx="8351837" cy="4949825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en-A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AEMC rule change determination on November 2012 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en-A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Better Regulation guideline development process in 2013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en-A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Received SAPN’s regulatory proposal on 31 October 2014</a:t>
            </a:r>
            <a:endParaRPr lang="en-AU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en-A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Publication of proposals 19 November 2014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en-A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Publication of issues paper 5 December 2014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</a:pPr>
            <a:r>
              <a:rPr lang="en-A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Next steps to be discussed at the end of the workshop</a:t>
            </a:r>
          </a:p>
        </p:txBody>
      </p:sp>
      <p:pic>
        <p:nvPicPr>
          <p:cNvPr id="9220" name="Picture 3" descr="D10 1334418  AER logo_landscape_RGB 300dpi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267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17005" y="548680"/>
            <a:ext cx="8183562" cy="5762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AU" dirty="0" smtClean="0"/>
              <a:t>AER approach</a:t>
            </a:r>
            <a:endParaRPr lang="en-AU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487909" y="1123951"/>
            <a:ext cx="8183562" cy="4897437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AU" alt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Implement the ‘Better </a:t>
            </a:r>
            <a:r>
              <a:rPr lang="en-AU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Regulation’ </a:t>
            </a:r>
            <a:r>
              <a:rPr lang="en-AU" alt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Guidelines:</a:t>
            </a:r>
            <a:endParaRPr lang="en-AU" alt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ts val="600"/>
              </a:spcBef>
            </a:pPr>
            <a:r>
              <a:rPr lang="en-AU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for capex and opex – our Expenditure Assessment Guideline </a:t>
            </a:r>
            <a:endParaRPr lang="en-AU" altLang="en-US" sz="2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ts val="600"/>
              </a:spcBef>
            </a:pPr>
            <a:r>
              <a:rPr lang="en-AU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AU" alt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ompare SAPN with the results from our first Annual Benchmarking </a:t>
            </a:r>
            <a:r>
              <a:rPr lang="en-AU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AU" alt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eport</a:t>
            </a:r>
            <a:endParaRPr lang="en-AU" alt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ts val="600"/>
              </a:spcBef>
            </a:pPr>
            <a:r>
              <a:rPr lang="en-AU" alt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cost </a:t>
            </a:r>
            <a:r>
              <a:rPr lang="en-AU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en-AU" alt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asset financing </a:t>
            </a:r>
            <a:r>
              <a:rPr lang="en-AU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– our Rate of Return Guideline</a:t>
            </a:r>
          </a:p>
          <a:p>
            <a:pPr eaLnBrk="1" hangingPunct="1">
              <a:spcBef>
                <a:spcPts val="600"/>
              </a:spcBef>
            </a:pPr>
            <a:r>
              <a:rPr lang="en-AU" alt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We will examine carefully how SAPN has engaged with consumers . We are interested in how relevant concerns raised by consumers have been addressed by SAPN in its regulatory proposal. </a:t>
            </a:r>
            <a:endParaRPr lang="en-AU" altLang="en-US" sz="2600" dirty="0"/>
          </a:p>
          <a:p>
            <a:pPr marL="0" indent="0" eaLnBrk="1" hangingPunct="1">
              <a:buNone/>
            </a:pPr>
            <a:endParaRPr lang="en-AU" altLang="en-US" sz="1800" dirty="0"/>
          </a:p>
          <a:p>
            <a:pPr marL="0" indent="0" eaLnBrk="1" hangingPunct="1">
              <a:buNone/>
            </a:pPr>
            <a:endParaRPr lang="en-AU" altLang="en-US" sz="2400" dirty="0"/>
          </a:p>
        </p:txBody>
      </p:sp>
      <p:pic>
        <p:nvPicPr>
          <p:cNvPr id="16389" name="Picture 3" descr="D10 1334418  AER logo_landscape_RGB 300dpi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6021388"/>
            <a:ext cx="2665412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172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EFEB61-D040-4E37-B4BA-CBE8C8ED11E3}" type="slidenum">
              <a:rPr lang="en-AU" smtClean="0"/>
              <a:pPr>
                <a:defRPr/>
              </a:pPr>
              <a:t>6</a:t>
            </a:fld>
            <a:endParaRPr lang="en-AU"/>
          </a:p>
        </p:txBody>
      </p:sp>
      <p:sp>
        <p:nvSpPr>
          <p:cNvPr id="9219" name="Content Placeholder 2"/>
          <p:cNvSpPr>
            <a:spLocks noGrp="1"/>
          </p:cNvSpPr>
          <p:nvPr>
            <p:ph idx="4294967295"/>
          </p:nvPr>
        </p:nvSpPr>
        <p:spPr>
          <a:xfrm>
            <a:off x="1259681" y="1700808"/>
            <a:ext cx="6337300" cy="2736850"/>
          </a:xfrm>
        </p:spPr>
        <p:txBody>
          <a:bodyPr/>
          <a:lstStyle/>
          <a:p>
            <a:pPr marL="347663" lvl="1" indent="0" algn="ctr">
              <a:buNone/>
            </a:pPr>
            <a:r>
              <a:rPr lang="en-AU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alibri" panose="020F0502020204030204" pitchFamily="34" charset="0"/>
              </a:rPr>
              <a:t>Presentations from SA Power Networks and  AER Consumer Challenge Panel</a:t>
            </a:r>
          </a:p>
          <a:p>
            <a:endParaRPr lang="en-AU" sz="1800" dirty="0">
              <a:solidFill>
                <a:schemeClr val="accent1">
                  <a:lumMod val="75000"/>
                </a:schemeClr>
              </a:solidFill>
              <a:latin typeface="Lucida Fax" pitchFamily="18" charset="0"/>
            </a:endParaRPr>
          </a:p>
          <a:p>
            <a:endParaRPr lang="en-AU" sz="1800" dirty="0">
              <a:solidFill>
                <a:schemeClr val="accent1">
                  <a:lumMod val="75000"/>
                </a:schemeClr>
              </a:solidFill>
              <a:latin typeface="Lucida Fax" pitchFamily="18" charset="0"/>
            </a:endParaRPr>
          </a:p>
          <a:p>
            <a:pPr eaLnBrk="1" hangingPunct="1"/>
            <a:endParaRPr lang="en-AU" sz="1200" dirty="0">
              <a:latin typeface="Lucida Fax" pitchFamily="18" charset="0"/>
            </a:endParaRPr>
          </a:p>
          <a:p>
            <a:pPr marL="0" indent="0" eaLnBrk="1" hangingPunct="1">
              <a:buNone/>
            </a:pPr>
            <a:endParaRPr lang="en-AU" sz="1200" dirty="0" smtClean="0">
              <a:latin typeface="Lucida Fax" pitchFamily="18" charset="0"/>
            </a:endParaRPr>
          </a:p>
        </p:txBody>
      </p:sp>
      <p:pic>
        <p:nvPicPr>
          <p:cNvPr id="9220" name="Picture 3" descr="D10 1334418  AER logo_landscape_RGB 300dpi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810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247</Words>
  <Application>Microsoft Office PowerPoint</Application>
  <PresentationFormat>On-screen Show (4:3)</PresentationFormat>
  <Paragraphs>53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Aspect</vt:lpstr>
      <vt:lpstr>Australian Energy Regulator</vt:lpstr>
      <vt:lpstr>Agenda</vt:lpstr>
      <vt:lpstr>Purpose of the public forum</vt:lpstr>
      <vt:lpstr>Process to date</vt:lpstr>
      <vt:lpstr>AER approach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2013-09-18T06:13:18Z</dcterms:created>
  <dcterms:modified xsi:type="dcterms:W3CDTF">2014-12-15T22:18:46Z</dcterms:modified>
</cp:coreProperties>
</file>