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268" r:id="rId4"/>
    <p:sldId id="269" r:id="rId5"/>
    <p:sldId id="271" r:id="rId6"/>
    <p:sldId id="282" r:id="rId7"/>
    <p:sldId id="280" r:id="rId8"/>
    <p:sldId id="278" r:id="rId9"/>
    <p:sldId id="281" r:id="rId10"/>
    <p:sldId id="270" r:id="rId11"/>
    <p:sldId id="279" r:id="rId12"/>
    <p:sldId id="266" r:id="rId13"/>
    <p:sldId id="272" r:id="rId14"/>
    <p:sldId id="276" r:id="rId15"/>
    <p:sldId id="267" r:id="rId16"/>
    <p:sldId id="273" r:id="rId17"/>
    <p:sldId id="275" r:id="rId18"/>
    <p:sldId id="283" r:id="rId19"/>
    <p:sldId id="259"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0084C9"/>
    <a:srgbClr val="808080"/>
    <a:srgbClr val="323291"/>
    <a:srgbClr val="FF961E"/>
    <a:srgbClr val="CBE247"/>
    <a:srgbClr val="80C2E4"/>
    <a:srgbClr val="BAD80A"/>
    <a:srgbClr val="000000"/>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9771" autoAdjust="0"/>
  </p:normalViewPr>
  <p:slideViewPr>
    <p:cSldViewPr>
      <p:cViewPr>
        <p:scale>
          <a:sx n="80" d="100"/>
          <a:sy n="80" d="100"/>
        </p:scale>
        <p:origin x="-2514" y="-6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067D4-D4B5-49DD-968E-810C4B197FDE}" type="datetimeFigureOut">
              <a:rPr lang="en-AU" smtClean="0"/>
              <a:t>11/12/2014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CEC52-8083-4777-A876-7FCF4F025C0B}" type="slidenum">
              <a:rPr lang="en-AU" smtClean="0"/>
              <a:t>‹#›</a:t>
            </a:fld>
            <a:endParaRPr lang="en-AU"/>
          </a:p>
        </p:txBody>
      </p:sp>
    </p:spTree>
    <p:extLst>
      <p:ext uri="{BB962C8B-B14F-4D97-AF65-F5344CB8AC3E}">
        <p14:creationId xmlns:p14="http://schemas.microsoft.com/office/powerpoint/2010/main" val="365937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2</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11</a:t>
            </a:fld>
            <a:endParaRPr lang="en-AU"/>
          </a:p>
        </p:txBody>
      </p:sp>
    </p:spTree>
    <p:extLst>
      <p:ext uri="{BB962C8B-B14F-4D97-AF65-F5344CB8AC3E}">
        <p14:creationId xmlns:p14="http://schemas.microsoft.com/office/powerpoint/2010/main" val="73623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13</a:t>
            </a:fld>
            <a:endParaRPr lang="en-AU"/>
          </a:p>
        </p:txBody>
      </p:sp>
    </p:spTree>
    <p:extLst>
      <p:ext uri="{BB962C8B-B14F-4D97-AF65-F5344CB8AC3E}">
        <p14:creationId xmlns:p14="http://schemas.microsoft.com/office/powerpoint/2010/main" val="73623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14</a:t>
            </a:fld>
            <a:endParaRPr lang="en-AU"/>
          </a:p>
        </p:txBody>
      </p:sp>
    </p:spTree>
    <p:extLst>
      <p:ext uri="{BB962C8B-B14F-4D97-AF65-F5344CB8AC3E}">
        <p14:creationId xmlns:p14="http://schemas.microsoft.com/office/powerpoint/2010/main" val="327937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16</a:t>
            </a:fld>
            <a:endParaRPr lang="en-AU"/>
          </a:p>
        </p:txBody>
      </p:sp>
    </p:spTree>
    <p:extLst>
      <p:ext uri="{BB962C8B-B14F-4D97-AF65-F5344CB8AC3E}">
        <p14:creationId xmlns:p14="http://schemas.microsoft.com/office/powerpoint/2010/main" val="73623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17</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3</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AU" b="1" dirty="0"/>
          </a:p>
        </p:txBody>
      </p:sp>
      <p:sp>
        <p:nvSpPr>
          <p:cNvPr id="4" name="Slide Number Placeholder 3"/>
          <p:cNvSpPr>
            <a:spLocks noGrp="1"/>
          </p:cNvSpPr>
          <p:nvPr>
            <p:ph type="sldNum" sz="quarter" idx="10"/>
          </p:nvPr>
        </p:nvSpPr>
        <p:spPr/>
        <p:txBody>
          <a:bodyPr/>
          <a:lstStyle/>
          <a:p>
            <a:fld id="{6FCCEC52-8083-4777-A876-7FCF4F025C0B}" type="slidenum">
              <a:rPr lang="en-AU" smtClean="0"/>
              <a:t>4</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AU" sz="1200" b="0" i="0" u="none" strike="noStrike" kern="1200" baseline="0" dirty="0" smtClean="0">
                <a:solidFill>
                  <a:schemeClr val="tx1"/>
                </a:solidFill>
                <a:latin typeface="+mn-lt"/>
                <a:ea typeface="+mn-ea"/>
                <a:cs typeface="+mn-cs"/>
              </a:rPr>
              <a:t>.</a:t>
            </a:r>
            <a:endParaRPr lang="en-AU" b="1" dirty="0"/>
          </a:p>
        </p:txBody>
      </p:sp>
      <p:sp>
        <p:nvSpPr>
          <p:cNvPr id="4" name="Slide Number Placeholder 3"/>
          <p:cNvSpPr>
            <a:spLocks noGrp="1"/>
          </p:cNvSpPr>
          <p:nvPr>
            <p:ph type="sldNum" sz="quarter" idx="10"/>
          </p:nvPr>
        </p:nvSpPr>
        <p:spPr/>
        <p:txBody>
          <a:bodyPr/>
          <a:lstStyle/>
          <a:p>
            <a:fld id="{6FCCEC52-8083-4777-A876-7FCF4F025C0B}" type="slidenum">
              <a:rPr lang="en-AU" smtClean="0"/>
              <a:t>5</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6</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7</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8</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9</a:t>
            </a:fld>
            <a:endParaRPr lang="en-AU"/>
          </a:p>
        </p:txBody>
      </p:sp>
    </p:spTree>
    <p:extLst>
      <p:ext uri="{BB962C8B-B14F-4D97-AF65-F5344CB8AC3E}">
        <p14:creationId xmlns:p14="http://schemas.microsoft.com/office/powerpoint/2010/main" val="399931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FCCEC52-8083-4777-A876-7FCF4F025C0B}" type="slidenum">
              <a:rPr lang="en-AU" smtClean="0"/>
              <a:t>10</a:t>
            </a:fld>
            <a:endParaRPr lang="en-AU"/>
          </a:p>
        </p:txBody>
      </p:sp>
    </p:spTree>
    <p:extLst>
      <p:ext uri="{BB962C8B-B14F-4D97-AF65-F5344CB8AC3E}">
        <p14:creationId xmlns:p14="http://schemas.microsoft.com/office/powerpoint/2010/main" val="399931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D96401B-DF4D-419F-8FB0-25CE9A03B29F}" type="datetimeFigureOut">
              <a:rPr lang="en-US"/>
              <a:pPr>
                <a:defRPr/>
              </a:pPr>
              <a:t>12/11/2014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D3B90BE-BDCE-4B27-ACB5-C2A10F8F4ADB}" type="slidenum">
              <a:rPr lang="en-US"/>
              <a:pPr>
                <a:defRPr/>
              </a:pPr>
              <a:t>‹#›</a:t>
            </a:fld>
            <a:endParaRPr lang="en-US"/>
          </a:p>
        </p:txBody>
      </p:sp>
    </p:spTree>
    <p:extLst>
      <p:ext uri="{BB962C8B-B14F-4D97-AF65-F5344CB8AC3E}">
        <p14:creationId xmlns:p14="http://schemas.microsoft.com/office/powerpoint/2010/main" val="428184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F79F1C7-70B2-40FF-B3EC-ED7C0A0E388F}" type="datetimeFigureOut">
              <a:rPr lang="en-US"/>
              <a:pPr>
                <a:defRPr/>
              </a:pPr>
              <a:t>12/11/2014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629EFD6-AAFF-499E-811B-3A53FD8D936E}" type="slidenum">
              <a:rPr lang="en-US"/>
              <a:pPr>
                <a:defRPr/>
              </a:pPr>
              <a:t>‹#›</a:t>
            </a:fld>
            <a:endParaRPr lang="en-US"/>
          </a:p>
        </p:txBody>
      </p:sp>
    </p:spTree>
    <p:extLst>
      <p:ext uri="{BB962C8B-B14F-4D97-AF65-F5344CB8AC3E}">
        <p14:creationId xmlns:p14="http://schemas.microsoft.com/office/powerpoint/2010/main" val="405009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76D0748-39D9-4FE1-A1D1-C29CB1535C7E}" type="datetimeFigureOut">
              <a:rPr lang="en-US"/>
              <a:pPr>
                <a:defRPr/>
              </a:pPr>
              <a:t>12/11/2014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244E72A-E399-453A-8402-10D4C98A2CED}" type="slidenum">
              <a:rPr lang="en-US"/>
              <a:pPr>
                <a:defRPr/>
              </a:pPr>
              <a:t>‹#›</a:t>
            </a:fld>
            <a:endParaRPr lang="en-US"/>
          </a:p>
        </p:txBody>
      </p:sp>
    </p:spTree>
    <p:extLst>
      <p:ext uri="{BB962C8B-B14F-4D97-AF65-F5344CB8AC3E}">
        <p14:creationId xmlns:p14="http://schemas.microsoft.com/office/powerpoint/2010/main" val="249311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4A49C4-F7E8-41E5-99FE-830A17833F40}"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82012B-B90A-4626-BB1A-F513B57737C7}" type="slidenum">
              <a:rPr lang="en-US"/>
              <a:pPr>
                <a:defRPr/>
              </a:pPr>
              <a:t>‹#›</a:t>
            </a:fld>
            <a:endParaRPr lang="en-US"/>
          </a:p>
        </p:txBody>
      </p:sp>
    </p:spTree>
    <p:extLst>
      <p:ext uri="{BB962C8B-B14F-4D97-AF65-F5344CB8AC3E}">
        <p14:creationId xmlns:p14="http://schemas.microsoft.com/office/powerpoint/2010/main" val="226326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C5413C-0994-4457-ADE8-0CE620786774}"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2AC01F-F3B8-49EA-AA33-1648B66E52E7}" type="slidenum">
              <a:rPr lang="en-US"/>
              <a:pPr>
                <a:defRPr/>
              </a:pPr>
              <a:t>‹#›</a:t>
            </a:fld>
            <a:endParaRPr lang="en-US"/>
          </a:p>
        </p:txBody>
      </p:sp>
    </p:spTree>
    <p:extLst>
      <p:ext uri="{BB962C8B-B14F-4D97-AF65-F5344CB8AC3E}">
        <p14:creationId xmlns:p14="http://schemas.microsoft.com/office/powerpoint/2010/main" val="324974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14628-28D5-4CD7-BB0E-6EA7E4DDFC63}"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151FE-F8B4-4B16-8973-62E675AEC0DC}" type="slidenum">
              <a:rPr lang="en-US"/>
              <a:pPr>
                <a:defRPr/>
              </a:pPr>
              <a:t>‹#›</a:t>
            </a:fld>
            <a:endParaRPr lang="en-US"/>
          </a:p>
        </p:txBody>
      </p:sp>
    </p:spTree>
    <p:extLst>
      <p:ext uri="{BB962C8B-B14F-4D97-AF65-F5344CB8AC3E}">
        <p14:creationId xmlns:p14="http://schemas.microsoft.com/office/powerpoint/2010/main" val="173456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F5B47C-68A0-4A8E-A9D1-7E01DD8DD8E4}" type="datetimeFigureOut">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01E097-4C88-4681-B88D-9FC0155E4848}" type="slidenum">
              <a:rPr lang="en-US"/>
              <a:pPr>
                <a:defRPr/>
              </a:pPr>
              <a:t>‹#›</a:t>
            </a:fld>
            <a:endParaRPr lang="en-US"/>
          </a:p>
        </p:txBody>
      </p:sp>
    </p:spTree>
    <p:extLst>
      <p:ext uri="{BB962C8B-B14F-4D97-AF65-F5344CB8AC3E}">
        <p14:creationId xmlns:p14="http://schemas.microsoft.com/office/powerpoint/2010/main" val="27508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451D56-07CA-47F0-BD1A-7F2D34F80C1A}" type="datetimeFigureOut">
              <a:rPr lang="en-US"/>
              <a:pPr>
                <a:defRPr/>
              </a:pPr>
              <a:t>12/11/2014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CE5517-04FF-498E-9FD4-59C0E1365BDB}" type="slidenum">
              <a:rPr lang="en-US"/>
              <a:pPr>
                <a:defRPr/>
              </a:pPr>
              <a:t>‹#›</a:t>
            </a:fld>
            <a:endParaRPr lang="en-US"/>
          </a:p>
        </p:txBody>
      </p:sp>
    </p:spTree>
    <p:extLst>
      <p:ext uri="{BB962C8B-B14F-4D97-AF65-F5344CB8AC3E}">
        <p14:creationId xmlns:p14="http://schemas.microsoft.com/office/powerpoint/2010/main" val="291697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D05240-1A52-49CB-B029-15D323A9924E}" type="datetimeFigureOut">
              <a:rPr lang="en-US"/>
              <a:pPr>
                <a:defRPr/>
              </a:pPr>
              <a:t>12/11/2014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72D7B7-B837-411B-B204-BC6DA957F232}" type="slidenum">
              <a:rPr lang="en-US"/>
              <a:pPr>
                <a:defRPr/>
              </a:pPr>
              <a:t>‹#›</a:t>
            </a:fld>
            <a:endParaRPr lang="en-US"/>
          </a:p>
        </p:txBody>
      </p:sp>
    </p:spTree>
    <p:extLst>
      <p:ext uri="{BB962C8B-B14F-4D97-AF65-F5344CB8AC3E}">
        <p14:creationId xmlns:p14="http://schemas.microsoft.com/office/powerpoint/2010/main" val="867030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3A0A6F-FDB0-40A5-92B1-08241685F915}" type="datetimeFigureOut">
              <a:rPr lang="en-US"/>
              <a:pPr>
                <a:defRPr/>
              </a:pPr>
              <a:t>12/11/2014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EDD962-DCFC-41DA-B06C-00A116D46C3D}" type="slidenum">
              <a:rPr lang="en-US"/>
              <a:pPr>
                <a:defRPr/>
              </a:pPr>
              <a:t>‹#›</a:t>
            </a:fld>
            <a:endParaRPr lang="en-US"/>
          </a:p>
        </p:txBody>
      </p:sp>
    </p:spTree>
    <p:extLst>
      <p:ext uri="{BB962C8B-B14F-4D97-AF65-F5344CB8AC3E}">
        <p14:creationId xmlns:p14="http://schemas.microsoft.com/office/powerpoint/2010/main" val="1090274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5987F0-BD75-4364-A26D-486E8D3EB076}" type="datetimeFigureOut">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859F4-0736-4DB2-8737-15B0AD1007E5}" type="slidenum">
              <a:rPr lang="en-US"/>
              <a:pPr>
                <a:defRPr/>
              </a:pPr>
              <a:t>‹#›</a:t>
            </a:fld>
            <a:endParaRPr lang="en-US"/>
          </a:p>
        </p:txBody>
      </p:sp>
    </p:spTree>
    <p:extLst>
      <p:ext uri="{BB962C8B-B14F-4D97-AF65-F5344CB8AC3E}">
        <p14:creationId xmlns:p14="http://schemas.microsoft.com/office/powerpoint/2010/main" val="18201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4D54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C385C09-0E46-447B-B404-BAA16F9E9CFC}" type="datetimeFigureOut">
              <a:rPr lang="en-US"/>
              <a:pPr>
                <a:defRPr/>
              </a:pPr>
              <a:t>12/11/2014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A0E0F87-4D21-4E5E-A632-049AC60FB978}" type="slidenum">
              <a:rPr lang="en-US"/>
              <a:pPr>
                <a:defRPr/>
              </a:pPr>
              <a:t>‹#›</a:t>
            </a:fld>
            <a:endParaRPr lang="en-US"/>
          </a:p>
        </p:txBody>
      </p:sp>
    </p:spTree>
    <p:extLst>
      <p:ext uri="{BB962C8B-B14F-4D97-AF65-F5344CB8AC3E}">
        <p14:creationId xmlns:p14="http://schemas.microsoft.com/office/powerpoint/2010/main" val="290354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CDE47F-4948-4B6D-B9D5-BEEE11AD3F5D}" type="datetimeFigureOut">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9CE043-208D-41A2-89B8-F486409E6E8A}" type="slidenum">
              <a:rPr lang="en-US"/>
              <a:pPr>
                <a:defRPr/>
              </a:pPr>
              <a:t>‹#›</a:t>
            </a:fld>
            <a:endParaRPr lang="en-US"/>
          </a:p>
        </p:txBody>
      </p:sp>
    </p:spTree>
    <p:extLst>
      <p:ext uri="{BB962C8B-B14F-4D97-AF65-F5344CB8AC3E}">
        <p14:creationId xmlns:p14="http://schemas.microsoft.com/office/powerpoint/2010/main" val="1783338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1BDF4C-9848-46B8-B751-0D223F0E6DE6}"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7BA5AE-23EF-40B2-9D46-72F95E98FB71}" type="slidenum">
              <a:rPr lang="en-US"/>
              <a:pPr>
                <a:defRPr/>
              </a:pPr>
              <a:t>‹#›</a:t>
            </a:fld>
            <a:endParaRPr lang="en-US"/>
          </a:p>
        </p:txBody>
      </p:sp>
    </p:spTree>
    <p:extLst>
      <p:ext uri="{BB962C8B-B14F-4D97-AF65-F5344CB8AC3E}">
        <p14:creationId xmlns:p14="http://schemas.microsoft.com/office/powerpoint/2010/main" val="613141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4412B-B66C-4DA8-B60F-D7E91C9BDE62}" type="datetimeFigureOut">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CDB083-4C54-4F35-AB97-1D1BD36913DD}" type="slidenum">
              <a:rPr lang="en-US"/>
              <a:pPr>
                <a:defRPr/>
              </a:pPr>
              <a:t>‹#›</a:t>
            </a:fld>
            <a:endParaRPr lang="en-US"/>
          </a:p>
        </p:txBody>
      </p:sp>
    </p:spTree>
    <p:extLst>
      <p:ext uri="{BB962C8B-B14F-4D97-AF65-F5344CB8AC3E}">
        <p14:creationId xmlns:p14="http://schemas.microsoft.com/office/powerpoint/2010/main" val="414256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B71CD6E-5498-4736-984B-5EF8EAD2ADE8}" type="datetimeFigureOut">
              <a:rPr lang="en-US"/>
              <a:pPr>
                <a:defRPr/>
              </a:pPr>
              <a:t>12/11/2014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C489054-F9E5-48BA-AD26-D298D0AD0B75}" type="slidenum">
              <a:rPr lang="en-US"/>
              <a:pPr>
                <a:defRPr/>
              </a:pPr>
              <a:t>‹#›</a:t>
            </a:fld>
            <a:endParaRPr lang="en-US"/>
          </a:p>
        </p:txBody>
      </p:sp>
    </p:spTree>
    <p:extLst>
      <p:ext uri="{BB962C8B-B14F-4D97-AF65-F5344CB8AC3E}">
        <p14:creationId xmlns:p14="http://schemas.microsoft.com/office/powerpoint/2010/main" val="171347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FF111D5-C79B-4CE5-B276-0154896D7AAC}" type="datetimeFigureOut">
              <a:rPr lang="en-US"/>
              <a:pPr>
                <a:defRPr/>
              </a:pPr>
              <a:t>12/11/2014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BEA33BC-0003-445A-BBE3-1AF70326038F}" type="slidenum">
              <a:rPr lang="en-US"/>
              <a:pPr>
                <a:defRPr/>
              </a:pPr>
              <a:t>‹#›</a:t>
            </a:fld>
            <a:endParaRPr lang="en-US"/>
          </a:p>
        </p:txBody>
      </p:sp>
    </p:spTree>
    <p:extLst>
      <p:ext uri="{BB962C8B-B14F-4D97-AF65-F5344CB8AC3E}">
        <p14:creationId xmlns:p14="http://schemas.microsoft.com/office/powerpoint/2010/main" val="15076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C6CECCB-A9BE-4BBD-8943-D89987E4CF4B}" type="datetimeFigureOut">
              <a:rPr lang="en-US"/>
              <a:pPr>
                <a:defRPr/>
              </a:pPr>
              <a:t>12/11/2014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8E140B8-8FA8-4F51-A924-DF01B53BC8AC}" type="slidenum">
              <a:rPr lang="en-US"/>
              <a:pPr>
                <a:defRPr/>
              </a:pPr>
              <a:t>‹#›</a:t>
            </a:fld>
            <a:endParaRPr lang="en-US"/>
          </a:p>
        </p:txBody>
      </p:sp>
    </p:spTree>
    <p:extLst>
      <p:ext uri="{BB962C8B-B14F-4D97-AF65-F5344CB8AC3E}">
        <p14:creationId xmlns:p14="http://schemas.microsoft.com/office/powerpoint/2010/main" val="189083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18E5331-7268-4479-9C74-C8A4082354AB}" type="datetimeFigureOut">
              <a:rPr lang="en-US"/>
              <a:pPr>
                <a:defRPr/>
              </a:pPr>
              <a:t>12/11/2014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B96EE74-C115-4B18-9E8F-A9485D1B791B}" type="slidenum">
              <a:rPr lang="en-US"/>
              <a:pPr>
                <a:defRPr/>
              </a:pPr>
              <a:t>‹#›</a:t>
            </a:fld>
            <a:endParaRPr lang="en-US"/>
          </a:p>
        </p:txBody>
      </p:sp>
    </p:spTree>
    <p:extLst>
      <p:ext uri="{BB962C8B-B14F-4D97-AF65-F5344CB8AC3E}">
        <p14:creationId xmlns:p14="http://schemas.microsoft.com/office/powerpoint/2010/main" val="323118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59F4B43-AE41-4548-98D4-412A9DE87127}" type="datetimeFigureOut">
              <a:rPr lang="en-US"/>
              <a:pPr>
                <a:defRPr/>
              </a:pPr>
              <a:t>12/11/2014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18D0B1F-8283-467E-BBF8-BB9E594748E9}" type="slidenum">
              <a:rPr lang="en-US"/>
              <a:pPr>
                <a:defRPr/>
              </a:pPr>
              <a:t>‹#›</a:t>
            </a:fld>
            <a:endParaRPr lang="en-US"/>
          </a:p>
        </p:txBody>
      </p:sp>
    </p:spTree>
    <p:extLst>
      <p:ext uri="{BB962C8B-B14F-4D97-AF65-F5344CB8AC3E}">
        <p14:creationId xmlns:p14="http://schemas.microsoft.com/office/powerpoint/2010/main" val="242545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8D311EE-CBDC-46A5-9247-BC04B9724A04}" type="datetimeFigureOut">
              <a:rPr lang="en-US"/>
              <a:pPr>
                <a:defRPr/>
              </a:pPr>
              <a:t>12/11/2014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327DA83-D38B-4472-AAB4-AF934A707E2B}" type="slidenum">
              <a:rPr lang="en-US"/>
              <a:pPr>
                <a:defRPr/>
              </a:pPr>
              <a:t>‹#›</a:t>
            </a:fld>
            <a:endParaRPr lang="en-US"/>
          </a:p>
        </p:txBody>
      </p:sp>
    </p:spTree>
    <p:extLst>
      <p:ext uri="{BB962C8B-B14F-4D97-AF65-F5344CB8AC3E}">
        <p14:creationId xmlns:p14="http://schemas.microsoft.com/office/powerpoint/2010/main" val="411739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A033E53-EB93-4F7D-AF17-8B3F2B0DBDAD}" type="datetimeFigureOut">
              <a:rPr lang="en-US"/>
              <a:pPr>
                <a:defRPr/>
              </a:pPr>
              <a:t>12/11/2014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D7011D9-3D6B-40D4-A309-5A7CC066A78A}" type="slidenum">
              <a:rPr lang="en-US"/>
              <a:pPr>
                <a:defRPr/>
              </a:pPr>
              <a:t>‹#›</a:t>
            </a:fld>
            <a:endParaRPr lang="en-US"/>
          </a:p>
        </p:txBody>
      </p:sp>
    </p:spTree>
    <p:extLst>
      <p:ext uri="{BB962C8B-B14F-4D97-AF65-F5344CB8AC3E}">
        <p14:creationId xmlns:p14="http://schemas.microsoft.com/office/powerpoint/2010/main" val="63023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ENX0140_layout-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rtl="0" eaLnBrk="0" fontAlgn="base" hangingPunct="0">
        <a:spcBef>
          <a:spcPct val="0"/>
        </a:spcBef>
        <a:spcAft>
          <a:spcPct val="0"/>
        </a:spcAft>
        <a:defRPr sz="2800" kern="1200">
          <a:solidFill>
            <a:srgbClr val="C4D545"/>
          </a:solidFill>
          <a:latin typeface="+mj-lt"/>
          <a:ea typeface="+mj-ea"/>
          <a:cs typeface="+mj-cs"/>
        </a:defRPr>
      </a:lvl1pPr>
      <a:lvl2pPr algn="l" rtl="0" eaLnBrk="0" fontAlgn="base" hangingPunct="0">
        <a:spcBef>
          <a:spcPct val="0"/>
        </a:spcBef>
        <a:spcAft>
          <a:spcPct val="0"/>
        </a:spcAft>
        <a:defRPr sz="2800">
          <a:solidFill>
            <a:srgbClr val="C4D545"/>
          </a:solidFill>
          <a:latin typeface="Arial" charset="0"/>
        </a:defRPr>
      </a:lvl2pPr>
      <a:lvl3pPr algn="l" rtl="0" eaLnBrk="0" fontAlgn="base" hangingPunct="0">
        <a:spcBef>
          <a:spcPct val="0"/>
        </a:spcBef>
        <a:spcAft>
          <a:spcPct val="0"/>
        </a:spcAft>
        <a:defRPr sz="2800">
          <a:solidFill>
            <a:srgbClr val="C4D545"/>
          </a:solidFill>
          <a:latin typeface="Arial" charset="0"/>
        </a:defRPr>
      </a:lvl3pPr>
      <a:lvl4pPr algn="l" rtl="0" eaLnBrk="0" fontAlgn="base" hangingPunct="0">
        <a:spcBef>
          <a:spcPct val="0"/>
        </a:spcBef>
        <a:spcAft>
          <a:spcPct val="0"/>
        </a:spcAft>
        <a:defRPr sz="2800">
          <a:solidFill>
            <a:srgbClr val="C4D545"/>
          </a:solidFill>
          <a:latin typeface="Arial" charset="0"/>
        </a:defRPr>
      </a:lvl4pPr>
      <a:lvl5pPr algn="l" rtl="0" eaLnBrk="0" fontAlgn="base" hangingPunct="0">
        <a:spcBef>
          <a:spcPct val="0"/>
        </a:spcBef>
        <a:spcAft>
          <a:spcPct val="0"/>
        </a:spcAft>
        <a:defRPr sz="2800">
          <a:solidFill>
            <a:srgbClr val="C4D545"/>
          </a:solidFill>
          <a:latin typeface="Arial" charset="0"/>
        </a:defRPr>
      </a:lvl5pPr>
      <a:lvl6pPr marL="457200" algn="l" rtl="0" fontAlgn="base">
        <a:spcBef>
          <a:spcPct val="0"/>
        </a:spcBef>
        <a:spcAft>
          <a:spcPct val="0"/>
        </a:spcAft>
        <a:defRPr sz="2800">
          <a:solidFill>
            <a:srgbClr val="C4D545"/>
          </a:solidFill>
          <a:latin typeface="Arial" charset="0"/>
        </a:defRPr>
      </a:lvl6pPr>
      <a:lvl7pPr marL="914400" algn="l" rtl="0" fontAlgn="base">
        <a:spcBef>
          <a:spcPct val="0"/>
        </a:spcBef>
        <a:spcAft>
          <a:spcPct val="0"/>
        </a:spcAft>
        <a:defRPr sz="2800">
          <a:solidFill>
            <a:srgbClr val="C4D545"/>
          </a:solidFill>
          <a:latin typeface="Arial" charset="0"/>
        </a:defRPr>
      </a:lvl7pPr>
      <a:lvl8pPr marL="1371600" algn="l" rtl="0" fontAlgn="base">
        <a:spcBef>
          <a:spcPct val="0"/>
        </a:spcBef>
        <a:spcAft>
          <a:spcPct val="0"/>
        </a:spcAft>
        <a:defRPr sz="2800">
          <a:solidFill>
            <a:srgbClr val="C4D545"/>
          </a:solidFill>
          <a:latin typeface="Arial" charset="0"/>
        </a:defRPr>
      </a:lvl8pPr>
      <a:lvl9pPr marL="1828800" algn="l" rtl="0" fontAlgn="base">
        <a:spcBef>
          <a:spcPct val="0"/>
        </a:spcBef>
        <a:spcAft>
          <a:spcPct val="0"/>
        </a:spcAft>
        <a:defRPr sz="2800">
          <a:solidFill>
            <a:srgbClr val="C4D545"/>
          </a:solidFill>
          <a:latin typeface="Arial" charset="0"/>
        </a:defRPr>
      </a:lvl9pPr>
    </p:titleStyle>
    <p:bodyStyle>
      <a:lvl1pPr marL="342900" indent="-342900" algn="l" rtl="0" eaLnBrk="0" fontAlgn="base" hangingPunct="0">
        <a:spcBef>
          <a:spcPct val="20000"/>
        </a:spcBef>
        <a:spcAft>
          <a:spcPct val="0"/>
        </a:spcAft>
        <a:buFont typeface="Arial" charset="0"/>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128B7F-0C8E-4FC3-B4CD-0781D75A2718}" type="datetimeFigureOut">
              <a:rPr lang="en-US"/>
              <a:pPr>
                <a:defRPr/>
              </a:pPr>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1CBC475-4E87-4A39-BB0A-AD2061CC2F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58" r:id="rId2"/>
    <p:sldLayoutId id="2147483757" r:id="rId3"/>
    <p:sldLayoutId id="2147483756" r:id="rId4"/>
    <p:sldLayoutId id="2147483755" r:id="rId5"/>
    <p:sldLayoutId id="2147483754" r:id="rId6"/>
    <p:sldLayoutId id="2147483753" r:id="rId7"/>
    <p:sldLayoutId id="2147483752" r:id="rId8"/>
    <p:sldLayoutId id="2147483751" r:id="rId9"/>
    <p:sldLayoutId id="2147483750" r:id="rId10"/>
    <p:sldLayoutId id="214748374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7617"/>
          <a:stretch/>
        </p:blipFill>
        <p:spPr>
          <a:xfrm>
            <a:off x="0" y="947191"/>
            <a:ext cx="9144000" cy="4963618"/>
          </a:xfrm>
          <a:prstGeom prst="rect">
            <a:avLst/>
          </a:prstGeom>
        </p:spPr>
      </p:pic>
      <p:sp>
        <p:nvSpPr>
          <p:cNvPr id="7" name="Text Box 20"/>
          <p:cNvSpPr txBox="1">
            <a:spLocks noChangeArrowheads="1"/>
          </p:cNvSpPr>
          <p:nvPr/>
        </p:nvSpPr>
        <p:spPr bwMode="auto">
          <a:xfrm>
            <a:off x="2699792" y="6021288"/>
            <a:ext cx="6212391" cy="52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ts val="3500"/>
              </a:lnSpc>
              <a:spcAft>
                <a:spcPts val="0"/>
              </a:spcAft>
            </a:pPr>
            <a:r>
              <a:rPr lang="en-AU" sz="2800" b="1" dirty="0" smtClean="0">
                <a:effectLst/>
                <a:latin typeface="Arial"/>
                <a:ea typeface="Times New Roman"/>
                <a:cs typeface="Times New Roman"/>
              </a:rPr>
              <a:t>2015-20 Regulatory Proposal</a:t>
            </a:r>
            <a:endParaRPr lang="en-AU" sz="2800" dirty="0">
              <a:effectLst/>
              <a:latin typeface="Arial"/>
              <a:ea typeface="Times New Roman"/>
              <a:cs typeface="Times New Roman"/>
            </a:endParaRPr>
          </a:p>
        </p:txBody>
      </p:sp>
      <p:sp>
        <p:nvSpPr>
          <p:cNvPr id="8" name="Text Box 32"/>
          <p:cNvSpPr txBox="1">
            <a:spLocks noChangeArrowheads="1"/>
          </p:cNvSpPr>
          <p:nvPr/>
        </p:nvSpPr>
        <p:spPr bwMode="auto">
          <a:xfrm>
            <a:off x="3872183" y="6453336"/>
            <a:ext cx="50400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spcAft>
                <a:spcPts val="0"/>
              </a:spcAft>
            </a:pPr>
            <a:r>
              <a:rPr lang="en-AU" sz="2000" dirty="0" smtClean="0">
                <a:latin typeface="Arial"/>
                <a:ea typeface="Times New Roman"/>
                <a:cs typeface="Times New Roman"/>
              </a:rPr>
              <a:t>December 2014</a:t>
            </a:r>
            <a:endParaRPr lang="en-AU" sz="2000" dirty="0">
              <a:effectLst/>
              <a:latin typeface="Arial"/>
              <a:ea typeface="Times New Roman"/>
              <a:cs typeface="Times New Roman"/>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961" y="-819472"/>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sz="1200" b="1" dirty="0" smtClean="0">
              <a:solidFill>
                <a:srgbClr val="0081C3"/>
              </a:solidFill>
            </a:endParaRPr>
          </a:p>
        </p:txBody>
      </p:sp>
      <p:sp>
        <p:nvSpPr>
          <p:cNvPr id="28"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Expected pricing outcomes</a:t>
            </a:r>
            <a:endParaRPr lang="en-AU" sz="2800" dirty="0">
              <a:solidFill>
                <a:srgbClr val="0081C3"/>
              </a:solidFill>
              <a:effectLst/>
              <a:uFill>
                <a:solidFill>
                  <a:srgbClr val="C4D545"/>
                </a:solidFill>
              </a:uFill>
              <a:latin typeface="Arial"/>
              <a:ea typeface="Times New Roman"/>
              <a:cs typeface="Times New Roman"/>
            </a:endParaRPr>
          </a:p>
        </p:txBody>
      </p:sp>
      <p:cxnSp>
        <p:nvCxnSpPr>
          <p:cNvPr id="29" name="Straight Connector 2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90" t="24990" r="7464" b="21851"/>
          <a:stretch/>
        </p:blipFill>
        <p:spPr bwMode="auto">
          <a:xfrm>
            <a:off x="1009261" y="1657350"/>
            <a:ext cx="7125478" cy="417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79512" y="6563444"/>
            <a:ext cx="7200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i="1" dirty="0" smtClean="0">
                <a:solidFill>
                  <a:schemeClr val="tx1"/>
                </a:solidFill>
              </a:rPr>
              <a:t>For comparison purposes we have included the cost of metering in the above chart form 2015-16 onwards</a:t>
            </a:r>
            <a:endParaRPr lang="en-AU" sz="1000" i="1" dirty="0">
              <a:solidFill>
                <a:schemeClr val="tx1"/>
              </a:solidFill>
            </a:endParaRPr>
          </a:p>
        </p:txBody>
      </p:sp>
      <p:sp>
        <p:nvSpPr>
          <p:cNvPr id="11" name="Rectangle 10"/>
          <p:cNvSpPr/>
          <p:nvPr/>
        </p:nvSpPr>
        <p:spPr>
          <a:xfrm>
            <a:off x="1824001" y="908720"/>
            <a:ext cx="5916351"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0084C9"/>
                </a:solidFill>
              </a:rPr>
              <a:t>Residential Customers </a:t>
            </a:r>
          </a:p>
          <a:p>
            <a:pPr algn="ctr"/>
            <a:r>
              <a:rPr lang="en-AU" sz="1600" b="1" dirty="0" smtClean="0">
                <a:solidFill>
                  <a:srgbClr val="0084C9"/>
                </a:solidFill>
              </a:rPr>
              <a:t>Average network charges – network tariff code 8400</a:t>
            </a:r>
            <a:endParaRPr lang="en-AU" sz="1600" b="1" dirty="0">
              <a:solidFill>
                <a:srgbClr val="0084C9"/>
              </a:solidFill>
            </a:endParaRPr>
          </a:p>
        </p:txBody>
      </p:sp>
    </p:spTree>
    <p:extLst>
      <p:ext uri="{BB962C8B-B14F-4D97-AF65-F5344CB8AC3E}">
        <p14:creationId xmlns:p14="http://schemas.microsoft.com/office/powerpoint/2010/main" val="35517249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7504" y="-747464"/>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sz="1200" b="1" dirty="0" smtClean="0">
              <a:solidFill>
                <a:srgbClr val="0081C3"/>
              </a:solidFill>
            </a:endParaRPr>
          </a:p>
        </p:txBody>
      </p:sp>
      <p:pic>
        <p:nvPicPr>
          <p:cNvPr id="4403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581" t="16069" r="5337" b="50000"/>
          <a:stretch/>
        </p:blipFill>
        <p:spPr bwMode="auto">
          <a:xfrm>
            <a:off x="215516" y="3006279"/>
            <a:ext cx="8712968" cy="265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215516" y="908720"/>
            <a:ext cx="87129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AU" b="1" dirty="0" smtClean="0">
                <a:solidFill>
                  <a:srgbClr val="0081C3"/>
                </a:solidFill>
              </a:rPr>
              <a:t>For the 2015-20 period we </a:t>
            </a:r>
            <a:br>
              <a:rPr lang="en-AU" b="1" dirty="0" smtClean="0">
                <a:solidFill>
                  <a:srgbClr val="0081C3"/>
                </a:solidFill>
              </a:rPr>
            </a:br>
            <a:r>
              <a:rPr lang="en-AU" b="1" dirty="0" smtClean="0">
                <a:solidFill>
                  <a:srgbClr val="0081C3"/>
                </a:solidFill>
              </a:rPr>
              <a:t>will be seeking approval for </a:t>
            </a:r>
            <a:br>
              <a:rPr lang="en-AU" b="1" dirty="0" smtClean="0">
                <a:solidFill>
                  <a:srgbClr val="0081C3"/>
                </a:solidFill>
              </a:rPr>
            </a:br>
            <a:r>
              <a:rPr lang="en-AU" b="1" dirty="0" smtClean="0">
                <a:solidFill>
                  <a:srgbClr val="0081C3"/>
                </a:solidFill>
              </a:rPr>
              <a:t>$3.2 billion in capital expenditure which is a significant reduction </a:t>
            </a:r>
            <a:br>
              <a:rPr lang="en-AU" b="1" dirty="0" smtClean="0">
                <a:solidFill>
                  <a:srgbClr val="0081C3"/>
                </a:solidFill>
              </a:rPr>
            </a:br>
            <a:r>
              <a:rPr lang="en-AU" b="1" dirty="0" smtClean="0">
                <a:solidFill>
                  <a:srgbClr val="0081C3"/>
                </a:solidFill>
              </a:rPr>
              <a:t>of $1.2 billion compared to what we spent during the 2010-15 period.</a:t>
            </a:r>
            <a:r>
              <a:rPr lang="en-AU" dirty="0" smtClean="0">
                <a:solidFill>
                  <a:schemeClr val="tx1"/>
                </a:solidFill>
              </a:rPr>
              <a:t/>
            </a:r>
            <a:br>
              <a:rPr lang="en-AU" dirty="0" smtClean="0">
                <a:solidFill>
                  <a:schemeClr val="tx1"/>
                </a:solidFill>
              </a:rPr>
            </a:br>
            <a:r>
              <a:rPr lang="en-AU" sz="1600" dirty="0" smtClean="0">
                <a:solidFill>
                  <a:schemeClr val="tx1"/>
                </a:solidFill>
              </a:rPr>
              <a:t>During the 2015-20 period, the majority of our efforts will be to replace network equipment that is at the end of its useful life.</a:t>
            </a:r>
          </a:p>
          <a:p>
            <a:endParaRPr lang="en-AU" sz="1600" dirty="0" smtClean="0">
              <a:solidFill>
                <a:schemeClr val="tx1"/>
              </a:solidFill>
            </a:endParaRPr>
          </a:p>
          <a:p>
            <a:r>
              <a:rPr lang="en-AU" sz="1600" dirty="0" smtClean="0">
                <a:solidFill>
                  <a:schemeClr val="tx1"/>
                </a:solidFill>
              </a:rPr>
              <a:t>This will deliver ongoing community safety and high standards of network reliability.</a:t>
            </a:r>
            <a:endParaRPr lang="en-AU" sz="1600" b="1" dirty="0">
              <a:solidFill>
                <a:srgbClr val="0081C3"/>
              </a:solidFill>
            </a:endParaRPr>
          </a:p>
        </p:txBody>
      </p:sp>
      <p:sp>
        <p:nvSpPr>
          <p:cNvPr id="44"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Capital expenditure – network investment</a:t>
            </a:r>
            <a:endParaRPr lang="en-AU" sz="2800" dirty="0">
              <a:solidFill>
                <a:srgbClr val="0081C3"/>
              </a:solidFill>
              <a:effectLst/>
              <a:uFill>
                <a:solidFill>
                  <a:srgbClr val="C4D545"/>
                </a:solidFill>
              </a:uFill>
              <a:latin typeface="Arial"/>
              <a:ea typeface="Times New Roman"/>
              <a:cs typeface="Times New Roman"/>
            </a:endParaRPr>
          </a:p>
        </p:txBody>
      </p:sp>
      <p:cxnSp>
        <p:nvCxnSpPr>
          <p:cNvPr id="45" name="Straight Connector 44"/>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204864" y="-1395536"/>
            <a:ext cx="871296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p:cNvSpPr/>
          <p:nvPr/>
        </p:nvSpPr>
        <p:spPr>
          <a:xfrm>
            <a:off x="3851920" y="5229200"/>
            <a:ext cx="2112991"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7812360" y="5259288"/>
            <a:ext cx="87423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488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596336" y="5805264"/>
            <a:ext cx="153752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25151" y="-796780"/>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sz="1200" b="1" dirty="0" smtClean="0">
              <a:solidFill>
                <a:srgbClr val="0081C3"/>
              </a:solidFill>
            </a:endParaRPr>
          </a:p>
        </p:txBody>
      </p:sp>
      <p:grpSp>
        <p:nvGrpSpPr>
          <p:cNvPr id="18" name="Group 17"/>
          <p:cNvGrpSpPr/>
          <p:nvPr/>
        </p:nvGrpSpPr>
        <p:grpSpPr>
          <a:xfrm>
            <a:off x="300975" y="1749922"/>
            <a:ext cx="8542050" cy="4127350"/>
            <a:chOff x="206414" y="1389882"/>
            <a:chExt cx="8542050" cy="4127350"/>
          </a:xfrm>
        </p:grpSpPr>
        <p:grpSp>
          <p:nvGrpSpPr>
            <p:cNvPr id="17" name="Group 16"/>
            <p:cNvGrpSpPr/>
            <p:nvPr/>
          </p:nvGrpSpPr>
          <p:grpSpPr>
            <a:xfrm>
              <a:off x="206414" y="4617232"/>
              <a:ext cx="8542050" cy="900000"/>
              <a:chOff x="206414" y="4797152"/>
              <a:chExt cx="8542050" cy="900000"/>
            </a:xfrm>
          </p:grpSpPr>
          <p:sp>
            <p:nvSpPr>
              <p:cNvPr id="7" name="Rounded Rectangle 6"/>
              <p:cNvSpPr/>
              <p:nvPr/>
            </p:nvSpPr>
            <p:spPr>
              <a:xfrm>
                <a:off x="206414" y="4797152"/>
                <a:ext cx="8542050" cy="900000"/>
              </a:xfrm>
              <a:prstGeom prst="roundRect">
                <a:avLst/>
              </a:prstGeom>
              <a:noFill/>
              <a:ln>
                <a:solidFill>
                  <a:srgbClr val="CBE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3288"/>
                <a:r>
                  <a:rPr lang="en-AU" sz="1400" b="1" dirty="0">
                    <a:solidFill>
                      <a:schemeClr val="tx1"/>
                    </a:solidFill>
                  </a:rPr>
                  <a:t>8% </a:t>
                </a:r>
                <a:r>
                  <a:rPr lang="en-AU" sz="1400" b="1" dirty="0" smtClean="0">
                    <a:solidFill>
                      <a:schemeClr val="tx1"/>
                    </a:solidFill>
                  </a:rPr>
                  <a:t>Buildings, IT</a:t>
                </a:r>
                <a:r>
                  <a:rPr lang="en-AU" sz="1400" b="1" dirty="0">
                    <a:solidFill>
                      <a:schemeClr val="tx1"/>
                    </a:solidFill>
                  </a:rPr>
                  <a:t>, vehicles, </a:t>
                </a:r>
                <a:r>
                  <a:rPr lang="en-AU" sz="1400" b="1" dirty="0" smtClean="0">
                    <a:solidFill>
                      <a:schemeClr val="tx1"/>
                    </a:solidFill>
                  </a:rPr>
                  <a:t>tools &amp; </a:t>
                </a:r>
                <a:r>
                  <a:rPr lang="en-AU" sz="1400" b="1" dirty="0">
                    <a:solidFill>
                      <a:schemeClr val="tx1"/>
                    </a:solidFill>
                  </a:rPr>
                  <a:t>equipment</a:t>
                </a:r>
              </a:p>
              <a:p>
                <a:pPr marL="903288"/>
                <a:r>
                  <a:rPr lang="en-AU" sz="1250" dirty="0">
                    <a:solidFill>
                      <a:schemeClr val="tx1"/>
                    </a:solidFill>
                  </a:rPr>
                  <a:t>Desktop and </a:t>
                </a:r>
                <a:r>
                  <a:rPr lang="en-AU" sz="1250" dirty="0" smtClean="0">
                    <a:solidFill>
                      <a:schemeClr val="tx1"/>
                    </a:solidFill>
                  </a:rPr>
                  <a:t>laptop computers </a:t>
                </a:r>
                <a:r>
                  <a:rPr lang="en-AU" sz="1250" dirty="0">
                    <a:solidFill>
                      <a:schemeClr val="tx1"/>
                    </a:solidFill>
                  </a:rPr>
                  <a:t>used </a:t>
                </a:r>
                <a:r>
                  <a:rPr lang="en-AU" sz="1250" dirty="0" smtClean="0">
                    <a:solidFill>
                      <a:schemeClr val="tx1"/>
                    </a:solidFill>
                  </a:rPr>
                  <a:t>by the </a:t>
                </a:r>
                <a:r>
                  <a:rPr lang="en-AU" sz="1250" dirty="0">
                    <a:solidFill>
                      <a:schemeClr val="tx1"/>
                    </a:solidFill>
                  </a:rPr>
                  <a:t>business </a:t>
                </a:r>
                <a:r>
                  <a:rPr lang="en-AU" sz="1250" dirty="0" smtClean="0">
                    <a:solidFill>
                      <a:schemeClr val="tx1"/>
                    </a:solidFill>
                  </a:rPr>
                  <a:t>/ Cars</a:t>
                </a:r>
                <a:r>
                  <a:rPr lang="en-AU" sz="1250" dirty="0">
                    <a:solidFill>
                      <a:schemeClr val="tx1"/>
                    </a:solidFill>
                  </a:rPr>
                  <a:t>, trucks, tools </a:t>
                </a:r>
                <a:r>
                  <a:rPr lang="en-AU" sz="1250" dirty="0" smtClean="0">
                    <a:solidFill>
                      <a:schemeClr val="tx1"/>
                    </a:solidFill>
                  </a:rPr>
                  <a:t>and equipment </a:t>
                </a:r>
                <a:r>
                  <a:rPr lang="en-AU" sz="1250" dirty="0">
                    <a:solidFill>
                      <a:schemeClr val="tx1"/>
                    </a:solidFill>
                  </a:rPr>
                  <a:t>used to </a:t>
                </a:r>
                <a:r>
                  <a:rPr lang="en-AU" sz="1250" dirty="0" smtClean="0">
                    <a:solidFill>
                      <a:schemeClr val="tx1"/>
                    </a:solidFill>
                  </a:rPr>
                  <a:t>work on </a:t>
                </a:r>
                <a:r>
                  <a:rPr lang="en-AU" sz="1250" dirty="0">
                    <a:solidFill>
                      <a:schemeClr val="tx1"/>
                    </a:solidFill>
                  </a:rPr>
                  <a:t>the network</a:t>
                </a:r>
              </a:p>
            </p:txBody>
          </p:sp>
          <p:pic>
            <p:nvPicPr>
              <p:cNvPr id="9" name="Picture 2" descr="Y:\03. Customer Engagement\09. Images and Videos\18 Regulatory Proposal\truck_comp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14" y="4797152"/>
                <a:ext cx="90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06414" y="3541448"/>
              <a:ext cx="8541014" cy="900000"/>
              <a:chOff x="206414" y="3573016"/>
              <a:chExt cx="8541014" cy="900000"/>
            </a:xfrm>
          </p:grpSpPr>
          <p:sp>
            <p:nvSpPr>
              <p:cNvPr id="8" name="Rounded Rectangle 7"/>
              <p:cNvSpPr/>
              <p:nvPr/>
            </p:nvSpPr>
            <p:spPr>
              <a:xfrm>
                <a:off x="206414" y="3573016"/>
                <a:ext cx="8541014" cy="900000"/>
              </a:xfrm>
              <a:prstGeom prst="roundRect">
                <a:avLst/>
              </a:prstGeom>
              <a:noFill/>
              <a:ln>
                <a:solidFill>
                  <a:srgbClr val="BAD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6463"/>
                <a:r>
                  <a:rPr lang="en-AU" sz="1400" b="1" dirty="0" smtClean="0">
                    <a:solidFill>
                      <a:schemeClr val="tx1"/>
                    </a:solidFill>
                  </a:rPr>
                  <a:t>15% Connecting new customers</a:t>
                </a:r>
              </a:p>
              <a:p>
                <a:pPr marL="906463"/>
                <a:r>
                  <a:rPr lang="en-AU" sz="1250" dirty="0" smtClean="0">
                    <a:solidFill>
                      <a:schemeClr val="tx1"/>
                    </a:solidFill>
                  </a:rPr>
                  <a:t>New supplies to large new  developments such as the Bus and Train Tunnel, Moreton Rail Extension and other community infrastructure</a:t>
                </a:r>
                <a:endParaRPr lang="en-AU" sz="1250" dirty="0">
                  <a:solidFill>
                    <a:schemeClr val="tx1"/>
                  </a:solidFill>
                </a:endParaRPr>
              </a:p>
            </p:txBody>
          </p:sp>
          <p:pic>
            <p:nvPicPr>
              <p:cNvPr id="10" name="Picture 3" descr="Y:\03. Customer Engagement\09. Images and Videos\18 Regulatory Proposal\new_custom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14" y="3573016"/>
                <a:ext cx="90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06414" y="2465665"/>
              <a:ext cx="8542050" cy="900000"/>
              <a:chOff x="206414" y="2348880"/>
              <a:chExt cx="8542050" cy="900000"/>
            </a:xfrm>
          </p:grpSpPr>
          <p:sp>
            <p:nvSpPr>
              <p:cNvPr id="6" name="Rounded Rectangle 5"/>
              <p:cNvSpPr/>
              <p:nvPr/>
            </p:nvSpPr>
            <p:spPr>
              <a:xfrm>
                <a:off x="206414" y="2348880"/>
                <a:ext cx="8542050" cy="900000"/>
              </a:xfrm>
              <a:prstGeom prst="roundRect">
                <a:avLst/>
              </a:prstGeom>
              <a:noFill/>
              <a:ln>
                <a:solidFill>
                  <a:srgbClr val="80C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6463"/>
                <a:r>
                  <a:rPr lang="en-AU" sz="1400" b="1" dirty="0" smtClean="0">
                    <a:solidFill>
                      <a:schemeClr val="tx1"/>
                    </a:solidFill>
                  </a:rPr>
                  <a:t>22% Building new network</a:t>
                </a:r>
              </a:p>
              <a:p>
                <a:pPr marL="906463"/>
                <a:r>
                  <a:rPr lang="en-AU" sz="1250" dirty="0" smtClean="0">
                    <a:solidFill>
                      <a:schemeClr val="tx1"/>
                    </a:solidFill>
                  </a:rPr>
                  <a:t>New substations and circuits to supply growth areas / Flood defences at vulnerable substations / Improving reliability in worst performing supply areas / Resolving power quality issues caused by solar PV</a:t>
                </a:r>
                <a:endParaRPr lang="en-AU" sz="1250" dirty="0">
                  <a:solidFill>
                    <a:schemeClr val="tx1"/>
                  </a:solidFill>
                </a:endParaRPr>
              </a:p>
            </p:txBody>
          </p:sp>
          <p:pic>
            <p:nvPicPr>
              <p:cNvPr id="14" name="Picture 4" descr="Y:\03. Customer Engagement\09. Images and Videos\18 Regulatory Proposal\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14" y="2348880"/>
                <a:ext cx="90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06414" y="1389882"/>
              <a:ext cx="8542050" cy="900000"/>
              <a:chOff x="206414" y="1209762"/>
              <a:chExt cx="8542050" cy="900000"/>
            </a:xfrm>
          </p:grpSpPr>
          <p:sp>
            <p:nvSpPr>
              <p:cNvPr id="5" name="Rounded Rectangle 4"/>
              <p:cNvSpPr/>
              <p:nvPr/>
            </p:nvSpPr>
            <p:spPr>
              <a:xfrm>
                <a:off x="206414" y="1209762"/>
                <a:ext cx="8542050" cy="900000"/>
              </a:xfrm>
              <a:prstGeom prst="roundRect">
                <a:avLst/>
              </a:prstGeom>
              <a:noFill/>
              <a:ln>
                <a:solidFill>
                  <a:srgbClr val="00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5"/>
                <a:r>
                  <a:rPr lang="en-AU" sz="1400" b="1" dirty="0" smtClean="0">
                    <a:solidFill>
                      <a:schemeClr val="tx1"/>
                    </a:solidFill>
                  </a:rPr>
                  <a:t>55% Replacing ageing plant &amp; equipment </a:t>
                </a:r>
              </a:p>
              <a:p>
                <a:pPr marL="904875"/>
                <a:r>
                  <a:rPr lang="en-AU" sz="1250" dirty="0" smtClean="0">
                    <a:solidFill>
                      <a:schemeClr val="tx1"/>
                    </a:solidFill>
                  </a:rPr>
                  <a:t>Replacing or repairing network equipment that is in poor condition or may be a safety risk / Replacing obsolete equipment such as the hardware and software used to operate and control the network</a:t>
                </a:r>
                <a:endParaRPr lang="en-AU" sz="1250" dirty="0">
                  <a:solidFill>
                    <a:schemeClr val="tx1"/>
                  </a:solidFill>
                </a:endParaRPr>
              </a:p>
            </p:txBody>
          </p:sp>
          <p:pic>
            <p:nvPicPr>
              <p:cNvPr id="15" name="Picture 5" descr="Y:\03. Customer Engagement\09. Images and Videos\18 Regulatory Proposal\subst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14" y="1209762"/>
                <a:ext cx="900000" cy="90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Capital expenditure – network investment</a:t>
            </a:r>
            <a:endParaRPr lang="en-AU" sz="2800" dirty="0">
              <a:solidFill>
                <a:srgbClr val="0081C3"/>
              </a:solidFill>
              <a:effectLst/>
              <a:uFill>
                <a:solidFill>
                  <a:srgbClr val="C4D545"/>
                </a:solidFill>
              </a:uFill>
              <a:latin typeface="Arial"/>
              <a:ea typeface="Times New Roman"/>
              <a:cs typeface="Times New Roman"/>
            </a:endParaRPr>
          </a:p>
        </p:txBody>
      </p:sp>
      <p:cxnSp>
        <p:nvCxnSpPr>
          <p:cNvPr id="20" name="Straight Connector 19"/>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1520" y="1196752"/>
            <a:ext cx="86409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b="1" dirty="0" smtClean="0">
                <a:solidFill>
                  <a:srgbClr val="0081C3"/>
                </a:solidFill>
                <a:uFill>
                  <a:solidFill>
                    <a:srgbClr val="C4D545"/>
                  </a:solidFill>
                </a:uFill>
                <a:ea typeface="Times New Roman"/>
                <a:cs typeface="Times New Roman"/>
              </a:rPr>
              <a:t>Breakdown of capital expenditure proposed for the 2015-20 period </a:t>
            </a:r>
            <a:endParaRPr lang="en-AU" b="1" dirty="0" smtClean="0">
              <a:solidFill>
                <a:srgbClr val="0081C3"/>
              </a:solidFill>
            </a:endParaRPr>
          </a:p>
        </p:txBody>
      </p:sp>
    </p:spTree>
    <p:extLst>
      <p:ext uri="{BB962C8B-B14F-4D97-AF65-F5344CB8AC3E}">
        <p14:creationId xmlns:p14="http://schemas.microsoft.com/office/powerpoint/2010/main" val="26792453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05264"/>
            <a:ext cx="913385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51520" y="908720"/>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dirty="0" smtClean="0">
                <a:solidFill>
                  <a:srgbClr val="0081C3"/>
                </a:solidFill>
              </a:rPr>
              <a:t>Comparing 2010-15 with 2015-20</a:t>
            </a:r>
          </a:p>
          <a:p>
            <a:pPr algn="ctr"/>
            <a:r>
              <a:rPr lang="en-AU" sz="1200" b="1" dirty="0" smtClean="0">
                <a:solidFill>
                  <a:srgbClr val="0081C3"/>
                </a:solidFill>
              </a:rPr>
              <a:t>We are expecting a continued decrease in our capital expenditure</a:t>
            </a:r>
          </a:p>
        </p:txBody>
      </p:sp>
      <p:pic>
        <p:nvPicPr>
          <p:cNvPr id="4403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9567" t="10639" r="3436" b="18215"/>
          <a:stretch/>
        </p:blipFill>
        <p:spPr bwMode="auto">
          <a:xfrm>
            <a:off x="611560" y="1487196"/>
            <a:ext cx="7920880" cy="518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Capital expenditure – network investment</a:t>
            </a:r>
            <a:endParaRPr lang="en-AU" sz="2800" dirty="0">
              <a:solidFill>
                <a:srgbClr val="0081C3"/>
              </a:solidFill>
              <a:effectLst/>
              <a:uFill>
                <a:solidFill>
                  <a:srgbClr val="C4D545"/>
                </a:solidFill>
              </a:uFill>
              <a:latin typeface="Arial"/>
              <a:ea typeface="Times New Roman"/>
              <a:cs typeface="Times New Roman"/>
            </a:endParaRPr>
          </a:p>
        </p:txBody>
      </p:sp>
      <p:cxnSp>
        <p:nvCxnSpPr>
          <p:cNvPr id="45" name="Straight Connector 44"/>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814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idx="4294967295"/>
          </p:nvPr>
        </p:nvSpPr>
        <p:spPr>
          <a:xfrm>
            <a:off x="230832" y="116632"/>
            <a:ext cx="8780210" cy="648072"/>
          </a:xfrm>
          <a:prstGeom prst="rect">
            <a:avLst/>
          </a:prstGeom>
        </p:spPr>
        <p:txBody>
          <a:bodyPr>
            <a:no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Operating expenditure – our day to day services</a:t>
            </a:r>
            <a:endParaRPr lang="en-AU" dirty="0">
              <a:solidFill>
                <a:srgbClr val="0081C3"/>
              </a:solidFill>
              <a:effectLst/>
              <a:uFill>
                <a:solidFill>
                  <a:srgbClr val="C4D545"/>
                </a:solidFill>
              </a:uFill>
              <a:latin typeface="Arial"/>
              <a:ea typeface="Times New Roman"/>
              <a:cs typeface="Times New Roman"/>
            </a:endParaRPr>
          </a:p>
        </p:txBody>
      </p:sp>
      <p:cxnSp>
        <p:nvCxnSpPr>
          <p:cNvPr id="43" name="Straight Connector 42"/>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15516" y="908720"/>
            <a:ext cx="871296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AU" b="1" dirty="0">
                <a:solidFill>
                  <a:srgbClr val="0081C3"/>
                </a:solidFill>
              </a:rPr>
              <a:t>For the 2015-20 period we will be</a:t>
            </a:r>
          </a:p>
          <a:p>
            <a:r>
              <a:rPr lang="en-AU" b="1" dirty="0">
                <a:solidFill>
                  <a:srgbClr val="0081C3"/>
                </a:solidFill>
              </a:rPr>
              <a:t>seeking approval for $1.7 billion in</a:t>
            </a:r>
          </a:p>
          <a:p>
            <a:r>
              <a:rPr lang="en-AU" b="1" dirty="0">
                <a:solidFill>
                  <a:srgbClr val="0081C3"/>
                </a:solidFill>
              </a:rPr>
              <a:t>operating expenditure which is less</a:t>
            </a:r>
          </a:p>
          <a:p>
            <a:r>
              <a:rPr lang="en-AU" b="1" dirty="0">
                <a:solidFill>
                  <a:srgbClr val="0081C3"/>
                </a:solidFill>
              </a:rPr>
              <a:t>than what we spent for the</a:t>
            </a:r>
          </a:p>
          <a:p>
            <a:r>
              <a:rPr lang="en-AU" b="1" dirty="0">
                <a:solidFill>
                  <a:srgbClr val="0081C3"/>
                </a:solidFill>
              </a:rPr>
              <a:t>2010-15 period</a:t>
            </a:r>
            <a:r>
              <a:rPr lang="en-AU" b="1" dirty="0" smtClean="0">
                <a:solidFill>
                  <a:srgbClr val="0081C3"/>
                </a:solidFill>
              </a:rPr>
              <a:t>.</a:t>
            </a:r>
          </a:p>
          <a:p>
            <a:r>
              <a:rPr lang="en-AU" dirty="0" smtClean="0">
                <a:solidFill>
                  <a:schemeClr val="tx1"/>
                </a:solidFill>
              </a:rPr>
              <a:t/>
            </a:r>
            <a:br>
              <a:rPr lang="en-AU" dirty="0" smtClean="0">
                <a:solidFill>
                  <a:schemeClr val="tx1"/>
                </a:solidFill>
              </a:rPr>
            </a:br>
            <a:r>
              <a:rPr lang="en-AU" sz="1600" dirty="0">
                <a:solidFill>
                  <a:schemeClr val="tx1"/>
                </a:solidFill>
              </a:rPr>
              <a:t>Operating expenditure will deliver </a:t>
            </a:r>
            <a:r>
              <a:rPr lang="en-AU" sz="1600" dirty="0" smtClean="0">
                <a:solidFill>
                  <a:schemeClr val="tx1"/>
                </a:solidFill>
              </a:rPr>
              <a:t>the daily services our customers need and value. </a:t>
            </a:r>
            <a:r>
              <a:rPr lang="en-AU" sz="1600" dirty="0">
                <a:solidFill>
                  <a:schemeClr val="tx1"/>
                </a:solidFill>
              </a:rPr>
              <a:t>This </a:t>
            </a:r>
            <a:r>
              <a:rPr lang="en-AU" sz="1600" dirty="0" smtClean="0">
                <a:solidFill>
                  <a:schemeClr val="tx1"/>
                </a:solidFill>
              </a:rPr>
              <a:t>includes the </a:t>
            </a:r>
            <a:r>
              <a:rPr lang="en-AU" sz="1600" dirty="0">
                <a:solidFill>
                  <a:schemeClr val="tx1"/>
                </a:solidFill>
              </a:rPr>
              <a:t>routine, ongoing activities of running an electricity </a:t>
            </a:r>
            <a:r>
              <a:rPr lang="en-AU" sz="1600" dirty="0" smtClean="0">
                <a:solidFill>
                  <a:schemeClr val="tx1"/>
                </a:solidFill>
              </a:rPr>
              <a:t>network, emergency </a:t>
            </a:r>
            <a:r>
              <a:rPr lang="en-AU" sz="1600" dirty="0">
                <a:solidFill>
                  <a:schemeClr val="tx1"/>
                </a:solidFill>
              </a:rPr>
              <a:t>response, fixing faults, maintaining network</a:t>
            </a:r>
          </a:p>
          <a:p>
            <a:r>
              <a:rPr lang="en-AU" sz="1600" dirty="0">
                <a:solidFill>
                  <a:schemeClr val="tx1"/>
                </a:solidFill>
              </a:rPr>
              <a:t>equipment and demand management initiatives.</a:t>
            </a:r>
            <a:endParaRPr lang="en-AU" sz="1600" b="1" dirty="0">
              <a:solidFill>
                <a:srgbClr val="0081C3"/>
              </a:solidFill>
            </a:endParaRPr>
          </a:p>
        </p:txBody>
      </p:sp>
      <p:pic>
        <p:nvPicPr>
          <p:cNvPr id="481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88" t="46875" r="3750" b="13223"/>
          <a:stretch/>
        </p:blipFill>
        <p:spPr bwMode="auto">
          <a:xfrm>
            <a:off x="305526" y="2802260"/>
            <a:ext cx="8532948" cy="305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779912" y="5013176"/>
            <a:ext cx="2112991"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7740352" y="5043264"/>
            <a:ext cx="87423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31698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596336" y="5805264"/>
            <a:ext cx="153752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8749560" y="2817699"/>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sz="1200" b="1" dirty="0" smtClean="0">
              <a:solidFill>
                <a:srgbClr val="0081C3"/>
              </a:solidFill>
            </a:endParaRPr>
          </a:p>
        </p:txBody>
      </p:sp>
      <p:grpSp>
        <p:nvGrpSpPr>
          <p:cNvPr id="25" name="Group 24"/>
          <p:cNvGrpSpPr/>
          <p:nvPr/>
        </p:nvGrpSpPr>
        <p:grpSpPr>
          <a:xfrm>
            <a:off x="179512" y="2755840"/>
            <a:ext cx="4248472" cy="1033200"/>
            <a:chOff x="179512" y="2406211"/>
            <a:chExt cx="4248472" cy="1033200"/>
          </a:xfrm>
        </p:grpSpPr>
        <p:sp>
          <p:nvSpPr>
            <p:cNvPr id="26" name="Rounded Rectangle 25"/>
            <p:cNvSpPr/>
            <p:nvPr/>
          </p:nvSpPr>
          <p:spPr>
            <a:xfrm>
              <a:off x="179512" y="2406211"/>
              <a:ext cx="4248472" cy="1033200"/>
            </a:xfrm>
            <a:prstGeom prst="roundRect">
              <a:avLst/>
            </a:prstGeom>
            <a:noFill/>
            <a:ln>
              <a:solidFill>
                <a:srgbClr val="BAD8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defTabSz="900113"/>
              <a:r>
                <a:rPr lang="en-AU" sz="1400" b="1" dirty="0" smtClean="0">
                  <a:solidFill>
                    <a:schemeClr val="tx1"/>
                  </a:solidFill>
                </a:rPr>
                <a:t>19% Tree </a:t>
              </a:r>
              <a:r>
                <a:rPr lang="en-AU" sz="1400" b="1" dirty="0">
                  <a:solidFill>
                    <a:schemeClr val="tx1"/>
                  </a:solidFill>
                </a:rPr>
                <a:t>trimming</a:t>
              </a:r>
            </a:p>
            <a:p>
              <a:pPr marL="982663" defTabSz="900113"/>
              <a:r>
                <a:rPr lang="en-AU" sz="1100" dirty="0">
                  <a:solidFill>
                    <a:schemeClr val="tx1"/>
                  </a:solidFill>
                </a:rPr>
                <a:t>Trimming trees </a:t>
              </a:r>
              <a:r>
                <a:rPr lang="en-AU" sz="1100" dirty="0" smtClean="0">
                  <a:solidFill>
                    <a:schemeClr val="tx1"/>
                  </a:solidFill>
                </a:rPr>
                <a:t>near </a:t>
              </a:r>
              <a:r>
                <a:rPr lang="en-AU" sz="1100" dirty="0" err="1" smtClean="0">
                  <a:solidFill>
                    <a:schemeClr val="tx1"/>
                  </a:solidFill>
                </a:rPr>
                <a:t>powerlines</a:t>
              </a:r>
              <a:r>
                <a:rPr lang="en-AU" sz="1100" dirty="0" smtClean="0">
                  <a:solidFill>
                    <a:schemeClr val="tx1"/>
                  </a:solidFill>
                </a:rPr>
                <a:t> to maintain </a:t>
              </a:r>
              <a:r>
                <a:rPr lang="en-AU" sz="1100" dirty="0">
                  <a:solidFill>
                    <a:schemeClr val="tx1"/>
                  </a:solidFill>
                </a:rPr>
                <a:t>high levels of </a:t>
              </a:r>
              <a:r>
                <a:rPr lang="en-AU" sz="1100" dirty="0" smtClean="0">
                  <a:solidFill>
                    <a:schemeClr val="tx1"/>
                  </a:solidFill>
                </a:rPr>
                <a:t>reliability and </a:t>
              </a:r>
              <a:r>
                <a:rPr lang="en-AU" sz="1100" dirty="0">
                  <a:solidFill>
                    <a:schemeClr val="tx1"/>
                  </a:solidFill>
                </a:rPr>
                <a:t>community safety</a:t>
              </a:r>
            </a:p>
          </p:txBody>
        </p:sp>
        <p:pic>
          <p:nvPicPr>
            <p:cNvPr id="27" name="Picture 9" descr="Y:\03. Customer Engagement\09. Images and Videos\18 Regulatory Proposal\tree_trimm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06211"/>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702368" y="2755840"/>
            <a:ext cx="4248472" cy="1033200"/>
            <a:chOff x="4735044" y="2481455"/>
            <a:chExt cx="4248472" cy="1033200"/>
          </a:xfrm>
        </p:grpSpPr>
        <p:sp>
          <p:nvSpPr>
            <p:cNvPr id="29" name="Rounded Rectangle 28"/>
            <p:cNvSpPr/>
            <p:nvPr/>
          </p:nvSpPr>
          <p:spPr>
            <a:xfrm>
              <a:off x="4735044" y="2481455"/>
              <a:ext cx="4248472" cy="1033200"/>
            </a:xfrm>
            <a:prstGeom prst="roundRect">
              <a:avLst/>
            </a:prstGeom>
            <a:noFill/>
            <a:ln>
              <a:solidFill>
                <a:srgbClr val="3232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a:r>
                <a:rPr lang="en-AU" sz="1400" b="1" dirty="0" smtClean="0">
                  <a:solidFill>
                    <a:schemeClr val="tx1"/>
                  </a:solidFill>
                </a:rPr>
                <a:t>5.5% Demand management</a:t>
              </a:r>
            </a:p>
            <a:p>
              <a:pPr marL="982663"/>
              <a:r>
                <a:rPr lang="en-AU" sz="1100" dirty="0" smtClean="0">
                  <a:solidFill>
                    <a:schemeClr val="tx1"/>
                  </a:solidFill>
                </a:rPr>
                <a:t>Incentives to customers to reduce demand during peak times / Use of small generation as an alternative to building new network</a:t>
              </a:r>
              <a:endParaRPr lang="en-AU" sz="1100" dirty="0">
                <a:solidFill>
                  <a:schemeClr val="tx1"/>
                </a:solidFill>
              </a:endParaRPr>
            </a:p>
          </p:txBody>
        </p:sp>
        <p:pic>
          <p:nvPicPr>
            <p:cNvPr id="30" name="Picture 5" descr="Y:\03. Customer Engagement\09. Images and Videos\18 Regulatory Proposal\demand_manage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044" y="2481455"/>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190570" y="5060096"/>
            <a:ext cx="4248472" cy="1033200"/>
            <a:chOff x="190570" y="4825129"/>
            <a:chExt cx="4248472" cy="1033200"/>
          </a:xfrm>
        </p:grpSpPr>
        <p:sp>
          <p:nvSpPr>
            <p:cNvPr id="32" name="Rounded Rectangle 31"/>
            <p:cNvSpPr/>
            <p:nvPr/>
          </p:nvSpPr>
          <p:spPr>
            <a:xfrm>
              <a:off x="190570" y="4825129"/>
              <a:ext cx="4248472" cy="1033200"/>
            </a:xfrm>
            <a:prstGeom prst="roundRect">
              <a:avLst/>
            </a:prstGeom>
            <a:noFill/>
            <a:ln>
              <a:solidFill>
                <a:srgbClr val="CBE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a:r>
                <a:rPr lang="en-AU" sz="1400" b="1" dirty="0" smtClean="0">
                  <a:solidFill>
                    <a:schemeClr val="tx1"/>
                  </a:solidFill>
                </a:rPr>
                <a:t>12% Corrective </a:t>
              </a:r>
              <a:r>
                <a:rPr lang="en-AU" sz="1400" b="1" dirty="0">
                  <a:solidFill>
                    <a:schemeClr val="tx1"/>
                  </a:solidFill>
                </a:rPr>
                <a:t>repair</a:t>
              </a:r>
            </a:p>
            <a:p>
              <a:pPr marL="982663"/>
              <a:r>
                <a:rPr lang="en-AU" sz="1100" dirty="0">
                  <a:solidFill>
                    <a:schemeClr val="tx1"/>
                  </a:solidFill>
                </a:rPr>
                <a:t>Repairing or making </a:t>
              </a:r>
              <a:r>
                <a:rPr lang="en-AU" sz="1100" dirty="0" smtClean="0">
                  <a:solidFill>
                    <a:schemeClr val="tx1"/>
                  </a:solidFill>
                </a:rPr>
                <a:t>safe equipment </a:t>
              </a:r>
              <a:r>
                <a:rPr lang="en-AU" sz="1100" dirty="0">
                  <a:solidFill>
                    <a:schemeClr val="tx1"/>
                  </a:solidFill>
                </a:rPr>
                <a:t>that fails in service</a:t>
              </a:r>
            </a:p>
          </p:txBody>
        </p:sp>
        <p:pic>
          <p:nvPicPr>
            <p:cNvPr id="33" name="Picture 3" descr="Y:\03. Customer Engagement\09. Images and Videos\18 Regulatory Proposal\corrective_repai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70" y="4825129"/>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179512" y="1603712"/>
            <a:ext cx="4248472" cy="1033200"/>
            <a:chOff x="179512" y="1196752"/>
            <a:chExt cx="4248472" cy="1033200"/>
          </a:xfrm>
        </p:grpSpPr>
        <p:sp>
          <p:nvSpPr>
            <p:cNvPr id="35" name="Rounded Rectangle 34"/>
            <p:cNvSpPr/>
            <p:nvPr/>
          </p:nvSpPr>
          <p:spPr>
            <a:xfrm>
              <a:off x="179512" y="1196752"/>
              <a:ext cx="4248472" cy="1033200"/>
            </a:xfrm>
            <a:prstGeom prst="roundRect">
              <a:avLst/>
            </a:prstGeom>
            <a:noFill/>
            <a:ln>
              <a:solidFill>
                <a:srgbClr val="00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defTabSz="900113"/>
              <a:r>
                <a:rPr lang="en-AU" sz="1400" b="1" dirty="0" smtClean="0">
                  <a:solidFill>
                    <a:schemeClr val="tx1"/>
                  </a:solidFill>
                </a:rPr>
                <a:t>29% Maintenance</a:t>
              </a:r>
              <a:endParaRPr lang="en-AU" sz="1400" b="1" dirty="0">
                <a:solidFill>
                  <a:schemeClr val="tx1"/>
                </a:solidFill>
              </a:endParaRPr>
            </a:p>
            <a:p>
              <a:pPr marL="982663" defTabSz="900113"/>
              <a:r>
                <a:rPr lang="en-AU" sz="1100" dirty="0">
                  <a:solidFill>
                    <a:schemeClr val="tx1"/>
                  </a:solidFill>
                </a:rPr>
                <a:t>Inspections </a:t>
              </a:r>
              <a:r>
                <a:rPr lang="en-AU" sz="1100" dirty="0" smtClean="0">
                  <a:solidFill>
                    <a:schemeClr val="tx1"/>
                  </a:solidFill>
                </a:rPr>
                <a:t>/ Planned </a:t>
              </a:r>
              <a:r>
                <a:rPr lang="en-AU" sz="1100" dirty="0">
                  <a:solidFill>
                    <a:schemeClr val="tx1"/>
                  </a:solidFill>
                </a:rPr>
                <a:t>maintenance</a:t>
              </a:r>
            </a:p>
          </p:txBody>
        </p:sp>
        <p:pic>
          <p:nvPicPr>
            <p:cNvPr id="36" name="Picture 6" descr="Y:\03. Customer Engagement\09. Images and Videos\18 Regulatory Proposal\maintenan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196752"/>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4702368" y="5060096"/>
            <a:ext cx="4248472" cy="1033200"/>
            <a:chOff x="4870701" y="4850330"/>
            <a:chExt cx="4248472" cy="1033200"/>
          </a:xfrm>
        </p:grpSpPr>
        <p:sp>
          <p:nvSpPr>
            <p:cNvPr id="38" name="Rounded Rectangle 37"/>
            <p:cNvSpPr/>
            <p:nvPr/>
          </p:nvSpPr>
          <p:spPr>
            <a:xfrm>
              <a:off x="4870701" y="4850330"/>
              <a:ext cx="4248472" cy="1033200"/>
            </a:xfrm>
            <a:prstGeom prst="round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a:r>
                <a:rPr lang="en-AU" sz="1400" b="1" dirty="0" smtClean="0">
                  <a:solidFill>
                    <a:schemeClr val="tx1"/>
                  </a:solidFill>
                </a:rPr>
                <a:t>6.5% Customer </a:t>
              </a:r>
              <a:r>
                <a:rPr lang="en-AU" sz="1400" b="1" dirty="0">
                  <a:solidFill>
                    <a:schemeClr val="tx1"/>
                  </a:solidFill>
                </a:rPr>
                <a:t>services</a:t>
              </a:r>
            </a:p>
            <a:p>
              <a:pPr marL="982663"/>
              <a:r>
                <a:rPr lang="en-AU" sz="1100" dirty="0">
                  <a:solidFill>
                    <a:schemeClr val="tx1"/>
                  </a:solidFill>
                </a:rPr>
                <a:t>Customer </a:t>
              </a:r>
              <a:r>
                <a:rPr lang="en-AU" sz="1100" dirty="0" smtClean="0">
                  <a:solidFill>
                    <a:schemeClr val="tx1"/>
                  </a:solidFill>
                </a:rPr>
                <a:t>Contact Centre </a:t>
              </a:r>
              <a:r>
                <a:rPr lang="en-AU" sz="1100" dirty="0">
                  <a:solidFill>
                    <a:schemeClr val="tx1"/>
                  </a:solidFill>
                </a:rPr>
                <a:t>/ Network </a:t>
              </a:r>
              <a:r>
                <a:rPr lang="en-AU" sz="1100" dirty="0" smtClean="0">
                  <a:solidFill>
                    <a:schemeClr val="tx1"/>
                  </a:solidFill>
                </a:rPr>
                <a:t>billing to </a:t>
              </a:r>
              <a:r>
                <a:rPr lang="en-AU" sz="1100" dirty="0">
                  <a:solidFill>
                    <a:schemeClr val="tx1"/>
                  </a:solidFill>
                </a:rPr>
                <a:t>electricity retailers </a:t>
              </a:r>
              <a:r>
                <a:rPr lang="en-AU" sz="1100" dirty="0" smtClean="0">
                  <a:solidFill>
                    <a:schemeClr val="tx1"/>
                  </a:solidFill>
                </a:rPr>
                <a:t>/ Hot </a:t>
              </a:r>
              <a:r>
                <a:rPr lang="en-AU" sz="1100" dirty="0">
                  <a:solidFill>
                    <a:schemeClr val="tx1"/>
                  </a:solidFill>
                </a:rPr>
                <a:t>water </a:t>
              </a:r>
              <a:r>
                <a:rPr lang="en-AU" sz="1100" dirty="0" smtClean="0">
                  <a:solidFill>
                    <a:schemeClr val="tx1"/>
                  </a:solidFill>
                </a:rPr>
                <a:t>complaints</a:t>
              </a:r>
              <a:endParaRPr lang="en-AU" sz="1100" dirty="0">
                <a:solidFill>
                  <a:schemeClr val="tx1"/>
                </a:solidFill>
              </a:endParaRPr>
            </a:p>
          </p:txBody>
        </p:sp>
        <p:pic>
          <p:nvPicPr>
            <p:cNvPr id="39" name="Picture 4" descr="Y:\03. Customer Engagement\09. Images and Videos\18 Regulatory Proposal\customer_servi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701" y="4850330"/>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4702368" y="1603712"/>
            <a:ext cx="4248472" cy="1033200"/>
            <a:chOff x="4702368" y="1196752"/>
            <a:chExt cx="4248472" cy="1033200"/>
          </a:xfrm>
        </p:grpSpPr>
        <p:sp>
          <p:nvSpPr>
            <p:cNvPr id="41" name="Rounded Rectangle 40"/>
            <p:cNvSpPr/>
            <p:nvPr/>
          </p:nvSpPr>
          <p:spPr>
            <a:xfrm>
              <a:off x="4702368" y="1196752"/>
              <a:ext cx="4248472" cy="1033200"/>
            </a:xfrm>
            <a:prstGeom prst="roundRect">
              <a:avLst/>
            </a:prstGeom>
            <a:noFill/>
            <a:ln>
              <a:solidFill>
                <a:srgbClr val="FF9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a:r>
                <a:rPr lang="en-AU" sz="1400" b="1" dirty="0">
                  <a:solidFill>
                    <a:schemeClr val="tx1"/>
                  </a:solidFill>
                </a:rPr>
                <a:t>8.5% </a:t>
              </a:r>
              <a:r>
                <a:rPr lang="en-AU" sz="1400" b="1" dirty="0" smtClean="0">
                  <a:solidFill>
                    <a:schemeClr val="tx1"/>
                  </a:solidFill>
                </a:rPr>
                <a:t>Operating the </a:t>
              </a:r>
              <a:r>
                <a:rPr lang="en-AU" sz="1400" b="1" dirty="0">
                  <a:solidFill>
                    <a:schemeClr val="tx1"/>
                  </a:solidFill>
                </a:rPr>
                <a:t>network</a:t>
              </a:r>
            </a:p>
            <a:p>
              <a:pPr marL="982663"/>
              <a:r>
                <a:rPr lang="en-AU" sz="1100" dirty="0">
                  <a:solidFill>
                    <a:schemeClr val="tx1"/>
                  </a:solidFill>
                </a:rPr>
                <a:t>Response to </a:t>
              </a:r>
              <a:r>
                <a:rPr lang="en-AU" sz="1100" dirty="0" smtClean="0">
                  <a:solidFill>
                    <a:schemeClr val="tx1"/>
                  </a:solidFill>
                </a:rPr>
                <a:t>power outages </a:t>
              </a:r>
              <a:r>
                <a:rPr lang="en-AU" sz="1100" dirty="0">
                  <a:solidFill>
                    <a:schemeClr val="tx1"/>
                  </a:solidFill>
                </a:rPr>
                <a:t>/ 24-hour </a:t>
              </a:r>
              <a:r>
                <a:rPr lang="en-AU" sz="1100" dirty="0" smtClean="0">
                  <a:solidFill>
                    <a:schemeClr val="tx1"/>
                  </a:solidFill>
                </a:rPr>
                <a:t>control centre</a:t>
              </a:r>
              <a:r>
                <a:rPr lang="en-AU" sz="1100" dirty="0">
                  <a:solidFill>
                    <a:schemeClr val="tx1"/>
                  </a:solidFill>
                </a:rPr>
                <a:t>, including </a:t>
              </a:r>
              <a:r>
                <a:rPr lang="en-AU" sz="1100" dirty="0" smtClean="0">
                  <a:solidFill>
                    <a:schemeClr val="tx1"/>
                  </a:solidFill>
                </a:rPr>
                <a:t>after hours </a:t>
              </a:r>
              <a:r>
                <a:rPr lang="en-AU" sz="1100" dirty="0">
                  <a:solidFill>
                    <a:schemeClr val="tx1"/>
                  </a:solidFill>
                </a:rPr>
                <a:t>emergency and </a:t>
              </a:r>
              <a:r>
                <a:rPr lang="en-AU" sz="1100" dirty="0" smtClean="0">
                  <a:solidFill>
                    <a:schemeClr val="tx1"/>
                  </a:solidFill>
                </a:rPr>
                <a:t>loss of </a:t>
              </a:r>
              <a:r>
                <a:rPr lang="en-AU" sz="1100" dirty="0">
                  <a:solidFill>
                    <a:schemeClr val="tx1"/>
                  </a:solidFill>
                </a:rPr>
                <a:t>supply support</a:t>
              </a:r>
            </a:p>
          </p:txBody>
        </p:sp>
        <p:pic>
          <p:nvPicPr>
            <p:cNvPr id="42" name="Picture 7" descr="Y:\03. Customer Engagement\09. Images and Videos\18 Regulatory Proposal\pho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368" y="1196752"/>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79512" y="3907968"/>
            <a:ext cx="4248472" cy="1033200"/>
            <a:chOff x="179512" y="3615670"/>
            <a:chExt cx="4248472" cy="1033200"/>
          </a:xfrm>
        </p:grpSpPr>
        <p:sp>
          <p:nvSpPr>
            <p:cNvPr id="44" name="Rounded Rectangle 43"/>
            <p:cNvSpPr/>
            <p:nvPr/>
          </p:nvSpPr>
          <p:spPr>
            <a:xfrm>
              <a:off x="179512" y="3615670"/>
              <a:ext cx="4248472" cy="1033200"/>
            </a:xfrm>
            <a:prstGeom prst="roundRect">
              <a:avLst/>
            </a:prstGeom>
            <a:noFill/>
            <a:ln>
              <a:solidFill>
                <a:srgbClr val="80C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a:r>
                <a:rPr lang="en-AU" sz="1400" b="1" dirty="0">
                  <a:solidFill>
                    <a:schemeClr val="tx1"/>
                  </a:solidFill>
                </a:rPr>
                <a:t>16% </a:t>
              </a:r>
              <a:r>
                <a:rPr lang="en-AU" sz="1400" b="1" dirty="0" smtClean="0">
                  <a:solidFill>
                    <a:schemeClr val="tx1"/>
                  </a:solidFill>
                </a:rPr>
                <a:t>Other operating </a:t>
              </a:r>
              <a:r>
                <a:rPr lang="en-AU" sz="1400" b="1" dirty="0">
                  <a:solidFill>
                    <a:schemeClr val="tx1"/>
                  </a:solidFill>
                </a:rPr>
                <a:t>costs</a:t>
              </a:r>
            </a:p>
            <a:p>
              <a:pPr marL="982663"/>
              <a:r>
                <a:rPr lang="en-AU" sz="1100" dirty="0">
                  <a:solidFill>
                    <a:schemeClr val="tx1"/>
                  </a:solidFill>
                </a:rPr>
                <a:t>Levies / Debt </a:t>
              </a:r>
              <a:r>
                <a:rPr lang="en-AU" sz="1100" dirty="0" smtClean="0">
                  <a:solidFill>
                    <a:schemeClr val="tx1"/>
                  </a:solidFill>
                </a:rPr>
                <a:t>raising costs </a:t>
              </a:r>
              <a:r>
                <a:rPr lang="en-AU" sz="1100" dirty="0">
                  <a:solidFill>
                    <a:schemeClr val="tx1"/>
                  </a:solidFill>
                </a:rPr>
                <a:t>/ Self-insurance </a:t>
              </a:r>
              <a:r>
                <a:rPr lang="en-AU" sz="1100" dirty="0" smtClean="0">
                  <a:solidFill>
                    <a:schemeClr val="tx1"/>
                  </a:solidFill>
                </a:rPr>
                <a:t>/ Audit </a:t>
              </a:r>
              <a:r>
                <a:rPr lang="en-AU" sz="1100" dirty="0">
                  <a:solidFill>
                    <a:schemeClr val="tx1"/>
                  </a:solidFill>
                </a:rPr>
                <a:t>/ Legal / Finance </a:t>
              </a:r>
              <a:r>
                <a:rPr lang="en-AU" sz="1100" dirty="0" smtClean="0">
                  <a:solidFill>
                    <a:schemeClr val="tx1"/>
                  </a:solidFill>
                </a:rPr>
                <a:t>/ Regulatory </a:t>
              </a:r>
              <a:r>
                <a:rPr lang="en-AU" sz="1100" dirty="0">
                  <a:solidFill>
                    <a:schemeClr val="tx1"/>
                  </a:solidFill>
                </a:rPr>
                <a:t>groups /</a:t>
              </a:r>
            </a:p>
            <a:p>
              <a:pPr marL="982663"/>
              <a:r>
                <a:rPr lang="en-AU" sz="1100" dirty="0">
                  <a:solidFill>
                    <a:schemeClr val="tx1"/>
                  </a:solidFill>
                </a:rPr>
                <a:t>Safety Programs </a:t>
              </a:r>
              <a:r>
                <a:rPr lang="en-AU" sz="1100" dirty="0" smtClean="0">
                  <a:solidFill>
                    <a:schemeClr val="tx1"/>
                  </a:solidFill>
                </a:rPr>
                <a:t>/ Community </a:t>
              </a:r>
              <a:r>
                <a:rPr lang="en-AU" sz="1100" dirty="0">
                  <a:solidFill>
                    <a:schemeClr val="tx1"/>
                  </a:solidFill>
                </a:rPr>
                <a:t>support </a:t>
              </a:r>
              <a:r>
                <a:rPr lang="en-AU" sz="1100" dirty="0" smtClean="0">
                  <a:solidFill>
                    <a:schemeClr val="tx1"/>
                  </a:solidFill>
                </a:rPr>
                <a:t>and safety </a:t>
              </a:r>
              <a:r>
                <a:rPr lang="en-AU" sz="1100" dirty="0">
                  <a:solidFill>
                    <a:schemeClr val="tx1"/>
                  </a:solidFill>
                </a:rPr>
                <a:t>communications</a:t>
              </a:r>
            </a:p>
          </p:txBody>
        </p:sp>
        <p:pic>
          <p:nvPicPr>
            <p:cNvPr id="45" name="Picture 10" descr="Y:\03. Customer Engagement\09. Images and Videos\18 Regulatory Proposal\operating_cost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3615670"/>
              <a:ext cx="1033200" cy="103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702368" y="3907968"/>
            <a:ext cx="4248472" cy="1033200"/>
            <a:chOff x="4702368" y="3691944"/>
            <a:chExt cx="4248472" cy="1033200"/>
          </a:xfrm>
        </p:grpSpPr>
        <p:sp>
          <p:nvSpPr>
            <p:cNvPr id="47" name="Rounded Rectangle 46"/>
            <p:cNvSpPr/>
            <p:nvPr/>
          </p:nvSpPr>
          <p:spPr>
            <a:xfrm>
              <a:off x="4702368" y="3691944"/>
              <a:ext cx="4248472" cy="103320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2663"/>
              <a:r>
                <a:rPr lang="en-AU" sz="1400" b="1" dirty="0">
                  <a:solidFill>
                    <a:schemeClr val="tx1"/>
                  </a:solidFill>
                </a:rPr>
                <a:t>3.5% Storms</a:t>
              </a:r>
            </a:p>
            <a:p>
              <a:pPr marL="982663"/>
              <a:r>
                <a:rPr lang="en-AU" sz="1100" dirty="0">
                  <a:solidFill>
                    <a:schemeClr val="tx1"/>
                  </a:solidFill>
                </a:rPr>
                <a:t>Emergency response and repairs to </a:t>
              </a:r>
              <a:r>
                <a:rPr lang="en-AU" sz="1100" dirty="0" smtClean="0">
                  <a:solidFill>
                    <a:schemeClr val="tx1"/>
                  </a:solidFill>
                </a:rPr>
                <a:t>the network </a:t>
              </a:r>
              <a:r>
                <a:rPr lang="en-AU" sz="1100" dirty="0">
                  <a:solidFill>
                    <a:schemeClr val="tx1"/>
                  </a:solidFill>
                </a:rPr>
                <a:t>after a severe weather event</a:t>
              </a:r>
            </a:p>
          </p:txBody>
        </p:sp>
        <p:pic>
          <p:nvPicPr>
            <p:cNvPr id="48" name="Picture 8" descr="Y:\03. Customer Engagement\09. Images and Videos\18 Regulatory Proposal\storm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2368" y="3691944"/>
              <a:ext cx="1033200" cy="103320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itle 1"/>
          <p:cNvSpPr>
            <a:spLocks noGrp="1"/>
          </p:cNvSpPr>
          <p:nvPr>
            <p:ph type="title" idx="4294967295"/>
          </p:nvPr>
        </p:nvSpPr>
        <p:spPr>
          <a:xfrm>
            <a:off x="230832" y="116632"/>
            <a:ext cx="8780210" cy="648072"/>
          </a:xfrm>
          <a:prstGeom prst="rect">
            <a:avLst/>
          </a:prstGeom>
        </p:spPr>
        <p:txBody>
          <a:bodyPr>
            <a:no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Operating expenditure – our day to day services</a:t>
            </a:r>
            <a:endParaRPr lang="en-AU" dirty="0">
              <a:solidFill>
                <a:srgbClr val="0081C3"/>
              </a:solidFill>
              <a:effectLst/>
              <a:uFill>
                <a:solidFill>
                  <a:srgbClr val="C4D545"/>
                </a:solidFill>
              </a:uFill>
              <a:latin typeface="Arial"/>
              <a:ea typeface="Times New Roman"/>
              <a:cs typeface="Times New Roman"/>
            </a:endParaRPr>
          </a:p>
        </p:txBody>
      </p:sp>
      <p:cxnSp>
        <p:nvCxnSpPr>
          <p:cNvPr id="51" name="Straight Connector 50"/>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51520" y="1052736"/>
            <a:ext cx="86409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b="1" dirty="0" smtClean="0">
                <a:solidFill>
                  <a:srgbClr val="0081C3"/>
                </a:solidFill>
                <a:uFill>
                  <a:solidFill>
                    <a:srgbClr val="C4D545"/>
                  </a:solidFill>
                </a:uFill>
                <a:ea typeface="Times New Roman"/>
                <a:cs typeface="Times New Roman"/>
              </a:rPr>
              <a:t>Breakdown of operating expenditure proposed for the 2015-20 period</a:t>
            </a:r>
            <a:endParaRPr lang="en-AU" b="1" dirty="0" smtClean="0">
              <a:solidFill>
                <a:srgbClr val="0081C3"/>
              </a:solidFill>
            </a:endParaRPr>
          </a:p>
        </p:txBody>
      </p:sp>
    </p:spTree>
    <p:extLst>
      <p:ext uri="{BB962C8B-B14F-4D97-AF65-F5344CB8AC3E}">
        <p14:creationId xmlns:p14="http://schemas.microsoft.com/office/powerpoint/2010/main" val="4695334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05264"/>
            <a:ext cx="913385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251520" y="908720"/>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dirty="0" smtClean="0">
                <a:solidFill>
                  <a:srgbClr val="0081C3"/>
                </a:solidFill>
              </a:rPr>
              <a:t>Comparing 2010-15 with 2015-20</a:t>
            </a:r>
          </a:p>
          <a:p>
            <a:pPr algn="ctr"/>
            <a:r>
              <a:rPr lang="en-AU" sz="1200" b="1" dirty="0" smtClean="0">
                <a:solidFill>
                  <a:srgbClr val="0081C3"/>
                </a:solidFill>
              </a:rPr>
              <a:t>We are expecting a continued decrease in our operating expenditure</a:t>
            </a:r>
          </a:p>
        </p:txBody>
      </p:sp>
      <p:sp>
        <p:nvSpPr>
          <p:cNvPr id="7" name="Title 1"/>
          <p:cNvSpPr>
            <a:spLocks noGrp="1"/>
          </p:cNvSpPr>
          <p:nvPr>
            <p:ph type="title" idx="4294967295"/>
          </p:nvPr>
        </p:nvSpPr>
        <p:spPr>
          <a:xfrm>
            <a:off x="230832" y="116632"/>
            <a:ext cx="8780210" cy="648072"/>
          </a:xfrm>
          <a:prstGeom prst="rect">
            <a:avLst/>
          </a:prstGeom>
        </p:spPr>
        <p:txBody>
          <a:bodyPr>
            <a:no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Operating expenditure – our day to day services</a:t>
            </a:r>
            <a:endParaRPr lang="en-AU" dirty="0">
              <a:solidFill>
                <a:srgbClr val="0081C3"/>
              </a:solidFill>
              <a:effectLst/>
              <a:uFill>
                <a:solidFill>
                  <a:srgbClr val="C4D545"/>
                </a:solidFill>
              </a:uFill>
              <a:latin typeface="Arial"/>
              <a:ea typeface="Times New Roman"/>
              <a:cs typeface="Times New Roman"/>
            </a:endParaRPr>
          </a:p>
        </p:txBody>
      </p:sp>
      <p:cxnSp>
        <p:nvCxnSpPr>
          <p:cNvPr id="8" name="Straight Connector 7"/>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pic>
        <p:nvPicPr>
          <p:cNvPr id="471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t="27766" r="16875" b="23543"/>
          <a:stretch/>
        </p:blipFill>
        <p:spPr bwMode="auto">
          <a:xfrm>
            <a:off x="545257" y="1616595"/>
            <a:ext cx="8053486" cy="478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0387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6336" y="5805264"/>
            <a:ext cx="153752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251520" y="908720"/>
            <a:ext cx="864096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600" b="1" dirty="0" smtClean="0">
                <a:solidFill>
                  <a:srgbClr val="0081C3"/>
                </a:solidFill>
              </a:rPr>
              <a:t>Our proposal means that residential customers will experience real price reductions in the network component of their electricity retail bill to June 2020</a:t>
            </a:r>
          </a:p>
        </p:txBody>
      </p:sp>
      <p:grpSp>
        <p:nvGrpSpPr>
          <p:cNvPr id="3" name="Group 2"/>
          <p:cNvGrpSpPr/>
          <p:nvPr/>
        </p:nvGrpSpPr>
        <p:grpSpPr>
          <a:xfrm>
            <a:off x="215516" y="1737118"/>
            <a:ext cx="8712968" cy="4500194"/>
            <a:chOff x="179512" y="1233062"/>
            <a:chExt cx="8712968" cy="4500194"/>
          </a:xfrm>
        </p:grpSpPr>
        <p:sp>
          <p:nvSpPr>
            <p:cNvPr id="21" name="Rounded Rectangle 20"/>
            <p:cNvSpPr/>
            <p:nvPr/>
          </p:nvSpPr>
          <p:spPr>
            <a:xfrm>
              <a:off x="4427984" y="1233063"/>
              <a:ext cx="4464496" cy="1331842"/>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0" rIns="0" bIns="0" rtlCol="0" anchor="ctr" anchorCtr="0"/>
            <a:lstStyle/>
            <a:p>
              <a:pPr marL="93663"/>
              <a:r>
                <a:rPr lang="en-AU" sz="1300" dirty="0" smtClean="0">
                  <a:solidFill>
                    <a:srgbClr val="0081C3"/>
                  </a:solidFill>
                </a:rPr>
                <a:t>We will deliver network price stability to reduce costs to customers and deliver a price decrease should the Queensland Government Solar Bonus Scheme be removed from our network prices.</a:t>
              </a:r>
              <a:endParaRPr lang="en-AU" sz="1300" i="1" dirty="0" smtClean="0">
                <a:solidFill>
                  <a:schemeClr val="tx1"/>
                </a:solidFill>
              </a:endParaRPr>
            </a:p>
          </p:txBody>
        </p:sp>
        <p:sp>
          <p:nvSpPr>
            <p:cNvPr id="22" name="Rounded Rectangle 21"/>
            <p:cNvSpPr/>
            <p:nvPr/>
          </p:nvSpPr>
          <p:spPr>
            <a:xfrm>
              <a:off x="4427984" y="2636912"/>
              <a:ext cx="4464496" cy="1512168"/>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0" rIns="0" bIns="0" rtlCol="0" anchor="ctr" anchorCtr="0"/>
            <a:lstStyle/>
            <a:p>
              <a:pPr marL="93663"/>
              <a:r>
                <a:rPr lang="en-AU" sz="1300" dirty="0" smtClean="0">
                  <a:solidFill>
                    <a:srgbClr val="0081C3"/>
                  </a:solidFill>
                </a:rPr>
                <a:t>We will continue to deliver a safe and reliable electricity supply to homes and businesses and plan our network to meet future needs and technologies.</a:t>
              </a:r>
              <a:endParaRPr lang="en-AU" sz="1300" dirty="0">
                <a:solidFill>
                  <a:schemeClr val="tx1"/>
                </a:solidFill>
              </a:endParaRPr>
            </a:p>
          </p:txBody>
        </p:sp>
        <p:sp>
          <p:nvSpPr>
            <p:cNvPr id="23" name="Rounded Rectangle 22"/>
            <p:cNvSpPr/>
            <p:nvPr/>
          </p:nvSpPr>
          <p:spPr>
            <a:xfrm>
              <a:off x="4427984" y="4221088"/>
              <a:ext cx="4464496" cy="1512168"/>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0" rIns="0" bIns="0" rtlCol="0" anchor="ctr" anchorCtr="0"/>
            <a:lstStyle/>
            <a:p>
              <a:pPr marL="93663"/>
              <a:r>
                <a:rPr lang="en-AU" sz="1300" dirty="0" smtClean="0">
                  <a:solidFill>
                    <a:srgbClr val="0081C3"/>
                  </a:solidFill>
                </a:rPr>
                <a:t>We will continue to deliver services to our customers including demand management programs, easy to use communication channels, tree trimming, community safety as well as storm and emergency response. We commit to providing customers with a safe and reliable electricity supply as well as high standards of service.</a:t>
              </a:r>
              <a:endParaRPr lang="en-AU" sz="1300" dirty="0">
                <a:solidFill>
                  <a:schemeClr val="tx1"/>
                </a:solidFill>
              </a:endParaRPr>
            </a:p>
          </p:txBody>
        </p:sp>
        <p:sp>
          <p:nvSpPr>
            <p:cNvPr id="9" name="Rounded Rectangle 8"/>
            <p:cNvSpPr/>
            <p:nvPr/>
          </p:nvSpPr>
          <p:spPr>
            <a:xfrm>
              <a:off x="179512" y="1233063"/>
              <a:ext cx="4104456" cy="13318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28650"/>
              <a:r>
                <a:rPr lang="en-AU" sz="1400" b="1" dirty="0">
                  <a:solidFill>
                    <a:srgbClr val="0081C3"/>
                  </a:solidFill>
                </a:rPr>
                <a:t>Revenue $8.4 billion*</a:t>
              </a:r>
            </a:p>
            <a:p>
              <a:pPr marL="800100" indent="-171450">
                <a:spcBef>
                  <a:spcPts val="400"/>
                </a:spcBef>
                <a:buFont typeface="Arial" panose="020B0604020202020204" pitchFamily="34" charset="0"/>
                <a:buChar char="•"/>
              </a:pPr>
              <a:r>
                <a:rPr lang="en-AU" sz="1200" dirty="0" smtClean="0">
                  <a:solidFill>
                    <a:schemeClr val="tx1"/>
                  </a:solidFill>
                </a:rPr>
                <a:t>reduce upward price pressures</a:t>
              </a:r>
            </a:p>
            <a:p>
              <a:pPr marL="800100" indent="-171450">
                <a:spcBef>
                  <a:spcPts val="400"/>
                </a:spcBef>
                <a:buFont typeface="Arial" panose="020B0604020202020204" pitchFamily="34" charset="0"/>
                <a:buChar char="•"/>
              </a:pPr>
              <a:r>
                <a:rPr lang="en-AU" sz="1200" dirty="0" smtClean="0">
                  <a:solidFill>
                    <a:schemeClr val="tx1"/>
                  </a:solidFill>
                </a:rPr>
                <a:t>deliver long-term network price stability for our customers.</a:t>
              </a:r>
              <a:r>
                <a:rPr lang="en-AU" sz="900" dirty="0" smtClean="0">
                  <a:solidFill>
                    <a:schemeClr val="tx1"/>
                  </a:solidFill>
                </a:rPr>
                <a:t/>
              </a:r>
              <a:br>
                <a:rPr lang="en-AU" sz="900" dirty="0" smtClean="0">
                  <a:solidFill>
                    <a:schemeClr val="tx1"/>
                  </a:solidFill>
                </a:rPr>
              </a:br>
              <a:endParaRPr lang="en-AU" sz="700" i="1" dirty="0">
                <a:solidFill>
                  <a:schemeClr val="tx1"/>
                </a:solidFill>
              </a:endParaRPr>
            </a:p>
            <a:p>
              <a:pPr marL="628650"/>
              <a:r>
                <a:rPr lang="en-AU" sz="700" i="1" dirty="0" smtClean="0">
                  <a:solidFill>
                    <a:schemeClr val="tx1"/>
                  </a:solidFill>
                </a:rPr>
                <a:t>*Excluding approximately $1.4 billion in payments made under the Queensland Government Solar Bonus Scheme</a:t>
              </a:r>
            </a:p>
          </p:txBody>
        </p:sp>
        <p:sp>
          <p:nvSpPr>
            <p:cNvPr id="10" name="Rounded Rectangle 9"/>
            <p:cNvSpPr/>
            <p:nvPr/>
          </p:nvSpPr>
          <p:spPr>
            <a:xfrm>
              <a:off x="179512" y="2636912"/>
              <a:ext cx="4104456" cy="15121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marL="622300"/>
              <a:r>
                <a:rPr lang="en-AU" sz="1400" b="1" dirty="0">
                  <a:solidFill>
                    <a:srgbClr val="0081C3"/>
                  </a:solidFill>
                </a:rPr>
                <a:t>Capital expenditure $3.2 billion</a:t>
              </a:r>
            </a:p>
            <a:p>
              <a:pPr marL="793750" indent="-171450">
                <a:spcBef>
                  <a:spcPts val="400"/>
                </a:spcBef>
                <a:buFont typeface="Arial" panose="020B0604020202020204" pitchFamily="34" charset="0"/>
                <a:buChar char="•"/>
              </a:pPr>
              <a:r>
                <a:rPr lang="en-AU" sz="1200" dirty="0" smtClean="0">
                  <a:solidFill>
                    <a:schemeClr val="tx1"/>
                  </a:solidFill>
                </a:rPr>
                <a:t>reduce </a:t>
              </a:r>
              <a:r>
                <a:rPr lang="en-AU" sz="1200" dirty="0">
                  <a:solidFill>
                    <a:schemeClr val="tx1"/>
                  </a:solidFill>
                </a:rPr>
                <a:t>capital expenditure</a:t>
              </a:r>
            </a:p>
            <a:p>
              <a:pPr marL="793750" indent="-171450">
                <a:spcBef>
                  <a:spcPts val="400"/>
                </a:spcBef>
                <a:buFont typeface="Arial" panose="020B0604020202020204" pitchFamily="34" charset="0"/>
                <a:buChar char="•"/>
              </a:pPr>
              <a:r>
                <a:rPr lang="en-AU" sz="1200" dirty="0" smtClean="0">
                  <a:solidFill>
                    <a:schemeClr val="tx1"/>
                  </a:solidFill>
                </a:rPr>
                <a:t>maintain </a:t>
              </a:r>
              <a:r>
                <a:rPr lang="en-AU" sz="1200" dirty="0">
                  <a:solidFill>
                    <a:schemeClr val="tx1"/>
                  </a:solidFill>
                </a:rPr>
                <a:t>the current high levels of reliability</a:t>
              </a:r>
            </a:p>
            <a:p>
              <a:pPr marL="793750" indent="-171450">
                <a:spcBef>
                  <a:spcPts val="400"/>
                </a:spcBef>
                <a:buFont typeface="Arial" panose="020B0604020202020204" pitchFamily="34" charset="0"/>
                <a:buChar char="•"/>
              </a:pPr>
              <a:r>
                <a:rPr lang="en-AU" sz="1200" dirty="0" smtClean="0">
                  <a:solidFill>
                    <a:schemeClr val="tx1"/>
                  </a:solidFill>
                </a:rPr>
                <a:t>improve </a:t>
              </a:r>
              <a:r>
                <a:rPr lang="en-AU" sz="1200" dirty="0">
                  <a:solidFill>
                    <a:schemeClr val="tx1"/>
                  </a:solidFill>
                </a:rPr>
                <a:t>reliability in network areas </a:t>
              </a:r>
              <a:r>
                <a:rPr lang="en-AU" sz="1200" dirty="0" smtClean="0">
                  <a:solidFill>
                    <a:schemeClr val="tx1"/>
                  </a:solidFill>
                </a:rPr>
                <a:t>that are </a:t>
              </a:r>
              <a:r>
                <a:rPr lang="en-AU" sz="1200" dirty="0">
                  <a:solidFill>
                    <a:schemeClr val="tx1"/>
                  </a:solidFill>
                </a:rPr>
                <a:t>experiencing the most </a:t>
              </a:r>
              <a:r>
                <a:rPr lang="en-AU" sz="1200" dirty="0" smtClean="0">
                  <a:solidFill>
                    <a:schemeClr val="tx1"/>
                  </a:solidFill>
                </a:rPr>
                <a:t>frequent power </a:t>
              </a:r>
              <a:r>
                <a:rPr lang="en-AU" sz="1200" dirty="0">
                  <a:solidFill>
                    <a:schemeClr val="tx1"/>
                  </a:solidFill>
                </a:rPr>
                <a:t>outages</a:t>
              </a:r>
              <a:r>
                <a:rPr lang="en-AU" sz="1200" dirty="0" smtClean="0">
                  <a:solidFill>
                    <a:schemeClr val="tx1"/>
                  </a:solidFill>
                </a:rPr>
                <a:t>.</a:t>
              </a:r>
            </a:p>
          </p:txBody>
        </p:sp>
        <p:sp>
          <p:nvSpPr>
            <p:cNvPr id="11" name="Rounded Rectangle 10"/>
            <p:cNvSpPr/>
            <p:nvPr/>
          </p:nvSpPr>
          <p:spPr>
            <a:xfrm>
              <a:off x="179512" y="4221088"/>
              <a:ext cx="4104456" cy="15121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22300"/>
              <a:r>
                <a:rPr lang="en-AU" sz="1400" b="1" dirty="0">
                  <a:solidFill>
                    <a:srgbClr val="0081C3"/>
                  </a:solidFill>
                </a:rPr>
                <a:t>Operating expenditure $1.7 billion</a:t>
              </a:r>
            </a:p>
            <a:p>
              <a:pPr marL="793750" indent="-171450">
                <a:spcBef>
                  <a:spcPts val="400"/>
                </a:spcBef>
                <a:buFont typeface="Arial" panose="020B0604020202020204" pitchFamily="34" charset="0"/>
                <a:buChar char="•"/>
              </a:pPr>
              <a:r>
                <a:rPr lang="en-AU" sz="1200" dirty="0" smtClean="0">
                  <a:solidFill>
                    <a:schemeClr val="tx1"/>
                  </a:solidFill>
                </a:rPr>
                <a:t>maintain </a:t>
              </a:r>
              <a:r>
                <a:rPr lang="en-AU" sz="1200" dirty="0">
                  <a:solidFill>
                    <a:schemeClr val="tx1"/>
                  </a:solidFill>
                </a:rPr>
                <a:t>operating expenditure</a:t>
              </a:r>
            </a:p>
            <a:p>
              <a:pPr marL="793750" indent="-171450">
                <a:spcBef>
                  <a:spcPts val="400"/>
                </a:spcBef>
                <a:buFont typeface="Arial" panose="020B0604020202020204" pitchFamily="34" charset="0"/>
                <a:buChar char="•"/>
              </a:pPr>
              <a:r>
                <a:rPr lang="en-AU" sz="1200" dirty="0" smtClean="0">
                  <a:solidFill>
                    <a:schemeClr val="tx1"/>
                  </a:solidFill>
                </a:rPr>
                <a:t>enhance </a:t>
              </a:r>
              <a:r>
                <a:rPr lang="en-AU" sz="1200" dirty="0">
                  <a:solidFill>
                    <a:schemeClr val="tx1"/>
                  </a:solidFill>
                </a:rPr>
                <a:t>engagement with our customers</a:t>
              </a:r>
              <a:r>
                <a:rPr lang="en-AU" sz="1200" dirty="0" smtClean="0">
                  <a:solidFill>
                    <a:schemeClr val="tx1"/>
                  </a:solidFill>
                </a:rPr>
                <a:t>.</a:t>
              </a:r>
              <a:endParaRPr lang="en-AU" sz="1200" dirty="0" smtClean="0">
                <a:solidFill>
                  <a:srgbClr val="0081C3"/>
                </a:solidFill>
              </a:endParaRPr>
            </a:p>
            <a:p>
              <a:endParaRPr lang="en-AU" sz="900" dirty="0">
                <a:solidFill>
                  <a:schemeClr val="tx1"/>
                </a:solidFill>
              </a:endParaRPr>
            </a:p>
          </p:txBody>
        </p:sp>
        <p:pic>
          <p:nvPicPr>
            <p:cNvPr id="45061" name="Picture 5" descr="Y:\03. Customer Engagement\09. Images and Videos\18 Regulatory Proposal\opex_squ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222229"/>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Y:\03. Customer Engagement\09. Images and Videos\18 Regulatory Proposal\revenue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33062"/>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Y:\03. Customer Engagement\09. Images and Videos\18 Regulatory Proposal\capex_squa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636913"/>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283968" y="1646956"/>
              <a:ext cx="288032" cy="504056"/>
            </a:xfrm>
            <a:prstGeom prst="rightArrow">
              <a:avLst/>
            </a:prstGeom>
            <a:solidFill>
              <a:srgbClr val="0081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p:cNvSpPr/>
            <p:nvPr/>
          </p:nvSpPr>
          <p:spPr>
            <a:xfrm>
              <a:off x="4283968" y="3140968"/>
              <a:ext cx="288032" cy="504056"/>
            </a:xfrm>
            <a:prstGeom prst="rightArrow">
              <a:avLst/>
            </a:prstGeom>
            <a:solidFill>
              <a:srgbClr val="0081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p:cNvSpPr/>
            <p:nvPr/>
          </p:nvSpPr>
          <p:spPr>
            <a:xfrm>
              <a:off x="4283968" y="4725144"/>
              <a:ext cx="288032" cy="504056"/>
            </a:xfrm>
            <a:prstGeom prst="rightArrow">
              <a:avLst/>
            </a:prstGeom>
            <a:solidFill>
              <a:srgbClr val="0081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Regulatory Proposal summary</a:t>
            </a:r>
            <a:endParaRPr lang="en-AU" sz="2800" dirty="0">
              <a:solidFill>
                <a:srgbClr val="0081C3"/>
              </a:solidFill>
              <a:effectLst/>
              <a:uFill>
                <a:solidFill>
                  <a:srgbClr val="C4D545"/>
                </a:solidFill>
              </a:uFill>
              <a:latin typeface="Arial"/>
              <a:ea typeface="Times New Roman"/>
              <a:cs typeface="Times New Roman"/>
            </a:endParaRPr>
          </a:p>
        </p:txBody>
      </p:sp>
      <p:cxnSp>
        <p:nvCxnSpPr>
          <p:cNvPr id="27" name="Straight Connector 26"/>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848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ENX0140_layout-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827584" y="1196752"/>
            <a:ext cx="8208913" cy="4608512"/>
          </a:xfrm>
          <a:prstGeom prst="roundRect">
            <a:avLst/>
          </a:prstGeom>
          <a:noFill/>
          <a:ln>
            <a:solidFill>
              <a:srgbClr val="C4D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endParaRPr lang="en-AU" sz="2000" dirty="0" smtClean="0">
              <a:solidFill>
                <a:schemeClr val="tx1"/>
              </a:solidFill>
            </a:endParaRPr>
          </a:p>
          <a:p>
            <a:pPr algn="ctr">
              <a:spcBef>
                <a:spcPts val="600"/>
              </a:spcBef>
            </a:pPr>
            <a:endParaRPr lang="en-AU" dirty="0" smtClean="0">
              <a:solidFill>
                <a:schemeClr val="tx1"/>
              </a:solidFill>
            </a:endParaRPr>
          </a:p>
          <a:p>
            <a:pPr marL="2692400" indent="-285750">
              <a:spcBef>
                <a:spcPts val="1200"/>
              </a:spcBef>
              <a:buFont typeface="Arial" panose="020B0604020202020204" pitchFamily="34" charset="0"/>
              <a:buChar char="•"/>
            </a:pPr>
            <a:endParaRPr lang="en-AU" sz="1600" dirty="0" smtClean="0">
              <a:solidFill>
                <a:schemeClr val="tx1"/>
              </a:solidFill>
            </a:endParaRPr>
          </a:p>
          <a:p>
            <a:pPr marL="2598738" indent="-285750">
              <a:spcBef>
                <a:spcPts val="1200"/>
              </a:spcBef>
              <a:buFont typeface="Arial" panose="020B0604020202020204" pitchFamily="34" charset="0"/>
              <a:buChar char="•"/>
            </a:pPr>
            <a:r>
              <a:rPr lang="en-AU" sz="1600" dirty="0" smtClean="0">
                <a:solidFill>
                  <a:schemeClr val="tx1"/>
                </a:solidFill>
              </a:rPr>
              <a:t>We provide distribution services to 1.4 million residential and business customers </a:t>
            </a:r>
          </a:p>
          <a:p>
            <a:pPr marL="2598738" indent="-285750">
              <a:spcBef>
                <a:spcPts val="1200"/>
              </a:spcBef>
              <a:buFont typeface="Arial" panose="020B0604020202020204" pitchFamily="34" charset="0"/>
              <a:buChar char="•"/>
            </a:pPr>
            <a:r>
              <a:rPr lang="en-AU" sz="1600" dirty="0" smtClean="0">
                <a:solidFill>
                  <a:schemeClr val="tx1"/>
                </a:solidFill>
              </a:rPr>
              <a:t>We deliver electricity to a population base of 3.2 million people in the region</a:t>
            </a:r>
          </a:p>
          <a:p>
            <a:pPr marL="2598738" indent="-285750">
              <a:spcBef>
                <a:spcPts val="1200"/>
              </a:spcBef>
              <a:buFont typeface="Arial" panose="020B0604020202020204" pitchFamily="34" charset="0"/>
              <a:buChar char="•"/>
            </a:pPr>
            <a:r>
              <a:rPr lang="en-AU" sz="1600" dirty="0" smtClean="0">
                <a:solidFill>
                  <a:schemeClr val="tx1"/>
                </a:solidFill>
              </a:rPr>
              <a:t>Service an a</a:t>
            </a:r>
            <a:r>
              <a:rPr lang="en-AU" altLang="en-US" sz="1600" dirty="0" smtClean="0">
                <a:solidFill>
                  <a:schemeClr val="tx1"/>
                </a:solidFill>
              </a:rPr>
              <a:t>rea of 25,000 km</a:t>
            </a:r>
            <a:r>
              <a:rPr lang="en-AU" altLang="en-US" sz="1600" baseline="30000" dirty="0" smtClean="0">
                <a:solidFill>
                  <a:schemeClr val="tx1"/>
                </a:solidFill>
              </a:rPr>
              <a:t>2</a:t>
            </a:r>
            <a:r>
              <a:rPr lang="en-AU" altLang="en-US" sz="1600" dirty="0" smtClean="0">
                <a:solidFill>
                  <a:schemeClr val="tx1"/>
                </a:solidFill>
              </a:rPr>
              <a:t> from Gympie in the north to Withcott in the west, Stradbroke Island in the east and Coolangatta in the south</a:t>
            </a:r>
          </a:p>
          <a:p>
            <a:pPr marL="2598738" indent="-285750">
              <a:spcBef>
                <a:spcPts val="1200"/>
              </a:spcBef>
              <a:buFont typeface="Arial" panose="020B0604020202020204" pitchFamily="34" charset="0"/>
              <a:buChar char="•"/>
            </a:pPr>
            <a:r>
              <a:rPr lang="en-AU" altLang="en-US" sz="1600" dirty="0" smtClean="0">
                <a:solidFill>
                  <a:schemeClr val="tx1"/>
                </a:solidFill>
              </a:rPr>
              <a:t>Own and operate almost $12 billion in high performing network equipment</a:t>
            </a:r>
          </a:p>
          <a:p>
            <a:pPr marL="2598738" indent="-285750">
              <a:spcBef>
                <a:spcPts val="1200"/>
              </a:spcBef>
              <a:buFont typeface="Arial" panose="020B0604020202020204" pitchFamily="34" charset="0"/>
              <a:buChar char="•"/>
            </a:pPr>
            <a:r>
              <a:rPr lang="en-AU" altLang="en-US" sz="1600" dirty="0" smtClean="0">
                <a:solidFill>
                  <a:schemeClr val="tx1"/>
                </a:solidFill>
              </a:rPr>
              <a:t>We employ over 3,000 staff</a:t>
            </a:r>
          </a:p>
        </p:txBody>
      </p:sp>
      <p:sp>
        <p:nvSpPr>
          <p:cNvPr id="7"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About us</a:t>
            </a:r>
            <a:endParaRPr lang="en-AU" sz="2800" dirty="0">
              <a:solidFill>
                <a:srgbClr val="0081C3"/>
              </a:solidFill>
              <a:effectLst/>
              <a:uFill>
                <a:solidFill>
                  <a:srgbClr val="C4D545"/>
                </a:solidFill>
              </a:uFill>
              <a:latin typeface="Arial"/>
              <a:ea typeface="Times New Roman"/>
              <a:cs typeface="Times New Roman"/>
            </a:endParaRPr>
          </a:p>
        </p:txBody>
      </p:sp>
      <p:cxnSp>
        <p:nvCxnSpPr>
          <p:cNvPr id="8" name="Straight Connector 7"/>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pic>
        <p:nvPicPr>
          <p:cNvPr id="29" name="Picture 2" descr="C:\Users\dk079\AppData\Local\Microsoft\Windows\Temporary Internet Files\Content.Outlook\IRH7AQU3\Network Map (2).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412"/>
          <a:stretch/>
        </p:blipFill>
        <p:spPr bwMode="auto">
          <a:xfrm>
            <a:off x="0" y="811668"/>
            <a:ext cx="3144104" cy="54189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dk079\AppData\Local\Microsoft\Windows\Temporary Internet Files\Content.Outlook\IRH7AQU3\slide_graphic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24" t="1498" r="3204" b="42413"/>
          <a:stretch/>
        </p:blipFill>
        <p:spPr bwMode="auto">
          <a:xfrm>
            <a:off x="3630706" y="764704"/>
            <a:ext cx="5109882" cy="1023755"/>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72587"/>
          <a:stretch/>
        </p:blipFill>
        <p:spPr bwMode="auto">
          <a:xfrm>
            <a:off x="3630706" y="1788459"/>
            <a:ext cx="5108575" cy="45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1548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6336" y="5805264"/>
            <a:ext cx="153752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251520" y="908720"/>
            <a:ext cx="864096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600" b="1" dirty="0" smtClean="0">
                <a:solidFill>
                  <a:srgbClr val="0081C3"/>
                </a:solidFill>
              </a:rPr>
              <a:t>Our proposal means that residential customers will experience real price reductions in the network component of their electricity retail bill to June 2020</a:t>
            </a:r>
          </a:p>
        </p:txBody>
      </p:sp>
      <p:grpSp>
        <p:nvGrpSpPr>
          <p:cNvPr id="3" name="Group 2"/>
          <p:cNvGrpSpPr/>
          <p:nvPr/>
        </p:nvGrpSpPr>
        <p:grpSpPr>
          <a:xfrm>
            <a:off x="215516" y="1737118"/>
            <a:ext cx="8712968" cy="4500194"/>
            <a:chOff x="179512" y="1233062"/>
            <a:chExt cx="8712968" cy="4500194"/>
          </a:xfrm>
        </p:grpSpPr>
        <p:sp>
          <p:nvSpPr>
            <p:cNvPr id="21" name="Rounded Rectangle 20"/>
            <p:cNvSpPr/>
            <p:nvPr/>
          </p:nvSpPr>
          <p:spPr>
            <a:xfrm>
              <a:off x="4427984" y="1233063"/>
              <a:ext cx="4464496" cy="1331842"/>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0" rIns="0" bIns="0" rtlCol="0" anchor="ctr" anchorCtr="0"/>
            <a:lstStyle/>
            <a:p>
              <a:pPr marL="93663"/>
              <a:r>
                <a:rPr lang="en-AU" sz="1300" dirty="0" smtClean="0">
                  <a:solidFill>
                    <a:srgbClr val="0081C3"/>
                  </a:solidFill>
                </a:rPr>
                <a:t>We will deliver network price stability to reduce costs to customers and deliver a price decrease should the Queensland Government Solar Bonus Scheme be removed from our network prices.</a:t>
              </a:r>
              <a:endParaRPr lang="en-AU" sz="1300" i="1" dirty="0" smtClean="0">
                <a:solidFill>
                  <a:schemeClr val="tx1"/>
                </a:solidFill>
              </a:endParaRPr>
            </a:p>
          </p:txBody>
        </p:sp>
        <p:sp>
          <p:nvSpPr>
            <p:cNvPr id="22" name="Rounded Rectangle 21"/>
            <p:cNvSpPr/>
            <p:nvPr/>
          </p:nvSpPr>
          <p:spPr>
            <a:xfrm>
              <a:off x="4427984" y="2636912"/>
              <a:ext cx="4464496" cy="1512168"/>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0" rIns="0" bIns="0" rtlCol="0" anchor="ctr" anchorCtr="0"/>
            <a:lstStyle/>
            <a:p>
              <a:pPr marL="93663"/>
              <a:r>
                <a:rPr lang="en-AU" sz="1300" dirty="0" smtClean="0">
                  <a:solidFill>
                    <a:srgbClr val="0081C3"/>
                  </a:solidFill>
                </a:rPr>
                <a:t>We will continue to deliver a safe and reliable electricity supply to homes and businesses and plan our network to meet future needs and technologies.</a:t>
              </a:r>
              <a:endParaRPr lang="en-AU" sz="1300" dirty="0">
                <a:solidFill>
                  <a:schemeClr val="tx1"/>
                </a:solidFill>
              </a:endParaRPr>
            </a:p>
          </p:txBody>
        </p:sp>
        <p:sp>
          <p:nvSpPr>
            <p:cNvPr id="23" name="Rounded Rectangle 22"/>
            <p:cNvSpPr/>
            <p:nvPr/>
          </p:nvSpPr>
          <p:spPr>
            <a:xfrm>
              <a:off x="4427984" y="4221088"/>
              <a:ext cx="4464496" cy="1512168"/>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0" rIns="0" bIns="0" rtlCol="0" anchor="ctr" anchorCtr="0"/>
            <a:lstStyle/>
            <a:p>
              <a:pPr marL="93663"/>
              <a:r>
                <a:rPr lang="en-AU" sz="1300" dirty="0" smtClean="0">
                  <a:solidFill>
                    <a:srgbClr val="0081C3"/>
                  </a:solidFill>
                </a:rPr>
                <a:t>We will continue to deliver services to our customers including demand management programs, easy to use communication channels, tree trimming, community safety as well as storm and emergency response. We commit to providing customers with a safe and reliable electricity supply as well as high standards of service.</a:t>
              </a:r>
              <a:endParaRPr lang="en-AU" sz="1300" dirty="0">
                <a:solidFill>
                  <a:schemeClr val="tx1"/>
                </a:solidFill>
              </a:endParaRPr>
            </a:p>
          </p:txBody>
        </p:sp>
        <p:sp>
          <p:nvSpPr>
            <p:cNvPr id="9" name="Rounded Rectangle 8"/>
            <p:cNvSpPr/>
            <p:nvPr/>
          </p:nvSpPr>
          <p:spPr>
            <a:xfrm>
              <a:off x="179512" y="1233063"/>
              <a:ext cx="4104456" cy="13318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28650"/>
              <a:r>
                <a:rPr lang="en-AU" sz="1400" b="1" dirty="0">
                  <a:solidFill>
                    <a:srgbClr val="0081C3"/>
                  </a:solidFill>
                </a:rPr>
                <a:t>Revenue $8.4 billion*</a:t>
              </a:r>
            </a:p>
            <a:p>
              <a:pPr marL="800100" indent="-171450">
                <a:spcBef>
                  <a:spcPts val="400"/>
                </a:spcBef>
                <a:buFont typeface="Arial" panose="020B0604020202020204" pitchFamily="34" charset="0"/>
                <a:buChar char="•"/>
              </a:pPr>
              <a:r>
                <a:rPr lang="en-AU" sz="1200" dirty="0" smtClean="0">
                  <a:solidFill>
                    <a:schemeClr val="tx1"/>
                  </a:solidFill>
                </a:rPr>
                <a:t>reduce upward price pressures</a:t>
              </a:r>
            </a:p>
            <a:p>
              <a:pPr marL="800100" indent="-171450">
                <a:spcBef>
                  <a:spcPts val="400"/>
                </a:spcBef>
                <a:buFont typeface="Arial" panose="020B0604020202020204" pitchFamily="34" charset="0"/>
                <a:buChar char="•"/>
              </a:pPr>
              <a:r>
                <a:rPr lang="en-AU" sz="1200" dirty="0" smtClean="0">
                  <a:solidFill>
                    <a:schemeClr val="tx1"/>
                  </a:solidFill>
                </a:rPr>
                <a:t>deliver long-term network price stability for our customers.</a:t>
              </a:r>
              <a:r>
                <a:rPr lang="en-AU" sz="900" dirty="0" smtClean="0">
                  <a:solidFill>
                    <a:schemeClr val="tx1"/>
                  </a:solidFill>
                </a:rPr>
                <a:t/>
              </a:r>
              <a:br>
                <a:rPr lang="en-AU" sz="900" dirty="0" smtClean="0">
                  <a:solidFill>
                    <a:schemeClr val="tx1"/>
                  </a:solidFill>
                </a:rPr>
              </a:br>
              <a:endParaRPr lang="en-AU" sz="700" i="1" dirty="0">
                <a:solidFill>
                  <a:schemeClr val="tx1"/>
                </a:solidFill>
              </a:endParaRPr>
            </a:p>
            <a:p>
              <a:pPr marL="628650"/>
              <a:r>
                <a:rPr lang="en-AU" sz="700" i="1" dirty="0" smtClean="0">
                  <a:solidFill>
                    <a:schemeClr val="tx1"/>
                  </a:solidFill>
                </a:rPr>
                <a:t>*Excluding approximately $1.4 billion in payments made under the Queensland Government Solar Bonus Scheme</a:t>
              </a:r>
            </a:p>
          </p:txBody>
        </p:sp>
        <p:sp>
          <p:nvSpPr>
            <p:cNvPr id="10" name="Rounded Rectangle 9"/>
            <p:cNvSpPr/>
            <p:nvPr/>
          </p:nvSpPr>
          <p:spPr>
            <a:xfrm>
              <a:off x="179512" y="2636912"/>
              <a:ext cx="4104456" cy="15121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marL="622300"/>
              <a:r>
                <a:rPr lang="en-AU" sz="1400" b="1" dirty="0">
                  <a:solidFill>
                    <a:srgbClr val="0081C3"/>
                  </a:solidFill>
                </a:rPr>
                <a:t>Capital expenditure $3.2 billion</a:t>
              </a:r>
            </a:p>
            <a:p>
              <a:pPr marL="793750" indent="-171450">
                <a:spcBef>
                  <a:spcPts val="400"/>
                </a:spcBef>
                <a:buFont typeface="Arial" panose="020B0604020202020204" pitchFamily="34" charset="0"/>
                <a:buChar char="•"/>
              </a:pPr>
              <a:r>
                <a:rPr lang="en-AU" sz="1200" dirty="0" smtClean="0">
                  <a:solidFill>
                    <a:schemeClr val="tx1"/>
                  </a:solidFill>
                </a:rPr>
                <a:t>reduce </a:t>
              </a:r>
              <a:r>
                <a:rPr lang="en-AU" sz="1200" dirty="0">
                  <a:solidFill>
                    <a:schemeClr val="tx1"/>
                  </a:solidFill>
                </a:rPr>
                <a:t>capital expenditure</a:t>
              </a:r>
            </a:p>
            <a:p>
              <a:pPr marL="793750" indent="-171450">
                <a:spcBef>
                  <a:spcPts val="400"/>
                </a:spcBef>
                <a:buFont typeface="Arial" panose="020B0604020202020204" pitchFamily="34" charset="0"/>
                <a:buChar char="•"/>
              </a:pPr>
              <a:r>
                <a:rPr lang="en-AU" sz="1200" dirty="0" smtClean="0">
                  <a:solidFill>
                    <a:schemeClr val="tx1"/>
                  </a:solidFill>
                </a:rPr>
                <a:t>maintain </a:t>
              </a:r>
              <a:r>
                <a:rPr lang="en-AU" sz="1200" dirty="0">
                  <a:solidFill>
                    <a:schemeClr val="tx1"/>
                  </a:solidFill>
                </a:rPr>
                <a:t>the current high levels of reliability</a:t>
              </a:r>
            </a:p>
            <a:p>
              <a:pPr marL="793750" indent="-171450">
                <a:spcBef>
                  <a:spcPts val="400"/>
                </a:spcBef>
                <a:buFont typeface="Arial" panose="020B0604020202020204" pitchFamily="34" charset="0"/>
                <a:buChar char="•"/>
              </a:pPr>
              <a:r>
                <a:rPr lang="en-AU" sz="1200" dirty="0" smtClean="0">
                  <a:solidFill>
                    <a:schemeClr val="tx1"/>
                  </a:solidFill>
                </a:rPr>
                <a:t>improve </a:t>
              </a:r>
              <a:r>
                <a:rPr lang="en-AU" sz="1200" dirty="0">
                  <a:solidFill>
                    <a:schemeClr val="tx1"/>
                  </a:solidFill>
                </a:rPr>
                <a:t>reliability in network areas </a:t>
              </a:r>
              <a:r>
                <a:rPr lang="en-AU" sz="1200" dirty="0" smtClean="0">
                  <a:solidFill>
                    <a:schemeClr val="tx1"/>
                  </a:solidFill>
                </a:rPr>
                <a:t>that are </a:t>
              </a:r>
              <a:r>
                <a:rPr lang="en-AU" sz="1200" dirty="0">
                  <a:solidFill>
                    <a:schemeClr val="tx1"/>
                  </a:solidFill>
                </a:rPr>
                <a:t>experiencing the most </a:t>
              </a:r>
              <a:r>
                <a:rPr lang="en-AU" sz="1200" dirty="0" smtClean="0">
                  <a:solidFill>
                    <a:schemeClr val="tx1"/>
                  </a:solidFill>
                </a:rPr>
                <a:t>frequent power </a:t>
              </a:r>
              <a:r>
                <a:rPr lang="en-AU" sz="1200" dirty="0">
                  <a:solidFill>
                    <a:schemeClr val="tx1"/>
                  </a:solidFill>
                </a:rPr>
                <a:t>outages</a:t>
              </a:r>
              <a:r>
                <a:rPr lang="en-AU" sz="1200" dirty="0" smtClean="0">
                  <a:solidFill>
                    <a:schemeClr val="tx1"/>
                  </a:solidFill>
                </a:rPr>
                <a:t>.</a:t>
              </a:r>
            </a:p>
          </p:txBody>
        </p:sp>
        <p:sp>
          <p:nvSpPr>
            <p:cNvPr id="11" name="Rounded Rectangle 10"/>
            <p:cNvSpPr/>
            <p:nvPr/>
          </p:nvSpPr>
          <p:spPr>
            <a:xfrm>
              <a:off x="179512" y="4221088"/>
              <a:ext cx="4104456" cy="151216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22300"/>
              <a:r>
                <a:rPr lang="en-AU" sz="1400" b="1" dirty="0">
                  <a:solidFill>
                    <a:srgbClr val="0081C3"/>
                  </a:solidFill>
                </a:rPr>
                <a:t>Operating expenditure $1.7 billion</a:t>
              </a:r>
            </a:p>
            <a:p>
              <a:pPr marL="793750" indent="-171450">
                <a:spcBef>
                  <a:spcPts val="400"/>
                </a:spcBef>
                <a:buFont typeface="Arial" panose="020B0604020202020204" pitchFamily="34" charset="0"/>
                <a:buChar char="•"/>
              </a:pPr>
              <a:r>
                <a:rPr lang="en-AU" sz="1200" dirty="0" smtClean="0">
                  <a:solidFill>
                    <a:schemeClr val="tx1"/>
                  </a:solidFill>
                </a:rPr>
                <a:t>maintain </a:t>
              </a:r>
              <a:r>
                <a:rPr lang="en-AU" sz="1200" dirty="0">
                  <a:solidFill>
                    <a:schemeClr val="tx1"/>
                  </a:solidFill>
                </a:rPr>
                <a:t>operating expenditure</a:t>
              </a:r>
            </a:p>
            <a:p>
              <a:pPr marL="793750" indent="-171450">
                <a:spcBef>
                  <a:spcPts val="400"/>
                </a:spcBef>
                <a:buFont typeface="Arial" panose="020B0604020202020204" pitchFamily="34" charset="0"/>
                <a:buChar char="•"/>
              </a:pPr>
              <a:r>
                <a:rPr lang="en-AU" sz="1200" dirty="0" smtClean="0">
                  <a:solidFill>
                    <a:schemeClr val="tx1"/>
                  </a:solidFill>
                </a:rPr>
                <a:t>enhance </a:t>
              </a:r>
              <a:r>
                <a:rPr lang="en-AU" sz="1200" dirty="0">
                  <a:solidFill>
                    <a:schemeClr val="tx1"/>
                  </a:solidFill>
                </a:rPr>
                <a:t>engagement with our customers</a:t>
              </a:r>
              <a:r>
                <a:rPr lang="en-AU" sz="1200" dirty="0" smtClean="0">
                  <a:solidFill>
                    <a:schemeClr val="tx1"/>
                  </a:solidFill>
                </a:rPr>
                <a:t>.</a:t>
              </a:r>
              <a:endParaRPr lang="en-AU" sz="1200" dirty="0" smtClean="0">
                <a:solidFill>
                  <a:srgbClr val="0081C3"/>
                </a:solidFill>
              </a:endParaRPr>
            </a:p>
            <a:p>
              <a:endParaRPr lang="en-AU" sz="900" dirty="0">
                <a:solidFill>
                  <a:schemeClr val="tx1"/>
                </a:solidFill>
              </a:endParaRPr>
            </a:p>
          </p:txBody>
        </p:sp>
        <p:pic>
          <p:nvPicPr>
            <p:cNvPr id="45061" name="Picture 5" descr="Y:\03. Customer Engagement\09. Images and Videos\18 Regulatory Proposal\opex_squ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222229"/>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Y:\03. Customer Engagement\09. Images and Videos\18 Regulatory Proposal\revenue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33062"/>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Y:\03. Customer Engagement\09. Images and Videos\18 Regulatory Proposal\capex_squa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636913"/>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283968" y="1646956"/>
              <a:ext cx="288032" cy="504056"/>
            </a:xfrm>
            <a:prstGeom prst="rightArrow">
              <a:avLst/>
            </a:prstGeom>
            <a:solidFill>
              <a:srgbClr val="0081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p:cNvSpPr/>
            <p:nvPr/>
          </p:nvSpPr>
          <p:spPr>
            <a:xfrm>
              <a:off x="4283968" y="3140968"/>
              <a:ext cx="288032" cy="504056"/>
            </a:xfrm>
            <a:prstGeom prst="rightArrow">
              <a:avLst/>
            </a:prstGeom>
            <a:solidFill>
              <a:srgbClr val="0081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p:cNvSpPr/>
            <p:nvPr/>
          </p:nvSpPr>
          <p:spPr>
            <a:xfrm>
              <a:off x="4283968" y="4725144"/>
              <a:ext cx="288032" cy="504056"/>
            </a:xfrm>
            <a:prstGeom prst="rightArrow">
              <a:avLst/>
            </a:prstGeom>
            <a:solidFill>
              <a:srgbClr val="0081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Regulatory Proposal summary</a:t>
            </a:r>
            <a:endParaRPr lang="en-AU" sz="2800" dirty="0">
              <a:solidFill>
                <a:srgbClr val="0081C3"/>
              </a:solidFill>
              <a:effectLst/>
              <a:uFill>
                <a:solidFill>
                  <a:srgbClr val="C4D545"/>
                </a:solidFill>
              </a:uFill>
              <a:latin typeface="Arial"/>
              <a:ea typeface="Times New Roman"/>
              <a:cs typeface="Times New Roman"/>
            </a:endParaRPr>
          </a:p>
        </p:txBody>
      </p:sp>
      <p:cxnSp>
        <p:nvCxnSpPr>
          <p:cNvPr id="27" name="Straight Connector 26"/>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9862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1752" y="766961"/>
            <a:ext cx="8820496" cy="1437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r>
              <a:rPr lang="en-AU" sz="1600" b="1" dirty="0" smtClean="0">
                <a:solidFill>
                  <a:srgbClr val="0081C3"/>
                </a:solidFill>
              </a:rPr>
              <a:t>Our ‘Connecting with you’ program was </a:t>
            </a:r>
            <a:br>
              <a:rPr lang="en-AU" sz="1600" b="1" dirty="0" smtClean="0">
                <a:solidFill>
                  <a:srgbClr val="0081C3"/>
                </a:solidFill>
              </a:rPr>
            </a:br>
            <a:r>
              <a:rPr lang="en-AU" sz="1600" b="1" dirty="0" smtClean="0">
                <a:solidFill>
                  <a:srgbClr val="0081C3"/>
                </a:solidFill>
              </a:rPr>
              <a:t>established in early  2013 to ensure customer views and expectations </a:t>
            </a:r>
            <a:br>
              <a:rPr lang="en-AU" sz="1600" b="1" dirty="0" smtClean="0">
                <a:solidFill>
                  <a:srgbClr val="0081C3"/>
                </a:solidFill>
              </a:rPr>
            </a:br>
            <a:r>
              <a:rPr lang="en-AU" sz="1600" b="1" dirty="0" smtClean="0">
                <a:solidFill>
                  <a:srgbClr val="0081C3"/>
                </a:solidFill>
              </a:rPr>
              <a:t>are incorporated in key business decisions we are making.</a:t>
            </a:r>
          </a:p>
          <a:p>
            <a:r>
              <a:rPr lang="en-AU" sz="1600" dirty="0" smtClean="0">
                <a:solidFill>
                  <a:schemeClr val="tx1"/>
                </a:solidFill>
              </a:rPr>
              <a:t>Through our Customer Engagement Research Program and our five year future plan consultation</a:t>
            </a:r>
            <a:r>
              <a:rPr lang="en-AU" sz="1600" smtClean="0">
                <a:solidFill>
                  <a:schemeClr val="tx1"/>
                </a:solidFill>
              </a:rPr>
              <a:t>, over 6,700 </a:t>
            </a:r>
            <a:r>
              <a:rPr lang="en-AU" sz="1600" dirty="0" smtClean="0">
                <a:solidFill>
                  <a:schemeClr val="tx1"/>
                </a:solidFill>
              </a:rPr>
              <a:t>customers influenced key decisions for our submission. </a:t>
            </a:r>
            <a:endParaRPr lang="en-AU" sz="1500" dirty="0" smtClean="0">
              <a:solidFill>
                <a:schemeClr val="tx1"/>
              </a:solidFill>
            </a:endParaRPr>
          </a:p>
        </p:txBody>
      </p:sp>
      <p:sp>
        <p:nvSpPr>
          <p:cNvPr id="6"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‘Connecting with you’ program</a:t>
            </a:r>
            <a:endParaRPr lang="en-AU" sz="2800" dirty="0">
              <a:solidFill>
                <a:srgbClr val="0081C3"/>
              </a:solidFill>
              <a:effectLst/>
              <a:uFill>
                <a:solidFill>
                  <a:srgbClr val="C4D545"/>
                </a:solidFill>
              </a:uFill>
              <a:latin typeface="Arial"/>
              <a:ea typeface="Times New Roman"/>
              <a:cs typeface="Times New Roman"/>
            </a:endParaRPr>
          </a:p>
        </p:txBody>
      </p:sp>
      <p:cxnSp>
        <p:nvCxnSpPr>
          <p:cNvPr id="9" name="Straight Connector 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7" y="121012"/>
            <a:ext cx="726037" cy="515172"/>
          </a:xfrm>
          <a:prstGeom prst="rect">
            <a:avLst/>
          </a:prstGeom>
        </p:spPr>
      </p:pic>
      <p:pic>
        <p:nvPicPr>
          <p:cNvPr id="1043"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540" y="2132856"/>
            <a:ext cx="8280921" cy="398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4756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805264"/>
            <a:ext cx="913385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‘Connecting with you’ program</a:t>
            </a:r>
            <a:endParaRPr lang="en-AU" sz="2800" dirty="0">
              <a:solidFill>
                <a:srgbClr val="0081C3"/>
              </a:solidFill>
              <a:effectLst/>
              <a:uFill>
                <a:solidFill>
                  <a:srgbClr val="C4D545"/>
                </a:solidFill>
              </a:uFill>
              <a:latin typeface="Arial"/>
              <a:ea typeface="Times New Roman"/>
              <a:cs typeface="Times New Roman"/>
            </a:endParaRPr>
          </a:p>
        </p:txBody>
      </p:sp>
      <p:cxnSp>
        <p:nvCxnSpPr>
          <p:cNvPr id="9" name="Straight Connector 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7" y="121012"/>
            <a:ext cx="726037" cy="515172"/>
          </a:xfrm>
          <a:prstGeom prst="rect">
            <a:avLst/>
          </a:prstGeom>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239" t="36837" r="5100" b="36241"/>
          <a:stretch/>
        </p:blipFill>
        <p:spPr bwMode="auto">
          <a:xfrm>
            <a:off x="158798" y="908720"/>
            <a:ext cx="882640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94" t="28156" r="4330" b="18609"/>
          <a:stretch/>
        </p:blipFill>
        <p:spPr>
          <a:xfrm>
            <a:off x="827584" y="3861047"/>
            <a:ext cx="7416823" cy="2717883"/>
          </a:xfrm>
          <a:prstGeom prst="rect">
            <a:avLst/>
          </a:prstGeom>
        </p:spPr>
      </p:pic>
    </p:spTree>
    <p:extLst>
      <p:ext uri="{BB962C8B-B14F-4D97-AF65-F5344CB8AC3E}">
        <p14:creationId xmlns:p14="http://schemas.microsoft.com/office/powerpoint/2010/main" val="29747973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4827" y="764703"/>
            <a:ext cx="8954345" cy="1080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r>
              <a:rPr lang="en-AU" sz="1700" b="1" dirty="0" smtClean="0">
                <a:solidFill>
                  <a:srgbClr val="0081C3"/>
                </a:solidFill>
              </a:rPr>
              <a:t>For the 2015-20 period, we will be seeking approval for $8.4 billion of revenue  </a:t>
            </a:r>
            <a:r>
              <a:rPr lang="en-AU" sz="1700" b="1" i="1" dirty="0" smtClean="0">
                <a:solidFill>
                  <a:srgbClr val="0081C3"/>
                </a:solidFill>
              </a:rPr>
              <a:t>(excluding payments made under the Solar Bonus Scheme payments). </a:t>
            </a:r>
          </a:p>
          <a:p>
            <a:r>
              <a:rPr lang="en-AU" sz="1500" dirty="0" smtClean="0">
                <a:solidFill>
                  <a:schemeClr val="tx1"/>
                </a:solidFill>
              </a:rPr>
              <a:t>The </a:t>
            </a:r>
            <a:r>
              <a:rPr lang="en-AU" sz="1500" dirty="0">
                <a:solidFill>
                  <a:schemeClr val="tx1"/>
                </a:solidFill>
              </a:rPr>
              <a:t>slight increase we are asking for </a:t>
            </a:r>
            <a:r>
              <a:rPr lang="en-AU" sz="1500" dirty="0" smtClean="0">
                <a:solidFill>
                  <a:schemeClr val="tx1"/>
                </a:solidFill>
              </a:rPr>
              <a:t>during </a:t>
            </a:r>
            <a:r>
              <a:rPr lang="en-AU" sz="1500" dirty="0">
                <a:solidFill>
                  <a:schemeClr val="tx1"/>
                </a:solidFill>
              </a:rPr>
              <a:t>the </a:t>
            </a:r>
            <a:r>
              <a:rPr lang="en-AU" sz="1500" dirty="0" smtClean="0">
                <a:solidFill>
                  <a:schemeClr val="tx1"/>
                </a:solidFill>
              </a:rPr>
              <a:t> 2015-20 </a:t>
            </a:r>
            <a:r>
              <a:rPr lang="en-AU" sz="1500" dirty="0">
                <a:solidFill>
                  <a:schemeClr val="tx1"/>
                </a:solidFill>
              </a:rPr>
              <a:t>period is due to </a:t>
            </a:r>
            <a:r>
              <a:rPr lang="en-AU" sz="1500" dirty="0" smtClean="0">
                <a:solidFill>
                  <a:schemeClr val="tx1"/>
                </a:solidFill>
              </a:rPr>
              <a:t>growth in </a:t>
            </a:r>
            <a:r>
              <a:rPr lang="en-AU" sz="1500" dirty="0">
                <a:solidFill>
                  <a:schemeClr val="tx1"/>
                </a:solidFill>
              </a:rPr>
              <a:t>our asset base as we have invested in </a:t>
            </a:r>
            <a:r>
              <a:rPr lang="en-AU" sz="1500" dirty="0" smtClean="0">
                <a:solidFill>
                  <a:schemeClr val="tx1"/>
                </a:solidFill>
              </a:rPr>
              <a:t>improvements </a:t>
            </a:r>
            <a:r>
              <a:rPr lang="en-AU" sz="1500" dirty="0">
                <a:solidFill>
                  <a:schemeClr val="tx1"/>
                </a:solidFill>
              </a:rPr>
              <a:t>to the electricity network </a:t>
            </a:r>
            <a:r>
              <a:rPr lang="en-AU" sz="1500" dirty="0" smtClean="0">
                <a:solidFill>
                  <a:schemeClr val="tx1"/>
                </a:solidFill>
              </a:rPr>
              <a:t>during </a:t>
            </a:r>
            <a:r>
              <a:rPr lang="en-AU" sz="1500" dirty="0">
                <a:solidFill>
                  <a:schemeClr val="tx1"/>
                </a:solidFill>
              </a:rPr>
              <a:t>the 2010-15 period</a:t>
            </a:r>
            <a:r>
              <a:rPr lang="en-AU" sz="1500" dirty="0" smtClean="0">
                <a:solidFill>
                  <a:schemeClr val="tx1"/>
                </a:solidFill>
              </a:rPr>
              <a:t>. </a:t>
            </a:r>
          </a:p>
        </p:txBody>
      </p:sp>
      <p:pic>
        <p:nvPicPr>
          <p:cNvPr id="460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76" t="19653" r="4219" b="34840"/>
          <a:stretch/>
        </p:blipFill>
        <p:spPr bwMode="auto">
          <a:xfrm>
            <a:off x="370778" y="1988840"/>
            <a:ext cx="8402445" cy="34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Revenue</a:t>
            </a:r>
            <a:endParaRPr lang="en-AU" sz="2800" dirty="0">
              <a:solidFill>
                <a:srgbClr val="0081C3"/>
              </a:solidFill>
              <a:effectLst/>
              <a:uFill>
                <a:solidFill>
                  <a:srgbClr val="C4D545"/>
                </a:solidFill>
              </a:uFill>
              <a:latin typeface="Arial"/>
              <a:ea typeface="Times New Roman"/>
              <a:cs typeface="Times New Roman"/>
            </a:endParaRPr>
          </a:p>
        </p:txBody>
      </p:sp>
      <p:cxnSp>
        <p:nvCxnSpPr>
          <p:cNvPr id="9" name="Straight Connector 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5805264"/>
            <a:ext cx="913385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8" name="Table 7"/>
          <p:cNvGraphicFramePr>
            <a:graphicFrameLocks noGrp="1"/>
          </p:cNvGraphicFramePr>
          <p:nvPr>
            <p:extLst>
              <p:ext uri="{D42A27DB-BD31-4B8C-83A1-F6EECF244321}">
                <p14:modId xmlns:p14="http://schemas.microsoft.com/office/powerpoint/2010/main" val="3257352212"/>
              </p:ext>
            </p:extLst>
          </p:nvPr>
        </p:nvGraphicFramePr>
        <p:xfrm>
          <a:off x="432972" y="5661248"/>
          <a:ext cx="8340251" cy="914400"/>
        </p:xfrm>
        <a:graphic>
          <a:graphicData uri="http://schemas.openxmlformats.org/drawingml/2006/table">
            <a:tbl>
              <a:tblPr firstRow="1" bandRow="1">
                <a:tableStyleId>{5C22544A-7EE6-4342-B048-85BDC9FD1C3A}</a:tableStyleId>
              </a:tblPr>
              <a:tblGrid>
                <a:gridCol w="3415811"/>
                <a:gridCol w="1017104"/>
                <a:gridCol w="3907336"/>
              </a:tblGrid>
              <a:tr h="4586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bg1"/>
                          </a:solidFill>
                          <a:latin typeface="+mn-lt"/>
                          <a:ea typeface="+mn-ea"/>
                          <a:cs typeface="+mn-cs"/>
                        </a:rPr>
                        <a:t>Energex proposed </a:t>
                      </a:r>
                      <a:br>
                        <a:rPr lang="en-AU" sz="1200" b="1" i="0" u="none" strike="noStrike" kern="1200" baseline="0" dirty="0" smtClean="0">
                          <a:solidFill>
                            <a:schemeClr val="bg1"/>
                          </a:solidFill>
                          <a:latin typeface="+mn-lt"/>
                          <a:ea typeface="+mn-ea"/>
                          <a:cs typeface="+mn-cs"/>
                        </a:rPr>
                      </a:br>
                      <a:r>
                        <a:rPr lang="en-AU" sz="1200" b="1" i="0" u="none" strike="noStrike" kern="1200" baseline="0" dirty="0" smtClean="0">
                          <a:solidFill>
                            <a:schemeClr val="bg1"/>
                          </a:solidFill>
                          <a:latin typeface="+mn-lt"/>
                          <a:ea typeface="+mn-ea"/>
                          <a:cs typeface="+mn-cs"/>
                        </a:rPr>
                        <a:t>Weighted Average Cost of Capital</a:t>
                      </a:r>
                      <a:endParaRPr lang="en-AU" sz="1200" dirty="0">
                        <a:solidFill>
                          <a:schemeClr val="bg1"/>
                        </a:solidFill>
                      </a:endParaRPr>
                    </a:p>
                  </a:txBody>
                  <a:tcPr anchor="ctr">
                    <a:solidFill>
                      <a:schemeClr val="tx1">
                        <a:lumMod val="65000"/>
                        <a:lumOff val="35000"/>
                      </a:schemeClr>
                    </a:solidFill>
                  </a:tcPr>
                </a:tc>
                <a:tc>
                  <a:txBody>
                    <a:bodyPr/>
                    <a:lstStyle/>
                    <a:p>
                      <a:pPr algn="ctr">
                        <a:spcBef>
                          <a:spcPts val="0"/>
                        </a:spcBef>
                      </a:pPr>
                      <a:r>
                        <a:rPr lang="en-AU" sz="1200" b="0" dirty="0" smtClean="0">
                          <a:solidFill>
                            <a:schemeClr val="tx1"/>
                          </a:solidFill>
                        </a:rPr>
                        <a:t>7.75%</a:t>
                      </a:r>
                      <a:endParaRPr lang="en-AU" sz="1200" b="0" dirty="0">
                        <a:solidFill>
                          <a:schemeClr val="tx1"/>
                        </a:solidFill>
                      </a:endParaRPr>
                    </a:p>
                  </a:txBody>
                  <a:tcPr anchor="ctr">
                    <a:solidFill>
                      <a:srgbClr val="E9EDF4"/>
                    </a:solidFill>
                  </a:tcPr>
                </a:tc>
                <a:tc>
                  <a:txBody>
                    <a:bodyPr/>
                    <a:lstStyle/>
                    <a:p>
                      <a:pPr marL="171450" indent="-171450">
                        <a:spcBef>
                          <a:spcPts val="0"/>
                        </a:spcBef>
                        <a:buFont typeface="Arial" panose="020B0604020202020204" pitchFamily="34" charset="0"/>
                        <a:buChar char="•"/>
                      </a:pPr>
                      <a:r>
                        <a:rPr lang="en-AU" sz="1200" b="0" dirty="0" smtClean="0">
                          <a:solidFill>
                            <a:schemeClr val="tx1"/>
                          </a:solidFill>
                        </a:rPr>
                        <a:t>A return on debt of 5.91 per cent </a:t>
                      </a:r>
                    </a:p>
                    <a:p>
                      <a:pPr marL="171450" indent="-171450">
                        <a:spcBef>
                          <a:spcPts val="0"/>
                        </a:spcBef>
                        <a:buFont typeface="Arial" panose="020B0604020202020204" pitchFamily="34" charset="0"/>
                        <a:buChar char="•"/>
                      </a:pPr>
                      <a:r>
                        <a:rPr lang="en-AU" sz="1200" b="0" dirty="0" smtClean="0">
                          <a:solidFill>
                            <a:schemeClr val="tx1"/>
                          </a:solidFill>
                        </a:rPr>
                        <a:t>A return on equity of 10.5 per cent </a:t>
                      </a:r>
                    </a:p>
                    <a:p>
                      <a:pPr marL="171450" indent="-171450">
                        <a:spcBef>
                          <a:spcPts val="0"/>
                        </a:spcBef>
                        <a:buFont typeface="Arial" panose="020B0604020202020204" pitchFamily="34" charset="0"/>
                        <a:buChar char="•"/>
                      </a:pPr>
                      <a:r>
                        <a:rPr lang="en-AU" sz="1200" b="0" dirty="0" smtClean="0">
                          <a:solidFill>
                            <a:schemeClr val="tx1"/>
                          </a:solidFill>
                        </a:rPr>
                        <a:t>Gearing of 60 per cent </a:t>
                      </a:r>
                    </a:p>
                  </a:txBody>
                  <a:tcPr anchor="ctr">
                    <a:solidFill>
                      <a:srgbClr val="E9EDF4"/>
                    </a:solidFill>
                  </a:tcPr>
                </a:tc>
              </a:tr>
              <a:tr h="2456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bg1"/>
                          </a:solidFill>
                          <a:latin typeface="+mn-lt"/>
                          <a:ea typeface="+mn-ea"/>
                          <a:cs typeface="+mn-cs"/>
                        </a:rPr>
                        <a:t>Gamma </a:t>
                      </a:r>
                      <a:endParaRPr lang="en-AU" sz="1200" b="1" i="0" u="none" strike="noStrike" kern="1200" baseline="0" dirty="0">
                        <a:solidFill>
                          <a:schemeClr val="bg1"/>
                        </a:solidFill>
                        <a:latin typeface="+mn-lt"/>
                        <a:ea typeface="+mn-ea"/>
                        <a:cs typeface="+mn-cs"/>
                      </a:endParaRPr>
                    </a:p>
                  </a:txBody>
                  <a:tcPr anchor="ctr">
                    <a:solidFill>
                      <a:schemeClr val="tx1">
                        <a:lumMod val="65000"/>
                        <a:lumOff val="35000"/>
                      </a:schemeClr>
                    </a:solidFill>
                  </a:tcPr>
                </a:tc>
                <a:tc>
                  <a:txBody>
                    <a:bodyPr/>
                    <a:lstStyle/>
                    <a:p>
                      <a:pPr algn="ctr"/>
                      <a:r>
                        <a:rPr lang="en-AU" sz="1200" b="0" dirty="0" smtClean="0">
                          <a:solidFill>
                            <a:schemeClr val="tx1"/>
                          </a:solidFill>
                        </a:rPr>
                        <a:t>0.25</a:t>
                      </a:r>
                      <a:endParaRPr lang="en-AU" sz="1200" b="0" dirty="0">
                        <a:solidFill>
                          <a:schemeClr val="tx1"/>
                        </a:solidFill>
                      </a:endParaRPr>
                    </a:p>
                  </a:txBody>
                  <a:tcPr anchor="ctr">
                    <a:solidFill>
                      <a:srgbClr val="E9EDF4"/>
                    </a:solidFill>
                  </a:tcPr>
                </a:tc>
                <a:tc>
                  <a:txBody>
                    <a:bodyPr/>
                    <a:lstStyle/>
                    <a:p>
                      <a:pPr algn="ctr"/>
                      <a:endParaRPr lang="en-AU" sz="1200" dirty="0">
                        <a:solidFill>
                          <a:schemeClr val="tx1"/>
                        </a:solidFill>
                      </a:endParaRPr>
                    </a:p>
                  </a:txBody>
                  <a:tcPr anchor="ctr">
                    <a:noFill/>
                  </a:tcPr>
                </a:tc>
              </a:tr>
            </a:tbl>
          </a:graphicData>
        </a:graphic>
      </p:graphicFrame>
      <p:sp>
        <p:nvSpPr>
          <p:cNvPr id="2" name="Oval 1"/>
          <p:cNvSpPr/>
          <p:nvPr/>
        </p:nvSpPr>
        <p:spPr>
          <a:xfrm>
            <a:off x="4561857" y="4653136"/>
            <a:ext cx="87423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6660232" y="3573016"/>
            <a:ext cx="2112991"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5235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32742" y="5085184"/>
            <a:ext cx="867851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algn="ctr"/>
            <a:r>
              <a:rPr lang="en-AU" sz="1400" b="1" dirty="0">
                <a:solidFill>
                  <a:srgbClr val="0084C9"/>
                </a:solidFill>
              </a:rPr>
              <a:t>The green line represents the efficient revenue we need to run our business and the blue line </a:t>
            </a:r>
            <a:r>
              <a:rPr lang="en-AU" sz="1400" b="1" dirty="0" smtClean="0">
                <a:solidFill>
                  <a:srgbClr val="0084C9"/>
                </a:solidFill>
              </a:rPr>
              <a:t>represents the </a:t>
            </a:r>
            <a:r>
              <a:rPr lang="en-AU" sz="1400" b="1" dirty="0">
                <a:solidFill>
                  <a:srgbClr val="0084C9"/>
                </a:solidFill>
              </a:rPr>
              <a:t>efficient revenue including the Queensland Government Solar Bonus Scheme.</a:t>
            </a:r>
            <a:endParaRPr lang="en-AU" sz="1400" b="1" dirty="0" smtClean="0">
              <a:solidFill>
                <a:srgbClr val="0084C9"/>
              </a:solidFill>
            </a:endParaRPr>
          </a:p>
        </p:txBody>
      </p:sp>
      <p:sp>
        <p:nvSpPr>
          <p:cNvPr id="6"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Revenue</a:t>
            </a:r>
            <a:endParaRPr lang="en-AU" sz="2800" dirty="0">
              <a:solidFill>
                <a:srgbClr val="0081C3"/>
              </a:solidFill>
              <a:effectLst/>
              <a:uFill>
                <a:solidFill>
                  <a:srgbClr val="C4D545"/>
                </a:solidFill>
              </a:uFill>
              <a:latin typeface="Arial"/>
              <a:ea typeface="Times New Roman"/>
              <a:cs typeface="Times New Roman"/>
            </a:endParaRPr>
          </a:p>
        </p:txBody>
      </p:sp>
      <p:cxnSp>
        <p:nvCxnSpPr>
          <p:cNvPr id="9" name="Straight Connector 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71326" y="713804"/>
            <a:ext cx="591635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0084C9"/>
                </a:solidFill>
              </a:rPr>
              <a:t>2010-15 and 2015-20 yearly revenue</a:t>
            </a:r>
            <a:endParaRPr lang="en-AU" b="1" dirty="0">
              <a:solidFill>
                <a:srgbClr val="0084C9"/>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13" t="44170" r="2879" b="12988"/>
          <a:stretch/>
        </p:blipFill>
        <p:spPr bwMode="auto">
          <a:xfrm>
            <a:off x="663016" y="1268760"/>
            <a:ext cx="7817969" cy="359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291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596336" y="5805264"/>
            <a:ext cx="153752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Table 2"/>
          <p:cNvGraphicFramePr>
            <a:graphicFrameLocks noGrp="1"/>
          </p:cNvGraphicFramePr>
          <p:nvPr>
            <p:extLst>
              <p:ext uri="{D42A27DB-BD31-4B8C-83A1-F6EECF244321}">
                <p14:modId xmlns:p14="http://schemas.microsoft.com/office/powerpoint/2010/main" val="2869532148"/>
              </p:ext>
            </p:extLst>
          </p:nvPr>
        </p:nvGraphicFramePr>
        <p:xfrm>
          <a:off x="143509" y="2824440"/>
          <a:ext cx="8856983" cy="3484880"/>
        </p:xfrm>
        <a:graphic>
          <a:graphicData uri="http://schemas.openxmlformats.org/drawingml/2006/table">
            <a:tbl>
              <a:tblPr firstRow="1" bandRow="1">
                <a:tableStyleId>{5C22544A-7EE6-4342-B048-85BDC9FD1C3A}</a:tableStyleId>
              </a:tblPr>
              <a:tblGrid>
                <a:gridCol w="2152543"/>
                <a:gridCol w="2034395"/>
                <a:gridCol w="934009"/>
                <a:gridCol w="934009"/>
                <a:gridCol w="934009"/>
                <a:gridCol w="934009"/>
                <a:gridCol w="934009"/>
              </a:tblGrid>
              <a:tr h="370840">
                <a:tc>
                  <a:txBody>
                    <a:bodyPr/>
                    <a:lstStyle/>
                    <a:p>
                      <a:pPr algn="ctr"/>
                      <a:r>
                        <a:rPr lang="en-AU" sz="1400" b="1" i="0" u="none" strike="noStrike" kern="1200" baseline="0" dirty="0" smtClean="0">
                          <a:solidFill>
                            <a:schemeClr val="bg1"/>
                          </a:solidFill>
                          <a:latin typeface="+mn-lt"/>
                          <a:ea typeface="+mn-ea"/>
                          <a:cs typeface="+mn-cs"/>
                        </a:rPr>
                        <a:t>Network Tariff Code / Name</a:t>
                      </a:r>
                      <a:endParaRPr lang="en-AU" sz="1400" dirty="0">
                        <a:solidFill>
                          <a:schemeClr val="bg1"/>
                        </a:solidFill>
                      </a:endParaRPr>
                    </a:p>
                  </a:txBody>
                  <a:tcPr anchor="ctr">
                    <a:solidFill>
                      <a:schemeClr val="tx1">
                        <a:lumMod val="65000"/>
                        <a:lumOff val="35000"/>
                      </a:schemeClr>
                    </a:solidFill>
                  </a:tcPr>
                </a:tc>
                <a:tc>
                  <a:txBody>
                    <a:bodyPr/>
                    <a:lstStyle/>
                    <a:p>
                      <a:pPr algn="ctr"/>
                      <a:r>
                        <a:rPr lang="en-AU" sz="1400" dirty="0" smtClean="0">
                          <a:solidFill>
                            <a:schemeClr val="bg1"/>
                          </a:solidFill>
                        </a:rPr>
                        <a:t>Price</a:t>
                      </a:r>
                      <a:r>
                        <a:rPr lang="en-AU" sz="1400" baseline="0" dirty="0" smtClean="0">
                          <a:solidFill>
                            <a:schemeClr val="bg1"/>
                          </a:solidFill>
                        </a:rPr>
                        <a:t> unit</a:t>
                      </a:r>
                      <a:endParaRPr lang="en-AU" sz="1400" dirty="0">
                        <a:solidFill>
                          <a:schemeClr val="bg1"/>
                        </a:solidFill>
                      </a:endParaRPr>
                    </a:p>
                  </a:txBody>
                  <a:tcPr anchor="ctr">
                    <a:solidFill>
                      <a:schemeClr val="tx1">
                        <a:lumMod val="65000"/>
                        <a:lumOff val="35000"/>
                      </a:schemeClr>
                    </a:solidFill>
                  </a:tcPr>
                </a:tc>
                <a:tc>
                  <a:txBody>
                    <a:bodyPr/>
                    <a:lstStyle/>
                    <a:p>
                      <a:pPr algn="ctr"/>
                      <a:r>
                        <a:rPr lang="en-AU" sz="1400" dirty="0" smtClean="0">
                          <a:solidFill>
                            <a:schemeClr val="bg1"/>
                          </a:solidFill>
                        </a:rPr>
                        <a:t>2015-16</a:t>
                      </a:r>
                      <a:endParaRPr lang="en-AU" sz="1400" dirty="0">
                        <a:solidFill>
                          <a:schemeClr val="bg1"/>
                        </a:solidFill>
                      </a:endParaRPr>
                    </a:p>
                  </a:txBody>
                  <a:tcPr anchor="ctr">
                    <a:solidFill>
                      <a:schemeClr val="tx1">
                        <a:lumMod val="65000"/>
                        <a:lumOff val="35000"/>
                      </a:schemeClr>
                    </a:solidFill>
                  </a:tcPr>
                </a:tc>
                <a:tc>
                  <a:txBody>
                    <a:bodyPr/>
                    <a:lstStyle/>
                    <a:p>
                      <a:pPr algn="ctr"/>
                      <a:r>
                        <a:rPr lang="en-AU" sz="1400" dirty="0" smtClean="0">
                          <a:solidFill>
                            <a:schemeClr val="bg1"/>
                          </a:solidFill>
                        </a:rPr>
                        <a:t>2016-17</a:t>
                      </a:r>
                      <a:endParaRPr lang="en-AU" sz="1400" dirty="0">
                        <a:solidFill>
                          <a:schemeClr val="bg1"/>
                        </a:solidFill>
                      </a:endParaRPr>
                    </a:p>
                  </a:txBody>
                  <a:tcPr anchor="ctr">
                    <a:solidFill>
                      <a:schemeClr val="tx1">
                        <a:lumMod val="65000"/>
                        <a:lumOff val="35000"/>
                      </a:schemeClr>
                    </a:solidFill>
                  </a:tcPr>
                </a:tc>
                <a:tc>
                  <a:txBody>
                    <a:bodyPr/>
                    <a:lstStyle/>
                    <a:p>
                      <a:pPr algn="ctr"/>
                      <a:r>
                        <a:rPr lang="en-AU" sz="1400" dirty="0" smtClean="0"/>
                        <a:t>2017-18</a:t>
                      </a:r>
                      <a:endParaRPr lang="en-AU" sz="1400" dirty="0"/>
                    </a:p>
                  </a:txBody>
                  <a:tcPr anchor="ctr">
                    <a:solidFill>
                      <a:schemeClr val="tx1">
                        <a:lumMod val="65000"/>
                        <a:lumOff val="35000"/>
                      </a:schemeClr>
                    </a:solidFill>
                  </a:tcPr>
                </a:tc>
                <a:tc>
                  <a:txBody>
                    <a:bodyPr/>
                    <a:lstStyle/>
                    <a:p>
                      <a:pPr algn="ctr"/>
                      <a:r>
                        <a:rPr lang="en-AU" sz="1400" dirty="0" smtClean="0"/>
                        <a:t>2018-19</a:t>
                      </a:r>
                      <a:endParaRPr lang="en-AU" sz="1400" dirty="0"/>
                    </a:p>
                  </a:txBody>
                  <a:tcPr anchor="ctr">
                    <a:solidFill>
                      <a:schemeClr val="tx1">
                        <a:lumMod val="65000"/>
                        <a:lumOff val="35000"/>
                      </a:schemeClr>
                    </a:solidFill>
                  </a:tcPr>
                </a:tc>
                <a:tc>
                  <a:txBody>
                    <a:bodyPr/>
                    <a:lstStyle/>
                    <a:p>
                      <a:pPr algn="ctr"/>
                      <a:r>
                        <a:rPr lang="en-AU" sz="1400" dirty="0" smtClean="0"/>
                        <a:t>2019-20</a:t>
                      </a:r>
                      <a:endParaRPr lang="en-AU" sz="1400" dirty="0"/>
                    </a:p>
                  </a:txBody>
                  <a:tcPr anchor="ctr">
                    <a:solidFill>
                      <a:schemeClr val="tx1">
                        <a:lumMod val="65000"/>
                        <a:lumOff val="35000"/>
                      </a:schemeClr>
                    </a:solidFill>
                  </a:tcPr>
                </a:tc>
              </a:tr>
              <a:tr h="37084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0" i="1" dirty="0" smtClean="0">
                          <a:solidFill>
                            <a:schemeClr val="bg1"/>
                          </a:solidFill>
                        </a:rPr>
                        <a:t>Expected network prices excluding Queensland Government Solar Bonus Scheme payments</a:t>
                      </a:r>
                    </a:p>
                  </a:txBody>
                  <a:tcPr anchor="ctr">
                    <a:solidFill>
                      <a:schemeClr val="bg1">
                        <a:lumMod val="50000"/>
                      </a:schemeClr>
                    </a:solidFill>
                  </a:tcPr>
                </a:tc>
                <a:tc hMerge="1">
                  <a:txBody>
                    <a:bodyPr/>
                    <a:lstStyle/>
                    <a:p>
                      <a:endParaRPr lang="en-AU" sz="1400" dirty="0"/>
                    </a:p>
                  </a:txBody>
                  <a:tcPr anchor="ctr">
                    <a:solidFill>
                      <a:srgbClr val="E9EDF4"/>
                    </a:solidFill>
                  </a:tcPr>
                </a:tc>
                <a:tc hMerge="1">
                  <a:txBody>
                    <a:bodyPr/>
                    <a:lstStyle/>
                    <a:p>
                      <a:pPr algn="ctr"/>
                      <a:endParaRPr lang="en-AU" sz="1400" dirty="0"/>
                    </a:p>
                  </a:txBody>
                  <a:tcPr anchor="ctr">
                    <a:solidFill>
                      <a:srgbClr val="E9EDF4"/>
                    </a:solidFill>
                  </a:tcPr>
                </a:tc>
                <a:tc hMerge="1">
                  <a:txBody>
                    <a:bodyPr/>
                    <a:lstStyle/>
                    <a:p>
                      <a:pPr algn="ctr"/>
                      <a:endParaRPr lang="en-AU" sz="1400" dirty="0"/>
                    </a:p>
                  </a:txBody>
                  <a:tcPr anchor="ctr">
                    <a:solidFill>
                      <a:srgbClr val="E9EDF4"/>
                    </a:solidFill>
                  </a:tcPr>
                </a:tc>
                <a:tc hMerge="1">
                  <a:txBody>
                    <a:bodyPr/>
                    <a:lstStyle/>
                    <a:p>
                      <a:pPr algn="ctr"/>
                      <a:endParaRPr lang="en-AU" sz="1400" dirty="0"/>
                    </a:p>
                  </a:txBody>
                  <a:tcPr anchor="ctr">
                    <a:solidFill>
                      <a:srgbClr val="E9EDF4"/>
                    </a:solidFill>
                  </a:tcPr>
                </a:tc>
                <a:tc hMerge="1">
                  <a:txBody>
                    <a:bodyPr/>
                    <a:lstStyle/>
                    <a:p>
                      <a:pPr algn="ctr"/>
                      <a:endParaRPr lang="en-AU" sz="1400" dirty="0"/>
                    </a:p>
                  </a:txBody>
                  <a:tcPr anchor="ctr">
                    <a:solidFill>
                      <a:srgbClr val="E9EDF4"/>
                    </a:solidFill>
                  </a:tcPr>
                </a:tc>
                <a:tc hMerge="1">
                  <a:txBody>
                    <a:bodyPr/>
                    <a:lstStyle/>
                    <a:p>
                      <a:pPr algn="ctr"/>
                      <a:endParaRPr lang="en-AU" sz="1400" dirty="0"/>
                    </a:p>
                  </a:txBody>
                  <a:tcPr anchor="ctr">
                    <a:solidFill>
                      <a:srgbClr val="E9EDF4"/>
                    </a:solidFill>
                  </a:tcPr>
                </a:tc>
              </a:tr>
              <a:tr h="370840">
                <a:tc rowSpan="3">
                  <a:txBody>
                    <a:bodyPr/>
                    <a:lstStyle/>
                    <a:p>
                      <a:pPr algn="ctr"/>
                      <a:r>
                        <a:rPr lang="en-AU" sz="1400" b="1" i="0" u="none" strike="noStrike" kern="1200" baseline="0" dirty="0" smtClean="0">
                          <a:solidFill>
                            <a:schemeClr val="dk1"/>
                          </a:solidFill>
                          <a:latin typeface="+mn-lt"/>
                          <a:ea typeface="+mn-ea"/>
                          <a:cs typeface="+mn-cs"/>
                        </a:rPr>
                        <a:t>8400</a:t>
                      </a:r>
                    </a:p>
                    <a:p>
                      <a:pPr algn="ctr"/>
                      <a:r>
                        <a:rPr lang="en-AU" sz="1400" b="1" i="0" u="none" strike="noStrike" kern="1200" baseline="0" dirty="0" smtClean="0">
                          <a:solidFill>
                            <a:schemeClr val="dk1"/>
                          </a:solidFill>
                          <a:latin typeface="+mn-lt"/>
                          <a:ea typeface="+mn-ea"/>
                          <a:cs typeface="+mn-cs"/>
                        </a:rPr>
                        <a:t>Residential Flat</a:t>
                      </a:r>
                    </a:p>
                    <a:p>
                      <a:pPr algn="ctr"/>
                      <a:r>
                        <a:rPr lang="en-AU" sz="1400" b="0" i="0" u="none" strike="noStrike" kern="1200" baseline="0" dirty="0" smtClean="0">
                          <a:solidFill>
                            <a:schemeClr val="dk1"/>
                          </a:solidFill>
                          <a:latin typeface="+mn-lt"/>
                          <a:ea typeface="+mn-ea"/>
                          <a:cs typeface="+mn-cs"/>
                        </a:rPr>
                        <a:t>(default residential tariff)</a:t>
                      </a:r>
                      <a:endParaRPr lang="en-AU" sz="1400" dirty="0"/>
                    </a:p>
                  </a:txBody>
                  <a:tcPr anchor="ctr">
                    <a:solidFill>
                      <a:srgbClr val="D0D8E8"/>
                    </a:solidFill>
                  </a:tcPr>
                </a:tc>
                <a:tc>
                  <a:txBody>
                    <a:bodyPr/>
                    <a:lstStyle/>
                    <a:p>
                      <a:r>
                        <a:rPr lang="en-AU" sz="1400" b="0" i="0" u="none" strike="noStrike" kern="1200" baseline="0" dirty="0" smtClean="0">
                          <a:solidFill>
                            <a:schemeClr val="dk1"/>
                          </a:solidFill>
                          <a:latin typeface="+mn-lt"/>
                          <a:ea typeface="+mn-ea"/>
                          <a:cs typeface="+mn-cs"/>
                        </a:rPr>
                        <a:t>c/kWh</a:t>
                      </a:r>
                      <a:endParaRPr lang="en-AU" sz="1400" dirty="0"/>
                    </a:p>
                  </a:txBody>
                  <a:tcPr anchor="ctr">
                    <a:solidFill>
                      <a:srgbClr val="E9EDF4"/>
                    </a:solidFill>
                  </a:tcPr>
                </a:tc>
                <a:tc>
                  <a:txBody>
                    <a:bodyPr/>
                    <a:lstStyle/>
                    <a:p>
                      <a:pPr algn="ctr"/>
                      <a:r>
                        <a:rPr lang="en-AU" sz="1400" dirty="0" smtClean="0"/>
                        <a:t>13.53</a:t>
                      </a:r>
                      <a:endParaRPr lang="en-AU" sz="1400" dirty="0"/>
                    </a:p>
                  </a:txBody>
                  <a:tcPr anchor="ctr">
                    <a:solidFill>
                      <a:srgbClr val="E9EDF4"/>
                    </a:solidFill>
                  </a:tcPr>
                </a:tc>
                <a:tc>
                  <a:txBody>
                    <a:bodyPr/>
                    <a:lstStyle/>
                    <a:p>
                      <a:pPr algn="ctr"/>
                      <a:r>
                        <a:rPr lang="en-AU" sz="1400" dirty="0" smtClean="0"/>
                        <a:t>13.57</a:t>
                      </a:r>
                      <a:endParaRPr lang="en-AU" sz="1400" dirty="0"/>
                    </a:p>
                  </a:txBody>
                  <a:tcPr anchor="ctr">
                    <a:solidFill>
                      <a:srgbClr val="E9EDF4"/>
                    </a:solidFill>
                  </a:tcPr>
                </a:tc>
                <a:tc>
                  <a:txBody>
                    <a:bodyPr/>
                    <a:lstStyle/>
                    <a:p>
                      <a:pPr algn="ctr"/>
                      <a:r>
                        <a:rPr lang="en-AU" sz="1400" dirty="0" smtClean="0"/>
                        <a:t>13.38</a:t>
                      </a:r>
                      <a:endParaRPr lang="en-AU" sz="1400" dirty="0"/>
                    </a:p>
                  </a:txBody>
                  <a:tcPr anchor="ctr">
                    <a:solidFill>
                      <a:srgbClr val="E9EDF4"/>
                    </a:solidFill>
                  </a:tcPr>
                </a:tc>
                <a:tc>
                  <a:txBody>
                    <a:bodyPr/>
                    <a:lstStyle/>
                    <a:p>
                      <a:pPr algn="ctr"/>
                      <a:r>
                        <a:rPr lang="en-AU" sz="1400" dirty="0" smtClean="0"/>
                        <a:t>13.18</a:t>
                      </a:r>
                      <a:endParaRPr lang="en-AU" sz="1400" dirty="0"/>
                    </a:p>
                  </a:txBody>
                  <a:tcPr anchor="ctr">
                    <a:solidFill>
                      <a:srgbClr val="E9EDF4"/>
                    </a:solidFill>
                  </a:tcPr>
                </a:tc>
                <a:tc>
                  <a:txBody>
                    <a:bodyPr/>
                    <a:lstStyle/>
                    <a:p>
                      <a:pPr algn="ctr"/>
                      <a:r>
                        <a:rPr lang="en-AU" sz="1400" dirty="0" smtClean="0"/>
                        <a:t>13.00</a:t>
                      </a:r>
                      <a:endParaRPr lang="en-AU" sz="1400" dirty="0"/>
                    </a:p>
                  </a:txBody>
                  <a:tcPr anchor="ctr">
                    <a:solidFill>
                      <a:srgbClr val="E9EDF4"/>
                    </a:solidFill>
                  </a:tcPr>
                </a:tc>
              </a:tr>
              <a:tr h="370840">
                <a:tc vMerge="1">
                  <a:txBody>
                    <a:bodyPr/>
                    <a:lstStyle/>
                    <a:p>
                      <a:endParaRPr lang="en-AU" dirty="0"/>
                    </a:p>
                  </a:txBody>
                  <a:tcPr/>
                </a:tc>
                <a:tc>
                  <a:txBody>
                    <a:bodyPr/>
                    <a:lstStyle/>
                    <a:p>
                      <a:r>
                        <a:rPr lang="en-AU" sz="1400" b="0" i="0" u="none" strike="noStrike" kern="1200" baseline="0" dirty="0" smtClean="0">
                          <a:solidFill>
                            <a:schemeClr val="dk1"/>
                          </a:solidFill>
                          <a:latin typeface="+mn-lt"/>
                          <a:ea typeface="+mn-ea"/>
                          <a:cs typeface="+mn-cs"/>
                        </a:rPr>
                        <a:t>Change from prior year</a:t>
                      </a:r>
                      <a:endParaRPr lang="en-AU" sz="1400" dirty="0"/>
                    </a:p>
                  </a:txBody>
                  <a:tcPr anchor="ctr">
                    <a:solidFill>
                      <a:srgbClr val="E9EDF4"/>
                    </a:solidFill>
                  </a:tcPr>
                </a:tc>
                <a:tc>
                  <a:txBody>
                    <a:bodyPr/>
                    <a:lstStyle/>
                    <a:p>
                      <a:pPr algn="ctr"/>
                      <a:r>
                        <a:rPr lang="en-AU" sz="1400" dirty="0" smtClean="0"/>
                        <a:t>-9.7%</a:t>
                      </a:r>
                      <a:endParaRPr lang="en-AU" sz="1400" dirty="0"/>
                    </a:p>
                  </a:txBody>
                  <a:tcPr anchor="ctr">
                    <a:solidFill>
                      <a:srgbClr val="E9EDF4"/>
                    </a:solidFill>
                  </a:tcPr>
                </a:tc>
                <a:tc>
                  <a:txBody>
                    <a:bodyPr/>
                    <a:lstStyle/>
                    <a:p>
                      <a:pPr algn="ctr"/>
                      <a:r>
                        <a:rPr lang="en-AU" sz="1400" dirty="0" smtClean="0"/>
                        <a:t>0.3%</a:t>
                      </a:r>
                      <a:endParaRPr lang="en-AU" sz="1400" dirty="0"/>
                    </a:p>
                  </a:txBody>
                  <a:tcPr anchor="ctr">
                    <a:solidFill>
                      <a:srgbClr val="E9EDF4"/>
                    </a:solidFill>
                  </a:tcPr>
                </a:tc>
                <a:tc>
                  <a:txBody>
                    <a:bodyPr/>
                    <a:lstStyle/>
                    <a:p>
                      <a:pPr algn="ctr"/>
                      <a:r>
                        <a:rPr lang="en-AU" sz="1400" dirty="0" smtClean="0"/>
                        <a:t>-1.4%</a:t>
                      </a:r>
                      <a:endParaRPr lang="en-AU" sz="1400" dirty="0"/>
                    </a:p>
                  </a:txBody>
                  <a:tcPr anchor="ctr">
                    <a:solidFill>
                      <a:srgbClr val="E9EDF4"/>
                    </a:solidFill>
                  </a:tcPr>
                </a:tc>
                <a:tc>
                  <a:txBody>
                    <a:bodyPr/>
                    <a:lstStyle/>
                    <a:p>
                      <a:pPr algn="ctr"/>
                      <a:r>
                        <a:rPr lang="en-AU" sz="1400" dirty="0" smtClean="0"/>
                        <a:t>-1.5%</a:t>
                      </a:r>
                      <a:endParaRPr lang="en-AU" sz="1400" dirty="0"/>
                    </a:p>
                  </a:txBody>
                  <a:tcPr anchor="ctr">
                    <a:solidFill>
                      <a:srgbClr val="E9EDF4"/>
                    </a:solidFill>
                  </a:tcPr>
                </a:tc>
                <a:tc>
                  <a:txBody>
                    <a:bodyPr/>
                    <a:lstStyle/>
                    <a:p>
                      <a:pPr algn="ctr"/>
                      <a:r>
                        <a:rPr lang="en-AU" sz="1400" dirty="0" smtClean="0"/>
                        <a:t>-1.4%</a:t>
                      </a:r>
                      <a:endParaRPr lang="en-AU" sz="1400" dirty="0"/>
                    </a:p>
                  </a:txBody>
                  <a:tcPr anchor="ctr">
                    <a:solidFill>
                      <a:srgbClr val="E9EDF4"/>
                    </a:solidFill>
                  </a:tcPr>
                </a:tc>
              </a:tr>
              <a:tr h="370840">
                <a:tc vMerge="1">
                  <a:txBody>
                    <a:bodyPr/>
                    <a:lstStyle/>
                    <a:p>
                      <a:endParaRPr lang="en-AU" dirty="0"/>
                    </a:p>
                  </a:txBody>
                  <a:tcPr/>
                </a:tc>
                <a:tc>
                  <a:txBody>
                    <a:bodyPr/>
                    <a:lstStyle/>
                    <a:p>
                      <a:r>
                        <a:rPr lang="en-AU" sz="1400" b="0" i="0" u="none" strike="noStrike" kern="1200" baseline="0" dirty="0" smtClean="0">
                          <a:solidFill>
                            <a:schemeClr val="dk1"/>
                          </a:solidFill>
                          <a:latin typeface="+mn-lt"/>
                          <a:ea typeface="+mn-ea"/>
                          <a:cs typeface="+mn-cs"/>
                        </a:rPr>
                        <a:t>$/customer</a:t>
                      </a:r>
                      <a:endParaRPr lang="en-AU" sz="1400" dirty="0"/>
                    </a:p>
                  </a:txBody>
                  <a:tcPr anchor="ctr">
                    <a:solidFill>
                      <a:srgbClr val="D0D8E8"/>
                    </a:solidFill>
                  </a:tcPr>
                </a:tc>
                <a:tc>
                  <a:txBody>
                    <a:bodyPr/>
                    <a:lstStyle/>
                    <a:p>
                      <a:pPr algn="ctr"/>
                      <a:r>
                        <a:rPr lang="en-AU" sz="1400" dirty="0" smtClean="0"/>
                        <a:t>588.73</a:t>
                      </a:r>
                      <a:endParaRPr lang="en-AU" sz="1400" dirty="0"/>
                    </a:p>
                  </a:txBody>
                  <a:tcPr anchor="ctr">
                    <a:solidFill>
                      <a:srgbClr val="D0D8E8"/>
                    </a:solidFill>
                  </a:tcPr>
                </a:tc>
                <a:tc>
                  <a:txBody>
                    <a:bodyPr/>
                    <a:lstStyle/>
                    <a:p>
                      <a:pPr algn="ctr"/>
                      <a:r>
                        <a:rPr lang="en-AU" sz="1400" dirty="0" smtClean="0"/>
                        <a:t>577.99</a:t>
                      </a:r>
                      <a:endParaRPr lang="en-AU" sz="1400" dirty="0"/>
                    </a:p>
                  </a:txBody>
                  <a:tcPr anchor="ctr">
                    <a:solidFill>
                      <a:srgbClr val="D0D8E8"/>
                    </a:solidFill>
                  </a:tcPr>
                </a:tc>
                <a:tc>
                  <a:txBody>
                    <a:bodyPr/>
                    <a:lstStyle/>
                    <a:p>
                      <a:pPr algn="ctr"/>
                      <a:r>
                        <a:rPr lang="en-AU" sz="1400" dirty="0" smtClean="0"/>
                        <a:t>562.23</a:t>
                      </a:r>
                      <a:endParaRPr lang="en-AU" sz="1400" dirty="0"/>
                    </a:p>
                  </a:txBody>
                  <a:tcPr anchor="ctr">
                    <a:solidFill>
                      <a:srgbClr val="D0D8E8"/>
                    </a:solidFill>
                  </a:tcPr>
                </a:tc>
                <a:tc>
                  <a:txBody>
                    <a:bodyPr/>
                    <a:lstStyle/>
                    <a:p>
                      <a:pPr algn="ctr"/>
                      <a:r>
                        <a:rPr lang="en-AU" sz="1400" dirty="0" smtClean="0"/>
                        <a:t>549.62</a:t>
                      </a:r>
                      <a:endParaRPr lang="en-AU" sz="1400" dirty="0"/>
                    </a:p>
                  </a:txBody>
                  <a:tcPr anchor="ctr">
                    <a:solidFill>
                      <a:srgbClr val="D0D8E8"/>
                    </a:solidFill>
                  </a:tcPr>
                </a:tc>
                <a:tc>
                  <a:txBody>
                    <a:bodyPr/>
                    <a:lstStyle/>
                    <a:p>
                      <a:pPr algn="ctr"/>
                      <a:r>
                        <a:rPr lang="en-AU" sz="1400" dirty="0" smtClean="0"/>
                        <a:t>539.02</a:t>
                      </a:r>
                      <a:endParaRPr lang="en-AU" sz="1400" dirty="0"/>
                    </a:p>
                  </a:txBody>
                  <a:tcPr anchor="ctr">
                    <a:solidFill>
                      <a:srgbClr val="D0D8E8"/>
                    </a:solidFill>
                  </a:tcPr>
                </a:tc>
              </a:tr>
              <a:tr h="37084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0" i="1" dirty="0" smtClean="0">
                          <a:solidFill>
                            <a:schemeClr val="bg1"/>
                          </a:solidFill>
                        </a:rPr>
                        <a:t>Expected network prices including Queensland Government Solar Bonus Scheme payments</a:t>
                      </a:r>
                    </a:p>
                  </a:txBody>
                  <a:tcPr anchor="ctr">
                    <a:solidFill>
                      <a:schemeClr val="bg1">
                        <a:lumMod val="50000"/>
                      </a:schemeClr>
                    </a:solidFill>
                  </a:tcPr>
                </a:tc>
                <a:tc hMerge="1">
                  <a:txBody>
                    <a:bodyPr/>
                    <a:lstStyle/>
                    <a:p>
                      <a:endParaRPr lang="en-AU" sz="1400" dirty="0"/>
                    </a:p>
                  </a:txBody>
                  <a:tcPr anchor="ctr"/>
                </a:tc>
                <a:tc hMerge="1">
                  <a:txBody>
                    <a:bodyPr/>
                    <a:lstStyle/>
                    <a:p>
                      <a:pPr algn="ctr"/>
                      <a:endParaRPr lang="en-AU" sz="1400" dirty="0"/>
                    </a:p>
                  </a:txBody>
                  <a:tcPr anchor="ctr"/>
                </a:tc>
                <a:tc hMerge="1">
                  <a:txBody>
                    <a:bodyPr/>
                    <a:lstStyle/>
                    <a:p>
                      <a:pPr algn="ctr"/>
                      <a:endParaRPr lang="en-AU" sz="1400" dirty="0"/>
                    </a:p>
                  </a:txBody>
                  <a:tcPr anchor="ctr"/>
                </a:tc>
                <a:tc hMerge="1">
                  <a:txBody>
                    <a:bodyPr/>
                    <a:lstStyle/>
                    <a:p>
                      <a:pPr algn="ctr"/>
                      <a:endParaRPr lang="en-AU" sz="1400" dirty="0"/>
                    </a:p>
                  </a:txBody>
                  <a:tcPr anchor="ctr"/>
                </a:tc>
                <a:tc hMerge="1">
                  <a:txBody>
                    <a:bodyPr/>
                    <a:lstStyle/>
                    <a:p>
                      <a:pPr algn="ctr"/>
                      <a:endParaRPr lang="en-AU" sz="1400" dirty="0"/>
                    </a:p>
                  </a:txBody>
                  <a:tcPr anchor="ctr"/>
                </a:tc>
                <a:tc hMerge="1">
                  <a:txBody>
                    <a:bodyPr/>
                    <a:lstStyle/>
                    <a:p>
                      <a:pPr algn="ctr"/>
                      <a:endParaRPr lang="en-AU" sz="1400" dirty="0"/>
                    </a:p>
                  </a:txBody>
                  <a:tcPr anchor="ctr"/>
                </a:tc>
              </a:tr>
              <a:tr h="370840">
                <a:tc rowSpan="3">
                  <a:txBody>
                    <a:bodyPr/>
                    <a:lstStyle/>
                    <a:p>
                      <a:pPr algn="ctr"/>
                      <a:r>
                        <a:rPr lang="en-AU" sz="1400" b="1" i="0" u="none" strike="noStrike" kern="1200" baseline="0" dirty="0" smtClean="0">
                          <a:solidFill>
                            <a:schemeClr val="dk1"/>
                          </a:solidFill>
                          <a:latin typeface="+mn-lt"/>
                          <a:ea typeface="+mn-ea"/>
                          <a:cs typeface="+mn-cs"/>
                        </a:rPr>
                        <a:t>8400</a:t>
                      </a:r>
                    </a:p>
                    <a:p>
                      <a:pPr algn="ctr"/>
                      <a:r>
                        <a:rPr lang="en-AU" sz="1400" b="1" i="0" u="none" strike="noStrike" kern="1200" baseline="0" dirty="0" smtClean="0">
                          <a:solidFill>
                            <a:schemeClr val="dk1"/>
                          </a:solidFill>
                          <a:latin typeface="+mn-lt"/>
                          <a:ea typeface="+mn-ea"/>
                          <a:cs typeface="+mn-cs"/>
                        </a:rPr>
                        <a:t>Residential Flat</a:t>
                      </a:r>
                    </a:p>
                    <a:p>
                      <a:pPr algn="ctr"/>
                      <a:r>
                        <a:rPr lang="en-AU" sz="1400" b="0" i="0" u="none" strike="noStrike" kern="1200" baseline="0" dirty="0" smtClean="0">
                          <a:solidFill>
                            <a:schemeClr val="dk1"/>
                          </a:solidFill>
                          <a:latin typeface="+mn-lt"/>
                          <a:ea typeface="+mn-ea"/>
                          <a:cs typeface="+mn-cs"/>
                        </a:rPr>
                        <a:t>(default residential tariff)</a:t>
                      </a:r>
                      <a:endParaRPr lang="en-AU" sz="1400" dirty="0" smtClean="0"/>
                    </a:p>
                    <a:p>
                      <a:pPr algn="ctr"/>
                      <a:endParaRPr lang="en-AU" sz="1400" dirty="0"/>
                    </a:p>
                  </a:txBody>
                  <a:tcPr anchor="ctr">
                    <a:solidFill>
                      <a:srgbClr val="D0D8E8"/>
                    </a:solidFill>
                  </a:tcPr>
                </a:tc>
                <a:tc>
                  <a:txBody>
                    <a:bodyPr/>
                    <a:lstStyle/>
                    <a:p>
                      <a:r>
                        <a:rPr lang="en-AU" sz="1400" b="0" i="0" u="none" strike="noStrike" kern="1200" baseline="0" dirty="0" smtClean="0">
                          <a:solidFill>
                            <a:schemeClr val="dk1"/>
                          </a:solidFill>
                          <a:latin typeface="+mn-lt"/>
                          <a:ea typeface="+mn-ea"/>
                          <a:cs typeface="+mn-cs"/>
                        </a:rPr>
                        <a:t>c/kWh</a:t>
                      </a:r>
                      <a:endParaRPr lang="en-AU" sz="1400" dirty="0"/>
                    </a:p>
                  </a:txBody>
                  <a:tcPr anchor="ctr">
                    <a:solidFill>
                      <a:srgbClr val="E9EDF4"/>
                    </a:solidFill>
                  </a:tcPr>
                </a:tc>
                <a:tc>
                  <a:txBody>
                    <a:bodyPr/>
                    <a:lstStyle/>
                    <a:p>
                      <a:pPr algn="ctr"/>
                      <a:r>
                        <a:rPr lang="en-AU" sz="1400" dirty="0" smtClean="0"/>
                        <a:t>15.32</a:t>
                      </a:r>
                      <a:endParaRPr lang="en-AU" sz="1400" dirty="0"/>
                    </a:p>
                  </a:txBody>
                  <a:tcPr anchor="ctr">
                    <a:solidFill>
                      <a:srgbClr val="E9EDF4"/>
                    </a:solidFill>
                  </a:tcPr>
                </a:tc>
                <a:tc>
                  <a:txBody>
                    <a:bodyPr/>
                    <a:lstStyle/>
                    <a:p>
                      <a:pPr algn="ctr"/>
                      <a:r>
                        <a:rPr lang="en-AU" sz="1400" dirty="0" smtClean="0"/>
                        <a:t>15.66</a:t>
                      </a:r>
                      <a:endParaRPr lang="en-AU" sz="1400" dirty="0"/>
                    </a:p>
                  </a:txBody>
                  <a:tcPr anchor="ctr">
                    <a:solidFill>
                      <a:srgbClr val="E9EDF4"/>
                    </a:solidFill>
                  </a:tcPr>
                </a:tc>
                <a:tc>
                  <a:txBody>
                    <a:bodyPr/>
                    <a:lstStyle/>
                    <a:p>
                      <a:pPr algn="ctr"/>
                      <a:r>
                        <a:rPr lang="en-AU" sz="1400" dirty="0" smtClean="0"/>
                        <a:t>15.74</a:t>
                      </a:r>
                      <a:endParaRPr lang="en-AU" sz="1400" dirty="0"/>
                    </a:p>
                  </a:txBody>
                  <a:tcPr anchor="ctr">
                    <a:solidFill>
                      <a:srgbClr val="E9EDF4"/>
                    </a:solidFill>
                  </a:tcPr>
                </a:tc>
                <a:tc>
                  <a:txBody>
                    <a:bodyPr/>
                    <a:lstStyle/>
                    <a:p>
                      <a:pPr algn="ctr"/>
                      <a:r>
                        <a:rPr lang="en-AU" sz="1400" dirty="0" smtClean="0"/>
                        <a:t>15.80</a:t>
                      </a:r>
                      <a:endParaRPr lang="en-AU" sz="1400" dirty="0"/>
                    </a:p>
                  </a:txBody>
                  <a:tcPr anchor="ctr">
                    <a:solidFill>
                      <a:srgbClr val="E9EDF4"/>
                    </a:solidFill>
                  </a:tcPr>
                </a:tc>
                <a:tc>
                  <a:txBody>
                    <a:bodyPr/>
                    <a:lstStyle/>
                    <a:p>
                      <a:pPr algn="ctr"/>
                      <a:r>
                        <a:rPr lang="en-AU" sz="1400" dirty="0" smtClean="0"/>
                        <a:t>15.88</a:t>
                      </a:r>
                      <a:endParaRPr lang="en-AU" sz="1400" dirty="0"/>
                    </a:p>
                  </a:txBody>
                  <a:tcPr anchor="ctr">
                    <a:solidFill>
                      <a:srgbClr val="E9EDF4"/>
                    </a:solidFill>
                  </a:tcPr>
                </a:tc>
              </a:tr>
              <a:tr h="370840">
                <a:tc vMerge="1">
                  <a:txBody>
                    <a:bodyPr/>
                    <a:lstStyle/>
                    <a:p>
                      <a:pPr algn="ctr"/>
                      <a:endParaRPr lang="en-AU" sz="1400" dirty="0"/>
                    </a:p>
                  </a:txBody>
                  <a:tcPr anchor="ctr"/>
                </a:tc>
                <a:tc>
                  <a:txBody>
                    <a:bodyPr/>
                    <a:lstStyle/>
                    <a:p>
                      <a:r>
                        <a:rPr lang="en-AU" sz="1400" b="0" i="0" u="none" strike="noStrike" kern="1200" baseline="0" dirty="0" smtClean="0">
                          <a:solidFill>
                            <a:schemeClr val="dk1"/>
                          </a:solidFill>
                          <a:latin typeface="+mn-lt"/>
                          <a:ea typeface="+mn-ea"/>
                          <a:cs typeface="+mn-cs"/>
                        </a:rPr>
                        <a:t>Change from prior year</a:t>
                      </a:r>
                      <a:endParaRPr lang="en-AU" sz="1400" dirty="0"/>
                    </a:p>
                  </a:txBody>
                  <a:tcPr anchor="ctr">
                    <a:solidFill>
                      <a:srgbClr val="E9EDF4"/>
                    </a:solidFill>
                  </a:tcPr>
                </a:tc>
                <a:tc>
                  <a:txBody>
                    <a:bodyPr/>
                    <a:lstStyle/>
                    <a:p>
                      <a:pPr algn="ctr"/>
                      <a:r>
                        <a:rPr lang="en-AU" sz="1400" dirty="0" smtClean="0"/>
                        <a:t>2.2%</a:t>
                      </a:r>
                      <a:endParaRPr lang="en-AU" sz="1400" dirty="0"/>
                    </a:p>
                  </a:txBody>
                  <a:tcPr anchor="ctr">
                    <a:solidFill>
                      <a:srgbClr val="E9EDF4"/>
                    </a:solidFill>
                  </a:tcPr>
                </a:tc>
                <a:tc>
                  <a:txBody>
                    <a:bodyPr/>
                    <a:lstStyle/>
                    <a:p>
                      <a:pPr algn="ctr"/>
                      <a:r>
                        <a:rPr lang="en-AU" sz="1400" dirty="0" smtClean="0"/>
                        <a:t>2.3%</a:t>
                      </a:r>
                      <a:endParaRPr lang="en-AU" sz="1400" dirty="0"/>
                    </a:p>
                  </a:txBody>
                  <a:tcPr anchor="ctr">
                    <a:solidFill>
                      <a:srgbClr val="E9EDF4"/>
                    </a:solidFill>
                  </a:tcPr>
                </a:tc>
                <a:tc>
                  <a:txBody>
                    <a:bodyPr/>
                    <a:lstStyle/>
                    <a:p>
                      <a:pPr algn="ctr"/>
                      <a:r>
                        <a:rPr lang="en-AU" sz="1400" dirty="0" smtClean="0"/>
                        <a:t>0.5%</a:t>
                      </a:r>
                      <a:endParaRPr lang="en-AU" sz="1400" dirty="0"/>
                    </a:p>
                  </a:txBody>
                  <a:tcPr anchor="ctr">
                    <a:solidFill>
                      <a:srgbClr val="E9EDF4"/>
                    </a:solidFill>
                  </a:tcPr>
                </a:tc>
                <a:tc>
                  <a:txBody>
                    <a:bodyPr/>
                    <a:lstStyle/>
                    <a:p>
                      <a:pPr algn="ctr"/>
                      <a:r>
                        <a:rPr lang="en-AU" sz="1400" dirty="0" smtClean="0"/>
                        <a:t>0.4%</a:t>
                      </a:r>
                      <a:endParaRPr lang="en-AU" sz="1400" dirty="0"/>
                    </a:p>
                  </a:txBody>
                  <a:tcPr anchor="ctr">
                    <a:solidFill>
                      <a:srgbClr val="E9EDF4"/>
                    </a:solidFill>
                  </a:tcPr>
                </a:tc>
                <a:tc>
                  <a:txBody>
                    <a:bodyPr/>
                    <a:lstStyle/>
                    <a:p>
                      <a:pPr algn="ctr"/>
                      <a:r>
                        <a:rPr lang="en-AU" sz="1400" dirty="0" smtClean="0"/>
                        <a:t>0.5%</a:t>
                      </a:r>
                      <a:endParaRPr lang="en-AU" sz="1400" dirty="0"/>
                    </a:p>
                  </a:txBody>
                  <a:tcPr anchor="ctr">
                    <a:solidFill>
                      <a:srgbClr val="E9EDF4"/>
                    </a:solidFill>
                  </a:tcPr>
                </a:tc>
              </a:tr>
              <a:tr h="370840">
                <a:tc vMerge="1">
                  <a:txBody>
                    <a:bodyPr/>
                    <a:lstStyle/>
                    <a:p>
                      <a:pPr algn="ctr"/>
                      <a:endParaRPr lang="en-AU" sz="1400" dirty="0"/>
                    </a:p>
                  </a:txBody>
                  <a:tcPr anchor="ctr"/>
                </a:tc>
                <a:tc>
                  <a:txBody>
                    <a:bodyPr/>
                    <a:lstStyle/>
                    <a:p>
                      <a:r>
                        <a:rPr lang="en-AU" sz="1400" b="0" i="0" u="none" strike="noStrike" kern="1200" baseline="0" dirty="0" smtClean="0">
                          <a:solidFill>
                            <a:schemeClr val="dk1"/>
                          </a:solidFill>
                          <a:latin typeface="+mn-lt"/>
                          <a:ea typeface="+mn-ea"/>
                          <a:cs typeface="+mn-cs"/>
                        </a:rPr>
                        <a:t>$/customer</a:t>
                      </a:r>
                      <a:endParaRPr lang="en-AU" sz="1400" dirty="0"/>
                    </a:p>
                  </a:txBody>
                  <a:tcPr anchor="ctr">
                    <a:solidFill>
                      <a:srgbClr val="D0D8E8"/>
                    </a:solidFill>
                  </a:tcPr>
                </a:tc>
                <a:tc>
                  <a:txBody>
                    <a:bodyPr/>
                    <a:lstStyle/>
                    <a:p>
                      <a:pPr algn="ctr"/>
                      <a:r>
                        <a:rPr lang="en-AU" sz="1400" dirty="0" smtClean="0"/>
                        <a:t>666.70</a:t>
                      </a:r>
                      <a:endParaRPr lang="en-AU" sz="1400" dirty="0"/>
                    </a:p>
                  </a:txBody>
                  <a:tcPr anchor="ctr">
                    <a:solidFill>
                      <a:srgbClr val="D0D8E8"/>
                    </a:solidFill>
                  </a:tcPr>
                </a:tc>
                <a:tc>
                  <a:txBody>
                    <a:bodyPr/>
                    <a:lstStyle/>
                    <a:p>
                      <a:pPr algn="ctr"/>
                      <a:r>
                        <a:rPr lang="en-AU" sz="1400" dirty="0" smtClean="0"/>
                        <a:t>667.17</a:t>
                      </a:r>
                      <a:endParaRPr lang="en-AU" sz="1400" dirty="0"/>
                    </a:p>
                  </a:txBody>
                  <a:tcPr anchor="ctr">
                    <a:solidFill>
                      <a:srgbClr val="D0D8E8"/>
                    </a:solidFill>
                  </a:tcPr>
                </a:tc>
                <a:tc>
                  <a:txBody>
                    <a:bodyPr/>
                    <a:lstStyle/>
                    <a:p>
                      <a:pPr algn="ctr"/>
                      <a:r>
                        <a:rPr lang="en-AU" sz="1400" dirty="0" smtClean="0"/>
                        <a:t>661.24</a:t>
                      </a:r>
                      <a:endParaRPr lang="en-AU" sz="1400" dirty="0"/>
                    </a:p>
                  </a:txBody>
                  <a:tcPr anchor="ctr">
                    <a:solidFill>
                      <a:srgbClr val="D0D8E8"/>
                    </a:solidFill>
                  </a:tcPr>
                </a:tc>
                <a:tc>
                  <a:txBody>
                    <a:bodyPr/>
                    <a:lstStyle/>
                    <a:p>
                      <a:pPr algn="ctr"/>
                      <a:r>
                        <a:rPr lang="en-AU" sz="1400" dirty="0" smtClean="0"/>
                        <a:t>658.77</a:t>
                      </a:r>
                      <a:endParaRPr lang="en-AU" sz="1400" dirty="0"/>
                    </a:p>
                  </a:txBody>
                  <a:tcPr anchor="ctr">
                    <a:solidFill>
                      <a:srgbClr val="D0D8E8"/>
                    </a:solidFill>
                  </a:tcPr>
                </a:tc>
                <a:tc>
                  <a:txBody>
                    <a:bodyPr/>
                    <a:lstStyle/>
                    <a:p>
                      <a:pPr algn="ctr"/>
                      <a:r>
                        <a:rPr lang="en-AU" sz="1400" dirty="0" smtClean="0"/>
                        <a:t>658.39</a:t>
                      </a:r>
                      <a:endParaRPr lang="en-AU" sz="1400" dirty="0"/>
                    </a:p>
                  </a:txBody>
                  <a:tcPr anchor="ctr">
                    <a:solidFill>
                      <a:srgbClr val="D0D8E8"/>
                    </a:solidFill>
                  </a:tcPr>
                </a:tc>
              </a:tr>
            </a:tbl>
          </a:graphicData>
        </a:graphic>
      </p:graphicFrame>
      <p:sp>
        <p:nvSpPr>
          <p:cNvPr id="27" name="Rectangle 26"/>
          <p:cNvSpPr/>
          <p:nvPr/>
        </p:nvSpPr>
        <p:spPr>
          <a:xfrm>
            <a:off x="-45961" y="-819472"/>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sz="1200" b="1" dirty="0" smtClean="0">
              <a:solidFill>
                <a:srgbClr val="0081C3"/>
              </a:solidFill>
            </a:endParaRPr>
          </a:p>
        </p:txBody>
      </p:sp>
      <p:sp>
        <p:nvSpPr>
          <p:cNvPr id="4" name="Rectangle 3"/>
          <p:cNvSpPr/>
          <p:nvPr/>
        </p:nvSpPr>
        <p:spPr>
          <a:xfrm>
            <a:off x="179512" y="6563444"/>
            <a:ext cx="41044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i="1" dirty="0" smtClean="0">
                <a:solidFill>
                  <a:schemeClr val="tx1"/>
                </a:solidFill>
              </a:rPr>
              <a:t>These prices exclude the cost of metering and GST</a:t>
            </a:r>
            <a:endParaRPr lang="en-AU" sz="1000" i="1" dirty="0">
              <a:solidFill>
                <a:schemeClr val="tx1"/>
              </a:solidFill>
            </a:endParaRPr>
          </a:p>
        </p:txBody>
      </p:sp>
      <p:sp>
        <p:nvSpPr>
          <p:cNvPr id="28"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smtClean="0">
                <a:solidFill>
                  <a:srgbClr val="0081C3"/>
                </a:solidFill>
                <a:uFill>
                  <a:solidFill>
                    <a:srgbClr val="C4D545"/>
                  </a:solidFill>
                </a:uFill>
                <a:ea typeface="Times New Roman"/>
                <a:cs typeface="Times New Roman"/>
              </a:rPr>
              <a:t>Expected pricing outcomes</a:t>
            </a:r>
            <a:endParaRPr lang="en-AU" sz="2800" dirty="0">
              <a:solidFill>
                <a:srgbClr val="0081C3"/>
              </a:solidFill>
              <a:effectLst/>
              <a:uFill>
                <a:solidFill>
                  <a:srgbClr val="C4D545"/>
                </a:solidFill>
              </a:uFill>
              <a:latin typeface="Arial"/>
              <a:ea typeface="Times New Roman"/>
              <a:cs typeface="Times New Roman"/>
            </a:endParaRPr>
          </a:p>
        </p:txBody>
      </p:sp>
      <p:cxnSp>
        <p:nvCxnSpPr>
          <p:cNvPr id="29" name="Straight Connector 2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5516" y="836712"/>
            <a:ext cx="8712968"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AU" sz="2000" b="1" dirty="0" smtClean="0">
                <a:solidFill>
                  <a:srgbClr val="0081C3"/>
                </a:solidFill>
              </a:rPr>
              <a:t>Our proposal means that residential customers will experience real price reductions </a:t>
            </a:r>
            <a:br>
              <a:rPr lang="en-AU" sz="2000" b="1" dirty="0" smtClean="0">
                <a:solidFill>
                  <a:srgbClr val="0081C3"/>
                </a:solidFill>
              </a:rPr>
            </a:br>
            <a:r>
              <a:rPr lang="en-AU" sz="2000" b="1" dirty="0" smtClean="0">
                <a:solidFill>
                  <a:srgbClr val="0081C3"/>
                </a:solidFill>
              </a:rPr>
              <a:t>in the network component of </a:t>
            </a:r>
            <a:br>
              <a:rPr lang="en-AU" sz="2000" b="1" dirty="0" smtClean="0">
                <a:solidFill>
                  <a:srgbClr val="0081C3"/>
                </a:solidFill>
              </a:rPr>
            </a:br>
            <a:r>
              <a:rPr lang="en-AU" sz="2000" b="1" dirty="0" smtClean="0">
                <a:solidFill>
                  <a:srgbClr val="0081C3"/>
                </a:solidFill>
              </a:rPr>
              <a:t>their electricity retail bill to </a:t>
            </a:r>
            <a:br>
              <a:rPr lang="en-AU" sz="2000" b="1" dirty="0" smtClean="0">
                <a:solidFill>
                  <a:srgbClr val="0081C3"/>
                </a:solidFill>
              </a:rPr>
            </a:br>
            <a:r>
              <a:rPr lang="en-AU" sz="2000" b="1" dirty="0" smtClean="0">
                <a:solidFill>
                  <a:srgbClr val="0081C3"/>
                </a:solidFill>
              </a:rPr>
              <a:t>June 2020. </a:t>
            </a:r>
            <a:endParaRPr lang="en-AU" b="1" dirty="0">
              <a:solidFill>
                <a:srgbClr val="0081C3"/>
              </a:solidFill>
            </a:endParaRPr>
          </a:p>
          <a:p>
            <a:endParaRPr lang="en-AU" b="1" dirty="0" smtClean="0">
              <a:solidFill>
                <a:srgbClr val="0081C3"/>
              </a:solidFill>
            </a:endParaRPr>
          </a:p>
          <a:p>
            <a:r>
              <a:rPr lang="en-AU" sz="1400" dirty="0" smtClean="0">
                <a:solidFill>
                  <a:schemeClr val="tx1"/>
                </a:solidFill>
              </a:rPr>
              <a:t>Our network prices are based on our view of the efficient level of revenue we need to run our business which excludes Queensland Government Solar Bonus Scheme payments. </a:t>
            </a:r>
          </a:p>
          <a:p>
            <a:pPr>
              <a:spcBef>
                <a:spcPts val="600"/>
              </a:spcBef>
            </a:pPr>
            <a:r>
              <a:rPr lang="en-AU" sz="1400" dirty="0" smtClean="0">
                <a:solidFill>
                  <a:schemeClr val="tx1"/>
                </a:solidFill>
              </a:rPr>
              <a:t>If Solar Bonus Scheme payments were included, residential network prices would increase by around 2 per cent each year across the </a:t>
            </a:r>
            <a:br>
              <a:rPr lang="en-AU" sz="1400" dirty="0" smtClean="0">
                <a:solidFill>
                  <a:schemeClr val="tx1"/>
                </a:solidFill>
              </a:rPr>
            </a:br>
            <a:r>
              <a:rPr lang="en-AU" sz="1400" dirty="0" smtClean="0">
                <a:solidFill>
                  <a:schemeClr val="tx1"/>
                </a:solidFill>
              </a:rPr>
              <a:t>2015-20 period.</a:t>
            </a:r>
          </a:p>
        </p:txBody>
      </p:sp>
      <p:sp>
        <p:nvSpPr>
          <p:cNvPr id="9" name="Oval 8"/>
          <p:cNvSpPr/>
          <p:nvPr/>
        </p:nvSpPr>
        <p:spPr>
          <a:xfrm>
            <a:off x="4355976" y="4005064"/>
            <a:ext cx="87423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44993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961" y="-819472"/>
            <a:ext cx="8640960" cy="45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sz="1200" b="1" dirty="0" smtClean="0">
              <a:solidFill>
                <a:srgbClr val="0081C3"/>
              </a:solidFill>
            </a:endParaRPr>
          </a:p>
        </p:txBody>
      </p:sp>
      <p:sp>
        <p:nvSpPr>
          <p:cNvPr id="28" name="Title 1"/>
          <p:cNvSpPr>
            <a:spLocks noGrp="1"/>
          </p:cNvSpPr>
          <p:nvPr>
            <p:ph type="title" idx="4294967295"/>
          </p:nvPr>
        </p:nvSpPr>
        <p:spPr>
          <a:xfrm>
            <a:off x="230832" y="116632"/>
            <a:ext cx="8229600" cy="648072"/>
          </a:xfrm>
          <a:prstGeom prst="rect">
            <a:avLst/>
          </a:prstGeom>
        </p:spPr>
        <p:txBody>
          <a:bodyPr>
            <a:normAutofit/>
          </a:bodyPr>
          <a:lstStyle/>
          <a:p>
            <a:pPr>
              <a:lnSpc>
                <a:spcPts val="3500"/>
              </a:lnSpc>
              <a:spcAft>
                <a:spcPts val="0"/>
              </a:spcAft>
            </a:pPr>
            <a:r>
              <a:rPr lang="en-AU" b="1" dirty="0">
                <a:solidFill>
                  <a:srgbClr val="0081C3"/>
                </a:solidFill>
                <a:uFill>
                  <a:solidFill>
                    <a:srgbClr val="C4D545"/>
                  </a:solidFill>
                </a:uFill>
                <a:ea typeface="Times New Roman"/>
                <a:cs typeface="Times New Roman"/>
              </a:rPr>
              <a:t>Expected pricing </a:t>
            </a:r>
            <a:r>
              <a:rPr lang="en-AU" b="1" dirty="0" smtClean="0">
                <a:solidFill>
                  <a:srgbClr val="0081C3"/>
                </a:solidFill>
                <a:uFill>
                  <a:solidFill>
                    <a:srgbClr val="C4D545"/>
                  </a:solidFill>
                </a:uFill>
                <a:ea typeface="Times New Roman"/>
                <a:cs typeface="Times New Roman"/>
              </a:rPr>
              <a:t>outcomes - metering </a:t>
            </a:r>
            <a:endParaRPr lang="en-AU" sz="2800" dirty="0">
              <a:solidFill>
                <a:srgbClr val="0081C3"/>
              </a:solidFill>
              <a:effectLst/>
              <a:uFill>
                <a:solidFill>
                  <a:srgbClr val="C4D545"/>
                </a:solidFill>
              </a:uFill>
              <a:latin typeface="Arial"/>
              <a:ea typeface="Times New Roman"/>
              <a:cs typeface="Times New Roman"/>
            </a:endParaRPr>
          </a:p>
        </p:txBody>
      </p:sp>
      <p:cxnSp>
        <p:nvCxnSpPr>
          <p:cNvPr id="29" name="Straight Connector 28"/>
          <p:cNvCxnSpPr/>
          <p:nvPr/>
        </p:nvCxnSpPr>
        <p:spPr>
          <a:xfrm>
            <a:off x="-10143" y="692696"/>
            <a:ext cx="9144000" cy="0"/>
          </a:xfrm>
          <a:prstGeom prst="line">
            <a:avLst/>
          </a:prstGeom>
          <a:ln w="31750">
            <a:solidFill>
              <a:srgbClr val="C4D545"/>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5516" y="836712"/>
            <a:ext cx="8712968"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AU" b="1" dirty="0">
                <a:solidFill>
                  <a:srgbClr val="0081C3"/>
                </a:solidFill>
              </a:rPr>
              <a:t>We intend to change the </a:t>
            </a:r>
            <a:r>
              <a:rPr lang="en-AU" b="1" dirty="0" smtClean="0">
                <a:solidFill>
                  <a:srgbClr val="0081C3"/>
                </a:solidFill>
              </a:rPr>
              <a:t>approach </a:t>
            </a:r>
            <a:br>
              <a:rPr lang="en-AU" b="1" dirty="0" smtClean="0">
                <a:solidFill>
                  <a:srgbClr val="0081C3"/>
                </a:solidFill>
              </a:rPr>
            </a:br>
            <a:r>
              <a:rPr lang="en-AU" b="1" dirty="0" smtClean="0">
                <a:solidFill>
                  <a:srgbClr val="0081C3"/>
                </a:solidFill>
              </a:rPr>
              <a:t>to </a:t>
            </a:r>
            <a:r>
              <a:rPr lang="en-AU" b="1" dirty="0">
                <a:solidFill>
                  <a:srgbClr val="0081C3"/>
                </a:solidFill>
              </a:rPr>
              <a:t>metering and apply </a:t>
            </a:r>
            <a:r>
              <a:rPr lang="en-AU" b="1" dirty="0" smtClean="0">
                <a:solidFill>
                  <a:srgbClr val="0081C3"/>
                </a:solidFill>
              </a:rPr>
              <a:t>specific </a:t>
            </a:r>
            <a:br>
              <a:rPr lang="en-AU" b="1" dirty="0" smtClean="0">
                <a:solidFill>
                  <a:srgbClr val="0081C3"/>
                </a:solidFill>
              </a:rPr>
            </a:br>
            <a:r>
              <a:rPr lang="en-AU" b="1" dirty="0" smtClean="0">
                <a:solidFill>
                  <a:srgbClr val="0081C3"/>
                </a:solidFill>
              </a:rPr>
              <a:t>charges </a:t>
            </a:r>
            <a:r>
              <a:rPr lang="en-AU" b="1" dirty="0">
                <a:solidFill>
                  <a:srgbClr val="0081C3"/>
                </a:solidFill>
              </a:rPr>
              <a:t>based on individual </a:t>
            </a:r>
            <a:r>
              <a:rPr lang="en-AU" b="1" dirty="0" smtClean="0">
                <a:solidFill>
                  <a:srgbClr val="0081C3"/>
                </a:solidFill>
              </a:rPr>
              <a:t/>
            </a:r>
            <a:br>
              <a:rPr lang="en-AU" b="1" dirty="0" smtClean="0">
                <a:solidFill>
                  <a:srgbClr val="0081C3"/>
                </a:solidFill>
              </a:rPr>
            </a:br>
            <a:r>
              <a:rPr lang="en-AU" b="1" dirty="0" smtClean="0">
                <a:solidFill>
                  <a:srgbClr val="0081C3"/>
                </a:solidFill>
              </a:rPr>
              <a:t>customer circumstances</a:t>
            </a:r>
            <a:r>
              <a:rPr lang="en-AU" b="1" dirty="0">
                <a:solidFill>
                  <a:srgbClr val="0081C3"/>
                </a:solidFill>
              </a:rPr>
              <a:t>. </a:t>
            </a:r>
            <a:r>
              <a:rPr lang="en-AU" b="1" dirty="0" smtClean="0">
                <a:solidFill>
                  <a:srgbClr val="0081C3"/>
                </a:solidFill>
              </a:rPr>
              <a:t>This </a:t>
            </a:r>
            <a:br>
              <a:rPr lang="en-AU" b="1" dirty="0" smtClean="0">
                <a:solidFill>
                  <a:srgbClr val="0081C3"/>
                </a:solidFill>
              </a:rPr>
            </a:br>
            <a:r>
              <a:rPr lang="en-AU" b="1" dirty="0" smtClean="0">
                <a:solidFill>
                  <a:srgbClr val="0081C3"/>
                </a:solidFill>
              </a:rPr>
              <a:t>means the charges are </a:t>
            </a:r>
            <a:r>
              <a:rPr lang="en-AU" b="1" dirty="0">
                <a:solidFill>
                  <a:srgbClr val="0081C3"/>
                </a:solidFill>
              </a:rPr>
              <a:t>being </a:t>
            </a:r>
            <a:r>
              <a:rPr lang="en-AU" b="1" dirty="0" smtClean="0">
                <a:solidFill>
                  <a:srgbClr val="0081C3"/>
                </a:solidFill>
              </a:rPr>
              <a:t/>
            </a:r>
            <a:br>
              <a:rPr lang="en-AU" b="1" dirty="0" smtClean="0">
                <a:solidFill>
                  <a:srgbClr val="0081C3"/>
                </a:solidFill>
              </a:rPr>
            </a:br>
            <a:r>
              <a:rPr lang="en-AU" b="1" dirty="0" smtClean="0">
                <a:solidFill>
                  <a:srgbClr val="0081C3"/>
                </a:solidFill>
              </a:rPr>
              <a:t>un-bundled </a:t>
            </a:r>
            <a:r>
              <a:rPr lang="en-AU" b="1" dirty="0">
                <a:solidFill>
                  <a:srgbClr val="0081C3"/>
                </a:solidFill>
              </a:rPr>
              <a:t>from the cost </a:t>
            </a:r>
            <a:r>
              <a:rPr lang="en-AU" b="1" dirty="0" smtClean="0">
                <a:solidFill>
                  <a:srgbClr val="0081C3"/>
                </a:solidFill>
              </a:rPr>
              <a:t>that </a:t>
            </a:r>
            <a:br>
              <a:rPr lang="en-AU" b="1" dirty="0" smtClean="0">
                <a:solidFill>
                  <a:srgbClr val="0081C3"/>
                </a:solidFill>
              </a:rPr>
            </a:br>
            <a:r>
              <a:rPr lang="en-AU" b="1" dirty="0" smtClean="0">
                <a:solidFill>
                  <a:srgbClr val="0081C3"/>
                </a:solidFill>
              </a:rPr>
              <a:t>forms </a:t>
            </a:r>
            <a:r>
              <a:rPr lang="en-AU" b="1" dirty="0">
                <a:solidFill>
                  <a:srgbClr val="0081C3"/>
                </a:solidFill>
              </a:rPr>
              <a:t>part of our overall revenue, </a:t>
            </a:r>
            <a:r>
              <a:rPr lang="en-AU" b="1" dirty="0" smtClean="0">
                <a:solidFill>
                  <a:srgbClr val="0081C3"/>
                </a:solidFill>
              </a:rPr>
              <a:t/>
            </a:r>
            <a:br>
              <a:rPr lang="en-AU" b="1" dirty="0" smtClean="0">
                <a:solidFill>
                  <a:srgbClr val="0081C3"/>
                </a:solidFill>
              </a:rPr>
            </a:br>
            <a:r>
              <a:rPr lang="en-AU" b="1" dirty="0" smtClean="0">
                <a:solidFill>
                  <a:srgbClr val="0081C3"/>
                </a:solidFill>
              </a:rPr>
              <a:t>paid for </a:t>
            </a:r>
            <a:r>
              <a:rPr lang="en-AU" b="1" dirty="0">
                <a:solidFill>
                  <a:srgbClr val="0081C3"/>
                </a:solidFill>
              </a:rPr>
              <a:t>by everyone</a:t>
            </a:r>
            <a:r>
              <a:rPr lang="en-AU" b="1" dirty="0" smtClean="0">
                <a:solidFill>
                  <a:srgbClr val="0081C3"/>
                </a:solidFill>
              </a:rPr>
              <a:t>.</a:t>
            </a:r>
          </a:p>
          <a:p>
            <a:endParaRPr lang="en-AU" b="1" dirty="0" smtClean="0">
              <a:solidFill>
                <a:srgbClr val="0081C3"/>
              </a:solidFill>
            </a:endParaRPr>
          </a:p>
          <a:p>
            <a:endParaRPr lang="en-AU" sz="1400" b="1" dirty="0">
              <a:solidFill>
                <a:srgbClr val="0081C3"/>
              </a:solidFill>
            </a:endParaRPr>
          </a:p>
          <a:p>
            <a:r>
              <a:rPr lang="en-AU" sz="1600" dirty="0">
                <a:solidFill>
                  <a:schemeClr val="tx1"/>
                </a:solidFill>
              </a:rPr>
              <a:t>Separating metering costs from other electricity charges allows customers to see what they are paying for</a:t>
            </a:r>
            <a:r>
              <a:rPr lang="en-AU" sz="1600" dirty="0" smtClean="0">
                <a:solidFill>
                  <a:schemeClr val="tx1"/>
                </a:solidFill>
              </a:rPr>
              <a:t>. </a:t>
            </a:r>
            <a:r>
              <a:rPr lang="en-AU" sz="1600" dirty="0">
                <a:solidFill>
                  <a:schemeClr val="tx1"/>
                </a:solidFill>
              </a:rPr>
              <a:t>This also means there are opportunities for market competition in the future, </a:t>
            </a:r>
            <a:r>
              <a:rPr lang="en-AU" sz="1600" dirty="0" smtClean="0">
                <a:solidFill>
                  <a:schemeClr val="tx1"/>
                </a:solidFill>
              </a:rPr>
              <a:t>meaning customers can choose </a:t>
            </a:r>
            <a:r>
              <a:rPr lang="en-AU" sz="1600" dirty="0">
                <a:solidFill>
                  <a:schemeClr val="tx1"/>
                </a:solidFill>
              </a:rPr>
              <a:t>a meter provider other than </a:t>
            </a:r>
            <a:r>
              <a:rPr lang="en-AU" sz="1600" dirty="0" smtClean="0">
                <a:solidFill>
                  <a:schemeClr val="tx1"/>
                </a:solidFill>
              </a:rPr>
              <a:t>Energex to </a:t>
            </a:r>
            <a:r>
              <a:rPr lang="en-AU" sz="1600" dirty="0">
                <a:solidFill>
                  <a:schemeClr val="tx1"/>
                </a:solidFill>
              </a:rPr>
              <a:t>provide </a:t>
            </a:r>
            <a:r>
              <a:rPr lang="en-AU" sz="1600" dirty="0" smtClean="0">
                <a:solidFill>
                  <a:schemeClr val="tx1"/>
                </a:solidFill>
              </a:rPr>
              <a:t>metering </a:t>
            </a:r>
            <a:r>
              <a:rPr lang="en-AU" sz="1600" dirty="0">
                <a:solidFill>
                  <a:schemeClr val="tx1"/>
                </a:solidFill>
              </a:rPr>
              <a:t>services</a:t>
            </a:r>
            <a:r>
              <a:rPr lang="en-AU" sz="1600" dirty="0" smtClean="0">
                <a:solidFill>
                  <a:schemeClr val="tx1"/>
                </a:solidFill>
              </a:rPr>
              <a:t>.</a:t>
            </a:r>
          </a:p>
          <a:p>
            <a:endParaRPr lang="en-AU" sz="1600" dirty="0">
              <a:solidFill>
                <a:schemeClr val="tx1"/>
              </a:solidFill>
            </a:endParaRPr>
          </a:p>
          <a:p>
            <a:r>
              <a:rPr lang="en-AU" sz="1600" dirty="0">
                <a:solidFill>
                  <a:schemeClr val="tx1"/>
                </a:solidFill>
              </a:rPr>
              <a:t>We have decided to charge a daily fee on a per tariff basis as this generally aligns to each individual </a:t>
            </a:r>
            <a:r>
              <a:rPr lang="en-AU" sz="1600" dirty="0" smtClean="0">
                <a:solidFill>
                  <a:schemeClr val="tx1"/>
                </a:solidFill>
              </a:rPr>
              <a:t>customer’s metering </a:t>
            </a:r>
            <a:r>
              <a:rPr lang="en-AU" sz="1600" dirty="0">
                <a:solidFill>
                  <a:schemeClr val="tx1"/>
                </a:solidFill>
              </a:rPr>
              <a:t>needs</a:t>
            </a:r>
            <a:r>
              <a:rPr lang="en-AU" sz="1400" b="1" dirty="0">
                <a:solidFill>
                  <a:srgbClr val="0081C3"/>
                </a:solidFill>
              </a:rPr>
              <a:t>.</a:t>
            </a:r>
            <a:endParaRPr lang="en-AU" sz="1400" b="1" dirty="0" smtClean="0">
              <a:solidFill>
                <a:srgbClr val="0081C3"/>
              </a:solidFill>
            </a:endParaRPr>
          </a:p>
        </p:txBody>
      </p:sp>
      <p:sp>
        <p:nvSpPr>
          <p:cNvPr id="10" name="Rectangle 9"/>
          <p:cNvSpPr/>
          <p:nvPr/>
        </p:nvSpPr>
        <p:spPr>
          <a:xfrm>
            <a:off x="0" y="5805264"/>
            <a:ext cx="913385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2" t="60363" r="5774" b="6574"/>
          <a:stretch/>
        </p:blipFill>
        <p:spPr bwMode="auto">
          <a:xfrm>
            <a:off x="333069" y="3573016"/>
            <a:ext cx="8477861" cy="252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rot="5400000">
            <a:off x="4617635" y="5274837"/>
            <a:ext cx="993921" cy="787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7753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5089</TotalTime>
  <Words>1197</Words>
  <Application>Microsoft Office PowerPoint</Application>
  <PresentationFormat>On-screen Show (4:3)</PresentationFormat>
  <Paragraphs>190</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Default Design</vt:lpstr>
      <vt:lpstr>Custom Design</vt:lpstr>
      <vt:lpstr>PowerPoint Presentation</vt:lpstr>
      <vt:lpstr>About us</vt:lpstr>
      <vt:lpstr>Regulatory Proposal summary</vt:lpstr>
      <vt:lpstr>‘Connecting with you’ program</vt:lpstr>
      <vt:lpstr>‘Connecting with you’ program</vt:lpstr>
      <vt:lpstr>Revenue</vt:lpstr>
      <vt:lpstr>Revenue</vt:lpstr>
      <vt:lpstr>Expected pricing outcomes</vt:lpstr>
      <vt:lpstr>Expected pricing outcomes - metering </vt:lpstr>
      <vt:lpstr>Expected pricing outcomes</vt:lpstr>
      <vt:lpstr>Capital expenditure – network investment</vt:lpstr>
      <vt:lpstr>Capital expenditure – network investment</vt:lpstr>
      <vt:lpstr>Capital expenditure – network investment</vt:lpstr>
      <vt:lpstr>Operating expenditure – our day to day services</vt:lpstr>
      <vt:lpstr>Operating expenditure – our day to day services</vt:lpstr>
      <vt:lpstr>Operating expenditure – our day to day services</vt:lpstr>
      <vt:lpstr>Regulatory Proposal summary</vt:lpstr>
      <vt:lpstr>PowerPoint Presentation</vt:lpstr>
    </vt:vector>
  </TitlesOfParts>
  <Company>CGL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clbsxr</dc:creator>
  <cp:lastModifiedBy>Lowien, Robyn</cp:lastModifiedBy>
  <cp:revision>91</cp:revision>
  <dcterms:created xsi:type="dcterms:W3CDTF">2010-05-10T02:55:46Z</dcterms:created>
  <dcterms:modified xsi:type="dcterms:W3CDTF">2014-12-10T22:19:51Z</dcterms:modified>
</cp:coreProperties>
</file>