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80" r:id="rId2"/>
  </p:sldMasterIdLst>
  <p:notesMasterIdLst>
    <p:notesMasterId r:id="rId47"/>
  </p:notesMasterIdLst>
  <p:sldIdLst>
    <p:sldId id="775" r:id="rId3"/>
    <p:sldId id="696" r:id="rId4"/>
    <p:sldId id="759" r:id="rId5"/>
    <p:sldId id="763" r:id="rId6"/>
    <p:sldId id="697" r:id="rId7"/>
    <p:sldId id="698" r:id="rId8"/>
    <p:sldId id="699" r:id="rId9"/>
    <p:sldId id="761" r:id="rId10"/>
    <p:sldId id="269" r:id="rId11"/>
    <p:sldId id="707" r:id="rId12"/>
    <p:sldId id="736" r:id="rId13"/>
    <p:sldId id="737" r:id="rId14"/>
    <p:sldId id="762" r:id="rId15"/>
    <p:sldId id="767" r:id="rId16"/>
    <p:sldId id="708" r:id="rId17"/>
    <p:sldId id="738" r:id="rId18"/>
    <p:sldId id="739" r:id="rId19"/>
    <p:sldId id="740" r:id="rId20"/>
    <p:sldId id="768" r:id="rId21"/>
    <p:sldId id="709" r:id="rId22"/>
    <p:sldId id="741" r:id="rId23"/>
    <p:sldId id="743" r:id="rId24"/>
    <p:sldId id="744" r:id="rId25"/>
    <p:sldId id="769" r:id="rId26"/>
    <p:sldId id="710" r:id="rId27"/>
    <p:sldId id="745" r:id="rId28"/>
    <p:sldId id="746" r:id="rId29"/>
    <p:sldId id="754" r:id="rId30"/>
    <p:sldId id="770" r:id="rId31"/>
    <p:sldId id="771" r:id="rId32"/>
    <p:sldId id="711" r:id="rId33"/>
    <p:sldId id="748" r:id="rId34"/>
    <p:sldId id="749" r:id="rId35"/>
    <p:sldId id="755" r:id="rId36"/>
    <p:sldId id="772" r:id="rId37"/>
    <p:sldId id="712" r:id="rId38"/>
    <p:sldId id="751" r:id="rId39"/>
    <p:sldId id="752" r:id="rId40"/>
    <p:sldId id="756" r:id="rId41"/>
    <p:sldId id="773" r:id="rId42"/>
    <p:sldId id="757" r:id="rId43"/>
    <p:sldId id="758" r:id="rId44"/>
    <p:sldId id="702" r:id="rId45"/>
    <p:sldId id="704" r:id="rId4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13B18B-78A3-448E-B406-3FDD98F79801}">
          <p14:sldIdLst>
            <p14:sldId id="775"/>
            <p14:sldId id="696"/>
            <p14:sldId id="759"/>
            <p14:sldId id="763"/>
            <p14:sldId id="697"/>
            <p14:sldId id="698"/>
            <p14:sldId id="699"/>
            <p14:sldId id="761"/>
            <p14:sldId id="269"/>
            <p14:sldId id="707"/>
            <p14:sldId id="736"/>
            <p14:sldId id="737"/>
            <p14:sldId id="762"/>
            <p14:sldId id="767"/>
            <p14:sldId id="708"/>
            <p14:sldId id="738"/>
            <p14:sldId id="739"/>
            <p14:sldId id="740"/>
            <p14:sldId id="768"/>
            <p14:sldId id="709"/>
            <p14:sldId id="741"/>
            <p14:sldId id="743"/>
            <p14:sldId id="744"/>
            <p14:sldId id="769"/>
            <p14:sldId id="710"/>
            <p14:sldId id="745"/>
            <p14:sldId id="746"/>
            <p14:sldId id="754"/>
            <p14:sldId id="770"/>
            <p14:sldId id="771"/>
            <p14:sldId id="711"/>
            <p14:sldId id="748"/>
            <p14:sldId id="749"/>
            <p14:sldId id="755"/>
            <p14:sldId id="772"/>
            <p14:sldId id="712"/>
            <p14:sldId id="751"/>
            <p14:sldId id="752"/>
            <p14:sldId id="756"/>
            <p14:sldId id="773"/>
            <p14:sldId id="757"/>
            <p14:sldId id="758"/>
            <p14:sldId id="702"/>
            <p14:sldId id="7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306C10-BBB9-2DA6-9F2B-3AAAF5F96AD6}" name="Nicola Pitt" initials="NP" userId="S::nicola.pitt@aer.gov.au::6219e46b-7d48-44db-b569-f4d96de2a88c" providerId="AD"/>
  <p188:author id="{DAAD0224-B13B-33E0-489A-9E22F51D51BB}" name="Sifan Lu" initials="SL" userId="S::Sifan.Lu@accc.gov.au::ab9e5fc0-c554-4bb0-8f2f-7fb6bf13d1b7" providerId="AD"/>
  <p188:author id="{4734C361-66B5-027B-E4CC-B9D8A06D6E34}" name="Laura Considine" initials="LC" userId="S::Laura.Considine@aer.gov.au::2484cf1e-27d0-47d6-96ee-0f7d9f54a255" providerId="AD"/>
  <p188:author id="{C5F6D691-59CE-C1D2-A1EB-0C1E8A7C3EC0}" name="Darcy Searl" initials="DS" userId="S::darcy.searl@aer.gov.au::a0949b13-464c-4d7c-9679-ec3c7d7cd651" providerId="AD"/>
  <p188:author id="{840213CE-5A76-7602-F894-5175C6AC9D6F}" name="Emma Rossiter" initials="ER" userId="S::Emma.Rossiter@accc.gov.au::245b7456-115c-41ab-a10d-fd2e689a44e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38" y="31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B28D4-9F91-4923-94AB-192652436F5A}" type="doc">
      <dgm:prSet loTypeId="urn:microsoft.com/office/officeart/2005/8/layout/chevron2" loCatId="list" qsTypeId="urn:microsoft.com/office/officeart/2005/8/quickstyle/simple2" qsCatId="simple" csTypeId="urn:microsoft.com/office/officeart/2005/8/colors/accent2_3" csCatId="accent2" phldr="1"/>
      <dgm:spPr/>
      <dgm:t>
        <a:bodyPr/>
        <a:lstStyle/>
        <a:p>
          <a:endParaRPr lang="en-AU"/>
        </a:p>
      </dgm:t>
    </dgm:pt>
    <dgm:pt modelId="{A39D6CFD-5A88-49FC-8D95-4890C0485144}">
      <dgm:prSet phldrT="[Text]"/>
      <dgm:spPr/>
      <dgm:t>
        <a:bodyPr/>
        <a:lstStyle/>
        <a:p>
          <a:r>
            <a:rPr lang="en-AU" dirty="0"/>
            <a:t>Aim</a:t>
          </a:r>
        </a:p>
      </dgm:t>
    </dgm:pt>
    <dgm:pt modelId="{E3E9621A-ADF0-43A8-B222-D212F34DDDB3}" type="parTrans" cxnId="{2A6CCB00-3448-4130-A13F-E1CA652B479B}">
      <dgm:prSet/>
      <dgm:spPr/>
      <dgm:t>
        <a:bodyPr/>
        <a:lstStyle/>
        <a:p>
          <a:endParaRPr lang="en-AU"/>
        </a:p>
      </dgm:t>
    </dgm:pt>
    <dgm:pt modelId="{27063813-B7F1-4E3B-9CB9-CF805E078A01}" type="sibTrans" cxnId="{2A6CCB00-3448-4130-A13F-E1CA652B479B}">
      <dgm:prSet/>
      <dgm:spPr/>
      <dgm:t>
        <a:bodyPr/>
        <a:lstStyle/>
        <a:p>
          <a:endParaRPr lang="en-AU"/>
        </a:p>
      </dgm:t>
    </dgm:pt>
    <dgm:pt modelId="{D6A5B7C9-4870-4D74-9082-D3D12688F927}">
      <dgm:prSet phldrT="[Text]"/>
      <dgm:spPr/>
      <dgm:t>
        <a:bodyPr/>
        <a:lstStyle/>
        <a:p>
          <a:r>
            <a:rPr lang="en-AU" dirty="0"/>
            <a:t>The toolkit shares insights </a:t>
          </a:r>
          <a:r>
            <a:rPr lang="en-US" dirty="0"/>
            <a:t>that consumer-facing energy businesses can adapt to their specific context. It is intended as a resource to help proactively identify vulnerability, including by supporting their customers to identify themselves by sharing their </a:t>
          </a:r>
          <a:r>
            <a:rPr lang="en-AU" dirty="0"/>
            <a:t>experiences of vulnerability.</a:t>
          </a:r>
        </a:p>
      </dgm:t>
    </dgm:pt>
    <dgm:pt modelId="{C90665A1-ACD1-429B-8714-2EBF96E24BB7}" type="parTrans" cxnId="{BD7FAF12-C07D-425F-8277-59A2A4FD744A}">
      <dgm:prSet/>
      <dgm:spPr/>
      <dgm:t>
        <a:bodyPr/>
        <a:lstStyle/>
        <a:p>
          <a:endParaRPr lang="en-AU"/>
        </a:p>
      </dgm:t>
    </dgm:pt>
    <dgm:pt modelId="{09D60ABC-6087-4725-9BBB-B939388FCF0A}" type="sibTrans" cxnId="{BD7FAF12-C07D-425F-8277-59A2A4FD744A}">
      <dgm:prSet/>
      <dgm:spPr/>
      <dgm:t>
        <a:bodyPr/>
        <a:lstStyle/>
        <a:p>
          <a:endParaRPr lang="en-AU"/>
        </a:p>
      </dgm:t>
    </dgm:pt>
    <dgm:pt modelId="{88BE3B9E-9799-48D7-9F79-7E8537AF8357}">
      <dgm:prSet phldrT="[Text]"/>
      <dgm:spPr/>
      <dgm:t>
        <a:bodyPr/>
        <a:lstStyle/>
        <a:p>
          <a:r>
            <a:rPr lang="en-AU" dirty="0"/>
            <a:t>Design </a:t>
          </a:r>
        </a:p>
      </dgm:t>
    </dgm:pt>
    <dgm:pt modelId="{ED3EC70E-AEEF-441F-BEAF-98729444FAB8}" type="parTrans" cxnId="{E74849F1-46F1-4B53-B05A-2CA3E36E67DF}">
      <dgm:prSet/>
      <dgm:spPr/>
      <dgm:t>
        <a:bodyPr/>
        <a:lstStyle/>
        <a:p>
          <a:endParaRPr lang="en-AU"/>
        </a:p>
      </dgm:t>
    </dgm:pt>
    <dgm:pt modelId="{3102488D-C385-4171-8D0E-9809E8C42416}" type="sibTrans" cxnId="{E74849F1-46F1-4B53-B05A-2CA3E36E67DF}">
      <dgm:prSet/>
      <dgm:spPr/>
      <dgm:t>
        <a:bodyPr/>
        <a:lstStyle/>
        <a:p>
          <a:endParaRPr lang="en-AU"/>
        </a:p>
      </dgm:t>
    </dgm:pt>
    <dgm:pt modelId="{70075257-06A7-466B-9AEE-763DADC7294D}">
      <dgm:prSet phldrT="[Text]"/>
      <dgm:spPr/>
      <dgm:t>
        <a:bodyPr/>
        <a:lstStyle/>
        <a:p>
          <a:r>
            <a:rPr lang="en-US" dirty="0"/>
            <a:t>The AER sought to collaborate with consumer-facing energy businesses and consumer stakeholders to understand what is already working well and identify where there may be gaps in understanding or techniques in identifying vulnerability.</a:t>
          </a:r>
          <a:endParaRPr lang="en-AU" dirty="0"/>
        </a:p>
      </dgm:t>
    </dgm:pt>
    <dgm:pt modelId="{E05513EF-3A1F-47B7-AECD-F2635D610329}" type="parTrans" cxnId="{3D870595-4FA8-4390-9BB6-8B8F0F4264A1}">
      <dgm:prSet/>
      <dgm:spPr/>
      <dgm:t>
        <a:bodyPr/>
        <a:lstStyle/>
        <a:p>
          <a:endParaRPr lang="en-AU"/>
        </a:p>
      </dgm:t>
    </dgm:pt>
    <dgm:pt modelId="{F588656C-243B-4065-ABD7-F2FF25A7C8BE}" type="sibTrans" cxnId="{3D870595-4FA8-4390-9BB6-8B8F0F4264A1}">
      <dgm:prSet/>
      <dgm:spPr/>
      <dgm:t>
        <a:bodyPr/>
        <a:lstStyle/>
        <a:p>
          <a:endParaRPr lang="en-AU"/>
        </a:p>
      </dgm:t>
    </dgm:pt>
    <dgm:pt modelId="{C00BD2B9-ACC9-400E-83BF-4BF4A1066188}">
      <dgm:prSet phldrT="[Text]"/>
      <dgm:spPr/>
      <dgm:t>
        <a:bodyPr/>
        <a:lstStyle/>
        <a:p>
          <a:r>
            <a:rPr lang="en-US" dirty="0"/>
            <a:t>This toolkit has been informed by existing research and guidance, consumer journey mapping workshops with retailers and financial counsellors, conversations with select energy retailers and distributors, and workshops with consumer advocates and representatives.</a:t>
          </a:r>
          <a:endParaRPr lang="en-AU" dirty="0"/>
        </a:p>
      </dgm:t>
    </dgm:pt>
    <dgm:pt modelId="{6620F09C-E86F-4B83-A4D4-350A4172A10B}" type="parTrans" cxnId="{581007BB-C96B-43D7-B59E-4300490A52C9}">
      <dgm:prSet/>
      <dgm:spPr/>
      <dgm:t>
        <a:bodyPr/>
        <a:lstStyle/>
        <a:p>
          <a:endParaRPr lang="en-AU"/>
        </a:p>
      </dgm:t>
    </dgm:pt>
    <dgm:pt modelId="{D9F94C8D-309E-4A84-BA4E-E03D441E60A0}" type="sibTrans" cxnId="{581007BB-C96B-43D7-B59E-4300490A52C9}">
      <dgm:prSet/>
      <dgm:spPr/>
      <dgm:t>
        <a:bodyPr/>
        <a:lstStyle/>
        <a:p>
          <a:endParaRPr lang="en-AU"/>
        </a:p>
      </dgm:t>
    </dgm:pt>
    <dgm:pt modelId="{35CEAB7E-9BC1-48C9-B8E3-781737D94064}">
      <dgm:prSet phldrT="[Text]"/>
      <dgm:spPr/>
      <dgm:t>
        <a:bodyPr/>
        <a:lstStyle/>
        <a:p>
          <a:r>
            <a:rPr lang="en-AU" dirty="0"/>
            <a:t>Vision</a:t>
          </a:r>
        </a:p>
      </dgm:t>
    </dgm:pt>
    <dgm:pt modelId="{9622FAC2-7086-4C48-B4E8-EB5FC954E57C}" type="parTrans" cxnId="{E15A4A23-DF4C-475C-9221-2B94F26EB246}">
      <dgm:prSet/>
      <dgm:spPr/>
      <dgm:t>
        <a:bodyPr/>
        <a:lstStyle/>
        <a:p>
          <a:endParaRPr lang="en-AU"/>
        </a:p>
      </dgm:t>
    </dgm:pt>
    <dgm:pt modelId="{89D29ED3-1AD6-4205-B5F2-88583C20823B}" type="sibTrans" cxnId="{E15A4A23-DF4C-475C-9221-2B94F26EB246}">
      <dgm:prSet/>
      <dgm:spPr/>
      <dgm:t>
        <a:bodyPr/>
        <a:lstStyle/>
        <a:p>
          <a:endParaRPr lang="en-AU"/>
        </a:p>
      </dgm:t>
    </dgm:pt>
    <dgm:pt modelId="{794398FE-08FD-471A-90EE-7F57C2761FDE}" type="pres">
      <dgm:prSet presAssocID="{068B28D4-9F91-4923-94AB-192652436F5A}" presName="linearFlow" presStyleCnt="0">
        <dgm:presLayoutVars>
          <dgm:dir/>
          <dgm:animLvl val="lvl"/>
          <dgm:resizeHandles val="exact"/>
        </dgm:presLayoutVars>
      </dgm:prSet>
      <dgm:spPr/>
    </dgm:pt>
    <dgm:pt modelId="{517F19F0-7321-4910-A1DE-E3C301FBDC36}" type="pres">
      <dgm:prSet presAssocID="{A39D6CFD-5A88-49FC-8D95-4890C0485144}" presName="composite" presStyleCnt="0"/>
      <dgm:spPr/>
    </dgm:pt>
    <dgm:pt modelId="{A1DAC02F-525B-4C21-B048-5961F1FB839D}" type="pres">
      <dgm:prSet presAssocID="{A39D6CFD-5A88-49FC-8D95-4890C0485144}" presName="parentText" presStyleLbl="alignNode1" presStyleIdx="0" presStyleCnt="3">
        <dgm:presLayoutVars>
          <dgm:chMax val="1"/>
          <dgm:bulletEnabled val="1"/>
        </dgm:presLayoutVars>
      </dgm:prSet>
      <dgm:spPr/>
    </dgm:pt>
    <dgm:pt modelId="{06EBF5CA-DB2F-40EA-9141-F0413FD5FEF0}" type="pres">
      <dgm:prSet presAssocID="{A39D6CFD-5A88-49FC-8D95-4890C0485144}" presName="descendantText" presStyleLbl="alignAcc1" presStyleIdx="0" presStyleCnt="3">
        <dgm:presLayoutVars>
          <dgm:bulletEnabled val="1"/>
        </dgm:presLayoutVars>
      </dgm:prSet>
      <dgm:spPr/>
    </dgm:pt>
    <dgm:pt modelId="{24C170BA-AED4-499D-9D5D-C72D80F6F175}" type="pres">
      <dgm:prSet presAssocID="{27063813-B7F1-4E3B-9CB9-CF805E078A01}" presName="sp" presStyleCnt="0"/>
      <dgm:spPr/>
    </dgm:pt>
    <dgm:pt modelId="{257235AF-B51A-4636-92FF-60E216C4AF6A}" type="pres">
      <dgm:prSet presAssocID="{88BE3B9E-9799-48D7-9F79-7E8537AF8357}" presName="composite" presStyleCnt="0"/>
      <dgm:spPr/>
    </dgm:pt>
    <dgm:pt modelId="{FA92CA42-A32F-4CD5-BC61-360B77B9A9AD}" type="pres">
      <dgm:prSet presAssocID="{88BE3B9E-9799-48D7-9F79-7E8537AF8357}" presName="parentText" presStyleLbl="alignNode1" presStyleIdx="1" presStyleCnt="3">
        <dgm:presLayoutVars>
          <dgm:chMax val="1"/>
          <dgm:bulletEnabled val="1"/>
        </dgm:presLayoutVars>
      </dgm:prSet>
      <dgm:spPr/>
    </dgm:pt>
    <dgm:pt modelId="{52E5ED59-E048-4220-8C9E-5DC47E62B0C6}" type="pres">
      <dgm:prSet presAssocID="{88BE3B9E-9799-48D7-9F79-7E8537AF8357}" presName="descendantText" presStyleLbl="alignAcc1" presStyleIdx="1" presStyleCnt="3">
        <dgm:presLayoutVars>
          <dgm:bulletEnabled val="1"/>
        </dgm:presLayoutVars>
      </dgm:prSet>
      <dgm:spPr/>
    </dgm:pt>
    <dgm:pt modelId="{B0623C24-0001-49A2-981B-4F1772FD1EA0}" type="pres">
      <dgm:prSet presAssocID="{3102488D-C385-4171-8D0E-9809E8C42416}" presName="sp" presStyleCnt="0"/>
      <dgm:spPr/>
    </dgm:pt>
    <dgm:pt modelId="{5BE005D9-20E3-479B-BCF2-00ED0FC0E76A}" type="pres">
      <dgm:prSet presAssocID="{35CEAB7E-9BC1-48C9-B8E3-781737D94064}" presName="composite" presStyleCnt="0"/>
      <dgm:spPr/>
    </dgm:pt>
    <dgm:pt modelId="{AA91DA02-F653-4D4B-A129-E9723E34786B}" type="pres">
      <dgm:prSet presAssocID="{35CEAB7E-9BC1-48C9-B8E3-781737D94064}" presName="parentText" presStyleLbl="alignNode1" presStyleIdx="2" presStyleCnt="3">
        <dgm:presLayoutVars>
          <dgm:chMax val="1"/>
          <dgm:bulletEnabled val="1"/>
        </dgm:presLayoutVars>
      </dgm:prSet>
      <dgm:spPr/>
    </dgm:pt>
    <dgm:pt modelId="{3BE35503-0EE4-4B07-9B8C-E15FD8087F48}" type="pres">
      <dgm:prSet presAssocID="{35CEAB7E-9BC1-48C9-B8E3-781737D94064}" presName="descendantText" presStyleLbl="alignAcc1" presStyleIdx="2" presStyleCnt="3">
        <dgm:presLayoutVars>
          <dgm:bulletEnabled val="1"/>
        </dgm:presLayoutVars>
      </dgm:prSet>
      <dgm:spPr/>
    </dgm:pt>
  </dgm:ptLst>
  <dgm:cxnLst>
    <dgm:cxn modelId="{2A6CCB00-3448-4130-A13F-E1CA652B479B}" srcId="{068B28D4-9F91-4923-94AB-192652436F5A}" destId="{A39D6CFD-5A88-49FC-8D95-4890C0485144}" srcOrd="0" destOrd="0" parTransId="{E3E9621A-ADF0-43A8-B222-D212F34DDDB3}" sibTransId="{27063813-B7F1-4E3B-9CB9-CF805E078A01}"/>
    <dgm:cxn modelId="{74813601-BF4F-4011-B524-73CFB50EFFB1}" type="presOf" srcId="{C00BD2B9-ACC9-400E-83BF-4BF4A1066188}" destId="{52E5ED59-E048-4220-8C9E-5DC47E62B0C6}" srcOrd="0" destOrd="0" presId="urn:microsoft.com/office/officeart/2005/8/layout/chevron2"/>
    <dgm:cxn modelId="{BD7FAF12-C07D-425F-8277-59A2A4FD744A}" srcId="{35CEAB7E-9BC1-48C9-B8E3-781737D94064}" destId="{D6A5B7C9-4870-4D74-9082-D3D12688F927}" srcOrd="0" destOrd="0" parTransId="{C90665A1-ACD1-429B-8714-2EBF96E24BB7}" sibTransId="{09D60ABC-6087-4725-9BBB-B939388FCF0A}"/>
    <dgm:cxn modelId="{E15A4A23-DF4C-475C-9221-2B94F26EB246}" srcId="{068B28D4-9F91-4923-94AB-192652436F5A}" destId="{35CEAB7E-9BC1-48C9-B8E3-781737D94064}" srcOrd="2" destOrd="0" parTransId="{9622FAC2-7086-4C48-B4E8-EB5FC954E57C}" sibTransId="{89D29ED3-1AD6-4205-B5F2-88583C20823B}"/>
    <dgm:cxn modelId="{7DE4BB30-CBF6-422E-B5FB-13E1F9E2464F}" type="presOf" srcId="{068B28D4-9F91-4923-94AB-192652436F5A}" destId="{794398FE-08FD-471A-90EE-7F57C2761FDE}" srcOrd="0" destOrd="0" presId="urn:microsoft.com/office/officeart/2005/8/layout/chevron2"/>
    <dgm:cxn modelId="{AA211E70-211C-4ECF-B3FE-4AD67A3DBDA0}" type="presOf" srcId="{88BE3B9E-9799-48D7-9F79-7E8537AF8357}" destId="{FA92CA42-A32F-4CD5-BC61-360B77B9A9AD}" srcOrd="0" destOrd="0" presId="urn:microsoft.com/office/officeart/2005/8/layout/chevron2"/>
    <dgm:cxn modelId="{E8AB6D55-0623-4DF3-BFBD-385BC62A4E59}" type="presOf" srcId="{35CEAB7E-9BC1-48C9-B8E3-781737D94064}" destId="{AA91DA02-F653-4D4B-A129-E9723E34786B}" srcOrd="0" destOrd="0" presId="urn:microsoft.com/office/officeart/2005/8/layout/chevron2"/>
    <dgm:cxn modelId="{B21CAE56-A55F-41FB-9424-D8746C6C3E78}" type="presOf" srcId="{70075257-06A7-466B-9AEE-763DADC7294D}" destId="{06EBF5CA-DB2F-40EA-9141-F0413FD5FEF0}" srcOrd="0" destOrd="0" presId="urn:microsoft.com/office/officeart/2005/8/layout/chevron2"/>
    <dgm:cxn modelId="{F998C77C-9DCC-4DFC-974A-205051F62A84}" type="presOf" srcId="{D6A5B7C9-4870-4D74-9082-D3D12688F927}" destId="{3BE35503-0EE4-4B07-9B8C-E15FD8087F48}" srcOrd="0" destOrd="0" presId="urn:microsoft.com/office/officeart/2005/8/layout/chevron2"/>
    <dgm:cxn modelId="{3D870595-4FA8-4390-9BB6-8B8F0F4264A1}" srcId="{A39D6CFD-5A88-49FC-8D95-4890C0485144}" destId="{70075257-06A7-466B-9AEE-763DADC7294D}" srcOrd="0" destOrd="0" parTransId="{E05513EF-3A1F-47B7-AECD-F2635D610329}" sibTransId="{F588656C-243B-4065-ABD7-F2FF25A7C8BE}"/>
    <dgm:cxn modelId="{581007BB-C96B-43D7-B59E-4300490A52C9}" srcId="{88BE3B9E-9799-48D7-9F79-7E8537AF8357}" destId="{C00BD2B9-ACC9-400E-83BF-4BF4A1066188}" srcOrd="0" destOrd="0" parTransId="{6620F09C-E86F-4B83-A4D4-350A4172A10B}" sibTransId="{D9F94C8D-309E-4A84-BA4E-E03D441E60A0}"/>
    <dgm:cxn modelId="{1C8C6EEB-82D7-44E3-A52F-34034010AAAC}" type="presOf" srcId="{A39D6CFD-5A88-49FC-8D95-4890C0485144}" destId="{A1DAC02F-525B-4C21-B048-5961F1FB839D}" srcOrd="0" destOrd="0" presId="urn:microsoft.com/office/officeart/2005/8/layout/chevron2"/>
    <dgm:cxn modelId="{E74849F1-46F1-4B53-B05A-2CA3E36E67DF}" srcId="{068B28D4-9F91-4923-94AB-192652436F5A}" destId="{88BE3B9E-9799-48D7-9F79-7E8537AF8357}" srcOrd="1" destOrd="0" parTransId="{ED3EC70E-AEEF-441F-BEAF-98729444FAB8}" sibTransId="{3102488D-C385-4171-8D0E-9809E8C42416}"/>
    <dgm:cxn modelId="{4EDC2DC3-CD29-45D2-BDE8-A03763CCD75D}" type="presParOf" srcId="{794398FE-08FD-471A-90EE-7F57C2761FDE}" destId="{517F19F0-7321-4910-A1DE-E3C301FBDC36}" srcOrd="0" destOrd="0" presId="urn:microsoft.com/office/officeart/2005/8/layout/chevron2"/>
    <dgm:cxn modelId="{8361F792-21EC-4108-9D6E-DB559EE8B927}" type="presParOf" srcId="{517F19F0-7321-4910-A1DE-E3C301FBDC36}" destId="{A1DAC02F-525B-4C21-B048-5961F1FB839D}" srcOrd="0" destOrd="0" presId="urn:microsoft.com/office/officeart/2005/8/layout/chevron2"/>
    <dgm:cxn modelId="{E3B2EB8D-AB44-42C8-A243-B41603FAE0FC}" type="presParOf" srcId="{517F19F0-7321-4910-A1DE-E3C301FBDC36}" destId="{06EBF5CA-DB2F-40EA-9141-F0413FD5FEF0}" srcOrd="1" destOrd="0" presId="urn:microsoft.com/office/officeart/2005/8/layout/chevron2"/>
    <dgm:cxn modelId="{55C8D67C-C6E6-4FCF-9BBF-339DA6C4CD43}" type="presParOf" srcId="{794398FE-08FD-471A-90EE-7F57C2761FDE}" destId="{24C170BA-AED4-499D-9D5D-C72D80F6F175}" srcOrd="1" destOrd="0" presId="urn:microsoft.com/office/officeart/2005/8/layout/chevron2"/>
    <dgm:cxn modelId="{AF7D93C4-08A7-444E-ACEF-C3861D87619D}" type="presParOf" srcId="{794398FE-08FD-471A-90EE-7F57C2761FDE}" destId="{257235AF-B51A-4636-92FF-60E216C4AF6A}" srcOrd="2" destOrd="0" presId="urn:microsoft.com/office/officeart/2005/8/layout/chevron2"/>
    <dgm:cxn modelId="{736A9842-A929-447A-8A3D-B813E3E1221C}" type="presParOf" srcId="{257235AF-B51A-4636-92FF-60E216C4AF6A}" destId="{FA92CA42-A32F-4CD5-BC61-360B77B9A9AD}" srcOrd="0" destOrd="0" presId="urn:microsoft.com/office/officeart/2005/8/layout/chevron2"/>
    <dgm:cxn modelId="{AF65B62E-0832-4F48-B5DA-7ADE2C79FAAF}" type="presParOf" srcId="{257235AF-B51A-4636-92FF-60E216C4AF6A}" destId="{52E5ED59-E048-4220-8C9E-5DC47E62B0C6}" srcOrd="1" destOrd="0" presId="urn:microsoft.com/office/officeart/2005/8/layout/chevron2"/>
    <dgm:cxn modelId="{616FE501-7EF9-41B1-8431-3BEA8DF980F9}" type="presParOf" srcId="{794398FE-08FD-471A-90EE-7F57C2761FDE}" destId="{B0623C24-0001-49A2-981B-4F1772FD1EA0}" srcOrd="3" destOrd="0" presId="urn:microsoft.com/office/officeart/2005/8/layout/chevron2"/>
    <dgm:cxn modelId="{E290845D-8ED3-4624-82D9-450223720469}" type="presParOf" srcId="{794398FE-08FD-471A-90EE-7F57C2761FDE}" destId="{5BE005D9-20E3-479B-BCF2-00ED0FC0E76A}" srcOrd="4" destOrd="0" presId="urn:microsoft.com/office/officeart/2005/8/layout/chevron2"/>
    <dgm:cxn modelId="{97623D85-EB1A-496F-9ADE-F69AF6224372}" type="presParOf" srcId="{5BE005D9-20E3-479B-BCF2-00ED0FC0E76A}" destId="{AA91DA02-F653-4D4B-A129-E9723E34786B}" srcOrd="0" destOrd="0" presId="urn:microsoft.com/office/officeart/2005/8/layout/chevron2"/>
    <dgm:cxn modelId="{6051ADF7-781B-4264-B29F-CAFC2FBAE6C6}" type="presParOf" srcId="{5BE005D9-20E3-479B-BCF2-00ED0FC0E76A}" destId="{3BE35503-0EE4-4B07-9B8C-E15FD8087F48}"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F4E84AD-157D-455F-9914-E2B4A04A4D03}" type="doc">
      <dgm:prSet loTypeId="urn:microsoft.com/office/officeart/2005/8/layout/hierarchy4" loCatId="list" qsTypeId="urn:microsoft.com/office/officeart/2005/8/quickstyle/simple1" qsCatId="simple" csTypeId="urn:microsoft.com/office/officeart/2005/8/colors/accent1_5" csCatId="accent1" phldr="1"/>
      <dgm:spPr/>
      <dgm:t>
        <a:bodyPr/>
        <a:lstStyle/>
        <a:p>
          <a:endParaRPr lang="en-AU"/>
        </a:p>
      </dgm:t>
    </dgm:pt>
    <dgm:pt modelId="{CD430EFF-6534-41E4-8A56-134C3AAF386D}">
      <dgm:prSet phldrT="[Text]"/>
      <dgm:spPr>
        <a:solidFill>
          <a:schemeClr val="accent4">
            <a:lumMod val="20000"/>
            <a:lumOff val="80000"/>
            <a:alpha val="80000"/>
          </a:schemeClr>
        </a:solidFill>
        <a:ln>
          <a:solidFill>
            <a:schemeClr val="accent1"/>
          </a:solidFill>
        </a:ln>
      </dgm:spPr>
      <dgm:t>
        <a:bodyPr/>
        <a:lstStyle/>
        <a:p>
          <a:pPr algn="l"/>
          <a:r>
            <a:rPr lang="en-AU" b="1" dirty="0">
              <a:solidFill>
                <a:schemeClr val="accent1"/>
              </a:solidFill>
            </a:rPr>
            <a:t>1. Vulnerability may stem from:</a:t>
          </a:r>
          <a:br>
            <a:rPr lang="en-AU" dirty="0">
              <a:solidFill>
                <a:schemeClr val="accent1"/>
              </a:solidFill>
            </a:rPr>
          </a:br>
          <a:endParaRPr lang="en-AU" dirty="0">
            <a:solidFill>
              <a:schemeClr val="accent1"/>
            </a:solidFill>
          </a:endParaRPr>
        </a:p>
        <a:p>
          <a:pPr algn="l"/>
          <a:r>
            <a:rPr lang="en-AU" b="0" dirty="0">
              <a:solidFill>
                <a:schemeClr val="accent1"/>
              </a:solidFill>
            </a:rPr>
            <a:t>- </a:t>
          </a:r>
          <a:r>
            <a:rPr lang="en-US" b="0" dirty="0">
              <a:solidFill>
                <a:schemeClr val="accent1"/>
              </a:solidFill>
            </a:rPr>
            <a:t>Characteristics of the energy sector or products (such as complexity)</a:t>
          </a:r>
          <a:br>
            <a:rPr lang="en-US" b="0" dirty="0">
              <a:solidFill>
                <a:schemeClr val="accent1"/>
              </a:solidFill>
            </a:rPr>
          </a:br>
          <a:br>
            <a:rPr lang="en-US" b="0" dirty="0">
              <a:solidFill>
                <a:schemeClr val="accent1"/>
              </a:solidFill>
            </a:rPr>
          </a:br>
          <a:r>
            <a:rPr lang="en-US" b="0" dirty="0">
              <a:solidFill>
                <a:schemeClr val="accent1"/>
              </a:solidFill>
            </a:rPr>
            <a:t>- Individual circumstances, such as low income, lived experience of disability and/or mental ill health</a:t>
          </a:r>
          <a:r>
            <a:rPr lang="en-US" dirty="0">
              <a:solidFill>
                <a:schemeClr val="accent1"/>
              </a:solidFill>
            </a:rPr>
            <a:t>.</a:t>
          </a:r>
        </a:p>
        <a:p>
          <a:pPr algn="l"/>
          <a:endParaRPr lang="en-US" dirty="0">
            <a:solidFill>
              <a:schemeClr val="accent1"/>
            </a:solidFill>
          </a:endParaRPr>
        </a:p>
        <a:p>
          <a:pPr algn="l"/>
          <a:r>
            <a:rPr lang="en-US" dirty="0">
              <a:solidFill>
                <a:schemeClr val="accent1"/>
              </a:solidFill>
            </a:rPr>
            <a:t> </a:t>
          </a:r>
        </a:p>
        <a:p>
          <a:pPr algn="l"/>
          <a:endParaRPr lang="en-AU" dirty="0">
            <a:solidFill>
              <a:schemeClr val="accent1"/>
            </a:solidFill>
          </a:endParaRPr>
        </a:p>
        <a:p>
          <a:pPr algn="l"/>
          <a:endParaRPr lang="en-AU" dirty="0">
            <a:solidFill>
              <a:schemeClr val="accent1"/>
            </a:solidFill>
          </a:endParaRPr>
        </a:p>
      </dgm:t>
    </dgm:pt>
    <dgm:pt modelId="{CD5FA20A-12DB-4F8D-8CB7-9B37BD695775}" type="parTrans" cxnId="{237C2385-3F83-4740-B0C9-63E51C41ED54}">
      <dgm:prSet/>
      <dgm:spPr/>
      <dgm:t>
        <a:bodyPr/>
        <a:lstStyle/>
        <a:p>
          <a:pPr algn="l"/>
          <a:endParaRPr lang="en-AU"/>
        </a:p>
      </dgm:t>
    </dgm:pt>
    <dgm:pt modelId="{AD4DCCD0-3203-430E-AA99-614259E800A8}" type="sibTrans" cxnId="{237C2385-3F83-4740-B0C9-63E51C41ED54}">
      <dgm:prSet/>
      <dgm:spPr/>
      <dgm:t>
        <a:bodyPr/>
        <a:lstStyle/>
        <a:p>
          <a:pPr algn="l"/>
          <a:endParaRPr lang="en-AU"/>
        </a:p>
      </dgm:t>
    </dgm:pt>
    <dgm:pt modelId="{E14C7772-1ABB-4986-A29E-DDF6367B9D9D}">
      <dgm:prSet phldrT="[Text]"/>
      <dgm:spPr>
        <a:solidFill>
          <a:schemeClr val="accent4">
            <a:lumMod val="20000"/>
            <a:lumOff val="80000"/>
            <a:alpha val="80000"/>
          </a:schemeClr>
        </a:solidFill>
        <a:ln>
          <a:solidFill>
            <a:schemeClr val="accent1"/>
          </a:solidFill>
        </a:ln>
      </dgm:spPr>
      <dgm:t>
        <a:bodyPr/>
        <a:lstStyle/>
        <a:p>
          <a:pPr algn="l"/>
          <a:r>
            <a:rPr lang="en-US" b="1" dirty="0">
              <a:solidFill>
                <a:schemeClr val="accent1"/>
              </a:solidFill>
            </a:rPr>
            <a:t>2. Anyone can experience vulnerability at any time. </a:t>
          </a:r>
        </a:p>
        <a:p>
          <a:pPr algn="l"/>
          <a:endParaRPr lang="en-US" dirty="0">
            <a:solidFill>
              <a:schemeClr val="accent1"/>
            </a:solidFill>
          </a:endParaRPr>
        </a:p>
        <a:p>
          <a:pPr algn="l"/>
          <a:r>
            <a:rPr lang="en-US" dirty="0">
              <a:solidFill>
                <a:schemeClr val="accent1"/>
              </a:solidFill>
            </a:rPr>
            <a:t>The experience of vulnerability is complex and varied and impacts people in different ways for different periods of time. </a:t>
          </a:r>
        </a:p>
        <a:p>
          <a:pPr algn="l"/>
          <a:endParaRPr lang="en-US" dirty="0">
            <a:solidFill>
              <a:schemeClr val="accent1"/>
            </a:solidFill>
          </a:endParaRPr>
        </a:p>
        <a:p>
          <a:pPr algn="l"/>
          <a:endParaRPr lang="en-US" dirty="0">
            <a:solidFill>
              <a:schemeClr val="accent1"/>
            </a:solidFill>
          </a:endParaRPr>
        </a:p>
        <a:p>
          <a:pPr algn="l"/>
          <a:endParaRPr lang="en-US" dirty="0">
            <a:solidFill>
              <a:schemeClr val="accent1"/>
            </a:solidFill>
          </a:endParaRPr>
        </a:p>
        <a:p>
          <a:pPr algn="l"/>
          <a:endParaRPr lang="en-US" dirty="0">
            <a:solidFill>
              <a:schemeClr val="accent1"/>
            </a:solidFill>
          </a:endParaRPr>
        </a:p>
        <a:p>
          <a:pPr algn="l"/>
          <a:endParaRPr lang="en-AU" dirty="0">
            <a:solidFill>
              <a:schemeClr val="accent1"/>
            </a:solidFill>
          </a:endParaRPr>
        </a:p>
      </dgm:t>
    </dgm:pt>
    <dgm:pt modelId="{B57D1FBE-8F78-417E-867D-4E1394C56AC6}" type="parTrans" cxnId="{8CBA836E-B429-4EED-8D47-45396A52F3DA}">
      <dgm:prSet/>
      <dgm:spPr/>
      <dgm:t>
        <a:bodyPr/>
        <a:lstStyle/>
        <a:p>
          <a:pPr algn="l"/>
          <a:endParaRPr lang="en-AU"/>
        </a:p>
      </dgm:t>
    </dgm:pt>
    <dgm:pt modelId="{848484B7-003C-4861-A828-C7C2FA497C08}" type="sibTrans" cxnId="{8CBA836E-B429-4EED-8D47-45396A52F3DA}">
      <dgm:prSet/>
      <dgm:spPr/>
      <dgm:t>
        <a:bodyPr/>
        <a:lstStyle/>
        <a:p>
          <a:pPr algn="l"/>
          <a:endParaRPr lang="en-AU"/>
        </a:p>
      </dgm:t>
    </dgm:pt>
    <dgm:pt modelId="{320F4896-6BA6-4DDB-A90F-D4F3B5DBE4F2}">
      <dgm:prSet/>
      <dgm:spPr>
        <a:solidFill>
          <a:schemeClr val="accent4">
            <a:lumMod val="20000"/>
            <a:lumOff val="80000"/>
            <a:alpha val="80000"/>
          </a:schemeClr>
        </a:solidFill>
        <a:ln>
          <a:solidFill>
            <a:schemeClr val="accent1"/>
          </a:solidFill>
        </a:ln>
      </dgm:spPr>
      <dgm:t>
        <a:bodyPr/>
        <a:lstStyle/>
        <a:p>
          <a:pPr algn="l"/>
          <a:r>
            <a:rPr lang="en-AU" b="1" dirty="0">
              <a:solidFill>
                <a:schemeClr val="accent1"/>
              </a:solidFill>
            </a:rPr>
            <a:t>4. Good business practice or service delivery can reduce harm to those at risk of experiencing vulnerability. </a:t>
          </a:r>
        </a:p>
        <a:p>
          <a:pPr algn="l"/>
          <a:endParaRPr lang="en-US" dirty="0">
            <a:solidFill>
              <a:schemeClr val="accent1"/>
            </a:solidFill>
          </a:endParaRPr>
        </a:p>
        <a:p>
          <a:pPr algn="l"/>
          <a:r>
            <a:rPr lang="en-US" dirty="0">
              <a:solidFill>
                <a:schemeClr val="accent1"/>
              </a:solidFill>
            </a:rPr>
            <a:t>If assistance is provided early, consumers are less likely to accrue high levels of debt, be disconnected and experience harm – ultimately reducing the burden of bad debts on energy </a:t>
          </a:r>
          <a:r>
            <a:rPr lang="en-AU" dirty="0">
              <a:solidFill>
                <a:schemeClr val="accent1"/>
              </a:solidFill>
            </a:rPr>
            <a:t>businesses.</a:t>
          </a:r>
        </a:p>
        <a:p>
          <a:pPr algn="l"/>
          <a:endParaRPr lang="en-AU" dirty="0">
            <a:solidFill>
              <a:schemeClr val="accent1"/>
            </a:solidFill>
          </a:endParaRPr>
        </a:p>
      </dgm:t>
    </dgm:pt>
    <dgm:pt modelId="{6F792FDB-CA3B-46EA-BDEB-EF851805D1AD}" type="parTrans" cxnId="{8B8C23AC-386D-4E4C-894E-475A96B9F1E7}">
      <dgm:prSet/>
      <dgm:spPr/>
      <dgm:t>
        <a:bodyPr/>
        <a:lstStyle/>
        <a:p>
          <a:pPr algn="l"/>
          <a:endParaRPr lang="en-AU"/>
        </a:p>
      </dgm:t>
    </dgm:pt>
    <dgm:pt modelId="{98E48D55-BC50-4B88-BC8B-C9DF60D097D9}" type="sibTrans" cxnId="{8B8C23AC-386D-4E4C-894E-475A96B9F1E7}">
      <dgm:prSet/>
      <dgm:spPr/>
      <dgm:t>
        <a:bodyPr/>
        <a:lstStyle/>
        <a:p>
          <a:pPr algn="l"/>
          <a:endParaRPr lang="en-AU"/>
        </a:p>
      </dgm:t>
    </dgm:pt>
    <dgm:pt modelId="{97942742-884D-425F-B29A-895943A744A8}">
      <dgm:prSet phldrT="[Text]"/>
      <dgm:spPr>
        <a:solidFill>
          <a:schemeClr val="accent4">
            <a:lumMod val="20000"/>
            <a:lumOff val="80000"/>
            <a:alpha val="80000"/>
          </a:schemeClr>
        </a:solidFill>
        <a:ln>
          <a:solidFill>
            <a:schemeClr val="accent1"/>
          </a:solidFill>
        </a:ln>
      </dgm:spPr>
      <dgm:t>
        <a:bodyPr/>
        <a:lstStyle/>
        <a:p>
          <a:pPr algn="l"/>
          <a:r>
            <a:rPr lang="en-US" b="1" dirty="0">
              <a:solidFill>
                <a:schemeClr val="accent1"/>
              </a:solidFill>
            </a:rPr>
            <a:t>3. Vulnerability can impact a person’s ability to comprehend, communicate and take action. </a:t>
          </a:r>
        </a:p>
        <a:p>
          <a:pPr algn="l"/>
          <a:endParaRPr lang="en-US" b="1" dirty="0">
            <a:solidFill>
              <a:schemeClr val="accent1"/>
            </a:solidFill>
          </a:endParaRPr>
        </a:p>
        <a:p>
          <a:pPr algn="l"/>
          <a:r>
            <a:rPr lang="en-US" dirty="0">
              <a:solidFill>
                <a:schemeClr val="accent1"/>
              </a:solidFill>
            </a:rPr>
            <a:t>This can exclude people from markets, make it challenging to access services, reduce consumers’ ability to represent their interests, and cause or exacerbate mental ill health or financial detriment.</a:t>
          </a:r>
        </a:p>
        <a:p>
          <a:pPr algn="l"/>
          <a:endParaRPr lang="en-AU" dirty="0">
            <a:solidFill>
              <a:schemeClr val="accent1"/>
            </a:solidFill>
          </a:endParaRPr>
        </a:p>
      </dgm:t>
    </dgm:pt>
    <dgm:pt modelId="{776A0652-800F-4C6A-B443-45DE72279AB2}" type="parTrans" cxnId="{EF020120-652A-4579-9D5F-45DF2FDEF5A4}">
      <dgm:prSet/>
      <dgm:spPr/>
      <dgm:t>
        <a:bodyPr/>
        <a:lstStyle/>
        <a:p>
          <a:pPr algn="l"/>
          <a:endParaRPr lang="en-AU"/>
        </a:p>
      </dgm:t>
    </dgm:pt>
    <dgm:pt modelId="{C75F8A39-9967-4AD3-9298-9C900F306B94}" type="sibTrans" cxnId="{EF020120-652A-4579-9D5F-45DF2FDEF5A4}">
      <dgm:prSet/>
      <dgm:spPr/>
      <dgm:t>
        <a:bodyPr/>
        <a:lstStyle/>
        <a:p>
          <a:pPr algn="l"/>
          <a:endParaRPr lang="en-AU"/>
        </a:p>
      </dgm:t>
    </dgm:pt>
    <dgm:pt modelId="{23A042F2-7363-42CE-B121-528F2B94684A}" type="pres">
      <dgm:prSet presAssocID="{7F4E84AD-157D-455F-9914-E2B4A04A4D03}" presName="Name0" presStyleCnt="0">
        <dgm:presLayoutVars>
          <dgm:chPref val="1"/>
          <dgm:dir/>
          <dgm:animOne val="branch"/>
          <dgm:animLvl val="lvl"/>
          <dgm:resizeHandles/>
        </dgm:presLayoutVars>
      </dgm:prSet>
      <dgm:spPr/>
    </dgm:pt>
    <dgm:pt modelId="{6DE3BC2C-52F9-4FFE-A853-2C63EFC0C0F0}" type="pres">
      <dgm:prSet presAssocID="{CD430EFF-6534-41E4-8A56-134C3AAF386D}" presName="vertOne" presStyleCnt="0"/>
      <dgm:spPr/>
    </dgm:pt>
    <dgm:pt modelId="{490A38F6-3B6D-4797-AB07-F93BB6D09BCF}" type="pres">
      <dgm:prSet presAssocID="{CD430EFF-6534-41E4-8A56-134C3AAF386D}" presName="txOne" presStyleLbl="node0" presStyleIdx="0" presStyleCnt="4">
        <dgm:presLayoutVars>
          <dgm:chPref val="3"/>
        </dgm:presLayoutVars>
      </dgm:prSet>
      <dgm:spPr/>
    </dgm:pt>
    <dgm:pt modelId="{0619FC81-6F0F-4DAA-A21B-6773F9C23173}" type="pres">
      <dgm:prSet presAssocID="{CD430EFF-6534-41E4-8A56-134C3AAF386D}" presName="horzOne" presStyleCnt="0"/>
      <dgm:spPr/>
    </dgm:pt>
    <dgm:pt modelId="{6AF6EFCC-D131-4B32-8AAD-C02A02F5285D}" type="pres">
      <dgm:prSet presAssocID="{AD4DCCD0-3203-430E-AA99-614259E800A8}" presName="sibSpaceOne" presStyleCnt="0"/>
      <dgm:spPr/>
    </dgm:pt>
    <dgm:pt modelId="{B92478CE-62AE-49DD-A6E1-A8E208F0EEE7}" type="pres">
      <dgm:prSet presAssocID="{E14C7772-1ABB-4986-A29E-DDF6367B9D9D}" presName="vertOne" presStyleCnt="0"/>
      <dgm:spPr/>
    </dgm:pt>
    <dgm:pt modelId="{4B0A3949-7587-4E2C-9F4D-1E27894B57E9}" type="pres">
      <dgm:prSet presAssocID="{E14C7772-1ABB-4986-A29E-DDF6367B9D9D}" presName="txOne" presStyleLbl="node0" presStyleIdx="1" presStyleCnt="4">
        <dgm:presLayoutVars>
          <dgm:chPref val="3"/>
        </dgm:presLayoutVars>
      </dgm:prSet>
      <dgm:spPr/>
    </dgm:pt>
    <dgm:pt modelId="{E6BB105F-AA75-4109-BF42-0C7FDD72ACAB}" type="pres">
      <dgm:prSet presAssocID="{E14C7772-1ABB-4986-A29E-DDF6367B9D9D}" presName="horzOne" presStyleCnt="0"/>
      <dgm:spPr/>
    </dgm:pt>
    <dgm:pt modelId="{E23B3622-143C-499F-93CC-07F4EA6C07EC}" type="pres">
      <dgm:prSet presAssocID="{848484B7-003C-4861-A828-C7C2FA497C08}" presName="sibSpaceOne" presStyleCnt="0"/>
      <dgm:spPr/>
    </dgm:pt>
    <dgm:pt modelId="{5DB0D48F-330D-4A1D-BD5A-5D836DD5C41A}" type="pres">
      <dgm:prSet presAssocID="{97942742-884D-425F-B29A-895943A744A8}" presName="vertOne" presStyleCnt="0"/>
      <dgm:spPr/>
    </dgm:pt>
    <dgm:pt modelId="{4B58D152-2E6F-4B35-A246-31017E1521DE}" type="pres">
      <dgm:prSet presAssocID="{97942742-884D-425F-B29A-895943A744A8}" presName="txOne" presStyleLbl="node0" presStyleIdx="2" presStyleCnt="4">
        <dgm:presLayoutVars>
          <dgm:chPref val="3"/>
        </dgm:presLayoutVars>
      </dgm:prSet>
      <dgm:spPr/>
    </dgm:pt>
    <dgm:pt modelId="{16AC13AB-267B-49AA-B727-E57B9592DCB2}" type="pres">
      <dgm:prSet presAssocID="{97942742-884D-425F-B29A-895943A744A8}" presName="horzOne" presStyleCnt="0"/>
      <dgm:spPr/>
    </dgm:pt>
    <dgm:pt modelId="{D5F27BFE-5C9B-4F47-B731-75CB9BF908DF}" type="pres">
      <dgm:prSet presAssocID="{C75F8A39-9967-4AD3-9298-9C900F306B94}" presName="sibSpaceOne" presStyleCnt="0"/>
      <dgm:spPr/>
    </dgm:pt>
    <dgm:pt modelId="{DCED03C2-2113-48A7-BC27-7B23DD71FE62}" type="pres">
      <dgm:prSet presAssocID="{320F4896-6BA6-4DDB-A90F-D4F3B5DBE4F2}" presName="vertOne" presStyleCnt="0"/>
      <dgm:spPr/>
    </dgm:pt>
    <dgm:pt modelId="{1857B1E7-ECBB-4EED-BA75-2AC86EC8727A}" type="pres">
      <dgm:prSet presAssocID="{320F4896-6BA6-4DDB-A90F-D4F3B5DBE4F2}" presName="txOne" presStyleLbl="node0" presStyleIdx="3" presStyleCnt="4">
        <dgm:presLayoutVars>
          <dgm:chPref val="3"/>
        </dgm:presLayoutVars>
      </dgm:prSet>
      <dgm:spPr/>
    </dgm:pt>
    <dgm:pt modelId="{C758E32E-F799-41A7-A59C-B435D3C29BEC}" type="pres">
      <dgm:prSet presAssocID="{320F4896-6BA6-4DDB-A90F-D4F3B5DBE4F2}" presName="horzOne" presStyleCnt="0"/>
      <dgm:spPr/>
    </dgm:pt>
  </dgm:ptLst>
  <dgm:cxnLst>
    <dgm:cxn modelId="{F746A215-C333-417F-8168-96DFEBF956D9}" type="presOf" srcId="{97942742-884D-425F-B29A-895943A744A8}" destId="{4B58D152-2E6F-4B35-A246-31017E1521DE}" srcOrd="0" destOrd="0" presId="urn:microsoft.com/office/officeart/2005/8/layout/hierarchy4"/>
    <dgm:cxn modelId="{E6B85E1D-95A1-4686-8177-DA07D8E773F5}" type="presOf" srcId="{E14C7772-1ABB-4986-A29E-DDF6367B9D9D}" destId="{4B0A3949-7587-4E2C-9F4D-1E27894B57E9}" srcOrd="0" destOrd="0" presId="urn:microsoft.com/office/officeart/2005/8/layout/hierarchy4"/>
    <dgm:cxn modelId="{EF020120-652A-4579-9D5F-45DF2FDEF5A4}" srcId="{7F4E84AD-157D-455F-9914-E2B4A04A4D03}" destId="{97942742-884D-425F-B29A-895943A744A8}" srcOrd="2" destOrd="0" parTransId="{776A0652-800F-4C6A-B443-45DE72279AB2}" sibTransId="{C75F8A39-9967-4AD3-9298-9C900F306B94}"/>
    <dgm:cxn modelId="{94250C6C-F385-4E5F-BAE9-945E3F1D17C3}" type="presOf" srcId="{320F4896-6BA6-4DDB-A90F-D4F3B5DBE4F2}" destId="{1857B1E7-ECBB-4EED-BA75-2AC86EC8727A}" srcOrd="0" destOrd="0" presId="urn:microsoft.com/office/officeart/2005/8/layout/hierarchy4"/>
    <dgm:cxn modelId="{8CBA836E-B429-4EED-8D47-45396A52F3DA}" srcId="{7F4E84AD-157D-455F-9914-E2B4A04A4D03}" destId="{E14C7772-1ABB-4986-A29E-DDF6367B9D9D}" srcOrd="1" destOrd="0" parTransId="{B57D1FBE-8F78-417E-867D-4E1394C56AC6}" sibTransId="{848484B7-003C-4861-A828-C7C2FA497C08}"/>
    <dgm:cxn modelId="{237C2385-3F83-4740-B0C9-63E51C41ED54}" srcId="{7F4E84AD-157D-455F-9914-E2B4A04A4D03}" destId="{CD430EFF-6534-41E4-8A56-134C3AAF386D}" srcOrd="0" destOrd="0" parTransId="{CD5FA20A-12DB-4F8D-8CB7-9B37BD695775}" sibTransId="{AD4DCCD0-3203-430E-AA99-614259E800A8}"/>
    <dgm:cxn modelId="{8B8C23AC-386D-4E4C-894E-475A96B9F1E7}" srcId="{7F4E84AD-157D-455F-9914-E2B4A04A4D03}" destId="{320F4896-6BA6-4DDB-A90F-D4F3B5DBE4F2}" srcOrd="3" destOrd="0" parTransId="{6F792FDB-CA3B-46EA-BDEB-EF851805D1AD}" sibTransId="{98E48D55-BC50-4B88-BC8B-C9DF60D097D9}"/>
    <dgm:cxn modelId="{8B85B0D8-0F5E-4BF1-8A54-E18092AF2030}" type="presOf" srcId="{7F4E84AD-157D-455F-9914-E2B4A04A4D03}" destId="{23A042F2-7363-42CE-B121-528F2B94684A}" srcOrd="0" destOrd="0" presId="urn:microsoft.com/office/officeart/2005/8/layout/hierarchy4"/>
    <dgm:cxn modelId="{9DA77CF2-E945-4867-8606-0A562C75347A}" type="presOf" srcId="{CD430EFF-6534-41E4-8A56-134C3AAF386D}" destId="{490A38F6-3B6D-4797-AB07-F93BB6D09BCF}" srcOrd="0" destOrd="0" presId="urn:microsoft.com/office/officeart/2005/8/layout/hierarchy4"/>
    <dgm:cxn modelId="{00F4C117-2AD0-4AAF-BCC2-23EFB3094B15}" type="presParOf" srcId="{23A042F2-7363-42CE-B121-528F2B94684A}" destId="{6DE3BC2C-52F9-4FFE-A853-2C63EFC0C0F0}" srcOrd="0" destOrd="0" presId="urn:microsoft.com/office/officeart/2005/8/layout/hierarchy4"/>
    <dgm:cxn modelId="{21E917D1-0A29-44A0-98E1-A2DED9C313EA}" type="presParOf" srcId="{6DE3BC2C-52F9-4FFE-A853-2C63EFC0C0F0}" destId="{490A38F6-3B6D-4797-AB07-F93BB6D09BCF}" srcOrd="0" destOrd="0" presId="urn:microsoft.com/office/officeart/2005/8/layout/hierarchy4"/>
    <dgm:cxn modelId="{E3E99FD1-D009-4DEE-BC12-14B42A0D0E0A}" type="presParOf" srcId="{6DE3BC2C-52F9-4FFE-A853-2C63EFC0C0F0}" destId="{0619FC81-6F0F-4DAA-A21B-6773F9C23173}" srcOrd="1" destOrd="0" presId="urn:microsoft.com/office/officeart/2005/8/layout/hierarchy4"/>
    <dgm:cxn modelId="{F0618B43-ED73-45AB-8B2A-481CBEA6E28C}" type="presParOf" srcId="{23A042F2-7363-42CE-B121-528F2B94684A}" destId="{6AF6EFCC-D131-4B32-8AAD-C02A02F5285D}" srcOrd="1" destOrd="0" presId="urn:microsoft.com/office/officeart/2005/8/layout/hierarchy4"/>
    <dgm:cxn modelId="{E0C28C23-0557-44CC-BD91-8FB582A0053A}" type="presParOf" srcId="{23A042F2-7363-42CE-B121-528F2B94684A}" destId="{B92478CE-62AE-49DD-A6E1-A8E208F0EEE7}" srcOrd="2" destOrd="0" presId="urn:microsoft.com/office/officeart/2005/8/layout/hierarchy4"/>
    <dgm:cxn modelId="{8AB1C6AB-DD8B-4EAA-B7DF-6EA83AFAECF1}" type="presParOf" srcId="{B92478CE-62AE-49DD-A6E1-A8E208F0EEE7}" destId="{4B0A3949-7587-4E2C-9F4D-1E27894B57E9}" srcOrd="0" destOrd="0" presId="urn:microsoft.com/office/officeart/2005/8/layout/hierarchy4"/>
    <dgm:cxn modelId="{7CF7A3E6-435C-48CB-9AFF-74CE192446E7}" type="presParOf" srcId="{B92478CE-62AE-49DD-A6E1-A8E208F0EEE7}" destId="{E6BB105F-AA75-4109-BF42-0C7FDD72ACAB}" srcOrd="1" destOrd="0" presId="urn:microsoft.com/office/officeart/2005/8/layout/hierarchy4"/>
    <dgm:cxn modelId="{705626EF-01E9-4646-A722-BEC4CFBA546B}" type="presParOf" srcId="{23A042F2-7363-42CE-B121-528F2B94684A}" destId="{E23B3622-143C-499F-93CC-07F4EA6C07EC}" srcOrd="3" destOrd="0" presId="urn:microsoft.com/office/officeart/2005/8/layout/hierarchy4"/>
    <dgm:cxn modelId="{39D5FD43-4E62-4A4B-8543-0F1A5A1E71A4}" type="presParOf" srcId="{23A042F2-7363-42CE-B121-528F2B94684A}" destId="{5DB0D48F-330D-4A1D-BD5A-5D836DD5C41A}" srcOrd="4" destOrd="0" presId="urn:microsoft.com/office/officeart/2005/8/layout/hierarchy4"/>
    <dgm:cxn modelId="{12B1FA01-0D82-48E1-9FBA-DDE5D54794BB}" type="presParOf" srcId="{5DB0D48F-330D-4A1D-BD5A-5D836DD5C41A}" destId="{4B58D152-2E6F-4B35-A246-31017E1521DE}" srcOrd="0" destOrd="0" presId="urn:microsoft.com/office/officeart/2005/8/layout/hierarchy4"/>
    <dgm:cxn modelId="{1A336C69-FB67-40A2-9AF5-2D9CCA920080}" type="presParOf" srcId="{5DB0D48F-330D-4A1D-BD5A-5D836DD5C41A}" destId="{16AC13AB-267B-49AA-B727-E57B9592DCB2}" srcOrd="1" destOrd="0" presId="urn:microsoft.com/office/officeart/2005/8/layout/hierarchy4"/>
    <dgm:cxn modelId="{511F34FB-7F38-47A8-A367-B650E283213D}" type="presParOf" srcId="{23A042F2-7363-42CE-B121-528F2B94684A}" destId="{D5F27BFE-5C9B-4F47-B731-75CB9BF908DF}" srcOrd="5" destOrd="0" presId="urn:microsoft.com/office/officeart/2005/8/layout/hierarchy4"/>
    <dgm:cxn modelId="{4CAB3F88-566B-43A4-89E1-379214F7D4AF}" type="presParOf" srcId="{23A042F2-7363-42CE-B121-528F2B94684A}" destId="{DCED03C2-2113-48A7-BC27-7B23DD71FE62}" srcOrd="6" destOrd="0" presId="urn:microsoft.com/office/officeart/2005/8/layout/hierarchy4"/>
    <dgm:cxn modelId="{DC0B87A5-5DC8-4503-A68B-160BA76C756B}" type="presParOf" srcId="{DCED03C2-2113-48A7-BC27-7B23DD71FE62}" destId="{1857B1E7-ECBB-4EED-BA75-2AC86EC8727A}" srcOrd="0" destOrd="0" presId="urn:microsoft.com/office/officeart/2005/8/layout/hierarchy4"/>
    <dgm:cxn modelId="{92F845BB-C4BA-49AE-85BB-2AEDB6E51AC5}" type="presParOf" srcId="{DCED03C2-2113-48A7-BC27-7B23DD71FE62}" destId="{C758E32E-F799-41A7-A59C-B435D3C29BEC}" srcOrd="1" destOrd="0" presId="urn:microsoft.com/office/officeart/2005/8/layout/hierarchy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0FCB22-84BE-45FC-AFC2-5DFFB88DE3B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7CF89EB6-73FD-4405-9B59-ABD1418F7A3E}">
      <dgm:prSet phldrT="[Text]" custT="1"/>
      <dgm:spPr>
        <a:ln>
          <a:solidFill>
            <a:schemeClr val="bg1"/>
          </a:solidFill>
        </a:ln>
        <a:effectLst>
          <a:outerShdw blurRad="101600" dist="38100" sx="104000" sy="104000" algn="l" rotWithShape="0">
            <a:prstClr val="black">
              <a:alpha val="39000"/>
            </a:prstClr>
          </a:outerShdw>
        </a:effectLst>
      </dgm:spPr>
      <dgm:t>
        <a:bodyPr/>
        <a:lstStyle/>
        <a:p>
          <a:r>
            <a:rPr lang="en-AU" sz="1600" b="1" dirty="0"/>
            <a:t>First Nations consumers</a:t>
          </a:r>
        </a:p>
      </dgm:t>
    </dgm:pt>
    <dgm:pt modelId="{F3372062-B9D3-4AC5-B8F3-91DC41A2D968}" type="parTrans" cxnId="{64FF1403-54A4-46E8-AAB7-F35F8F6F26E0}">
      <dgm:prSet/>
      <dgm:spPr/>
      <dgm:t>
        <a:bodyPr/>
        <a:lstStyle/>
        <a:p>
          <a:endParaRPr lang="en-AU"/>
        </a:p>
      </dgm:t>
    </dgm:pt>
    <dgm:pt modelId="{D6F1D1C8-99E2-4AE0-8F01-227766329671}" type="sibTrans" cxnId="{64FF1403-54A4-46E8-AAB7-F35F8F6F26E0}">
      <dgm:prSet/>
      <dgm:spPr/>
      <dgm:t>
        <a:bodyPr/>
        <a:lstStyle/>
        <a:p>
          <a:endParaRPr lang="en-AU"/>
        </a:p>
      </dgm:t>
    </dgm:pt>
    <dgm:pt modelId="{D521C60E-FA7C-4060-A437-2EF049F7C514}">
      <dgm:prSet phldrT="[Text]" custT="1"/>
      <dgm:spPr>
        <a:ln>
          <a:solidFill>
            <a:schemeClr val="bg1"/>
          </a:solidFill>
        </a:ln>
        <a:effectLst>
          <a:outerShdw blurRad="101600" dist="38100" sx="104000" sy="104000" algn="l" rotWithShape="0">
            <a:prstClr val="black">
              <a:alpha val="39000"/>
            </a:prstClr>
          </a:outerShdw>
        </a:effectLst>
      </dgm:spPr>
      <dgm:t>
        <a:bodyPr/>
        <a:lstStyle/>
        <a:p>
          <a:r>
            <a:rPr lang="en-AU" sz="1600" b="1" dirty="0"/>
            <a:t>Culturally and linguistically diverse communities</a:t>
          </a:r>
        </a:p>
      </dgm:t>
    </dgm:pt>
    <dgm:pt modelId="{64822C66-077E-4CE0-9096-8443E5D2068B}" type="parTrans" cxnId="{C7AE4B52-F22D-4E33-82B7-D8B14D36C52E}">
      <dgm:prSet/>
      <dgm:spPr/>
      <dgm:t>
        <a:bodyPr/>
        <a:lstStyle/>
        <a:p>
          <a:endParaRPr lang="en-AU"/>
        </a:p>
      </dgm:t>
    </dgm:pt>
    <dgm:pt modelId="{B60996A8-7385-4BAC-B6B8-ED0FA1EF23E3}" type="sibTrans" cxnId="{C7AE4B52-F22D-4E33-82B7-D8B14D36C52E}">
      <dgm:prSet/>
      <dgm:spPr/>
      <dgm:t>
        <a:bodyPr/>
        <a:lstStyle/>
        <a:p>
          <a:endParaRPr lang="en-AU"/>
        </a:p>
      </dgm:t>
    </dgm:pt>
    <dgm:pt modelId="{2C525DBD-239D-4342-9BBE-00A783E1D732}">
      <dgm:prSet phldrT="[Text]" custT="1"/>
      <dgm:spPr>
        <a:solidFill>
          <a:schemeClr val="tx2">
            <a:lumMod val="20000"/>
            <a:lumOff val="80000"/>
            <a:alpha val="90000"/>
          </a:schemeClr>
        </a:solidFill>
        <a:ln>
          <a:noFill/>
        </a:ln>
        <a:effectLst>
          <a:softEdge rad="38100"/>
        </a:effectLst>
      </dgm:spPr>
      <dgm:t>
        <a:bodyPr/>
        <a:lstStyle/>
        <a:p>
          <a:pPr>
            <a:buNone/>
          </a:pPr>
          <a:r>
            <a:rPr lang="en-US" sz="1400" kern="1200" dirty="0">
              <a:solidFill>
                <a:srgbClr val="303F51"/>
              </a:solidFill>
              <a:latin typeface="Arial" panose="020B0604020202020204"/>
              <a:ea typeface="+mn-ea"/>
              <a:cs typeface="+mn-cs"/>
            </a:rPr>
            <a:t>  Improve relationships with these customers by taking actionable steps to improve accessibility for services to those who may have limited or no English.</a:t>
          </a:r>
          <a:endParaRPr lang="en-AU" sz="1400" kern="1200" dirty="0">
            <a:solidFill>
              <a:srgbClr val="303F51"/>
            </a:solidFill>
            <a:latin typeface="Arial" panose="020B0604020202020204"/>
            <a:ea typeface="+mn-ea"/>
            <a:cs typeface="+mn-cs"/>
          </a:endParaRPr>
        </a:p>
      </dgm:t>
    </dgm:pt>
    <dgm:pt modelId="{03E19867-259C-42A2-A9B5-49407DA0C8F5}" type="parTrans" cxnId="{39E87557-94F1-4446-8789-9B4AA5AAC6AF}">
      <dgm:prSet/>
      <dgm:spPr/>
      <dgm:t>
        <a:bodyPr/>
        <a:lstStyle/>
        <a:p>
          <a:endParaRPr lang="en-AU"/>
        </a:p>
      </dgm:t>
    </dgm:pt>
    <dgm:pt modelId="{C7FF9F94-5786-41CB-BD13-F9CAE57DB1D6}" type="sibTrans" cxnId="{39E87557-94F1-4446-8789-9B4AA5AAC6AF}">
      <dgm:prSet/>
      <dgm:spPr/>
      <dgm:t>
        <a:bodyPr/>
        <a:lstStyle/>
        <a:p>
          <a:endParaRPr lang="en-AU"/>
        </a:p>
      </dgm:t>
    </dgm:pt>
    <dgm:pt modelId="{3A481208-9253-404C-9792-79DFDA0CFE53}">
      <dgm:prSet phldrT="[Text]" custT="1"/>
      <dgm:spPr>
        <a:ln>
          <a:solidFill>
            <a:schemeClr val="bg1"/>
          </a:solidFill>
        </a:ln>
        <a:effectLst>
          <a:outerShdw blurRad="101600" dist="38100" sx="104000" sy="104000" algn="l" rotWithShape="0">
            <a:prstClr val="black">
              <a:alpha val="39000"/>
            </a:prstClr>
          </a:outerShdw>
        </a:effectLst>
      </dgm:spPr>
      <dgm:t>
        <a:bodyPr/>
        <a:lstStyle/>
        <a:p>
          <a:r>
            <a:rPr lang="en-AU" sz="1600" b="1" dirty="0"/>
            <a:t>Consumers affected by family violence</a:t>
          </a:r>
        </a:p>
      </dgm:t>
    </dgm:pt>
    <dgm:pt modelId="{A0A0263E-8A03-4EE4-93C6-0E759A0A914F}" type="parTrans" cxnId="{2EFCF0DB-E285-4325-B20E-B759445843E3}">
      <dgm:prSet/>
      <dgm:spPr/>
      <dgm:t>
        <a:bodyPr/>
        <a:lstStyle/>
        <a:p>
          <a:endParaRPr lang="en-AU"/>
        </a:p>
      </dgm:t>
    </dgm:pt>
    <dgm:pt modelId="{831AC57D-7304-4027-AEAA-E4D915D6FD89}" type="sibTrans" cxnId="{2EFCF0DB-E285-4325-B20E-B759445843E3}">
      <dgm:prSet/>
      <dgm:spPr/>
      <dgm:t>
        <a:bodyPr/>
        <a:lstStyle/>
        <a:p>
          <a:endParaRPr lang="en-AU"/>
        </a:p>
      </dgm:t>
    </dgm:pt>
    <dgm:pt modelId="{D36AA2DE-D3E7-451D-9B83-CCDF776D55D8}">
      <dgm:prSet phldrT="[Text]" custT="1"/>
      <dgm:spPr>
        <a:solidFill>
          <a:schemeClr val="tx2">
            <a:lumMod val="20000"/>
            <a:lumOff val="80000"/>
            <a:alpha val="90000"/>
          </a:schemeClr>
        </a:solidFill>
        <a:ln>
          <a:noFill/>
        </a:ln>
        <a:effectLst>
          <a:softEdge rad="38100"/>
        </a:effectLst>
      </dgm:spPr>
      <dgm:t>
        <a:bodyPr/>
        <a:lstStyle/>
        <a:p>
          <a:pPr>
            <a:buNone/>
          </a:pPr>
          <a:r>
            <a:rPr lang="en-US" sz="1400" kern="1200" dirty="0">
              <a:solidFill>
                <a:srgbClr val="303F51"/>
              </a:solidFill>
              <a:latin typeface="Arial" panose="020B0604020202020204"/>
              <a:ea typeface="+mn-ea"/>
              <a:cs typeface="+mn-cs"/>
            </a:rPr>
            <a:t>  In addition to existing obligations, it is critical that organisations establish clear capabilities, policies and processes to enable identification and protect consumer privacy and safety following identification.</a:t>
          </a:r>
          <a:endParaRPr lang="en-AU" sz="1400" kern="1200" dirty="0">
            <a:solidFill>
              <a:srgbClr val="303F51"/>
            </a:solidFill>
            <a:latin typeface="Arial" panose="020B0604020202020204"/>
            <a:ea typeface="+mn-ea"/>
            <a:cs typeface="+mn-cs"/>
          </a:endParaRPr>
        </a:p>
      </dgm:t>
    </dgm:pt>
    <dgm:pt modelId="{F5953E36-7EFC-4BFF-A017-158716C72B97}" type="parTrans" cxnId="{FCB42CFD-AE34-4B5F-B59F-AA36195DF46A}">
      <dgm:prSet/>
      <dgm:spPr/>
      <dgm:t>
        <a:bodyPr/>
        <a:lstStyle/>
        <a:p>
          <a:endParaRPr lang="en-AU"/>
        </a:p>
      </dgm:t>
    </dgm:pt>
    <dgm:pt modelId="{6DE9AF1E-03C5-4564-A63B-CB58C6CC2168}" type="sibTrans" cxnId="{FCB42CFD-AE34-4B5F-B59F-AA36195DF46A}">
      <dgm:prSet/>
      <dgm:spPr/>
      <dgm:t>
        <a:bodyPr/>
        <a:lstStyle/>
        <a:p>
          <a:endParaRPr lang="en-AU"/>
        </a:p>
      </dgm:t>
    </dgm:pt>
    <dgm:pt modelId="{8AFC33B2-E108-401A-9FF6-32B2F82888FE}">
      <dgm:prSet custT="1"/>
      <dgm:spPr>
        <a:ln>
          <a:solidFill>
            <a:schemeClr val="bg1"/>
          </a:solidFill>
        </a:ln>
        <a:effectLst>
          <a:outerShdw blurRad="101600" dist="38100" sx="104000" sy="104000" algn="l" rotWithShape="0">
            <a:prstClr val="black">
              <a:alpha val="39000"/>
            </a:prstClr>
          </a:outerShdw>
        </a:effectLst>
      </dgm:spPr>
      <dgm:t>
        <a:bodyPr/>
        <a:lstStyle/>
        <a:p>
          <a:r>
            <a:rPr lang="en-AU" sz="1600" b="1" dirty="0"/>
            <a:t>Consumers affected by pandemics and natural disaster</a:t>
          </a:r>
        </a:p>
      </dgm:t>
    </dgm:pt>
    <dgm:pt modelId="{40F0486A-B6E4-4517-9967-7F598E0647F2}" type="parTrans" cxnId="{F17ED4E4-8761-45E4-B67F-D8E9603E770C}">
      <dgm:prSet/>
      <dgm:spPr/>
      <dgm:t>
        <a:bodyPr/>
        <a:lstStyle/>
        <a:p>
          <a:endParaRPr lang="en-AU"/>
        </a:p>
      </dgm:t>
    </dgm:pt>
    <dgm:pt modelId="{E0505312-E4EB-460B-B11D-96F292738649}" type="sibTrans" cxnId="{F17ED4E4-8761-45E4-B67F-D8E9603E770C}">
      <dgm:prSet/>
      <dgm:spPr/>
      <dgm:t>
        <a:bodyPr/>
        <a:lstStyle/>
        <a:p>
          <a:endParaRPr lang="en-AU"/>
        </a:p>
      </dgm:t>
    </dgm:pt>
    <dgm:pt modelId="{E1BFBE95-71B5-4D01-974F-FF503D19AAD7}">
      <dgm:prSet custT="1"/>
      <dgm:spPr>
        <a:solidFill>
          <a:schemeClr val="tx2">
            <a:lumMod val="20000"/>
            <a:lumOff val="80000"/>
            <a:alpha val="90000"/>
          </a:schemeClr>
        </a:solidFill>
        <a:ln>
          <a:noFill/>
        </a:ln>
        <a:effectLst>
          <a:softEdge rad="38100"/>
        </a:effectLst>
      </dgm:spPr>
      <dgm:t>
        <a:bodyPr/>
        <a:lstStyle/>
        <a:p>
          <a:pPr marL="114300" lvl="1" indent="-114300" algn="l" defTabSz="577850">
            <a:lnSpc>
              <a:spcPct val="90000"/>
            </a:lnSpc>
            <a:spcBef>
              <a:spcPct val="0"/>
            </a:spcBef>
            <a:spcAft>
              <a:spcPct val="15000"/>
            </a:spcAft>
            <a:buChar char="•"/>
          </a:pPr>
          <a:endParaRPr lang="en-AU" sz="1400" kern="1200" dirty="0">
            <a:solidFill>
              <a:srgbClr val="303F51"/>
            </a:solidFill>
            <a:latin typeface="Arial" panose="020B0604020202020204"/>
            <a:ea typeface="+mn-ea"/>
            <a:cs typeface="+mn-cs"/>
          </a:endParaRPr>
        </a:p>
      </dgm:t>
    </dgm:pt>
    <dgm:pt modelId="{156B1EBF-6A5C-4D89-9E44-0EF8356237D4}" type="parTrans" cxnId="{36A46005-B0FC-4692-B001-53BD7FB426B3}">
      <dgm:prSet/>
      <dgm:spPr/>
      <dgm:t>
        <a:bodyPr/>
        <a:lstStyle/>
        <a:p>
          <a:endParaRPr lang="en-AU"/>
        </a:p>
      </dgm:t>
    </dgm:pt>
    <dgm:pt modelId="{3AE74BED-1F74-446C-82C5-FC81D850FB81}" type="sibTrans" cxnId="{36A46005-B0FC-4692-B001-53BD7FB426B3}">
      <dgm:prSet/>
      <dgm:spPr/>
      <dgm:t>
        <a:bodyPr/>
        <a:lstStyle/>
        <a:p>
          <a:endParaRPr lang="en-AU"/>
        </a:p>
      </dgm:t>
    </dgm:pt>
    <dgm:pt modelId="{5D52C462-83E4-44CE-85F2-ACE85F407012}">
      <dgm:prSet custT="1"/>
      <dgm:spPr>
        <a:ln>
          <a:solidFill>
            <a:schemeClr val="bg1"/>
          </a:solidFill>
        </a:ln>
        <a:effectLst>
          <a:outerShdw blurRad="101600" dist="38100" sx="104000" sy="104000" algn="l" rotWithShape="0">
            <a:prstClr val="black">
              <a:alpha val="39000"/>
            </a:prstClr>
          </a:outerShdw>
        </a:effectLst>
      </dgm:spPr>
      <dgm:t>
        <a:bodyPr/>
        <a:lstStyle/>
        <a:p>
          <a:r>
            <a:rPr lang="en-AU" sz="1600" b="1" dirty="0"/>
            <a:t>Consumers affected by mental illness and suicide</a:t>
          </a:r>
        </a:p>
      </dgm:t>
    </dgm:pt>
    <dgm:pt modelId="{79725689-F09D-47A9-B891-A6FDBF6B37D9}" type="parTrans" cxnId="{B8BAEADA-A532-4B37-A371-8C40F20B9F01}">
      <dgm:prSet/>
      <dgm:spPr/>
      <dgm:t>
        <a:bodyPr/>
        <a:lstStyle/>
        <a:p>
          <a:endParaRPr lang="en-AU"/>
        </a:p>
      </dgm:t>
    </dgm:pt>
    <dgm:pt modelId="{27927B47-0C11-4BBF-8057-5ECD1165DBFA}" type="sibTrans" cxnId="{B8BAEADA-A532-4B37-A371-8C40F20B9F01}">
      <dgm:prSet/>
      <dgm:spPr/>
      <dgm:t>
        <a:bodyPr/>
        <a:lstStyle/>
        <a:p>
          <a:endParaRPr lang="en-AU"/>
        </a:p>
      </dgm:t>
    </dgm:pt>
    <dgm:pt modelId="{A36420EE-9E61-4991-AFAE-E41FC582DAFC}">
      <dgm:prSet custT="1"/>
      <dgm:spPr>
        <a:solidFill>
          <a:schemeClr val="tx2">
            <a:lumMod val="20000"/>
            <a:lumOff val="80000"/>
            <a:alpha val="90000"/>
          </a:schemeClr>
        </a:solidFill>
        <a:ln>
          <a:noFill/>
        </a:ln>
        <a:effectLst>
          <a:softEdge rad="38100"/>
        </a:effectLst>
      </dgm:spPr>
      <dgm:t>
        <a:bodyPr/>
        <a:lstStyle/>
        <a:p>
          <a:pPr marL="114300" lvl="1" indent="-114300" algn="l" defTabSz="577850">
            <a:lnSpc>
              <a:spcPct val="90000"/>
            </a:lnSpc>
            <a:spcBef>
              <a:spcPct val="0"/>
            </a:spcBef>
            <a:spcAft>
              <a:spcPct val="15000"/>
            </a:spcAft>
            <a:buNone/>
          </a:pPr>
          <a:r>
            <a:rPr lang="en-US" sz="1400" kern="1200" dirty="0">
              <a:solidFill>
                <a:srgbClr val="303F51"/>
              </a:solidFill>
              <a:latin typeface="Arial" panose="020B0604020202020204"/>
              <a:ea typeface="+mn-ea"/>
              <a:cs typeface="+mn-cs"/>
            </a:rPr>
            <a:t>  Consider how customers may be impacted in these situations in both the short and long term, and what actions you can take to proactively identify and </a:t>
          </a:r>
          <a:r>
            <a:rPr lang="en-AU" sz="1400" kern="1200" dirty="0">
              <a:solidFill>
                <a:srgbClr val="303F51"/>
              </a:solidFill>
              <a:latin typeface="Arial" panose="020B0604020202020204"/>
              <a:ea typeface="+mn-ea"/>
              <a:cs typeface="+mn-cs"/>
            </a:rPr>
            <a:t>support them.</a:t>
          </a:r>
        </a:p>
      </dgm:t>
    </dgm:pt>
    <dgm:pt modelId="{F28AF609-9C55-41C4-8A2C-A07D7D24B2BA}" type="parTrans" cxnId="{F196461A-BFF8-44A8-89FF-A5017DC107D2}">
      <dgm:prSet/>
      <dgm:spPr/>
      <dgm:t>
        <a:bodyPr/>
        <a:lstStyle/>
        <a:p>
          <a:endParaRPr lang="en-AU"/>
        </a:p>
      </dgm:t>
    </dgm:pt>
    <dgm:pt modelId="{60861CFB-EADF-4764-9D25-37B8B82F2A86}" type="sibTrans" cxnId="{F196461A-BFF8-44A8-89FF-A5017DC107D2}">
      <dgm:prSet/>
      <dgm:spPr/>
      <dgm:t>
        <a:bodyPr/>
        <a:lstStyle/>
        <a:p>
          <a:endParaRPr lang="en-AU"/>
        </a:p>
      </dgm:t>
    </dgm:pt>
    <dgm:pt modelId="{B7B9F42B-C901-4136-8BE0-555E8098EC37}">
      <dgm:prSet custT="1"/>
      <dgm:spPr>
        <a:solidFill>
          <a:schemeClr val="tx2">
            <a:lumMod val="20000"/>
            <a:lumOff val="80000"/>
            <a:alpha val="90000"/>
          </a:schemeClr>
        </a:solidFill>
        <a:ln>
          <a:noFill/>
        </a:ln>
        <a:effectLst>
          <a:softEdge rad="38100"/>
        </a:effectLst>
      </dgm:spPr>
      <dgm:t>
        <a:bodyPr/>
        <a:lstStyle/>
        <a:p>
          <a:pPr>
            <a:buNone/>
          </a:pPr>
          <a:r>
            <a:rPr lang="en-US" sz="1400" kern="1200" dirty="0">
              <a:solidFill>
                <a:srgbClr val="303F51"/>
              </a:solidFill>
              <a:latin typeface="Arial" panose="020B0604020202020204"/>
              <a:ea typeface="+mn-ea"/>
              <a:cs typeface="+mn-cs"/>
            </a:rPr>
            <a:t>  You can better support customers and staff by preparing for the possibility of suicide disclosures and ensuring that staff can easily access suicide policies and are trained to follow suicide processes.</a:t>
          </a:r>
          <a:endParaRPr lang="en-AU" sz="1400" kern="1200" dirty="0">
            <a:solidFill>
              <a:srgbClr val="303F51"/>
            </a:solidFill>
            <a:latin typeface="Arial" panose="020B0604020202020204"/>
            <a:ea typeface="+mn-ea"/>
            <a:cs typeface="+mn-cs"/>
          </a:endParaRPr>
        </a:p>
      </dgm:t>
    </dgm:pt>
    <dgm:pt modelId="{2C20F3F1-1EDC-4B65-BC11-8C0B4CF267CD}" type="parTrans" cxnId="{790C3840-8300-4494-BA7F-00E4D452B6A2}">
      <dgm:prSet/>
      <dgm:spPr/>
      <dgm:t>
        <a:bodyPr/>
        <a:lstStyle/>
        <a:p>
          <a:endParaRPr lang="en-AU"/>
        </a:p>
      </dgm:t>
    </dgm:pt>
    <dgm:pt modelId="{E4D89B71-B7AA-41FB-BB9B-694097E1AA70}" type="sibTrans" cxnId="{790C3840-8300-4494-BA7F-00E4D452B6A2}">
      <dgm:prSet/>
      <dgm:spPr/>
      <dgm:t>
        <a:bodyPr/>
        <a:lstStyle/>
        <a:p>
          <a:endParaRPr lang="en-AU"/>
        </a:p>
      </dgm:t>
    </dgm:pt>
    <dgm:pt modelId="{1528F285-EA8D-4D66-A7CA-EFAAAFDB3498}">
      <dgm:prSet custT="1"/>
      <dgm:spPr>
        <a:solidFill>
          <a:schemeClr val="tx2">
            <a:lumMod val="20000"/>
            <a:lumOff val="80000"/>
            <a:alpha val="90000"/>
          </a:schemeClr>
        </a:solidFill>
        <a:ln>
          <a:noFill/>
        </a:ln>
        <a:effectLst>
          <a:softEdge rad="38100"/>
        </a:effectLst>
      </dgm:spPr>
      <dgm:t>
        <a:bodyPr/>
        <a:lstStyle/>
        <a:p>
          <a:pPr marL="114300" lvl="1" indent="0" algn="l" defTabSz="622300">
            <a:lnSpc>
              <a:spcPct val="90000"/>
            </a:lnSpc>
            <a:spcBef>
              <a:spcPct val="0"/>
            </a:spcBef>
            <a:spcAft>
              <a:spcPct val="15000"/>
            </a:spcAft>
          </a:pPr>
          <a:endParaRPr lang="en-AU" sz="1600" kern="1200" dirty="0"/>
        </a:p>
      </dgm:t>
    </dgm:pt>
    <dgm:pt modelId="{43BB757F-228F-4F51-9465-8AA1493F20C8}" type="parTrans" cxnId="{060A58E8-B2AB-4787-8782-7A3818F7757D}">
      <dgm:prSet/>
      <dgm:spPr/>
      <dgm:t>
        <a:bodyPr/>
        <a:lstStyle/>
        <a:p>
          <a:endParaRPr lang="en-AU"/>
        </a:p>
      </dgm:t>
    </dgm:pt>
    <dgm:pt modelId="{06CD1DBF-3183-4FE7-906C-A8ABDF70CE08}" type="sibTrans" cxnId="{060A58E8-B2AB-4787-8782-7A3818F7757D}">
      <dgm:prSet/>
      <dgm:spPr/>
      <dgm:t>
        <a:bodyPr/>
        <a:lstStyle/>
        <a:p>
          <a:endParaRPr lang="en-AU"/>
        </a:p>
      </dgm:t>
    </dgm:pt>
    <dgm:pt modelId="{9C29CEE3-4D94-403F-9F84-0645EC650C38}">
      <dgm:prSet phldrT="[Text]" custT="1"/>
      <dgm:spPr>
        <a:solidFill>
          <a:schemeClr val="tx2">
            <a:lumMod val="20000"/>
            <a:lumOff val="80000"/>
            <a:alpha val="90000"/>
          </a:schemeClr>
        </a:solidFill>
        <a:ln>
          <a:noFill/>
        </a:ln>
        <a:effectLst>
          <a:softEdge rad="38100"/>
        </a:effectLst>
      </dgm:spPr>
      <dgm:t>
        <a:bodyPr/>
        <a:lstStyle/>
        <a:p>
          <a:pPr>
            <a:buFont typeface="Arial" panose="020B0604020202020204" pitchFamily="34" charset="0"/>
            <a:buNone/>
          </a:pPr>
          <a:r>
            <a:rPr lang="en-US" sz="1400" dirty="0">
              <a:solidFill>
                <a:schemeClr val="accent1"/>
              </a:solidFill>
            </a:rPr>
            <a:t>	Engage closely with First Nations consumer groups and communities to understand how organisational policies and service design and delivery can be improved for First Nations consumers.</a:t>
          </a:r>
          <a:endParaRPr lang="en-AU" sz="1400" dirty="0">
            <a:solidFill>
              <a:schemeClr val="accent1"/>
            </a:solidFill>
          </a:endParaRPr>
        </a:p>
      </dgm:t>
    </dgm:pt>
    <dgm:pt modelId="{6DF989A7-4273-4999-BE87-D5F7D0EAA376}" type="parTrans" cxnId="{97B6C1F6-B243-4883-BB2A-B335FB7FD1FB}">
      <dgm:prSet/>
      <dgm:spPr/>
      <dgm:t>
        <a:bodyPr/>
        <a:lstStyle/>
        <a:p>
          <a:endParaRPr lang="en-AU"/>
        </a:p>
      </dgm:t>
    </dgm:pt>
    <dgm:pt modelId="{4EFF432F-0D05-4EE8-AB8F-83B25291BCE5}" type="sibTrans" cxnId="{97B6C1F6-B243-4883-BB2A-B335FB7FD1FB}">
      <dgm:prSet/>
      <dgm:spPr/>
      <dgm:t>
        <a:bodyPr/>
        <a:lstStyle/>
        <a:p>
          <a:endParaRPr lang="en-AU"/>
        </a:p>
      </dgm:t>
    </dgm:pt>
    <dgm:pt modelId="{0B57EE54-B9B3-43ED-9B0F-CFC9FF536B02}" type="pres">
      <dgm:prSet presAssocID="{FE0FCB22-84BE-45FC-AFC2-5DFFB88DE3B0}" presName="Name0" presStyleCnt="0">
        <dgm:presLayoutVars>
          <dgm:dir/>
          <dgm:animLvl val="lvl"/>
          <dgm:resizeHandles val="exact"/>
        </dgm:presLayoutVars>
      </dgm:prSet>
      <dgm:spPr/>
    </dgm:pt>
    <dgm:pt modelId="{848C1976-17DB-4856-99BE-A20A310121A3}" type="pres">
      <dgm:prSet presAssocID="{7CF89EB6-73FD-4405-9B59-ABD1418F7A3E}" presName="linNode" presStyleCnt="0"/>
      <dgm:spPr/>
    </dgm:pt>
    <dgm:pt modelId="{6334488E-40B7-4D52-AF37-4CCD43B69E8D}" type="pres">
      <dgm:prSet presAssocID="{7CF89EB6-73FD-4405-9B59-ABD1418F7A3E}" presName="parentText" presStyleLbl="node1" presStyleIdx="0" presStyleCnt="5" custScaleX="114271" custScaleY="56802" custLinFactNeighborX="4936" custLinFactNeighborY="651">
        <dgm:presLayoutVars>
          <dgm:chMax val="1"/>
          <dgm:bulletEnabled val="1"/>
        </dgm:presLayoutVars>
      </dgm:prSet>
      <dgm:spPr/>
    </dgm:pt>
    <dgm:pt modelId="{E79B03F2-261D-4B62-9276-0B1637E82FEC}" type="pres">
      <dgm:prSet presAssocID="{7CF89EB6-73FD-4405-9B59-ABD1418F7A3E}" presName="descendantText" presStyleLbl="alignAccFollowNode1" presStyleIdx="0" presStyleCnt="5" custScaleX="185943" custScaleY="52556" custLinFactNeighborX="1561" custLinFactNeighborY="4278">
        <dgm:presLayoutVars>
          <dgm:bulletEnabled val="1"/>
        </dgm:presLayoutVars>
      </dgm:prSet>
      <dgm:spPr/>
    </dgm:pt>
    <dgm:pt modelId="{C0982F93-D719-4A8F-BCFB-3877935A7FD2}" type="pres">
      <dgm:prSet presAssocID="{D6F1D1C8-99E2-4AE0-8F01-227766329671}" presName="sp" presStyleCnt="0"/>
      <dgm:spPr/>
    </dgm:pt>
    <dgm:pt modelId="{FCB4AD61-D617-413A-A720-352F4C32512E}" type="pres">
      <dgm:prSet presAssocID="{D521C60E-FA7C-4060-A437-2EF049F7C514}" presName="linNode" presStyleCnt="0"/>
      <dgm:spPr/>
    </dgm:pt>
    <dgm:pt modelId="{15881B88-41FB-4C5A-B3CC-7013F8773BFB}" type="pres">
      <dgm:prSet presAssocID="{D521C60E-FA7C-4060-A437-2EF049F7C514}" presName="parentText" presStyleLbl="node1" presStyleIdx="1" presStyleCnt="5" custScaleX="116042" custScaleY="58295" custLinFactNeighborX="4935" custLinFactNeighborY="-1987">
        <dgm:presLayoutVars>
          <dgm:chMax val="1"/>
          <dgm:bulletEnabled val="1"/>
        </dgm:presLayoutVars>
      </dgm:prSet>
      <dgm:spPr/>
    </dgm:pt>
    <dgm:pt modelId="{32A3FE57-59EF-443E-9581-251DF9019FC6}" type="pres">
      <dgm:prSet presAssocID="{D521C60E-FA7C-4060-A437-2EF049F7C514}" presName="descendantText" presStyleLbl="alignAccFollowNode1" presStyleIdx="1" presStyleCnt="5" custScaleX="190121" custScaleY="57403" custLinFactNeighborX="7989" custLinFactNeighborY="1291">
        <dgm:presLayoutVars>
          <dgm:bulletEnabled val="1"/>
        </dgm:presLayoutVars>
      </dgm:prSet>
      <dgm:spPr/>
    </dgm:pt>
    <dgm:pt modelId="{DD71CB62-579F-44DD-9F5D-2D503D49D2CB}" type="pres">
      <dgm:prSet presAssocID="{B60996A8-7385-4BAC-B6B8-ED0FA1EF23E3}" presName="sp" presStyleCnt="0"/>
      <dgm:spPr/>
    </dgm:pt>
    <dgm:pt modelId="{F641F1B2-F3E1-4DCA-BA17-E38DFA32CB53}" type="pres">
      <dgm:prSet presAssocID="{3A481208-9253-404C-9792-79DFDA0CFE53}" presName="linNode" presStyleCnt="0"/>
      <dgm:spPr/>
    </dgm:pt>
    <dgm:pt modelId="{4E17A814-6348-4C88-9B1D-2A194F82C4B8}" type="pres">
      <dgm:prSet presAssocID="{3A481208-9253-404C-9792-79DFDA0CFE53}" presName="parentText" presStyleLbl="node1" presStyleIdx="2" presStyleCnt="5" custScaleX="84475" custScaleY="57656" custLinFactNeighborX="3680" custLinFactNeighborY="-4067">
        <dgm:presLayoutVars>
          <dgm:chMax val="1"/>
          <dgm:bulletEnabled val="1"/>
        </dgm:presLayoutVars>
      </dgm:prSet>
      <dgm:spPr/>
    </dgm:pt>
    <dgm:pt modelId="{468F5BFD-42D7-4B21-BAAF-7846A0F23018}" type="pres">
      <dgm:prSet presAssocID="{3A481208-9253-404C-9792-79DFDA0CFE53}" presName="descendantText" presStyleLbl="alignAccFollowNode1" presStyleIdx="2" presStyleCnt="5" custScaleX="139153" custScaleY="58103" custLinFactNeighborX="986" custLinFactNeighborY="-3183">
        <dgm:presLayoutVars>
          <dgm:bulletEnabled val="1"/>
        </dgm:presLayoutVars>
      </dgm:prSet>
      <dgm:spPr/>
    </dgm:pt>
    <dgm:pt modelId="{6C46280B-EF8F-4DBD-9A9D-838C637F837B}" type="pres">
      <dgm:prSet presAssocID="{831AC57D-7304-4027-AEAA-E4D915D6FD89}" presName="sp" presStyleCnt="0"/>
      <dgm:spPr/>
    </dgm:pt>
    <dgm:pt modelId="{47362E3A-EB8E-4F2B-A6D3-63D2DFCD0279}" type="pres">
      <dgm:prSet presAssocID="{5D52C462-83E4-44CE-85F2-ACE85F407012}" presName="linNode" presStyleCnt="0"/>
      <dgm:spPr/>
    </dgm:pt>
    <dgm:pt modelId="{1A0C5FD2-065D-4277-848F-F8D0A9B29AEC}" type="pres">
      <dgm:prSet presAssocID="{5D52C462-83E4-44CE-85F2-ACE85F407012}" presName="parentText" presStyleLbl="node1" presStyleIdx="3" presStyleCnt="5" custScaleX="113709" custScaleY="60922" custLinFactNeighborX="4928" custLinFactNeighborY="-4990">
        <dgm:presLayoutVars>
          <dgm:chMax val="1"/>
          <dgm:bulletEnabled val="1"/>
        </dgm:presLayoutVars>
      </dgm:prSet>
      <dgm:spPr/>
    </dgm:pt>
    <dgm:pt modelId="{97ABA562-6887-47E9-8C8A-08BA553353C7}" type="pres">
      <dgm:prSet presAssocID="{5D52C462-83E4-44CE-85F2-ACE85F407012}" presName="descendantText" presStyleLbl="alignAccFollowNode1" presStyleIdx="3" presStyleCnt="5" custScaleX="185966" custScaleY="57145" custLinFactNeighborX="1384" custLinFactNeighborY="-4593">
        <dgm:presLayoutVars>
          <dgm:bulletEnabled val="1"/>
        </dgm:presLayoutVars>
      </dgm:prSet>
      <dgm:spPr/>
    </dgm:pt>
    <dgm:pt modelId="{9C531103-4AEF-4926-A46B-D39596A61346}" type="pres">
      <dgm:prSet presAssocID="{27927B47-0C11-4BBF-8057-5ECD1165DBFA}" presName="sp" presStyleCnt="0"/>
      <dgm:spPr/>
    </dgm:pt>
    <dgm:pt modelId="{80A78A33-C704-4AAC-BF55-5F8116134D6F}" type="pres">
      <dgm:prSet presAssocID="{8AFC33B2-E108-401A-9FF6-32B2F82888FE}" presName="linNode" presStyleCnt="0"/>
      <dgm:spPr/>
    </dgm:pt>
    <dgm:pt modelId="{F62A3767-F349-451D-A4E2-DCA3EDB37729}" type="pres">
      <dgm:prSet presAssocID="{8AFC33B2-E108-401A-9FF6-32B2F82888FE}" presName="parentText" presStyleLbl="node1" presStyleIdx="4" presStyleCnt="5" custScaleX="113611" custScaleY="54397" custLinFactNeighborX="4890" custLinFactNeighborY="-5217">
        <dgm:presLayoutVars>
          <dgm:chMax val="1"/>
          <dgm:bulletEnabled val="1"/>
        </dgm:presLayoutVars>
      </dgm:prSet>
      <dgm:spPr/>
    </dgm:pt>
    <dgm:pt modelId="{E9E9D89E-6C5D-425B-9BD5-27695A583832}" type="pres">
      <dgm:prSet presAssocID="{8AFC33B2-E108-401A-9FF6-32B2F82888FE}" presName="descendantText" presStyleLbl="alignAccFollowNode1" presStyleIdx="4" presStyleCnt="5" custScaleX="184095" custScaleY="55119" custLinFactNeighborX="1353" custLinFactNeighborY="-5040">
        <dgm:presLayoutVars>
          <dgm:bulletEnabled val="1"/>
        </dgm:presLayoutVars>
      </dgm:prSet>
      <dgm:spPr/>
    </dgm:pt>
  </dgm:ptLst>
  <dgm:cxnLst>
    <dgm:cxn modelId="{80B7AA00-CD26-4EA9-9885-56F6F2D9C24E}" type="presOf" srcId="{D521C60E-FA7C-4060-A437-2EF049F7C514}" destId="{15881B88-41FB-4C5A-B3CC-7013F8773BFB}" srcOrd="0" destOrd="0" presId="urn:microsoft.com/office/officeart/2005/8/layout/vList5"/>
    <dgm:cxn modelId="{64FF1403-54A4-46E8-AAB7-F35F8F6F26E0}" srcId="{FE0FCB22-84BE-45FC-AFC2-5DFFB88DE3B0}" destId="{7CF89EB6-73FD-4405-9B59-ABD1418F7A3E}" srcOrd="0" destOrd="0" parTransId="{F3372062-B9D3-4AC5-B8F3-91DC41A2D968}" sibTransId="{D6F1D1C8-99E2-4AE0-8F01-227766329671}"/>
    <dgm:cxn modelId="{36A46005-B0FC-4692-B001-53BD7FB426B3}" srcId="{8AFC33B2-E108-401A-9FF6-32B2F82888FE}" destId="{E1BFBE95-71B5-4D01-974F-FF503D19AAD7}" srcOrd="0" destOrd="0" parTransId="{156B1EBF-6A5C-4D89-9E44-0EF8356237D4}" sibTransId="{3AE74BED-1F74-446C-82C5-FC81D850FB81}"/>
    <dgm:cxn modelId="{F196461A-BFF8-44A8-89FF-A5017DC107D2}" srcId="{8AFC33B2-E108-401A-9FF6-32B2F82888FE}" destId="{A36420EE-9E61-4991-AFAE-E41FC582DAFC}" srcOrd="1" destOrd="0" parTransId="{F28AF609-9C55-41C4-8A2C-A07D7D24B2BA}" sibTransId="{60861CFB-EADF-4764-9D25-37B8B82F2A86}"/>
    <dgm:cxn modelId="{790C3840-8300-4494-BA7F-00E4D452B6A2}" srcId="{5D52C462-83E4-44CE-85F2-ACE85F407012}" destId="{B7B9F42B-C901-4136-8BE0-555E8098EC37}" srcOrd="0" destOrd="0" parTransId="{2C20F3F1-1EDC-4B65-BC11-8C0B4CF267CD}" sibTransId="{E4D89B71-B7AA-41FB-BB9B-694097E1AA70}"/>
    <dgm:cxn modelId="{2C4E4164-129C-436F-AC70-3B8A83EB92C2}" type="presOf" srcId="{2C525DBD-239D-4342-9BBE-00A783E1D732}" destId="{32A3FE57-59EF-443E-9581-251DF9019FC6}" srcOrd="0" destOrd="0" presId="urn:microsoft.com/office/officeart/2005/8/layout/vList5"/>
    <dgm:cxn modelId="{0A7A5D45-D2E3-4494-866F-58F188AB7C67}" type="presOf" srcId="{7CF89EB6-73FD-4405-9B59-ABD1418F7A3E}" destId="{6334488E-40B7-4D52-AF37-4CCD43B69E8D}" srcOrd="0" destOrd="0" presId="urn:microsoft.com/office/officeart/2005/8/layout/vList5"/>
    <dgm:cxn modelId="{8C69B26B-22B7-46CF-9D94-C94D83D29114}" type="presOf" srcId="{3A481208-9253-404C-9792-79DFDA0CFE53}" destId="{4E17A814-6348-4C88-9B1D-2A194F82C4B8}" srcOrd="0" destOrd="0" presId="urn:microsoft.com/office/officeart/2005/8/layout/vList5"/>
    <dgm:cxn modelId="{4D5B7D6C-1B71-4E04-9B29-5B27C7E4B886}" type="presOf" srcId="{9C29CEE3-4D94-403F-9F84-0645EC650C38}" destId="{E79B03F2-261D-4B62-9276-0B1637E82FEC}" srcOrd="0" destOrd="0" presId="urn:microsoft.com/office/officeart/2005/8/layout/vList5"/>
    <dgm:cxn modelId="{C7AE4B52-F22D-4E33-82B7-D8B14D36C52E}" srcId="{FE0FCB22-84BE-45FC-AFC2-5DFFB88DE3B0}" destId="{D521C60E-FA7C-4060-A437-2EF049F7C514}" srcOrd="1" destOrd="0" parTransId="{64822C66-077E-4CE0-9096-8443E5D2068B}" sibTransId="{B60996A8-7385-4BAC-B6B8-ED0FA1EF23E3}"/>
    <dgm:cxn modelId="{E6DEEA56-B97F-4AA4-A4E4-4D43E217C282}" type="presOf" srcId="{1528F285-EA8D-4D66-A7CA-EFAAAFDB3498}" destId="{E9E9D89E-6C5D-425B-9BD5-27695A583832}" srcOrd="0" destOrd="2" presId="urn:microsoft.com/office/officeart/2005/8/layout/vList5"/>
    <dgm:cxn modelId="{39E87557-94F1-4446-8789-9B4AA5AAC6AF}" srcId="{D521C60E-FA7C-4060-A437-2EF049F7C514}" destId="{2C525DBD-239D-4342-9BBE-00A783E1D732}" srcOrd="0" destOrd="0" parTransId="{03E19867-259C-42A2-A9B5-49407DA0C8F5}" sibTransId="{C7FF9F94-5786-41CB-BD13-F9CAE57DB1D6}"/>
    <dgm:cxn modelId="{9E4A3585-5AA8-4A2D-98A2-3353448E001E}" type="presOf" srcId="{E1BFBE95-71B5-4D01-974F-FF503D19AAD7}" destId="{E9E9D89E-6C5D-425B-9BD5-27695A583832}" srcOrd="0" destOrd="0" presId="urn:microsoft.com/office/officeart/2005/8/layout/vList5"/>
    <dgm:cxn modelId="{39886E96-BE05-416B-9C05-6FDBD5C9392D}" type="presOf" srcId="{B7B9F42B-C901-4136-8BE0-555E8098EC37}" destId="{97ABA562-6887-47E9-8C8A-08BA553353C7}" srcOrd="0" destOrd="0" presId="urn:microsoft.com/office/officeart/2005/8/layout/vList5"/>
    <dgm:cxn modelId="{28A8ECA7-DA6C-416E-B97F-77323393C8D4}" type="presOf" srcId="{5D52C462-83E4-44CE-85F2-ACE85F407012}" destId="{1A0C5FD2-065D-4277-848F-F8D0A9B29AEC}" srcOrd="0" destOrd="0" presId="urn:microsoft.com/office/officeart/2005/8/layout/vList5"/>
    <dgm:cxn modelId="{C64856A9-CDB8-42FD-BED2-82CB05345257}" type="presOf" srcId="{D36AA2DE-D3E7-451D-9B83-CCDF776D55D8}" destId="{468F5BFD-42D7-4B21-BAAF-7846A0F23018}" srcOrd="0" destOrd="0" presId="urn:microsoft.com/office/officeart/2005/8/layout/vList5"/>
    <dgm:cxn modelId="{C13EB2AF-FEB9-41BF-A860-D59B5C618509}" type="presOf" srcId="{FE0FCB22-84BE-45FC-AFC2-5DFFB88DE3B0}" destId="{0B57EE54-B9B3-43ED-9B0F-CFC9FF536B02}" srcOrd="0" destOrd="0" presId="urn:microsoft.com/office/officeart/2005/8/layout/vList5"/>
    <dgm:cxn modelId="{9FFFC5C5-04C9-4546-B137-535C1DFA5419}" type="presOf" srcId="{8AFC33B2-E108-401A-9FF6-32B2F82888FE}" destId="{F62A3767-F349-451D-A4E2-DCA3EDB37729}" srcOrd="0" destOrd="0" presId="urn:microsoft.com/office/officeart/2005/8/layout/vList5"/>
    <dgm:cxn modelId="{B8BAEADA-A532-4B37-A371-8C40F20B9F01}" srcId="{FE0FCB22-84BE-45FC-AFC2-5DFFB88DE3B0}" destId="{5D52C462-83E4-44CE-85F2-ACE85F407012}" srcOrd="3" destOrd="0" parTransId="{79725689-F09D-47A9-B891-A6FDBF6B37D9}" sibTransId="{27927B47-0C11-4BBF-8057-5ECD1165DBFA}"/>
    <dgm:cxn modelId="{2EFCF0DB-E285-4325-B20E-B759445843E3}" srcId="{FE0FCB22-84BE-45FC-AFC2-5DFFB88DE3B0}" destId="{3A481208-9253-404C-9792-79DFDA0CFE53}" srcOrd="2" destOrd="0" parTransId="{A0A0263E-8A03-4EE4-93C6-0E759A0A914F}" sibTransId="{831AC57D-7304-4027-AEAA-E4D915D6FD89}"/>
    <dgm:cxn modelId="{EB72F4E1-4F9C-4B56-A180-913A63B8B6A4}" type="presOf" srcId="{A36420EE-9E61-4991-AFAE-E41FC582DAFC}" destId="{E9E9D89E-6C5D-425B-9BD5-27695A583832}" srcOrd="0" destOrd="1" presId="urn:microsoft.com/office/officeart/2005/8/layout/vList5"/>
    <dgm:cxn modelId="{F17ED4E4-8761-45E4-B67F-D8E9603E770C}" srcId="{FE0FCB22-84BE-45FC-AFC2-5DFFB88DE3B0}" destId="{8AFC33B2-E108-401A-9FF6-32B2F82888FE}" srcOrd="4" destOrd="0" parTransId="{40F0486A-B6E4-4517-9967-7F598E0647F2}" sibTransId="{E0505312-E4EB-460B-B11D-96F292738649}"/>
    <dgm:cxn modelId="{060A58E8-B2AB-4787-8782-7A3818F7757D}" srcId="{8AFC33B2-E108-401A-9FF6-32B2F82888FE}" destId="{1528F285-EA8D-4D66-A7CA-EFAAAFDB3498}" srcOrd="2" destOrd="0" parTransId="{43BB757F-228F-4F51-9465-8AA1493F20C8}" sibTransId="{06CD1DBF-3183-4FE7-906C-A8ABDF70CE08}"/>
    <dgm:cxn modelId="{97B6C1F6-B243-4883-BB2A-B335FB7FD1FB}" srcId="{7CF89EB6-73FD-4405-9B59-ABD1418F7A3E}" destId="{9C29CEE3-4D94-403F-9F84-0645EC650C38}" srcOrd="0" destOrd="0" parTransId="{6DF989A7-4273-4999-BE87-D5F7D0EAA376}" sibTransId="{4EFF432F-0D05-4EE8-AB8F-83B25291BCE5}"/>
    <dgm:cxn modelId="{FCB42CFD-AE34-4B5F-B59F-AA36195DF46A}" srcId="{3A481208-9253-404C-9792-79DFDA0CFE53}" destId="{D36AA2DE-D3E7-451D-9B83-CCDF776D55D8}" srcOrd="0" destOrd="0" parTransId="{F5953E36-7EFC-4BFF-A017-158716C72B97}" sibTransId="{6DE9AF1E-03C5-4564-A63B-CB58C6CC2168}"/>
    <dgm:cxn modelId="{90CCD564-ECE1-4693-BC04-8443613326A8}" type="presParOf" srcId="{0B57EE54-B9B3-43ED-9B0F-CFC9FF536B02}" destId="{848C1976-17DB-4856-99BE-A20A310121A3}" srcOrd="0" destOrd="0" presId="urn:microsoft.com/office/officeart/2005/8/layout/vList5"/>
    <dgm:cxn modelId="{CF5090F5-1ED9-4BCB-97A6-5D0A8A0D0AA0}" type="presParOf" srcId="{848C1976-17DB-4856-99BE-A20A310121A3}" destId="{6334488E-40B7-4D52-AF37-4CCD43B69E8D}" srcOrd="0" destOrd="0" presId="urn:microsoft.com/office/officeart/2005/8/layout/vList5"/>
    <dgm:cxn modelId="{79BF4F2B-DFE1-4EEB-9F36-66E606B3D8D8}" type="presParOf" srcId="{848C1976-17DB-4856-99BE-A20A310121A3}" destId="{E79B03F2-261D-4B62-9276-0B1637E82FEC}" srcOrd="1" destOrd="0" presId="urn:microsoft.com/office/officeart/2005/8/layout/vList5"/>
    <dgm:cxn modelId="{88D6666C-C129-438B-AF59-050EC94AE227}" type="presParOf" srcId="{0B57EE54-B9B3-43ED-9B0F-CFC9FF536B02}" destId="{C0982F93-D719-4A8F-BCFB-3877935A7FD2}" srcOrd="1" destOrd="0" presId="urn:microsoft.com/office/officeart/2005/8/layout/vList5"/>
    <dgm:cxn modelId="{4334C212-A5A9-4500-B9C0-DF9FBD12947B}" type="presParOf" srcId="{0B57EE54-B9B3-43ED-9B0F-CFC9FF536B02}" destId="{FCB4AD61-D617-413A-A720-352F4C32512E}" srcOrd="2" destOrd="0" presId="urn:microsoft.com/office/officeart/2005/8/layout/vList5"/>
    <dgm:cxn modelId="{E7F6ADFA-198C-478B-8AAC-5C54B14FC575}" type="presParOf" srcId="{FCB4AD61-D617-413A-A720-352F4C32512E}" destId="{15881B88-41FB-4C5A-B3CC-7013F8773BFB}" srcOrd="0" destOrd="0" presId="urn:microsoft.com/office/officeart/2005/8/layout/vList5"/>
    <dgm:cxn modelId="{507199F6-3B00-4903-B3F7-95314DF3D92B}" type="presParOf" srcId="{FCB4AD61-D617-413A-A720-352F4C32512E}" destId="{32A3FE57-59EF-443E-9581-251DF9019FC6}" srcOrd="1" destOrd="0" presId="urn:microsoft.com/office/officeart/2005/8/layout/vList5"/>
    <dgm:cxn modelId="{68DEBA15-AA86-46E1-BDF4-CA6603373A96}" type="presParOf" srcId="{0B57EE54-B9B3-43ED-9B0F-CFC9FF536B02}" destId="{DD71CB62-579F-44DD-9F5D-2D503D49D2CB}" srcOrd="3" destOrd="0" presId="urn:microsoft.com/office/officeart/2005/8/layout/vList5"/>
    <dgm:cxn modelId="{2101FF12-CC8F-4723-96F6-7E7B9C0F75B9}" type="presParOf" srcId="{0B57EE54-B9B3-43ED-9B0F-CFC9FF536B02}" destId="{F641F1B2-F3E1-4DCA-BA17-E38DFA32CB53}" srcOrd="4" destOrd="0" presId="urn:microsoft.com/office/officeart/2005/8/layout/vList5"/>
    <dgm:cxn modelId="{48D58370-263D-47A3-94B8-89A6E5E99C41}" type="presParOf" srcId="{F641F1B2-F3E1-4DCA-BA17-E38DFA32CB53}" destId="{4E17A814-6348-4C88-9B1D-2A194F82C4B8}" srcOrd="0" destOrd="0" presId="urn:microsoft.com/office/officeart/2005/8/layout/vList5"/>
    <dgm:cxn modelId="{92BEE95D-FC6E-4908-85E8-8473D78D600F}" type="presParOf" srcId="{F641F1B2-F3E1-4DCA-BA17-E38DFA32CB53}" destId="{468F5BFD-42D7-4B21-BAAF-7846A0F23018}" srcOrd="1" destOrd="0" presId="urn:microsoft.com/office/officeart/2005/8/layout/vList5"/>
    <dgm:cxn modelId="{A4BF45B8-6C09-45FB-962B-B19883264094}" type="presParOf" srcId="{0B57EE54-B9B3-43ED-9B0F-CFC9FF536B02}" destId="{6C46280B-EF8F-4DBD-9A9D-838C637F837B}" srcOrd="5" destOrd="0" presId="urn:microsoft.com/office/officeart/2005/8/layout/vList5"/>
    <dgm:cxn modelId="{47D22134-A33E-429C-9E06-BA510697EDBC}" type="presParOf" srcId="{0B57EE54-B9B3-43ED-9B0F-CFC9FF536B02}" destId="{47362E3A-EB8E-4F2B-A6D3-63D2DFCD0279}" srcOrd="6" destOrd="0" presId="urn:microsoft.com/office/officeart/2005/8/layout/vList5"/>
    <dgm:cxn modelId="{C0A73107-E724-4CEB-B987-CF64331AAA19}" type="presParOf" srcId="{47362E3A-EB8E-4F2B-A6D3-63D2DFCD0279}" destId="{1A0C5FD2-065D-4277-848F-F8D0A9B29AEC}" srcOrd="0" destOrd="0" presId="urn:microsoft.com/office/officeart/2005/8/layout/vList5"/>
    <dgm:cxn modelId="{721EDE17-BCA7-4C9C-93CB-4F7820D2E46C}" type="presParOf" srcId="{47362E3A-EB8E-4F2B-A6D3-63D2DFCD0279}" destId="{97ABA562-6887-47E9-8C8A-08BA553353C7}" srcOrd="1" destOrd="0" presId="urn:microsoft.com/office/officeart/2005/8/layout/vList5"/>
    <dgm:cxn modelId="{DC4911BA-2286-46F8-A16B-40A17C0AE43E}" type="presParOf" srcId="{0B57EE54-B9B3-43ED-9B0F-CFC9FF536B02}" destId="{9C531103-4AEF-4926-A46B-D39596A61346}" srcOrd="7" destOrd="0" presId="urn:microsoft.com/office/officeart/2005/8/layout/vList5"/>
    <dgm:cxn modelId="{CC3471EA-BE3A-42A3-8F62-66887D72BAE0}" type="presParOf" srcId="{0B57EE54-B9B3-43ED-9B0F-CFC9FF536B02}" destId="{80A78A33-C704-4AAC-BF55-5F8116134D6F}" srcOrd="8" destOrd="0" presId="urn:microsoft.com/office/officeart/2005/8/layout/vList5"/>
    <dgm:cxn modelId="{0FB24EA3-6F46-4282-A40A-DB20F27454A1}" type="presParOf" srcId="{80A78A33-C704-4AAC-BF55-5F8116134D6F}" destId="{F62A3767-F349-451D-A4E2-DCA3EDB37729}" srcOrd="0" destOrd="0" presId="urn:microsoft.com/office/officeart/2005/8/layout/vList5"/>
    <dgm:cxn modelId="{66B465AF-8410-422E-B084-E7F4FE857FC3}" type="presParOf" srcId="{80A78A33-C704-4AAC-BF55-5F8116134D6F}" destId="{E9E9D89E-6C5D-425B-9BD5-27695A583832}"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DF59C1-3974-4623-A4D3-802BDB60E80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AU"/>
        </a:p>
      </dgm:t>
    </dgm:pt>
    <dgm:pt modelId="{094F6D8E-9771-48DA-9F83-879FD313832F}">
      <dgm:prSet phldrT="[Text]" custT="1"/>
      <dgm:spPr>
        <a:solidFill>
          <a:schemeClr val="tx2">
            <a:lumMod val="20000"/>
            <a:lumOff val="80000"/>
          </a:schemeClr>
        </a:solidFill>
        <a:effectLst>
          <a:outerShdw blurRad="50800" dist="38100" dir="18900000" algn="bl" rotWithShape="0">
            <a:prstClr val="black">
              <a:alpha val="40000"/>
            </a:prstClr>
          </a:outerShdw>
          <a:reflection blurRad="6350" stA="52000" endA="300" endPos="35000" dir="5400000" sy="-100000" algn="bl" rotWithShape="0"/>
        </a:effectLst>
      </dgm:spPr>
      <dgm:t>
        <a:bodyPr/>
        <a:lstStyle/>
        <a:p>
          <a:r>
            <a:rPr lang="en-US" sz="1400" dirty="0">
              <a:solidFill>
                <a:schemeClr val="accent1"/>
              </a:solidFill>
            </a:rPr>
            <a:t>Identifying and engaging with consumers experiencing vulnerability has benefits for both the consumers and energy service providers. </a:t>
          </a:r>
          <a:r>
            <a:rPr lang="en-US" sz="1400" b="1" dirty="0">
              <a:solidFill>
                <a:schemeClr val="accent1"/>
              </a:solidFill>
            </a:rPr>
            <a:t>Early identification and effective engagement can reduce an energy provider’s cost to serve and lead to greater customer satisfaction.</a:t>
          </a:r>
          <a:endParaRPr lang="en-AU" sz="1400" b="1" dirty="0">
            <a:solidFill>
              <a:schemeClr val="accent1"/>
            </a:solidFill>
          </a:endParaRPr>
        </a:p>
      </dgm:t>
    </dgm:pt>
    <dgm:pt modelId="{B0106D95-E052-46E9-8FFB-DCA1E39A67E8}" type="parTrans" cxnId="{CC48A51F-50C1-461B-B6D9-7B5A1B8386F5}">
      <dgm:prSet/>
      <dgm:spPr/>
      <dgm:t>
        <a:bodyPr/>
        <a:lstStyle/>
        <a:p>
          <a:endParaRPr lang="en-AU" sz="1400"/>
        </a:p>
      </dgm:t>
    </dgm:pt>
    <dgm:pt modelId="{A98185C9-E760-4646-81CD-8331B1F89B03}" type="sibTrans" cxnId="{CC48A51F-50C1-461B-B6D9-7B5A1B8386F5}">
      <dgm:prSet/>
      <dgm:spPr/>
      <dgm:t>
        <a:bodyPr/>
        <a:lstStyle/>
        <a:p>
          <a:endParaRPr lang="en-AU" sz="1400"/>
        </a:p>
      </dgm:t>
    </dgm:pt>
    <dgm:pt modelId="{4BEC4BDB-0C9E-46AD-8F74-F53340BA81F3}">
      <dgm:prSet custT="1"/>
      <dgm:spPr>
        <a:solidFill>
          <a:schemeClr val="tx2">
            <a:lumMod val="20000"/>
            <a:lumOff val="80000"/>
          </a:schemeClr>
        </a:solidFill>
        <a:effectLst>
          <a:outerShdw blurRad="50800" dist="38100" dir="18900000" algn="bl" rotWithShape="0">
            <a:prstClr val="black">
              <a:alpha val="40000"/>
            </a:prstClr>
          </a:outerShdw>
          <a:reflection blurRad="6350" stA="52000" endA="300" endPos="35000" dir="5400000" sy="-100000" algn="bl" rotWithShape="0"/>
        </a:effectLst>
      </dgm:spPr>
      <dgm:t>
        <a:bodyPr/>
        <a:lstStyle/>
        <a:p>
          <a:r>
            <a:rPr lang="en-US" sz="1400" b="1" dirty="0">
              <a:solidFill>
                <a:schemeClr val="accent1"/>
              </a:solidFill>
            </a:rPr>
            <a:t>It is important for consumer-facing energy businesses to play a more proactive role in identifying vulnerability</a:t>
          </a:r>
          <a:r>
            <a:rPr lang="en-US" sz="1400" dirty="0">
              <a:solidFill>
                <a:schemeClr val="accent1"/>
              </a:solidFill>
            </a:rPr>
            <a:t>, including by supporting their customers to identify themselves by sharing their experiences of vulnerability.</a:t>
          </a:r>
          <a:endParaRPr lang="en-AU" sz="1400" dirty="0">
            <a:solidFill>
              <a:schemeClr val="accent1"/>
            </a:solidFill>
          </a:endParaRPr>
        </a:p>
      </dgm:t>
    </dgm:pt>
    <dgm:pt modelId="{68CA9B2C-400B-4884-92C8-61B72E95F95D}" type="parTrans" cxnId="{CA93EE66-F03E-4FE6-9195-8C9C8C496545}">
      <dgm:prSet/>
      <dgm:spPr/>
      <dgm:t>
        <a:bodyPr/>
        <a:lstStyle/>
        <a:p>
          <a:endParaRPr lang="en-AU" sz="1400"/>
        </a:p>
      </dgm:t>
    </dgm:pt>
    <dgm:pt modelId="{909E1C15-4F6A-4CD0-AA71-CCCF8B0DE393}" type="sibTrans" cxnId="{CA93EE66-F03E-4FE6-9195-8C9C8C496545}">
      <dgm:prSet custT="1"/>
      <dgm:spPr>
        <a:solidFill>
          <a:schemeClr val="accent1"/>
        </a:solidFill>
        <a:scene3d>
          <a:camera prst="orthographicFront"/>
          <a:lightRig rig="threePt" dir="t"/>
        </a:scene3d>
        <a:sp3d>
          <a:bevelT/>
        </a:sp3d>
      </dgm:spPr>
      <dgm:t>
        <a:bodyPr/>
        <a:lstStyle/>
        <a:p>
          <a:endParaRPr lang="en-AU" sz="2800" dirty="0"/>
        </a:p>
      </dgm:t>
    </dgm:pt>
    <dgm:pt modelId="{40C109D6-B136-401B-B575-06B04096B327}">
      <dgm:prSet custT="1"/>
      <dgm:spPr>
        <a:solidFill>
          <a:schemeClr val="tx2">
            <a:lumMod val="20000"/>
            <a:lumOff val="80000"/>
          </a:schemeClr>
        </a:solidFill>
        <a:effectLst>
          <a:outerShdw blurRad="50800" dist="38100" dir="18900000" algn="bl" rotWithShape="0">
            <a:prstClr val="black">
              <a:alpha val="40000"/>
            </a:prstClr>
          </a:outerShdw>
          <a:reflection blurRad="6350" stA="52000" endA="300" endPos="35000" dir="5400000" sy="-100000" algn="bl" rotWithShape="0"/>
        </a:effectLst>
      </dgm:spPr>
      <dgm:t>
        <a:bodyPr/>
        <a:lstStyle/>
        <a:p>
          <a:r>
            <a:rPr lang="en-US" sz="1400" b="1" dirty="0">
              <a:solidFill>
                <a:schemeClr val="accent1"/>
              </a:solidFill>
            </a:rPr>
            <a:t>Your interaction with the customer may be the ‘moment of truth’ for the customer. </a:t>
          </a:r>
          <a:r>
            <a:rPr lang="en-US" sz="1400" dirty="0">
              <a:solidFill>
                <a:schemeClr val="accent1"/>
              </a:solidFill>
            </a:rPr>
            <a:t>A good experience can strengthen the relationship, reducing the risk of consumer harm in the long term. A poor experience can be perceived as a service failure, potentially damaging the relationship with that customer for good.</a:t>
          </a:r>
        </a:p>
      </dgm:t>
    </dgm:pt>
    <dgm:pt modelId="{6728CBFF-52A2-48E0-98E0-24B2683A8ECD}" type="parTrans" cxnId="{786A9892-81EF-47F9-ABA3-883C9091F5CC}">
      <dgm:prSet/>
      <dgm:spPr/>
      <dgm:t>
        <a:bodyPr/>
        <a:lstStyle/>
        <a:p>
          <a:endParaRPr lang="en-AU" sz="1400"/>
        </a:p>
      </dgm:t>
    </dgm:pt>
    <dgm:pt modelId="{631695F6-4856-4B44-86D3-0D74D29F270F}" type="sibTrans" cxnId="{786A9892-81EF-47F9-ABA3-883C9091F5CC}">
      <dgm:prSet custT="1"/>
      <dgm:spPr>
        <a:solidFill>
          <a:schemeClr val="accent1"/>
        </a:solidFill>
        <a:scene3d>
          <a:camera prst="orthographicFront"/>
          <a:lightRig rig="threePt" dir="t"/>
        </a:scene3d>
        <a:sp3d>
          <a:bevelT/>
        </a:sp3d>
      </dgm:spPr>
      <dgm:t>
        <a:bodyPr/>
        <a:lstStyle/>
        <a:p>
          <a:endParaRPr lang="en-AU" sz="2800" dirty="0"/>
        </a:p>
      </dgm:t>
    </dgm:pt>
    <dgm:pt modelId="{758E06B2-2E3D-4499-8452-5786A3F82448}">
      <dgm:prSet custT="1"/>
      <dgm:spPr>
        <a:solidFill>
          <a:schemeClr val="tx2">
            <a:lumMod val="20000"/>
            <a:lumOff val="80000"/>
          </a:schemeClr>
        </a:solidFill>
        <a:ln w="12700" cap="flat" cmpd="sng" algn="ctr">
          <a:solidFill>
            <a:srgbClr val="FFFFFF">
              <a:hueOff val="0"/>
              <a:satOff val="0"/>
              <a:lumOff val="0"/>
              <a:alphaOff val="0"/>
            </a:srgbClr>
          </a:solidFill>
          <a:prstDash val="solid"/>
          <a:miter lim="800000"/>
        </a:ln>
        <a:effectLst>
          <a:outerShdw blurRad="50800" dist="38100" dir="18900000" algn="bl" rotWithShape="0">
            <a:prstClr val="black">
              <a:alpha val="40000"/>
            </a:prstClr>
          </a:outerShdw>
          <a:reflection blurRad="6350" stA="52000" endA="300" endPos="35000" dir="5400000" sy="-100000" algn="bl" rotWithShape="0"/>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b="1" kern="1200" dirty="0">
              <a:solidFill>
                <a:schemeClr val="accent1"/>
              </a:solidFill>
              <a:latin typeface="Arial" panose="020B0604020202020204"/>
              <a:ea typeface="+mn-ea"/>
              <a:cs typeface="+mn-cs"/>
            </a:rPr>
            <a:t>There is evidence that this not only improves outcomes for consumers, but also benefits businesses. </a:t>
          </a:r>
          <a:r>
            <a:rPr lang="en-US" sz="1400" kern="1200" dirty="0">
              <a:solidFill>
                <a:schemeClr val="accent1"/>
              </a:solidFill>
              <a:latin typeface="Arial" panose="020B0604020202020204"/>
              <a:ea typeface="+mn-ea"/>
              <a:cs typeface="+mn-cs"/>
            </a:rPr>
            <a:t>If assistance is provided early, consumers are less likely to accrue high levels of debt, be disconnected and experience harm – ultimately reducing the burden of bad debts on energy businesses. </a:t>
          </a:r>
          <a:endParaRPr lang="en-AU" sz="1400" kern="1200" dirty="0">
            <a:solidFill>
              <a:schemeClr val="accent1"/>
            </a:solidFill>
            <a:latin typeface="Arial" panose="020B0604020202020204"/>
            <a:ea typeface="+mn-ea"/>
            <a:cs typeface="+mn-cs"/>
          </a:endParaRPr>
        </a:p>
      </dgm:t>
    </dgm:pt>
    <dgm:pt modelId="{F1706CF9-0B94-4B6F-BA52-4F99EBE82779}" type="parTrans" cxnId="{3DD217C7-5EE1-4D44-844C-D6CC879D8468}">
      <dgm:prSet/>
      <dgm:spPr/>
      <dgm:t>
        <a:bodyPr/>
        <a:lstStyle/>
        <a:p>
          <a:endParaRPr lang="en-AU"/>
        </a:p>
      </dgm:t>
    </dgm:pt>
    <dgm:pt modelId="{ADEBF026-91CD-473E-AA52-CE6212916AF9}" type="sibTrans" cxnId="{3DD217C7-5EE1-4D44-844C-D6CC879D8468}">
      <dgm:prSet custT="1"/>
      <dgm:spPr>
        <a:solidFill>
          <a:schemeClr val="accent1"/>
        </a:solidFill>
        <a:ln w="12700" cap="flat" cmpd="sng" algn="ctr">
          <a:solidFill>
            <a:srgbClr val="303F51">
              <a:alpha val="90000"/>
              <a:tint val="40000"/>
              <a:hueOff val="0"/>
              <a:satOff val="0"/>
              <a:lumOff val="0"/>
              <a:alphaOff val="0"/>
            </a:srgbClr>
          </a:solidFill>
          <a:prstDash val="solid"/>
          <a:miter lim="800000"/>
        </a:ln>
        <a:effectLst/>
        <a:scene3d>
          <a:camera prst="orthographicFront"/>
          <a:lightRig rig="threePt" dir="t"/>
        </a:scene3d>
        <a:sp3d>
          <a:bevelT/>
        </a:sp3d>
      </dgm:spPr>
      <dgm:t>
        <a:bodyPr spcFirstLastPara="0" vert="horz" wrap="square" lIns="35560" tIns="35560" rIns="35560" bIns="35560" numCol="1" spcCol="1270" anchor="ctr" anchorCtr="0"/>
        <a:lstStyle/>
        <a:p>
          <a:pPr marL="0" lvl="0" indent="0" algn="ctr" defTabSz="1244600">
            <a:lnSpc>
              <a:spcPct val="90000"/>
            </a:lnSpc>
            <a:spcBef>
              <a:spcPct val="0"/>
            </a:spcBef>
            <a:spcAft>
              <a:spcPct val="35000"/>
            </a:spcAft>
            <a:buNone/>
          </a:pPr>
          <a:endParaRPr lang="en-AU" sz="2800" kern="1200" dirty="0">
            <a:solidFill>
              <a:srgbClr val="000000">
                <a:hueOff val="0"/>
                <a:satOff val="0"/>
                <a:lumOff val="0"/>
                <a:alphaOff val="0"/>
              </a:srgbClr>
            </a:solidFill>
            <a:latin typeface="Arial" panose="020B0604020202020204"/>
            <a:ea typeface="+mn-ea"/>
            <a:cs typeface="+mn-cs"/>
          </a:endParaRPr>
        </a:p>
      </dgm:t>
    </dgm:pt>
    <dgm:pt modelId="{7555040A-2E5A-4795-8605-55CF1E9C882D}" type="pres">
      <dgm:prSet presAssocID="{FADF59C1-3974-4623-A4D3-802BDB60E800}" presName="outerComposite" presStyleCnt="0">
        <dgm:presLayoutVars>
          <dgm:chMax val="5"/>
          <dgm:dir/>
          <dgm:resizeHandles val="exact"/>
        </dgm:presLayoutVars>
      </dgm:prSet>
      <dgm:spPr/>
    </dgm:pt>
    <dgm:pt modelId="{58BAEDEF-9DFF-443A-A72E-BD634D0FC2BB}" type="pres">
      <dgm:prSet presAssocID="{FADF59C1-3974-4623-A4D3-802BDB60E800}" presName="dummyMaxCanvas" presStyleCnt="0">
        <dgm:presLayoutVars/>
      </dgm:prSet>
      <dgm:spPr/>
    </dgm:pt>
    <dgm:pt modelId="{0E6C4971-CE4E-40B9-BFD6-8D53666AE890}" type="pres">
      <dgm:prSet presAssocID="{FADF59C1-3974-4623-A4D3-802BDB60E800}" presName="FourNodes_1" presStyleLbl="node1" presStyleIdx="0" presStyleCnt="4">
        <dgm:presLayoutVars>
          <dgm:bulletEnabled val="1"/>
        </dgm:presLayoutVars>
      </dgm:prSet>
      <dgm:spPr/>
    </dgm:pt>
    <dgm:pt modelId="{F215E08D-CC74-400A-A4AE-744E2FF529D6}" type="pres">
      <dgm:prSet presAssocID="{FADF59C1-3974-4623-A4D3-802BDB60E800}" presName="FourNodes_2" presStyleLbl="node1" presStyleIdx="1" presStyleCnt="4">
        <dgm:presLayoutVars>
          <dgm:bulletEnabled val="1"/>
        </dgm:presLayoutVars>
      </dgm:prSet>
      <dgm:spPr>
        <a:xfrm>
          <a:off x="700450" y="1290164"/>
          <a:ext cx="8363585" cy="1091677"/>
        </a:xfrm>
        <a:prstGeom prst="roundRect">
          <a:avLst>
            <a:gd name="adj" fmla="val 10000"/>
          </a:avLst>
        </a:prstGeom>
      </dgm:spPr>
    </dgm:pt>
    <dgm:pt modelId="{286C99F6-6A5E-4010-9DC1-42B855538405}" type="pres">
      <dgm:prSet presAssocID="{FADF59C1-3974-4623-A4D3-802BDB60E800}" presName="FourNodes_3" presStyleLbl="node1" presStyleIdx="2" presStyleCnt="4">
        <dgm:presLayoutVars>
          <dgm:bulletEnabled val="1"/>
        </dgm:presLayoutVars>
      </dgm:prSet>
      <dgm:spPr/>
    </dgm:pt>
    <dgm:pt modelId="{AA54D2F7-4699-4748-9975-FBD333837B43}" type="pres">
      <dgm:prSet presAssocID="{FADF59C1-3974-4623-A4D3-802BDB60E800}" presName="FourNodes_4" presStyleLbl="node1" presStyleIdx="3" presStyleCnt="4">
        <dgm:presLayoutVars>
          <dgm:bulletEnabled val="1"/>
        </dgm:presLayoutVars>
      </dgm:prSet>
      <dgm:spPr/>
    </dgm:pt>
    <dgm:pt modelId="{0257091D-4503-4C85-A174-F89FDE4A47B3}" type="pres">
      <dgm:prSet presAssocID="{FADF59C1-3974-4623-A4D3-802BDB60E800}" presName="FourConn_1-2" presStyleLbl="fgAccFollowNode1" presStyleIdx="0" presStyleCnt="3" custLinFactNeighborX="5369">
        <dgm:presLayoutVars>
          <dgm:bulletEnabled val="1"/>
        </dgm:presLayoutVars>
      </dgm:prSet>
      <dgm:spPr/>
    </dgm:pt>
    <dgm:pt modelId="{0F06905C-87F7-4651-AE49-D2120BB06759}" type="pres">
      <dgm:prSet presAssocID="{FADF59C1-3974-4623-A4D3-802BDB60E800}" presName="FourConn_2-3" presStyleLbl="fgAccFollowNode1" presStyleIdx="1" presStyleCnt="3">
        <dgm:presLayoutVars>
          <dgm:bulletEnabled val="1"/>
        </dgm:presLayoutVars>
      </dgm:prSet>
      <dgm:spPr>
        <a:xfrm>
          <a:off x="8354445" y="2126289"/>
          <a:ext cx="709590" cy="709590"/>
        </a:xfrm>
        <a:prstGeom prst="downArrow">
          <a:avLst>
            <a:gd name="adj1" fmla="val 55000"/>
            <a:gd name="adj2" fmla="val 45000"/>
          </a:avLst>
        </a:prstGeom>
      </dgm:spPr>
    </dgm:pt>
    <dgm:pt modelId="{B72F0EF9-AC5D-4CCB-A1E1-AE9A86E78ECF}" type="pres">
      <dgm:prSet presAssocID="{FADF59C1-3974-4623-A4D3-802BDB60E800}" presName="FourConn_3-4" presStyleLbl="fgAccFollowNode1" presStyleIdx="2" presStyleCnt="3">
        <dgm:presLayoutVars>
          <dgm:bulletEnabled val="1"/>
        </dgm:presLayoutVars>
      </dgm:prSet>
      <dgm:spPr/>
    </dgm:pt>
    <dgm:pt modelId="{1EB9C7B0-1937-46FB-941F-418C1542D954}" type="pres">
      <dgm:prSet presAssocID="{FADF59C1-3974-4623-A4D3-802BDB60E800}" presName="FourNodes_1_text" presStyleLbl="node1" presStyleIdx="3" presStyleCnt="4">
        <dgm:presLayoutVars>
          <dgm:bulletEnabled val="1"/>
        </dgm:presLayoutVars>
      </dgm:prSet>
      <dgm:spPr/>
    </dgm:pt>
    <dgm:pt modelId="{757AB801-D8E5-4114-9E39-CE003BE7A212}" type="pres">
      <dgm:prSet presAssocID="{FADF59C1-3974-4623-A4D3-802BDB60E800}" presName="FourNodes_2_text" presStyleLbl="node1" presStyleIdx="3" presStyleCnt="4">
        <dgm:presLayoutVars>
          <dgm:bulletEnabled val="1"/>
        </dgm:presLayoutVars>
      </dgm:prSet>
      <dgm:spPr/>
    </dgm:pt>
    <dgm:pt modelId="{922CB0C3-47D1-43A9-B329-0F1F39541A5E}" type="pres">
      <dgm:prSet presAssocID="{FADF59C1-3974-4623-A4D3-802BDB60E800}" presName="FourNodes_3_text" presStyleLbl="node1" presStyleIdx="3" presStyleCnt="4">
        <dgm:presLayoutVars>
          <dgm:bulletEnabled val="1"/>
        </dgm:presLayoutVars>
      </dgm:prSet>
      <dgm:spPr/>
    </dgm:pt>
    <dgm:pt modelId="{C5CFF73F-D43C-4B20-AAED-494F472910B4}" type="pres">
      <dgm:prSet presAssocID="{FADF59C1-3974-4623-A4D3-802BDB60E800}" presName="FourNodes_4_text" presStyleLbl="node1" presStyleIdx="3" presStyleCnt="4">
        <dgm:presLayoutVars>
          <dgm:bulletEnabled val="1"/>
        </dgm:presLayoutVars>
      </dgm:prSet>
      <dgm:spPr/>
    </dgm:pt>
  </dgm:ptLst>
  <dgm:cxnLst>
    <dgm:cxn modelId="{CC48A51F-50C1-461B-B6D9-7B5A1B8386F5}" srcId="{FADF59C1-3974-4623-A4D3-802BDB60E800}" destId="{094F6D8E-9771-48DA-9F83-879FD313832F}" srcOrd="3" destOrd="0" parTransId="{B0106D95-E052-46E9-8FFB-DCA1E39A67E8}" sibTransId="{A98185C9-E760-4646-81CD-8331B1F89B03}"/>
    <dgm:cxn modelId="{1C738421-4EB0-469E-9544-3065E148DC6A}" type="presOf" srcId="{40C109D6-B136-401B-B575-06B04096B327}" destId="{286C99F6-6A5E-4010-9DC1-42B855538405}" srcOrd="0" destOrd="0" presId="urn:microsoft.com/office/officeart/2005/8/layout/vProcess5"/>
    <dgm:cxn modelId="{61B8A421-097A-468D-8ED2-EBD2453FD474}" type="presOf" srcId="{758E06B2-2E3D-4499-8452-5786A3F82448}" destId="{757AB801-D8E5-4114-9E39-CE003BE7A212}" srcOrd="1" destOrd="0" presId="urn:microsoft.com/office/officeart/2005/8/layout/vProcess5"/>
    <dgm:cxn modelId="{D557F224-26D3-41E0-BAE6-631923C8E9E9}" type="presOf" srcId="{ADEBF026-91CD-473E-AA52-CE6212916AF9}" destId="{0F06905C-87F7-4651-AE49-D2120BB06759}" srcOrd="0" destOrd="0" presId="urn:microsoft.com/office/officeart/2005/8/layout/vProcess5"/>
    <dgm:cxn modelId="{CCA6CD25-AB46-4FEE-97BC-462D393D315C}" type="presOf" srcId="{909E1C15-4F6A-4CD0-AA71-CCCF8B0DE393}" destId="{0257091D-4503-4C85-A174-F89FDE4A47B3}" srcOrd="0" destOrd="0" presId="urn:microsoft.com/office/officeart/2005/8/layout/vProcess5"/>
    <dgm:cxn modelId="{4006A032-BBBC-4E4F-AC8A-5B5D99E332F1}" type="presOf" srcId="{631695F6-4856-4B44-86D3-0D74D29F270F}" destId="{B72F0EF9-AC5D-4CCB-A1E1-AE9A86E78ECF}" srcOrd="0" destOrd="0" presId="urn:microsoft.com/office/officeart/2005/8/layout/vProcess5"/>
    <dgm:cxn modelId="{9942B132-4FC8-422A-AE3E-F2A49CA63910}" type="presOf" srcId="{094F6D8E-9771-48DA-9F83-879FD313832F}" destId="{C5CFF73F-D43C-4B20-AAED-494F472910B4}" srcOrd="1" destOrd="0" presId="urn:microsoft.com/office/officeart/2005/8/layout/vProcess5"/>
    <dgm:cxn modelId="{EBA0F53E-7D7E-4CD1-B5F0-540BBEA4EE3E}" type="presOf" srcId="{FADF59C1-3974-4623-A4D3-802BDB60E800}" destId="{7555040A-2E5A-4795-8605-55CF1E9C882D}" srcOrd="0" destOrd="0" presId="urn:microsoft.com/office/officeart/2005/8/layout/vProcess5"/>
    <dgm:cxn modelId="{CA93EE66-F03E-4FE6-9195-8C9C8C496545}" srcId="{FADF59C1-3974-4623-A4D3-802BDB60E800}" destId="{4BEC4BDB-0C9E-46AD-8F74-F53340BA81F3}" srcOrd="0" destOrd="0" parTransId="{68CA9B2C-400B-4884-92C8-61B72E95F95D}" sibTransId="{909E1C15-4F6A-4CD0-AA71-CCCF8B0DE393}"/>
    <dgm:cxn modelId="{77BCB57B-7FEC-4509-A6DB-D1F52FA3EDB4}" type="presOf" srcId="{758E06B2-2E3D-4499-8452-5786A3F82448}" destId="{F215E08D-CC74-400A-A4AE-744E2FF529D6}" srcOrd="0" destOrd="0" presId="urn:microsoft.com/office/officeart/2005/8/layout/vProcess5"/>
    <dgm:cxn modelId="{F023877F-2C5B-4431-9A24-E5AB59DEE9CF}" type="presOf" srcId="{4BEC4BDB-0C9E-46AD-8F74-F53340BA81F3}" destId="{0E6C4971-CE4E-40B9-BFD6-8D53666AE890}" srcOrd="0" destOrd="0" presId="urn:microsoft.com/office/officeart/2005/8/layout/vProcess5"/>
    <dgm:cxn modelId="{786A9892-81EF-47F9-ABA3-883C9091F5CC}" srcId="{FADF59C1-3974-4623-A4D3-802BDB60E800}" destId="{40C109D6-B136-401B-B575-06B04096B327}" srcOrd="2" destOrd="0" parTransId="{6728CBFF-52A2-48E0-98E0-24B2683A8ECD}" sibTransId="{631695F6-4856-4B44-86D3-0D74D29F270F}"/>
    <dgm:cxn modelId="{1ADBD4A6-A028-4BF7-989B-33D299D21CBE}" type="presOf" srcId="{40C109D6-B136-401B-B575-06B04096B327}" destId="{922CB0C3-47D1-43A9-B329-0F1F39541A5E}" srcOrd="1" destOrd="0" presId="urn:microsoft.com/office/officeart/2005/8/layout/vProcess5"/>
    <dgm:cxn modelId="{3DD217C7-5EE1-4D44-844C-D6CC879D8468}" srcId="{FADF59C1-3974-4623-A4D3-802BDB60E800}" destId="{758E06B2-2E3D-4499-8452-5786A3F82448}" srcOrd="1" destOrd="0" parTransId="{F1706CF9-0B94-4B6F-BA52-4F99EBE82779}" sibTransId="{ADEBF026-91CD-473E-AA52-CE6212916AF9}"/>
    <dgm:cxn modelId="{A9AAA8CC-9823-4909-BA98-CD3B266DFAB9}" type="presOf" srcId="{4BEC4BDB-0C9E-46AD-8F74-F53340BA81F3}" destId="{1EB9C7B0-1937-46FB-941F-418C1542D954}" srcOrd="1" destOrd="0" presId="urn:microsoft.com/office/officeart/2005/8/layout/vProcess5"/>
    <dgm:cxn modelId="{3D90B1EA-2A01-41EC-B04A-17FB0A426346}" type="presOf" srcId="{094F6D8E-9771-48DA-9F83-879FD313832F}" destId="{AA54D2F7-4699-4748-9975-FBD333837B43}" srcOrd="0" destOrd="0" presId="urn:microsoft.com/office/officeart/2005/8/layout/vProcess5"/>
    <dgm:cxn modelId="{E025CAAD-244C-4B2D-B32F-BD588D73B5F0}" type="presParOf" srcId="{7555040A-2E5A-4795-8605-55CF1E9C882D}" destId="{58BAEDEF-9DFF-443A-A72E-BD634D0FC2BB}" srcOrd="0" destOrd="0" presId="urn:microsoft.com/office/officeart/2005/8/layout/vProcess5"/>
    <dgm:cxn modelId="{569FA734-0421-40FB-B568-191036371444}" type="presParOf" srcId="{7555040A-2E5A-4795-8605-55CF1E9C882D}" destId="{0E6C4971-CE4E-40B9-BFD6-8D53666AE890}" srcOrd="1" destOrd="0" presId="urn:microsoft.com/office/officeart/2005/8/layout/vProcess5"/>
    <dgm:cxn modelId="{070DC451-3EA7-459A-A93E-0225205E075E}" type="presParOf" srcId="{7555040A-2E5A-4795-8605-55CF1E9C882D}" destId="{F215E08D-CC74-400A-A4AE-744E2FF529D6}" srcOrd="2" destOrd="0" presId="urn:microsoft.com/office/officeart/2005/8/layout/vProcess5"/>
    <dgm:cxn modelId="{FFA7875E-603C-419C-9A46-50DBEA53DF8F}" type="presParOf" srcId="{7555040A-2E5A-4795-8605-55CF1E9C882D}" destId="{286C99F6-6A5E-4010-9DC1-42B855538405}" srcOrd="3" destOrd="0" presId="urn:microsoft.com/office/officeart/2005/8/layout/vProcess5"/>
    <dgm:cxn modelId="{8066246D-B87D-42CC-9F37-9B58E1B0465F}" type="presParOf" srcId="{7555040A-2E5A-4795-8605-55CF1E9C882D}" destId="{AA54D2F7-4699-4748-9975-FBD333837B43}" srcOrd="4" destOrd="0" presId="urn:microsoft.com/office/officeart/2005/8/layout/vProcess5"/>
    <dgm:cxn modelId="{856588FB-1DFA-4908-9076-48853925E269}" type="presParOf" srcId="{7555040A-2E5A-4795-8605-55CF1E9C882D}" destId="{0257091D-4503-4C85-A174-F89FDE4A47B3}" srcOrd="5" destOrd="0" presId="urn:microsoft.com/office/officeart/2005/8/layout/vProcess5"/>
    <dgm:cxn modelId="{F0B09C96-EEAE-473D-8FA9-9CE589D4764F}" type="presParOf" srcId="{7555040A-2E5A-4795-8605-55CF1E9C882D}" destId="{0F06905C-87F7-4651-AE49-D2120BB06759}" srcOrd="6" destOrd="0" presId="urn:microsoft.com/office/officeart/2005/8/layout/vProcess5"/>
    <dgm:cxn modelId="{DBDB340F-4477-4DED-AAEA-AB297F41A7E0}" type="presParOf" srcId="{7555040A-2E5A-4795-8605-55CF1E9C882D}" destId="{B72F0EF9-AC5D-4CCB-A1E1-AE9A86E78ECF}" srcOrd="7" destOrd="0" presId="urn:microsoft.com/office/officeart/2005/8/layout/vProcess5"/>
    <dgm:cxn modelId="{E215063A-CCEE-4316-BD44-E910C4A5D64B}" type="presParOf" srcId="{7555040A-2E5A-4795-8605-55CF1E9C882D}" destId="{1EB9C7B0-1937-46FB-941F-418C1542D954}" srcOrd="8" destOrd="0" presId="urn:microsoft.com/office/officeart/2005/8/layout/vProcess5"/>
    <dgm:cxn modelId="{F5F8CA48-BF4C-4A08-9C92-72C980F4D2CF}" type="presParOf" srcId="{7555040A-2E5A-4795-8605-55CF1E9C882D}" destId="{757AB801-D8E5-4114-9E39-CE003BE7A212}" srcOrd="9" destOrd="0" presId="urn:microsoft.com/office/officeart/2005/8/layout/vProcess5"/>
    <dgm:cxn modelId="{50EAA554-826A-4A1B-B0E2-C70634B900CA}" type="presParOf" srcId="{7555040A-2E5A-4795-8605-55CF1E9C882D}" destId="{922CB0C3-47D1-43A9-B329-0F1F39541A5E}" srcOrd="10" destOrd="0" presId="urn:microsoft.com/office/officeart/2005/8/layout/vProcess5"/>
    <dgm:cxn modelId="{E15BD8E5-2989-4CC5-B272-61B7CE5B240B}" type="presParOf" srcId="{7555040A-2E5A-4795-8605-55CF1E9C882D}" destId="{C5CFF73F-D43C-4B20-AAED-494F472910B4}"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AC02F-525B-4C21-B048-5961F1FB839D}">
      <dsp:nvSpPr>
        <dsp:cNvPr id="0" name=""/>
        <dsp:cNvSpPr/>
      </dsp:nvSpPr>
      <dsp:spPr>
        <a:xfrm rot="5400000">
          <a:off x="-232513" y="232836"/>
          <a:ext cx="1550088" cy="1085062"/>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AU" sz="2600" kern="1200" dirty="0"/>
            <a:t>Aim</a:t>
          </a:r>
        </a:p>
      </dsp:txBody>
      <dsp:txXfrm rot="-5400000">
        <a:off x="0" y="542854"/>
        <a:ext cx="1085062" cy="465026"/>
      </dsp:txXfrm>
    </dsp:sp>
    <dsp:sp modelId="{06EBF5CA-DB2F-40EA-9141-F0413FD5FEF0}">
      <dsp:nvSpPr>
        <dsp:cNvPr id="0" name=""/>
        <dsp:cNvSpPr/>
      </dsp:nvSpPr>
      <dsp:spPr>
        <a:xfrm rot="5400000">
          <a:off x="5342272" y="-4256887"/>
          <a:ext cx="1007557" cy="9521977"/>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The AER sought to collaborate with consumer-facing energy businesses and consumer stakeholders to understand what is already working well and identify where there may be gaps in understanding or techniques in identifying vulnerability.</a:t>
          </a:r>
          <a:endParaRPr lang="en-AU" sz="1700" kern="1200" dirty="0"/>
        </a:p>
      </dsp:txBody>
      <dsp:txXfrm rot="-5400000">
        <a:off x="1085063" y="49507"/>
        <a:ext cx="9472792" cy="909187"/>
      </dsp:txXfrm>
    </dsp:sp>
    <dsp:sp modelId="{FA92CA42-A32F-4CD5-BC61-360B77B9A9AD}">
      <dsp:nvSpPr>
        <dsp:cNvPr id="0" name=""/>
        <dsp:cNvSpPr/>
      </dsp:nvSpPr>
      <dsp:spPr>
        <a:xfrm rot="5400000">
          <a:off x="-232513" y="1588060"/>
          <a:ext cx="1550088" cy="1085062"/>
        </a:xfrm>
        <a:prstGeom prst="chevron">
          <a:avLst/>
        </a:prstGeom>
        <a:solidFill>
          <a:schemeClr val="accent2">
            <a:shade val="80000"/>
            <a:hueOff val="-278568"/>
            <a:satOff val="-5141"/>
            <a:lumOff val="15200"/>
            <a:alphaOff val="0"/>
          </a:schemeClr>
        </a:solidFill>
        <a:ln w="12700" cap="flat" cmpd="sng" algn="ctr">
          <a:solidFill>
            <a:schemeClr val="accent2">
              <a:shade val="80000"/>
              <a:hueOff val="-278568"/>
              <a:satOff val="-5141"/>
              <a:lumOff val="1520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AU" sz="2600" kern="1200" dirty="0"/>
            <a:t>Design </a:t>
          </a:r>
        </a:p>
      </dsp:txBody>
      <dsp:txXfrm rot="-5400000">
        <a:off x="0" y="1898078"/>
        <a:ext cx="1085062" cy="465026"/>
      </dsp:txXfrm>
    </dsp:sp>
    <dsp:sp modelId="{52E5ED59-E048-4220-8C9E-5DC47E62B0C6}">
      <dsp:nvSpPr>
        <dsp:cNvPr id="0" name=""/>
        <dsp:cNvSpPr/>
      </dsp:nvSpPr>
      <dsp:spPr>
        <a:xfrm rot="5400000">
          <a:off x="5342272" y="-2901662"/>
          <a:ext cx="1007557" cy="9521977"/>
        </a:xfrm>
        <a:prstGeom prst="round2SameRect">
          <a:avLst/>
        </a:prstGeom>
        <a:solidFill>
          <a:schemeClr val="lt1">
            <a:alpha val="90000"/>
            <a:hueOff val="0"/>
            <a:satOff val="0"/>
            <a:lumOff val="0"/>
            <a:alphaOff val="0"/>
          </a:schemeClr>
        </a:solidFill>
        <a:ln w="12700" cap="flat" cmpd="sng" algn="ctr">
          <a:solidFill>
            <a:schemeClr val="accent2">
              <a:shade val="80000"/>
              <a:hueOff val="-278568"/>
              <a:satOff val="-5141"/>
              <a:lumOff val="152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This toolkit has been informed by existing research and guidance, consumer journey mapping workshops with retailers and financial counsellors, conversations with select energy retailers and distributors, and workshops with consumer advocates and representatives.</a:t>
          </a:r>
          <a:endParaRPr lang="en-AU" sz="1700" kern="1200" dirty="0"/>
        </a:p>
      </dsp:txBody>
      <dsp:txXfrm rot="-5400000">
        <a:off x="1085063" y="1404732"/>
        <a:ext cx="9472792" cy="909187"/>
      </dsp:txXfrm>
    </dsp:sp>
    <dsp:sp modelId="{AA91DA02-F653-4D4B-A129-E9723E34786B}">
      <dsp:nvSpPr>
        <dsp:cNvPr id="0" name=""/>
        <dsp:cNvSpPr/>
      </dsp:nvSpPr>
      <dsp:spPr>
        <a:xfrm rot="5400000">
          <a:off x="-232513" y="2943285"/>
          <a:ext cx="1550088" cy="1085062"/>
        </a:xfrm>
        <a:prstGeom prst="chevron">
          <a:avLst/>
        </a:prstGeom>
        <a:solidFill>
          <a:schemeClr val="accent2">
            <a:shade val="80000"/>
            <a:hueOff val="-557136"/>
            <a:satOff val="-10283"/>
            <a:lumOff val="30399"/>
            <a:alphaOff val="0"/>
          </a:schemeClr>
        </a:solidFill>
        <a:ln w="12700" cap="flat" cmpd="sng" algn="ctr">
          <a:solidFill>
            <a:schemeClr val="accent2">
              <a:shade val="80000"/>
              <a:hueOff val="-557136"/>
              <a:satOff val="-10283"/>
              <a:lumOff val="3039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AU" sz="2600" kern="1200" dirty="0"/>
            <a:t>Vision</a:t>
          </a:r>
        </a:p>
      </dsp:txBody>
      <dsp:txXfrm rot="-5400000">
        <a:off x="0" y="3253303"/>
        <a:ext cx="1085062" cy="465026"/>
      </dsp:txXfrm>
    </dsp:sp>
    <dsp:sp modelId="{3BE35503-0EE4-4B07-9B8C-E15FD8087F48}">
      <dsp:nvSpPr>
        <dsp:cNvPr id="0" name=""/>
        <dsp:cNvSpPr/>
      </dsp:nvSpPr>
      <dsp:spPr>
        <a:xfrm rot="5400000">
          <a:off x="5342272" y="-1546437"/>
          <a:ext cx="1007557" cy="9521977"/>
        </a:xfrm>
        <a:prstGeom prst="round2SameRect">
          <a:avLst/>
        </a:prstGeom>
        <a:solidFill>
          <a:schemeClr val="lt1">
            <a:alpha val="90000"/>
            <a:hueOff val="0"/>
            <a:satOff val="0"/>
            <a:lumOff val="0"/>
            <a:alphaOff val="0"/>
          </a:schemeClr>
        </a:solidFill>
        <a:ln w="12700" cap="flat" cmpd="sng" algn="ctr">
          <a:solidFill>
            <a:schemeClr val="accent2">
              <a:shade val="80000"/>
              <a:hueOff val="-557136"/>
              <a:satOff val="-10283"/>
              <a:lumOff val="303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AU" sz="1700" kern="1200" dirty="0"/>
            <a:t>The toolkit shares insights </a:t>
          </a:r>
          <a:r>
            <a:rPr lang="en-US" sz="1700" kern="1200" dirty="0"/>
            <a:t>that consumer-facing energy businesses can adapt to their specific context. It is intended as a resource to help proactively identify vulnerability, including by supporting their customers to identify themselves by sharing their </a:t>
          </a:r>
          <a:r>
            <a:rPr lang="en-AU" sz="1700" kern="1200" dirty="0"/>
            <a:t>experiences of vulnerability.</a:t>
          </a:r>
        </a:p>
      </dsp:txBody>
      <dsp:txXfrm rot="-5400000">
        <a:off x="1085063" y="2759957"/>
        <a:ext cx="9472792" cy="909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A38F6-3B6D-4797-AB07-F93BB6D09BCF}">
      <dsp:nvSpPr>
        <dsp:cNvPr id="0" name=""/>
        <dsp:cNvSpPr/>
      </dsp:nvSpPr>
      <dsp:spPr>
        <a:xfrm>
          <a:off x="2651" y="0"/>
          <a:ext cx="2585734" cy="4171730"/>
        </a:xfrm>
        <a:prstGeom prst="roundRect">
          <a:avLst>
            <a:gd name="adj" fmla="val 10000"/>
          </a:avLst>
        </a:prstGeom>
        <a:solidFill>
          <a:schemeClr val="accent4">
            <a:lumMod val="20000"/>
            <a:lumOff val="80000"/>
            <a:alpha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AU" sz="1500" b="1" kern="1200" dirty="0">
              <a:solidFill>
                <a:schemeClr val="accent1"/>
              </a:solidFill>
            </a:rPr>
            <a:t>1. Vulnerability may stem from:</a:t>
          </a:r>
          <a:br>
            <a:rPr lang="en-AU" sz="1500" kern="1200" dirty="0">
              <a:solidFill>
                <a:schemeClr val="accent1"/>
              </a:solidFill>
            </a:rPr>
          </a:br>
          <a:endParaRPr lang="en-AU" sz="1500" kern="1200" dirty="0">
            <a:solidFill>
              <a:schemeClr val="accent1"/>
            </a:solidFill>
          </a:endParaRPr>
        </a:p>
        <a:p>
          <a:pPr marL="0" lvl="0" indent="0" algn="l" defTabSz="666750">
            <a:lnSpc>
              <a:spcPct val="90000"/>
            </a:lnSpc>
            <a:spcBef>
              <a:spcPct val="0"/>
            </a:spcBef>
            <a:spcAft>
              <a:spcPct val="35000"/>
            </a:spcAft>
            <a:buNone/>
          </a:pPr>
          <a:r>
            <a:rPr lang="en-AU" sz="1500" b="0" kern="1200" dirty="0">
              <a:solidFill>
                <a:schemeClr val="accent1"/>
              </a:solidFill>
            </a:rPr>
            <a:t>- </a:t>
          </a:r>
          <a:r>
            <a:rPr lang="en-US" sz="1500" b="0" kern="1200" dirty="0">
              <a:solidFill>
                <a:schemeClr val="accent1"/>
              </a:solidFill>
            </a:rPr>
            <a:t>Characteristics of the energy sector or products (such as complexity)</a:t>
          </a:r>
          <a:br>
            <a:rPr lang="en-US" sz="1500" b="0" kern="1200" dirty="0">
              <a:solidFill>
                <a:schemeClr val="accent1"/>
              </a:solidFill>
            </a:rPr>
          </a:br>
          <a:br>
            <a:rPr lang="en-US" sz="1500" b="0" kern="1200" dirty="0">
              <a:solidFill>
                <a:schemeClr val="accent1"/>
              </a:solidFill>
            </a:rPr>
          </a:br>
          <a:r>
            <a:rPr lang="en-US" sz="1500" b="0" kern="1200" dirty="0">
              <a:solidFill>
                <a:schemeClr val="accent1"/>
              </a:solidFill>
            </a:rPr>
            <a:t>- Individual circumstances, such as low income, lived experience of disability and/or mental ill health</a:t>
          </a:r>
          <a:r>
            <a:rPr lang="en-US" sz="1500" kern="1200" dirty="0">
              <a:solidFill>
                <a:schemeClr val="accent1"/>
              </a:solidFill>
            </a:rPr>
            <a:t>.</a:t>
          </a: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r>
            <a:rPr lang="en-US" sz="1500" kern="1200" dirty="0">
              <a:solidFill>
                <a:schemeClr val="accent1"/>
              </a:solidFill>
            </a:rPr>
            <a:t> </a:t>
          </a:r>
        </a:p>
        <a:p>
          <a:pPr marL="0" lvl="0" indent="0" algn="l" defTabSz="666750">
            <a:lnSpc>
              <a:spcPct val="90000"/>
            </a:lnSpc>
            <a:spcBef>
              <a:spcPct val="0"/>
            </a:spcBef>
            <a:spcAft>
              <a:spcPct val="35000"/>
            </a:spcAft>
            <a:buNone/>
          </a:pPr>
          <a:endParaRPr lang="en-AU" sz="1500" kern="1200" dirty="0">
            <a:solidFill>
              <a:schemeClr val="accent1"/>
            </a:solidFill>
          </a:endParaRPr>
        </a:p>
        <a:p>
          <a:pPr marL="0" lvl="0" indent="0" algn="l" defTabSz="666750">
            <a:lnSpc>
              <a:spcPct val="90000"/>
            </a:lnSpc>
            <a:spcBef>
              <a:spcPct val="0"/>
            </a:spcBef>
            <a:spcAft>
              <a:spcPct val="35000"/>
            </a:spcAft>
            <a:buNone/>
          </a:pPr>
          <a:endParaRPr lang="en-AU" sz="1500" kern="1200" dirty="0">
            <a:solidFill>
              <a:schemeClr val="accent1"/>
            </a:solidFill>
          </a:endParaRPr>
        </a:p>
      </dsp:txBody>
      <dsp:txXfrm>
        <a:off x="78385" y="75734"/>
        <a:ext cx="2434266" cy="4020262"/>
      </dsp:txXfrm>
    </dsp:sp>
    <dsp:sp modelId="{4B0A3949-7587-4E2C-9F4D-1E27894B57E9}">
      <dsp:nvSpPr>
        <dsp:cNvPr id="0" name=""/>
        <dsp:cNvSpPr/>
      </dsp:nvSpPr>
      <dsp:spPr>
        <a:xfrm>
          <a:off x="3022788" y="0"/>
          <a:ext cx="2585734" cy="4171730"/>
        </a:xfrm>
        <a:prstGeom prst="roundRect">
          <a:avLst>
            <a:gd name="adj" fmla="val 10000"/>
          </a:avLst>
        </a:prstGeom>
        <a:solidFill>
          <a:schemeClr val="accent4">
            <a:lumMod val="20000"/>
            <a:lumOff val="80000"/>
            <a:alpha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accent1"/>
              </a:solidFill>
            </a:rPr>
            <a:t>2. Anyone can experience vulnerability at any time. </a:t>
          </a: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r>
            <a:rPr lang="en-US" sz="1500" kern="1200" dirty="0">
              <a:solidFill>
                <a:schemeClr val="accent1"/>
              </a:solidFill>
            </a:rPr>
            <a:t>The experience of vulnerability is complex and varied and impacts people in different ways for different periods of time. </a:t>
          </a: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endParaRPr lang="en-AU" sz="1500" kern="1200" dirty="0">
            <a:solidFill>
              <a:schemeClr val="accent1"/>
            </a:solidFill>
          </a:endParaRPr>
        </a:p>
      </dsp:txBody>
      <dsp:txXfrm>
        <a:off x="3098522" y="75734"/>
        <a:ext cx="2434266" cy="4020262"/>
      </dsp:txXfrm>
    </dsp:sp>
    <dsp:sp modelId="{4B58D152-2E6F-4B35-A246-31017E1521DE}">
      <dsp:nvSpPr>
        <dsp:cNvPr id="0" name=""/>
        <dsp:cNvSpPr/>
      </dsp:nvSpPr>
      <dsp:spPr>
        <a:xfrm>
          <a:off x="6042926" y="0"/>
          <a:ext cx="2585734" cy="4171730"/>
        </a:xfrm>
        <a:prstGeom prst="roundRect">
          <a:avLst>
            <a:gd name="adj" fmla="val 10000"/>
          </a:avLst>
        </a:prstGeom>
        <a:solidFill>
          <a:schemeClr val="accent4">
            <a:lumMod val="20000"/>
            <a:lumOff val="80000"/>
            <a:alpha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solidFill>
                <a:schemeClr val="accent1"/>
              </a:solidFill>
            </a:rPr>
            <a:t>3. Vulnerability can impact a person’s ability to comprehend, communicate and take action. </a:t>
          </a:r>
        </a:p>
        <a:p>
          <a:pPr marL="0" lvl="0" indent="0" algn="l" defTabSz="666750">
            <a:lnSpc>
              <a:spcPct val="90000"/>
            </a:lnSpc>
            <a:spcBef>
              <a:spcPct val="0"/>
            </a:spcBef>
            <a:spcAft>
              <a:spcPct val="35000"/>
            </a:spcAft>
            <a:buNone/>
          </a:pPr>
          <a:endParaRPr lang="en-US" sz="1500" b="1" kern="1200" dirty="0">
            <a:solidFill>
              <a:schemeClr val="accent1"/>
            </a:solidFill>
          </a:endParaRPr>
        </a:p>
        <a:p>
          <a:pPr marL="0" lvl="0" indent="0" algn="l" defTabSz="666750">
            <a:lnSpc>
              <a:spcPct val="90000"/>
            </a:lnSpc>
            <a:spcBef>
              <a:spcPct val="0"/>
            </a:spcBef>
            <a:spcAft>
              <a:spcPct val="35000"/>
            </a:spcAft>
            <a:buNone/>
          </a:pPr>
          <a:r>
            <a:rPr lang="en-US" sz="1500" kern="1200" dirty="0">
              <a:solidFill>
                <a:schemeClr val="accent1"/>
              </a:solidFill>
            </a:rPr>
            <a:t>This can exclude people from markets, make it challenging to access services, reduce consumers’ ability to represent their interests, and cause or exacerbate mental ill health or financial detriment.</a:t>
          </a:r>
        </a:p>
        <a:p>
          <a:pPr marL="0" lvl="0" indent="0" algn="l" defTabSz="666750">
            <a:lnSpc>
              <a:spcPct val="90000"/>
            </a:lnSpc>
            <a:spcBef>
              <a:spcPct val="0"/>
            </a:spcBef>
            <a:spcAft>
              <a:spcPct val="35000"/>
            </a:spcAft>
            <a:buNone/>
          </a:pPr>
          <a:endParaRPr lang="en-AU" sz="1500" kern="1200" dirty="0">
            <a:solidFill>
              <a:schemeClr val="accent1"/>
            </a:solidFill>
          </a:endParaRPr>
        </a:p>
      </dsp:txBody>
      <dsp:txXfrm>
        <a:off x="6118660" y="75734"/>
        <a:ext cx="2434266" cy="4020262"/>
      </dsp:txXfrm>
    </dsp:sp>
    <dsp:sp modelId="{1857B1E7-ECBB-4EED-BA75-2AC86EC8727A}">
      <dsp:nvSpPr>
        <dsp:cNvPr id="0" name=""/>
        <dsp:cNvSpPr/>
      </dsp:nvSpPr>
      <dsp:spPr>
        <a:xfrm>
          <a:off x="9063064" y="0"/>
          <a:ext cx="2585734" cy="4171730"/>
        </a:xfrm>
        <a:prstGeom prst="roundRect">
          <a:avLst>
            <a:gd name="adj" fmla="val 10000"/>
          </a:avLst>
        </a:prstGeom>
        <a:solidFill>
          <a:schemeClr val="accent4">
            <a:lumMod val="20000"/>
            <a:lumOff val="80000"/>
            <a:alpha val="8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AU" sz="1500" b="1" kern="1200" dirty="0">
              <a:solidFill>
                <a:schemeClr val="accent1"/>
              </a:solidFill>
            </a:rPr>
            <a:t>4. Good business practice or service delivery can reduce harm to those at risk of experiencing vulnerability. </a:t>
          </a:r>
        </a:p>
        <a:p>
          <a:pPr marL="0" lvl="0" indent="0" algn="l" defTabSz="666750">
            <a:lnSpc>
              <a:spcPct val="90000"/>
            </a:lnSpc>
            <a:spcBef>
              <a:spcPct val="0"/>
            </a:spcBef>
            <a:spcAft>
              <a:spcPct val="35000"/>
            </a:spcAft>
            <a:buNone/>
          </a:pPr>
          <a:endParaRPr lang="en-US" sz="1500" kern="1200" dirty="0">
            <a:solidFill>
              <a:schemeClr val="accent1"/>
            </a:solidFill>
          </a:endParaRPr>
        </a:p>
        <a:p>
          <a:pPr marL="0" lvl="0" indent="0" algn="l" defTabSz="666750">
            <a:lnSpc>
              <a:spcPct val="90000"/>
            </a:lnSpc>
            <a:spcBef>
              <a:spcPct val="0"/>
            </a:spcBef>
            <a:spcAft>
              <a:spcPct val="35000"/>
            </a:spcAft>
            <a:buNone/>
          </a:pPr>
          <a:r>
            <a:rPr lang="en-US" sz="1500" kern="1200" dirty="0">
              <a:solidFill>
                <a:schemeClr val="accent1"/>
              </a:solidFill>
            </a:rPr>
            <a:t>If assistance is provided early, consumers are less likely to accrue high levels of debt, be disconnected and experience harm – ultimately reducing the burden of bad debts on energy </a:t>
          </a:r>
          <a:r>
            <a:rPr lang="en-AU" sz="1500" kern="1200" dirty="0">
              <a:solidFill>
                <a:schemeClr val="accent1"/>
              </a:solidFill>
            </a:rPr>
            <a:t>businesses.</a:t>
          </a:r>
        </a:p>
        <a:p>
          <a:pPr marL="0" lvl="0" indent="0" algn="l" defTabSz="666750">
            <a:lnSpc>
              <a:spcPct val="90000"/>
            </a:lnSpc>
            <a:spcBef>
              <a:spcPct val="0"/>
            </a:spcBef>
            <a:spcAft>
              <a:spcPct val="35000"/>
            </a:spcAft>
            <a:buNone/>
          </a:pPr>
          <a:endParaRPr lang="en-AU" sz="1500" kern="1200" dirty="0">
            <a:solidFill>
              <a:schemeClr val="accent1"/>
            </a:solidFill>
          </a:endParaRPr>
        </a:p>
      </dsp:txBody>
      <dsp:txXfrm>
        <a:off x="9138798" y="75734"/>
        <a:ext cx="2434266" cy="4020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03F2-261D-4B62-9276-0B1637E82FEC}">
      <dsp:nvSpPr>
        <dsp:cNvPr id="0" name=""/>
        <dsp:cNvSpPr/>
      </dsp:nvSpPr>
      <dsp:spPr>
        <a:xfrm rot="5400000">
          <a:off x="7074069" y="-3859254"/>
          <a:ext cx="683980" cy="8759793"/>
        </a:xfrm>
        <a:prstGeom prst="round2SameRect">
          <a:avLst/>
        </a:prstGeom>
        <a:solidFill>
          <a:schemeClr val="tx2">
            <a:lumMod val="20000"/>
            <a:lumOff val="80000"/>
            <a:alpha val="90000"/>
          </a:schemeClr>
        </a:solidFill>
        <a:ln w="12700" cap="flat" cmpd="sng" algn="ctr">
          <a:noFill/>
          <a:prstDash val="solid"/>
          <a:miter lim="800000"/>
        </a:ln>
        <a:effectLst>
          <a:softEdge rad="381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kern="1200" dirty="0">
              <a:solidFill>
                <a:schemeClr val="accent1"/>
              </a:solidFill>
            </a:rPr>
            <a:t>	Engage closely with First Nations consumer groups and communities to understand how organisational policies and service design and delivery can be improved for First Nations consumers.</a:t>
          </a:r>
          <a:endParaRPr lang="en-AU" sz="1400" kern="1200" dirty="0">
            <a:solidFill>
              <a:schemeClr val="accent1"/>
            </a:solidFill>
          </a:endParaRPr>
        </a:p>
      </dsp:txBody>
      <dsp:txXfrm rot="-5400000">
        <a:off x="3036163" y="212041"/>
        <a:ext cx="8726404" cy="617202"/>
      </dsp:txXfrm>
    </dsp:sp>
    <dsp:sp modelId="{6334488E-40B7-4D52-AF37-4CCD43B69E8D}">
      <dsp:nvSpPr>
        <dsp:cNvPr id="0" name=""/>
        <dsp:cNvSpPr/>
      </dsp:nvSpPr>
      <dsp:spPr>
        <a:xfrm>
          <a:off x="233407" y="13532"/>
          <a:ext cx="3028116" cy="924048"/>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outerShdw blurRad="101600" dist="38100" sx="104000" sy="104000" algn="l" rotWithShape="0">
            <a:prstClr val="black">
              <a:alpha val="3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t>First Nations consumers</a:t>
          </a:r>
        </a:p>
      </dsp:txBody>
      <dsp:txXfrm>
        <a:off x="278515" y="58640"/>
        <a:ext cx="2937900" cy="833832"/>
      </dsp:txXfrm>
    </dsp:sp>
    <dsp:sp modelId="{32A3FE57-59EF-443E-9581-251DF9019FC6}">
      <dsp:nvSpPr>
        <dsp:cNvPr id="0" name=""/>
        <dsp:cNvSpPr/>
      </dsp:nvSpPr>
      <dsp:spPr>
        <a:xfrm rot="5400000">
          <a:off x="7035224" y="-2887901"/>
          <a:ext cx="747060" cy="8774403"/>
        </a:xfrm>
        <a:prstGeom prst="round2SameRect">
          <a:avLst/>
        </a:prstGeom>
        <a:solidFill>
          <a:schemeClr val="tx2">
            <a:lumMod val="20000"/>
            <a:lumOff val="80000"/>
            <a:alpha val="90000"/>
          </a:schemeClr>
        </a:solidFill>
        <a:ln w="12700" cap="flat" cmpd="sng" algn="ctr">
          <a:noFill/>
          <a:prstDash val="solid"/>
          <a:miter lim="800000"/>
        </a:ln>
        <a:effectLst>
          <a:softEdge rad="381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dirty="0">
              <a:solidFill>
                <a:srgbClr val="303F51"/>
              </a:solidFill>
              <a:latin typeface="Arial" panose="020B0604020202020204"/>
              <a:ea typeface="+mn-ea"/>
              <a:cs typeface="+mn-cs"/>
            </a:rPr>
            <a:t>  Improve relationships with these customers by taking actionable steps to improve accessibility for services to those who may have limited or no English.</a:t>
          </a:r>
          <a:endParaRPr lang="en-AU" sz="1400" kern="1200" dirty="0">
            <a:solidFill>
              <a:srgbClr val="303F51"/>
            </a:solidFill>
            <a:latin typeface="Arial" panose="020B0604020202020204"/>
            <a:ea typeface="+mn-ea"/>
            <a:cs typeface="+mn-cs"/>
          </a:endParaRPr>
        </a:p>
      </dsp:txBody>
      <dsp:txXfrm rot="-5400000">
        <a:off x="3021553" y="1162238"/>
        <a:ext cx="8737935" cy="674124"/>
      </dsp:txXfrm>
    </dsp:sp>
    <dsp:sp modelId="{15881B88-41FB-4C5A-B3CC-7013F8773BFB}">
      <dsp:nvSpPr>
        <dsp:cNvPr id="0" name=""/>
        <dsp:cNvSpPr/>
      </dsp:nvSpPr>
      <dsp:spPr>
        <a:xfrm>
          <a:off x="228630" y="976005"/>
          <a:ext cx="3012487" cy="948336"/>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outerShdw blurRad="101600" dist="38100" sx="104000" sy="104000" algn="l" rotWithShape="0">
            <a:prstClr val="black">
              <a:alpha val="3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t>Culturally and linguistically diverse communities</a:t>
          </a:r>
        </a:p>
      </dsp:txBody>
      <dsp:txXfrm>
        <a:off x="274924" y="1022299"/>
        <a:ext cx="2919899" cy="855748"/>
      </dsp:txXfrm>
    </dsp:sp>
    <dsp:sp modelId="{468F5BFD-42D7-4B21-BAAF-7846A0F23018}">
      <dsp:nvSpPr>
        <dsp:cNvPr id="0" name=""/>
        <dsp:cNvSpPr/>
      </dsp:nvSpPr>
      <dsp:spPr>
        <a:xfrm rot="5400000">
          <a:off x="7021882" y="-1930436"/>
          <a:ext cx="756170" cy="8791977"/>
        </a:xfrm>
        <a:prstGeom prst="round2SameRect">
          <a:avLst/>
        </a:prstGeom>
        <a:solidFill>
          <a:schemeClr val="tx2">
            <a:lumMod val="20000"/>
            <a:lumOff val="80000"/>
            <a:alpha val="90000"/>
          </a:schemeClr>
        </a:solidFill>
        <a:ln w="12700" cap="flat" cmpd="sng" algn="ctr">
          <a:noFill/>
          <a:prstDash val="solid"/>
          <a:miter lim="800000"/>
        </a:ln>
        <a:effectLst>
          <a:softEdge rad="381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dirty="0">
              <a:solidFill>
                <a:srgbClr val="303F51"/>
              </a:solidFill>
              <a:latin typeface="Arial" panose="020B0604020202020204"/>
              <a:ea typeface="+mn-ea"/>
              <a:cs typeface="+mn-cs"/>
            </a:rPr>
            <a:t>  In addition to existing obligations, it is critical that organisations establish clear capabilities, policies and processes to enable identification and protect consumer privacy and safety following identification.</a:t>
          </a:r>
          <a:endParaRPr lang="en-AU" sz="1400" kern="1200" dirty="0">
            <a:solidFill>
              <a:srgbClr val="303F51"/>
            </a:solidFill>
            <a:latin typeface="Arial" panose="020B0604020202020204"/>
            <a:ea typeface="+mn-ea"/>
            <a:cs typeface="+mn-cs"/>
          </a:endParaRPr>
        </a:p>
      </dsp:txBody>
      <dsp:txXfrm rot="-5400000">
        <a:off x="3003979" y="2124380"/>
        <a:ext cx="8755064" cy="682344"/>
      </dsp:txXfrm>
    </dsp:sp>
    <dsp:sp modelId="{4E17A814-6348-4C88-9B1D-2A194F82C4B8}">
      <dsp:nvSpPr>
        <dsp:cNvPr id="0" name=""/>
        <dsp:cNvSpPr/>
      </dsp:nvSpPr>
      <dsp:spPr>
        <a:xfrm>
          <a:off x="233381" y="1971844"/>
          <a:ext cx="3002235" cy="937941"/>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outerShdw blurRad="101600" dist="38100" sx="104000" sy="104000" algn="l" rotWithShape="0">
            <a:prstClr val="black">
              <a:alpha val="3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t>Consumers affected by family violence</a:t>
          </a:r>
        </a:p>
      </dsp:txBody>
      <dsp:txXfrm>
        <a:off x="279168" y="2017631"/>
        <a:ext cx="2910661" cy="846367"/>
      </dsp:txXfrm>
    </dsp:sp>
    <dsp:sp modelId="{97ABA562-6887-47E9-8C8A-08BA553353C7}">
      <dsp:nvSpPr>
        <dsp:cNvPr id="0" name=""/>
        <dsp:cNvSpPr/>
      </dsp:nvSpPr>
      <dsp:spPr>
        <a:xfrm rot="5400000">
          <a:off x="7036811" y="-894245"/>
          <a:ext cx="743702" cy="8774587"/>
        </a:xfrm>
        <a:prstGeom prst="round2SameRect">
          <a:avLst/>
        </a:prstGeom>
        <a:solidFill>
          <a:schemeClr val="tx2">
            <a:lumMod val="20000"/>
            <a:lumOff val="80000"/>
            <a:alpha val="90000"/>
          </a:schemeClr>
        </a:solidFill>
        <a:ln w="12700" cap="flat" cmpd="sng" algn="ctr">
          <a:noFill/>
          <a:prstDash val="solid"/>
          <a:miter lim="800000"/>
        </a:ln>
        <a:effectLst>
          <a:softEdge rad="381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None/>
          </a:pPr>
          <a:r>
            <a:rPr lang="en-US" sz="1400" kern="1200" dirty="0">
              <a:solidFill>
                <a:srgbClr val="303F51"/>
              </a:solidFill>
              <a:latin typeface="Arial" panose="020B0604020202020204"/>
              <a:ea typeface="+mn-ea"/>
              <a:cs typeface="+mn-cs"/>
            </a:rPr>
            <a:t>  You can better support customers and staff by preparing for the possibility of suicide disclosures and ensuring that staff can easily access suicide policies and are trained to follow suicide processes.</a:t>
          </a:r>
          <a:endParaRPr lang="en-AU" sz="1400" kern="1200" dirty="0">
            <a:solidFill>
              <a:srgbClr val="303F51"/>
            </a:solidFill>
            <a:latin typeface="Arial" panose="020B0604020202020204"/>
            <a:ea typeface="+mn-ea"/>
            <a:cs typeface="+mn-cs"/>
          </a:endParaRPr>
        </a:p>
      </dsp:txBody>
      <dsp:txXfrm rot="-5400000">
        <a:off x="3021369" y="3157502"/>
        <a:ext cx="8738282" cy="671092"/>
      </dsp:txXfrm>
    </dsp:sp>
    <dsp:sp modelId="{1A0C5FD2-065D-4277-848F-F8D0A9B29AEC}">
      <dsp:nvSpPr>
        <dsp:cNvPr id="0" name=""/>
        <dsp:cNvSpPr/>
      </dsp:nvSpPr>
      <dsp:spPr>
        <a:xfrm>
          <a:off x="233393" y="2976110"/>
          <a:ext cx="3017939" cy="991072"/>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outerShdw blurRad="101600" dist="38100" sx="104000" sy="104000" algn="l" rotWithShape="0">
            <a:prstClr val="black">
              <a:alpha val="3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t>Consumers affected by mental illness and suicide</a:t>
          </a:r>
        </a:p>
      </dsp:txBody>
      <dsp:txXfrm>
        <a:off x="281773" y="3024490"/>
        <a:ext cx="2921179" cy="894312"/>
      </dsp:txXfrm>
    </dsp:sp>
    <dsp:sp modelId="{E9E9D89E-6C5D-425B-9BD5-27695A583832}">
      <dsp:nvSpPr>
        <dsp:cNvPr id="0" name=""/>
        <dsp:cNvSpPr/>
      </dsp:nvSpPr>
      <dsp:spPr>
        <a:xfrm rot="5400000">
          <a:off x="7060204" y="129484"/>
          <a:ext cx="717335" cy="8754167"/>
        </a:xfrm>
        <a:prstGeom prst="round2SameRect">
          <a:avLst/>
        </a:prstGeom>
        <a:solidFill>
          <a:schemeClr val="tx2">
            <a:lumMod val="20000"/>
            <a:lumOff val="80000"/>
            <a:alpha val="90000"/>
          </a:schemeClr>
        </a:solidFill>
        <a:ln w="12700" cap="flat" cmpd="sng" algn="ctr">
          <a:noFill/>
          <a:prstDash val="solid"/>
          <a:miter lim="800000"/>
        </a:ln>
        <a:effectLst>
          <a:softEdge rad="38100"/>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endParaRPr lang="en-AU" sz="1400" kern="1200" dirty="0">
            <a:solidFill>
              <a:srgbClr val="303F51"/>
            </a:solidFill>
            <a:latin typeface="Arial" panose="020B0604020202020204"/>
            <a:ea typeface="+mn-ea"/>
            <a:cs typeface="+mn-cs"/>
          </a:endParaRPr>
        </a:p>
        <a:p>
          <a:pPr marL="114300" lvl="1" indent="-114300" algn="l" defTabSz="577850">
            <a:lnSpc>
              <a:spcPct val="90000"/>
            </a:lnSpc>
            <a:spcBef>
              <a:spcPct val="0"/>
            </a:spcBef>
            <a:spcAft>
              <a:spcPct val="15000"/>
            </a:spcAft>
            <a:buNone/>
          </a:pPr>
          <a:r>
            <a:rPr lang="en-US" sz="1400" kern="1200" dirty="0">
              <a:solidFill>
                <a:srgbClr val="303F51"/>
              </a:solidFill>
              <a:latin typeface="Arial" panose="020B0604020202020204"/>
              <a:ea typeface="+mn-ea"/>
              <a:cs typeface="+mn-cs"/>
            </a:rPr>
            <a:t>  Consider how customers may be impacted in these situations in both the short and long term, and what actions you can take to proactively identify and </a:t>
          </a:r>
          <a:r>
            <a:rPr lang="en-AU" sz="1400" kern="1200" dirty="0">
              <a:solidFill>
                <a:srgbClr val="303F51"/>
              </a:solidFill>
              <a:latin typeface="Arial" panose="020B0604020202020204"/>
              <a:ea typeface="+mn-ea"/>
              <a:cs typeface="+mn-cs"/>
            </a:rPr>
            <a:t>support them.</a:t>
          </a:r>
        </a:p>
        <a:p>
          <a:pPr marL="114300" lvl="1" indent="0" algn="l" defTabSz="622300">
            <a:lnSpc>
              <a:spcPct val="90000"/>
            </a:lnSpc>
            <a:spcBef>
              <a:spcPct val="0"/>
            </a:spcBef>
            <a:spcAft>
              <a:spcPct val="15000"/>
            </a:spcAft>
            <a:buChar char="•"/>
          </a:pPr>
          <a:endParaRPr lang="en-AU" sz="1600" kern="1200" dirty="0"/>
        </a:p>
      </dsp:txBody>
      <dsp:txXfrm rot="-5400000">
        <a:off x="3041789" y="4182917"/>
        <a:ext cx="8719150" cy="647301"/>
      </dsp:txXfrm>
    </dsp:sp>
    <dsp:sp modelId="{F62A3767-F349-451D-A4E2-DCA3EDB37729}">
      <dsp:nvSpPr>
        <dsp:cNvPr id="0" name=""/>
        <dsp:cNvSpPr/>
      </dsp:nvSpPr>
      <dsp:spPr>
        <a:xfrm>
          <a:off x="233403" y="4044828"/>
          <a:ext cx="3038895" cy="884924"/>
        </a:xfrm>
        <a:prstGeom prst="roundRect">
          <a:avLst/>
        </a:prstGeom>
        <a:solidFill>
          <a:schemeClr val="accent1">
            <a:hueOff val="0"/>
            <a:satOff val="0"/>
            <a:lumOff val="0"/>
            <a:alphaOff val="0"/>
          </a:schemeClr>
        </a:solidFill>
        <a:ln w="12700" cap="flat" cmpd="sng" algn="ctr">
          <a:solidFill>
            <a:schemeClr val="bg1"/>
          </a:solidFill>
          <a:prstDash val="solid"/>
          <a:miter lim="800000"/>
        </a:ln>
        <a:effectLst>
          <a:outerShdw blurRad="101600" dist="38100" sx="104000" sy="104000" algn="l" rotWithShape="0">
            <a:prstClr val="black">
              <a:alpha val="39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AU" sz="1600" b="1" kern="1200" dirty="0"/>
            <a:t>Consumers affected by pandemics and natural disaster</a:t>
          </a:r>
        </a:p>
      </dsp:txBody>
      <dsp:txXfrm>
        <a:off x="276601" y="4088026"/>
        <a:ext cx="2952499" cy="7985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6C4971-CE4E-40B9-BFD6-8D53666AE890}">
      <dsp:nvSpPr>
        <dsp:cNvPr id="0" name=""/>
        <dsp:cNvSpPr/>
      </dsp:nvSpPr>
      <dsp:spPr>
        <a:xfrm>
          <a:off x="0" y="0"/>
          <a:ext cx="8363585" cy="1091677"/>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It is important for consumer-facing energy businesses to play a more proactive role in identifying vulnerability</a:t>
          </a:r>
          <a:r>
            <a:rPr lang="en-US" sz="1400" kern="1200" dirty="0">
              <a:solidFill>
                <a:schemeClr val="accent1"/>
              </a:solidFill>
            </a:rPr>
            <a:t>, including by supporting their customers to identify themselves by sharing their experiences of vulnerability.</a:t>
          </a:r>
          <a:endParaRPr lang="en-AU" sz="1400" kern="1200" dirty="0">
            <a:solidFill>
              <a:schemeClr val="accent1"/>
            </a:solidFill>
          </a:endParaRPr>
        </a:p>
      </dsp:txBody>
      <dsp:txXfrm>
        <a:off x="31974" y="31974"/>
        <a:ext cx="7093334" cy="1027729"/>
      </dsp:txXfrm>
    </dsp:sp>
    <dsp:sp modelId="{F215E08D-CC74-400A-A4AE-744E2FF529D6}">
      <dsp:nvSpPr>
        <dsp:cNvPr id="0" name=""/>
        <dsp:cNvSpPr/>
      </dsp:nvSpPr>
      <dsp:spPr>
        <a:xfrm>
          <a:off x="700450" y="1290164"/>
          <a:ext cx="8363585" cy="1091677"/>
        </a:xfrm>
        <a:prstGeom prst="roundRect">
          <a:avLst>
            <a:gd name="adj" fmla="val 10000"/>
          </a:avLst>
        </a:prstGeom>
        <a:solidFill>
          <a:schemeClr val="tx2">
            <a:lumMod val="20000"/>
            <a:lumOff val="80000"/>
          </a:schemeClr>
        </a:solidFill>
        <a:ln w="12700" cap="flat" cmpd="sng" algn="ctr">
          <a:solidFill>
            <a:srgbClr val="FFFFFF">
              <a:hueOff val="0"/>
              <a:satOff val="0"/>
              <a:lumOff val="0"/>
              <a:alphaOff val="0"/>
            </a:srgbClr>
          </a:solidFill>
          <a:prstDash val="solid"/>
          <a:miter lim="800000"/>
        </a:ln>
        <a:effectLst>
          <a:outerShdw blurRad="50800" dist="38100" dir="18900000" algn="b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latin typeface="Arial" panose="020B0604020202020204"/>
              <a:ea typeface="+mn-ea"/>
              <a:cs typeface="+mn-cs"/>
            </a:rPr>
            <a:t>There is evidence that this not only improves outcomes for consumers, but also benefits businesses. </a:t>
          </a:r>
          <a:r>
            <a:rPr lang="en-US" sz="1400" kern="1200" dirty="0">
              <a:solidFill>
                <a:schemeClr val="accent1"/>
              </a:solidFill>
              <a:latin typeface="Arial" panose="020B0604020202020204"/>
              <a:ea typeface="+mn-ea"/>
              <a:cs typeface="+mn-cs"/>
            </a:rPr>
            <a:t>If assistance is provided early, consumers are less likely to accrue high levels of debt, be disconnected and experience harm – ultimately reducing the burden of bad debts on energy businesses. </a:t>
          </a:r>
          <a:endParaRPr lang="en-AU" sz="1400" kern="1200" dirty="0">
            <a:solidFill>
              <a:schemeClr val="accent1"/>
            </a:solidFill>
            <a:latin typeface="Arial" panose="020B0604020202020204"/>
            <a:ea typeface="+mn-ea"/>
            <a:cs typeface="+mn-cs"/>
          </a:endParaRPr>
        </a:p>
      </dsp:txBody>
      <dsp:txXfrm>
        <a:off x="732424" y="1322138"/>
        <a:ext cx="6889596" cy="1027729"/>
      </dsp:txXfrm>
    </dsp:sp>
    <dsp:sp modelId="{286C99F6-6A5E-4010-9DC1-42B855538405}">
      <dsp:nvSpPr>
        <dsp:cNvPr id="0" name=""/>
        <dsp:cNvSpPr/>
      </dsp:nvSpPr>
      <dsp:spPr>
        <a:xfrm>
          <a:off x="1390446" y="2580328"/>
          <a:ext cx="8363585" cy="1091677"/>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accent1"/>
              </a:solidFill>
            </a:rPr>
            <a:t>Your interaction with the customer may be the ‘moment of truth’ for the customer. </a:t>
          </a:r>
          <a:r>
            <a:rPr lang="en-US" sz="1400" kern="1200" dirty="0">
              <a:solidFill>
                <a:schemeClr val="accent1"/>
              </a:solidFill>
            </a:rPr>
            <a:t>A good experience can strengthen the relationship, reducing the risk of consumer harm in the long term. A poor experience can be perceived as a service failure, potentially damaging the relationship with that customer for good.</a:t>
          </a:r>
        </a:p>
      </dsp:txBody>
      <dsp:txXfrm>
        <a:off x="1422420" y="2612302"/>
        <a:ext cx="6900051" cy="1027729"/>
      </dsp:txXfrm>
    </dsp:sp>
    <dsp:sp modelId="{AA54D2F7-4699-4748-9975-FBD333837B43}">
      <dsp:nvSpPr>
        <dsp:cNvPr id="0" name=""/>
        <dsp:cNvSpPr/>
      </dsp:nvSpPr>
      <dsp:spPr>
        <a:xfrm>
          <a:off x="2090896" y="3870492"/>
          <a:ext cx="8363585" cy="1091677"/>
        </a:xfrm>
        <a:prstGeom prst="roundRect">
          <a:avLst>
            <a:gd name="adj" fmla="val 10000"/>
          </a:avLst>
        </a:prstGeom>
        <a:solidFill>
          <a:schemeClr val="tx2">
            <a:lumMod val="20000"/>
            <a:lumOff val="80000"/>
          </a:schemeClr>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reflection blurRad="6350" stA="52000" endA="300" endPos="35000" dir="5400000" sy="-100000" algn="bl" rotWithShape="0"/>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accent1"/>
              </a:solidFill>
            </a:rPr>
            <a:t>Identifying and engaging with consumers experiencing vulnerability has benefits for both the consumers and energy service providers. </a:t>
          </a:r>
          <a:r>
            <a:rPr lang="en-US" sz="1400" b="1" kern="1200" dirty="0">
              <a:solidFill>
                <a:schemeClr val="accent1"/>
              </a:solidFill>
            </a:rPr>
            <a:t>Early identification and effective engagement can reduce an energy provider’s cost to serve and lead to greater customer satisfaction.</a:t>
          </a:r>
          <a:endParaRPr lang="en-AU" sz="1400" b="1" kern="1200" dirty="0">
            <a:solidFill>
              <a:schemeClr val="accent1"/>
            </a:solidFill>
          </a:endParaRPr>
        </a:p>
      </dsp:txBody>
      <dsp:txXfrm>
        <a:off x="2122870" y="3902466"/>
        <a:ext cx="6889596" cy="1027729"/>
      </dsp:txXfrm>
    </dsp:sp>
    <dsp:sp modelId="{0257091D-4503-4C85-A174-F89FDE4A47B3}">
      <dsp:nvSpPr>
        <dsp:cNvPr id="0" name=""/>
        <dsp:cNvSpPr/>
      </dsp:nvSpPr>
      <dsp:spPr>
        <a:xfrm>
          <a:off x="7692093" y="836125"/>
          <a:ext cx="709590" cy="709590"/>
        </a:xfrm>
        <a:prstGeom prst="downArrow">
          <a:avLst>
            <a:gd name="adj1" fmla="val 55000"/>
            <a:gd name="adj2" fmla="val 45000"/>
          </a:avLst>
        </a:prstGeom>
        <a:solidFill>
          <a:schemeClr val="accent1"/>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p>
      </dsp:txBody>
      <dsp:txXfrm>
        <a:off x="7851751" y="836125"/>
        <a:ext cx="390274" cy="533966"/>
      </dsp:txXfrm>
    </dsp:sp>
    <dsp:sp modelId="{0F06905C-87F7-4651-AE49-D2120BB06759}">
      <dsp:nvSpPr>
        <dsp:cNvPr id="0" name=""/>
        <dsp:cNvSpPr/>
      </dsp:nvSpPr>
      <dsp:spPr>
        <a:xfrm>
          <a:off x="8354445" y="2126289"/>
          <a:ext cx="709590" cy="709590"/>
        </a:xfrm>
        <a:prstGeom prst="downArrow">
          <a:avLst>
            <a:gd name="adj1" fmla="val 55000"/>
            <a:gd name="adj2" fmla="val 45000"/>
          </a:avLst>
        </a:prstGeom>
        <a:solidFill>
          <a:schemeClr val="accent1"/>
        </a:solidFill>
        <a:ln w="12700" cap="flat" cmpd="sng" algn="ctr">
          <a:solidFill>
            <a:srgbClr val="303F51">
              <a:alpha val="90000"/>
              <a:tint val="40000"/>
              <a:hueOff val="0"/>
              <a:satOff val="0"/>
              <a:lumOff val="0"/>
              <a:alphaOff val="0"/>
            </a:srgb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solidFill>
              <a:srgbClr val="000000">
                <a:hueOff val="0"/>
                <a:satOff val="0"/>
                <a:lumOff val="0"/>
                <a:alphaOff val="0"/>
              </a:srgbClr>
            </a:solidFill>
            <a:latin typeface="Arial" panose="020B0604020202020204"/>
            <a:ea typeface="+mn-ea"/>
            <a:cs typeface="+mn-cs"/>
          </a:endParaRPr>
        </a:p>
      </dsp:txBody>
      <dsp:txXfrm>
        <a:off x="8514103" y="2126289"/>
        <a:ext cx="390274" cy="533966"/>
      </dsp:txXfrm>
    </dsp:sp>
    <dsp:sp modelId="{B72F0EF9-AC5D-4CCB-A1E1-AE9A86E78ECF}">
      <dsp:nvSpPr>
        <dsp:cNvPr id="0" name=""/>
        <dsp:cNvSpPr/>
      </dsp:nvSpPr>
      <dsp:spPr>
        <a:xfrm>
          <a:off x="9044441" y="3416454"/>
          <a:ext cx="709590" cy="709590"/>
        </a:xfrm>
        <a:prstGeom prst="downArrow">
          <a:avLst>
            <a:gd name="adj1" fmla="val 55000"/>
            <a:gd name="adj2" fmla="val 45000"/>
          </a:avLst>
        </a:prstGeom>
        <a:solidFill>
          <a:schemeClr val="accent1"/>
        </a:solidFill>
        <a:ln w="1270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AU" sz="2800" kern="1200"/>
        </a:p>
      </dsp:txBody>
      <dsp:txXfrm>
        <a:off x="9204099" y="3416454"/>
        <a:ext cx="390274" cy="5339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8C723-BBFF-A94B-B0AC-EB995485E6B6}" type="datetimeFigureOut">
              <a:rPr lang="en-US" smtClean="0"/>
              <a:t>2/26/2025</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B02924F-68C5-1440-823A-C3865CF2DFCF}" type="slidenum">
              <a:rPr lang="en-US" smtClean="0"/>
              <a:t>‹#›</a:t>
            </a:fld>
            <a:endParaRPr lang="en-US" dirty="0"/>
          </a:p>
        </p:txBody>
      </p:sp>
    </p:spTree>
    <p:extLst>
      <p:ext uri="{BB962C8B-B14F-4D97-AF65-F5344CB8AC3E}">
        <p14:creationId xmlns:p14="http://schemas.microsoft.com/office/powerpoint/2010/main" val="155183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02924F-68C5-1440-823A-C3865CF2DFCF}" type="slidenum">
              <a:rPr lang="en-US" smtClean="0"/>
              <a:t>1</a:t>
            </a:fld>
            <a:endParaRPr lang="en-US" dirty="0"/>
          </a:p>
        </p:txBody>
      </p:sp>
    </p:spTree>
    <p:extLst>
      <p:ext uri="{BB962C8B-B14F-4D97-AF65-F5344CB8AC3E}">
        <p14:creationId xmlns:p14="http://schemas.microsoft.com/office/powerpoint/2010/main" val="1421544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 additional case study, ‘</a:t>
            </a:r>
            <a:r>
              <a:rPr lang="en-US" dirty="0"/>
              <a:t>Connecting consumers to support with the One Stop One Story Hub’ is provided on page 28 of the Customer engagement toolkit. This case study looks at how, in 2021, Thriving Communities Partnership launched the One Stop One Story Hub. This is a cross-sector digital platform enabling frontline workers to refer customers to a range of supports through a single, secure access point. The One Stop Story Hub </a:t>
            </a:r>
            <a:r>
              <a:rPr lang="en-US" sz="1800" b="0" i="0" u="none" strike="noStrike" baseline="0" dirty="0">
                <a:latin typeface="Arial" panose="020B0604020202020204" pitchFamily="34" charset="0"/>
              </a:rPr>
              <a:t>makes it easier for consumers experiencing vulnerability to access the support they need without the emotional toll or re-traumatisation of sharing their story with multiple different service providers. </a:t>
            </a:r>
            <a:endParaRPr lang="en-AU" dirty="0"/>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28</a:t>
            </a:fld>
            <a:endParaRPr lang="en-US" dirty="0"/>
          </a:p>
        </p:txBody>
      </p:sp>
    </p:spTree>
    <p:extLst>
      <p:ext uri="{BB962C8B-B14F-4D97-AF65-F5344CB8AC3E}">
        <p14:creationId xmlns:p14="http://schemas.microsoft.com/office/powerpoint/2010/main" val="340382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covered on page 30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32</a:t>
            </a:fld>
            <a:endParaRPr lang="en-US" dirty="0"/>
          </a:p>
        </p:txBody>
      </p:sp>
    </p:spTree>
    <p:extLst>
      <p:ext uri="{BB962C8B-B14F-4D97-AF65-F5344CB8AC3E}">
        <p14:creationId xmlns:p14="http://schemas.microsoft.com/office/powerpoint/2010/main" val="3178480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covered on page 34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37</a:t>
            </a:fld>
            <a:endParaRPr lang="en-US" dirty="0"/>
          </a:p>
        </p:txBody>
      </p:sp>
    </p:spTree>
    <p:extLst>
      <p:ext uri="{BB962C8B-B14F-4D97-AF65-F5344CB8AC3E}">
        <p14:creationId xmlns:p14="http://schemas.microsoft.com/office/powerpoint/2010/main" val="220127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An additional case study, ‘</a:t>
            </a:r>
            <a:r>
              <a:rPr lang="en-US" sz="1200" b="0" i="0" u="none" strike="noStrike" baseline="0" dirty="0">
                <a:latin typeface="HelveticaNeueLT Std"/>
              </a:rPr>
              <a:t>Reporting on progress of customer and community outcomes through disclosures at the Energy Charter’ </a:t>
            </a:r>
            <a:r>
              <a:rPr lang="en-AU" b="0" dirty="0"/>
              <a:t>is provided on page 35 of the Customer Engagement toolkit. In this case, </a:t>
            </a:r>
            <a:r>
              <a:rPr lang="en-AU" sz="1200" b="0" i="0" u="none" strike="noStrike" baseline="0" dirty="0">
                <a:solidFill>
                  <a:srgbClr val="000000"/>
                </a:solidFill>
                <a:latin typeface="HelveticaNeueLT Std Lt"/>
              </a:rPr>
              <a:t> </a:t>
            </a:r>
            <a:r>
              <a:rPr lang="en-US" sz="1200" b="0" i="0" u="none" strike="noStrike" baseline="0" dirty="0">
                <a:latin typeface="HelveticaNeueLT Std Lt"/>
              </a:rPr>
              <a:t>Energy Charter signatory CEOs agree to publicly disclose how they are delivering against the Energy Charter’s 5 principles through public disclosure. </a:t>
            </a:r>
            <a:endParaRPr lang="en-AU" sz="1200" b="0" i="0" u="none" strike="noStrike" baseline="0" dirty="0">
              <a:solidFill>
                <a:srgbClr val="000000"/>
              </a:solidFill>
              <a:latin typeface="HelveticaNeueLT Std Lt"/>
            </a:endParaRPr>
          </a:p>
          <a:p>
            <a:endParaRPr lang="en-US" sz="1200" b="0" i="0" u="none" strike="noStrike" baseline="0" dirty="0">
              <a:latin typeface="HelveticaNeueLT Std Lt"/>
            </a:endParaRPr>
          </a:p>
          <a:p>
            <a:r>
              <a:rPr lang="en-US" sz="1200" b="0" i="0" u="none" strike="noStrike" baseline="0" dirty="0">
                <a:latin typeface="HelveticaNeueLT Std Lt"/>
              </a:rPr>
              <a:t>These disclosures are part of the Energy Charter’s Accountability Process, which exists to add value to customers and energy businesses by identifying both positive outcomes and opportunities for improvement. </a:t>
            </a:r>
            <a:endParaRPr lang="en-AU" b="0" dirty="0"/>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39</a:t>
            </a:fld>
            <a:endParaRPr lang="en-US" dirty="0"/>
          </a:p>
        </p:txBody>
      </p:sp>
    </p:spTree>
    <p:extLst>
      <p:ext uri="{BB962C8B-B14F-4D97-AF65-F5344CB8AC3E}">
        <p14:creationId xmlns:p14="http://schemas.microsoft.com/office/powerpoint/2010/main" val="192333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02924F-68C5-1440-823A-C3865CF2DFCF}" type="slidenum">
              <a:rPr lang="en-US" smtClean="0"/>
              <a:t>40</a:t>
            </a:fld>
            <a:endParaRPr lang="en-US" dirty="0"/>
          </a:p>
        </p:txBody>
      </p:sp>
    </p:spTree>
    <p:extLst>
      <p:ext uri="{BB962C8B-B14F-4D97-AF65-F5344CB8AC3E}">
        <p14:creationId xmlns:p14="http://schemas.microsoft.com/office/powerpoint/2010/main" val="257490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Special cohorts are covered on page 22 of the Customer Engagement toolkit.</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02924F-68C5-1440-823A-C3865CF2DF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56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42</a:t>
            </a:fld>
            <a:endParaRPr lang="en-US" dirty="0"/>
          </a:p>
        </p:txBody>
      </p:sp>
    </p:spTree>
    <p:extLst>
      <p:ext uri="{BB962C8B-B14F-4D97-AF65-F5344CB8AC3E}">
        <p14:creationId xmlns:p14="http://schemas.microsoft.com/office/powerpoint/2010/main" val="2816126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Additional resources can be found in the Customer engagement toolkit. These include:</a:t>
            </a:r>
          </a:p>
          <a:p>
            <a:pPr algn="l"/>
            <a:endParaRPr lang="en-AU" sz="1200" b="0" i="0" u="none" strike="noStrike" baseline="0" dirty="0">
              <a:solidFill>
                <a:srgbClr val="000000"/>
              </a:solidFill>
              <a:latin typeface="HelveticaNeueLT Std Lt"/>
            </a:endParaRPr>
          </a:p>
          <a:p>
            <a:pPr marL="171450" indent="-171450" algn="l">
              <a:buFont typeface="Arial" panose="020B0604020202020204" pitchFamily="34" charset="0"/>
              <a:buChar char="•"/>
            </a:pPr>
            <a:r>
              <a:rPr lang="en-US" sz="1200" b="0" i="0" u="none" strike="noStrike" baseline="0" dirty="0">
                <a:solidFill>
                  <a:srgbClr val="000000"/>
                </a:solidFill>
                <a:latin typeface="HelveticaNeueLT Std Lt"/>
              </a:rPr>
              <a:t>Financial Conduct Authority (UK) Guidance for firms on the fair treatment of vulnerable customers</a:t>
            </a:r>
          </a:p>
          <a:p>
            <a:pPr marL="171450" indent="-171450" algn="l">
              <a:buFont typeface="Arial" panose="020B0604020202020204" pitchFamily="34" charset="0"/>
              <a:buChar char="•"/>
            </a:pPr>
            <a:r>
              <a:rPr lang="en-AU" sz="1800" b="0" i="0" u="none" strike="noStrike" baseline="0" dirty="0">
                <a:solidFill>
                  <a:srgbClr val="000000"/>
                </a:solidFill>
                <a:latin typeface="HelveticaNeueLT Std Lt"/>
              </a:rPr>
              <a:t>International Organization for Standardization - </a:t>
            </a:r>
            <a:r>
              <a:rPr lang="en-US" sz="1800" b="0" i="0" u="none" strike="noStrike" baseline="0" dirty="0">
                <a:solidFill>
                  <a:srgbClr val="000000"/>
                </a:solidFill>
                <a:latin typeface="HelveticaNeueLT Std Lt"/>
              </a:rPr>
              <a:t>International Standard 22458: Consumer Vulnerability: Requirements and guidelines for the design and delivery of inclusive service</a:t>
            </a:r>
            <a:endParaRPr lang="en-AU" sz="1800" b="0" i="0" u="none" strike="noStrike" baseline="0" dirty="0">
              <a:solidFill>
                <a:srgbClr val="000000"/>
              </a:solidFill>
              <a:latin typeface="HelveticaNeueLT Std Lt"/>
            </a:endParaRPr>
          </a:p>
          <a:p>
            <a:pPr marL="171450" indent="-171450" algn="l">
              <a:buFont typeface="Arial" panose="020B0604020202020204" pitchFamily="34" charset="0"/>
              <a:buChar char="•"/>
            </a:pPr>
            <a:r>
              <a:rPr lang="en-US" sz="1800" b="0" i="0" u="none" strike="noStrike" baseline="0" dirty="0">
                <a:solidFill>
                  <a:srgbClr val="000000"/>
                </a:solidFill>
                <a:latin typeface="HelveticaNeueLT Std Lt"/>
              </a:rPr>
              <a:t>Money Advice Trust and Money Liaison Group (UK) - Disclosure Environments: Encouraging consumers to disclose a mental health problem</a:t>
            </a:r>
          </a:p>
          <a:p>
            <a:pPr marL="171450" indent="-171450" algn="l">
              <a:buFont typeface="Arial" panose="020B0604020202020204" pitchFamily="34" charset="0"/>
              <a:buChar char="•"/>
            </a:pPr>
            <a:r>
              <a:rPr lang="en-US" sz="1800" b="0" i="0" u="none" strike="noStrike" baseline="0" dirty="0">
                <a:solidFill>
                  <a:srgbClr val="000000"/>
                </a:solidFill>
                <a:latin typeface="HelveticaNeueLT Std Lt"/>
              </a:rPr>
              <a:t>Money Advice Trust and Money Liaison Group (UK) and Fair by Design - Inclusive design in essential services: A practical guide for firms and suppliers	</a:t>
            </a:r>
          </a:p>
          <a:p>
            <a:pPr marL="171450" indent="-171450" algn="l">
              <a:buFont typeface="Arial" panose="020B0604020202020204" pitchFamily="34" charset="0"/>
              <a:buChar char="•"/>
            </a:pPr>
            <a:r>
              <a:rPr lang="en-US" sz="1800" b="0" i="0" u="none" strike="noStrike" baseline="0" dirty="0">
                <a:solidFill>
                  <a:srgbClr val="000000"/>
                </a:solidFill>
                <a:latin typeface="HelveticaNeueLT Std Lt"/>
              </a:rPr>
              <a:t>Australian Energy Council Statement of objectives &amp; principles: Best practice energy retail customer assistance – through COVID and beyond</a:t>
            </a:r>
          </a:p>
          <a:p>
            <a:pPr marL="171450" indent="-171450" algn="l">
              <a:buFont typeface="Arial" panose="020B0604020202020204" pitchFamily="34" charset="0"/>
              <a:buChar char="•"/>
            </a:pPr>
            <a:r>
              <a:rPr lang="en-US" sz="1800" b="0" i="0" u="none" strike="noStrike" baseline="0" dirty="0">
                <a:solidFill>
                  <a:srgbClr val="000000"/>
                </a:solidFill>
                <a:latin typeface="HelveticaNeueLT Std Lt"/>
              </a:rPr>
              <a:t>Government Debt Management Function (UK) - Debt Management Vulnerability toolkit for frontline debt management staff</a:t>
            </a:r>
          </a:p>
          <a:p>
            <a:pPr marL="171450" indent="-171450" algn="l">
              <a:buFont typeface="Arial" panose="020B0604020202020204" pitchFamily="34" charset="0"/>
              <a:buChar char="•"/>
            </a:pPr>
            <a:endParaRPr lang="en-US" sz="1800" b="0" i="0" u="none" strike="noStrike" baseline="0" dirty="0">
              <a:solidFill>
                <a:srgbClr val="000000"/>
              </a:solidFill>
              <a:latin typeface="HelveticaNeueLT Std Lt"/>
            </a:endParaRPr>
          </a:p>
          <a:p>
            <a:pPr marL="171450" indent="-171450" algn="l">
              <a:buFont typeface="Arial" panose="020B0604020202020204" pitchFamily="34" charset="0"/>
              <a:buChar char="•"/>
            </a:pPr>
            <a:endParaRPr lang="en-US" sz="1200" b="0" i="0" u="none" strike="noStrike" baseline="0" dirty="0">
              <a:solidFill>
                <a:srgbClr val="000000"/>
              </a:solidFill>
              <a:latin typeface="HelveticaNeueLT Std Lt"/>
            </a:endParaRPr>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43</a:t>
            </a:fld>
            <a:endParaRPr lang="en-US" dirty="0"/>
          </a:p>
        </p:txBody>
      </p:sp>
    </p:spTree>
    <p:extLst>
      <p:ext uri="{BB962C8B-B14F-4D97-AF65-F5344CB8AC3E}">
        <p14:creationId xmlns:p14="http://schemas.microsoft.com/office/powerpoint/2010/main" val="181361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purpose of the toolkit is covered on page 5 of the Customer engagement toolkit. </a:t>
            </a:r>
          </a:p>
        </p:txBody>
      </p:sp>
      <p:sp>
        <p:nvSpPr>
          <p:cNvPr id="4" name="Slide Number Placeholder 3"/>
          <p:cNvSpPr>
            <a:spLocks noGrp="1"/>
          </p:cNvSpPr>
          <p:nvPr>
            <p:ph type="sldNum" sz="quarter" idx="5"/>
          </p:nvPr>
        </p:nvSpPr>
        <p:spPr/>
        <p:txBody>
          <a:bodyPr/>
          <a:lstStyle/>
          <a:p>
            <a:fld id="{AB02924F-68C5-1440-823A-C3865CF2DFCF}" type="slidenum">
              <a:rPr lang="en-US" smtClean="0"/>
              <a:t>2</a:t>
            </a:fld>
            <a:endParaRPr lang="en-US" dirty="0"/>
          </a:p>
        </p:txBody>
      </p:sp>
    </p:spTree>
    <p:extLst>
      <p:ext uri="{BB962C8B-B14F-4D97-AF65-F5344CB8AC3E}">
        <p14:creationId xmlns:p14="http://schemas.microsoft.com/office/powerpoint/2010/main" val="29197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02924F-68C5-1440-823A-C3865CF2DFCF}" type="slidenum">
              <a:rPr lang="en-US" smtClean="0"/>
              <a:t>3</a:t>
            </a:fld>
            <a:endParaRPr lang="en-US" dirty="0"/>
          </a:p>
        </p:txBody>
      </p:sp>
    </p:spTree>
    <p:extLst>
      <p:ext uri="{BB962C8B-B14F-4D97-AF65-F5344CB8AC3E}">
        <p14:creationId xmlns:p14="http://schemas.microsoft.com/office/powerpoint/2010/main" val="386271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‘Understanding vulnerability’ is covered on page 4 of the Customer engagement toolkit. </a:t>
            </a:r>
          </a:p>
        </p:txBody>
      </p:sp>
      <p:sp>
        <p:nvSpPr>
          <p:cNvPr id="4" name="Slide Number Placeholder 3"/>
          <p:cNvSpPr>
            <a:spLocks noGrp="1"/>
          </p:cNvSpPr>
          <p:nvPr>
            <p:ph type="sldNum" sz="quarter" idx="5"/>
          </p:nvPr>
        </p:nvSpPr>
        <p:spPr/>
        <p:txBody>
          <a:bodyPr/>
          <a:lstStyle/>
          <a:p>
            <a:fld id="{AB02924F-68C5-1440-823A-C3865CF2DFCF}" type="slidenum">
              <a:rPr lang="en-US" smtClean="0"/>
              <a:t>6</a:t>
            </a:fld>
            <a:endParaRPr lang="en-US" dirty="0"/>
          </a:p>
        </p:txBody>
      </p:sp>
    </p:spTree>
    <p:extLst>
      <p:ext uri="{BB962C8B-B14F-4D97-AF65-F5344CB8AC3E}">
        <p14:creationId xmlns:p14="http://schemas.microsoft.com/office/powerpoint/2010/main" val="212712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7</a:t>
            </a:fld>
            <a:endParaRPr lang="en-US" dirty="0"/>
          </a:p>
        </p:txBody>
      </p:sp>
    </p:spTree>
    <p:extLst>
      <p:ext uri="{BB962C8B-B14F-4D97-AF65-F5344CB8AC3E}">
        <p14:creationId xmlns:p14="http://schemas.microsoft.com/office/powerpoint/2010/main" val="250545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on page 8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10</a:t>
            </a:fld>
            <a:endParaRPr lang="en-US" dirty="0"/>
          </a:p>
        </p:txBody>
      </p:sp>
    </p:spTree>
    <p:extLst>
      <p:ext uri="{BB962C8B-B14F-4D97-AF65-F5344CB8AC3E}">
        <p14:creationId xmlns:p14="http://schemas.microsoft.com/office/powerpoint/2010/main" val="1414953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covered on page 12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16</a:t>
            </a:fld>
            <a:endParaRPr lang="en-US" dirty="0"/>
          </a:p>
        </p:txBody>
      </p:sp>
    </p:spTree>
    <p:extLst>
      <p:ext uri="{BB962C8B-B14F-4D97-AF65-F5344CB8AC3E}">
        <p14:creationId xmlns:p14="http://schemas.microsoft.com/office/powerpoint/2010/main" val="241262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covered on page 17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21</a:t>
            </a:fld>
            <a:endParaRPr lang="en-US" dirty="0"/>
          </a:p>
        </p:txBody>
      </p:sp>
    </p:spTree>
    <p:extLst>
      <p:ext uri="{BB962C8B-B14F-4D97-AF65-F5344CB8AC3E}">
        <p14:creationId xmlns:p14="http://schemas.microsoft.com/office/powerpoint/2010/main" val="1081259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principle is covered on page 26 of the Customer Engagement toolkit. </a:t>
            </a:r>
          </a:p>
          <a:p>
            <a:endParaRPr lang="en-AU" dirty="0"/>
          </a:p>
        </p:txBody>
      </p:sp>
      <p:sp>
        <p:nvSpPr>
          <p:cNvPr id="4" name="Slide Number Placeholder 3"/>
          <p:cNvSpPr>
            <a:spLocks noGrp="1"/>
          </p:cNvSpPr>
          <p:nvPr>
            <p:ph type="sldNum" sz="quarter" idx="5"/>
          </p:nvPr>
        </p:nvSpPr>
        <p:spPr/>
        <p:txBody>
          <a:bodyPr/>
          <a:lstStyle/>
          <a:p>
            <a:fld id="{AB02924F-68C5-1440-823A-C3865CF2DFCF}" type="slidenum">
              <a:rPr lang="en-US" smtClean="0"/>
              <a:t>26</a:t>
            </a:fld>
            <a:endParaRPr lang="en-US" dirty="0"/>
          </a:p>
        </p:txBody>
      </p:sp>
    </p:spTree>
    <p:extLst>
      <p:ext uri="{BB962C8B-B14F-4D97-AF65-F5344CB8AC3E}">
        <p14:creationId xmlns:p14="http://schemas.microsoft.com/office/powerpoint/2010/main" val="3233049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923389-5795-4532-9A87-28503386472E}"/>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287015"/>
            <a:ext cx="10363200" cy="2387600"/>
          </a:xfrm>
          <a:prstGeom prst="rect">
            <a:avLst/>
          </a:prstGeom>
        </p:spPr>
        <p:txBody>
          <a:bodyPr anchor="b"/>
          <a:lstStyle>
            <a:lvl1pPr algn="ctr">
              <a:defRPr sz="600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914401" y="3761428"/>
            <a:ext cx="10363199" cy="1026233"/>
          </a:xfrm>
        </p:spPr>
        <p:txBody>
          <a:bodyPr/>
          <a:lstStyle>
            <a:lvl1pPr marL="0" indent="0" algn="ctr">
              <a:buNone/>
              <a:defRPr lang="en-AU"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Wednesday, 26 February 2025</a:t>
            </a:fld>
            <a:endParaRPr lang="en-AU" sz="1200" dirty="0">
              <a:latin typeface="Helvetica" pitchFamily="2" charset="0"/>
            </a:endParaRPr>
          </a:p>
        </p:txBody>
      </p:sp>
    </p:spTree>
    <p:extLst>
      <p:ext uri="{BB962C8B-B14F-4D97-AF65-F5344CB8AC3E}">
        <p14:creationId xmlns:p14="http://schemas.microsoft.com/office/powerpoint/2010/main" val="33416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E6D5FD8-DF6B-9349-89C7-A8D35E3409D1}"/>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8" name="Title 1">
            <a:extLst>
              <a:ext uri="{FF2B5EF4-FFF2-40B4-BE49-F238E27FC236}">
                <a16:creationId xmlns:a16="http://schemas.microsoft.com/office/drawing/2014/main" id="{94E37757-E641-494D-8BE4-0563E96C1D49}"/>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Tree>
    <p:extLst>
      <p:ext uri="{BB962C8B-B14F-4D97-AF65-F5344CB8AC3E}">
        <p14:creationId xmlns:p14="http://schemas.microsoft.com/office/powerpoint/2010/main" val="333790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88" name="Slide Number Placeholder 5">
            <a:extLst>
              <a:ext uri="{FF2B5EF4-FFF2-40B4-BE49-F238E27FC236}">
                <a16:creationId xmlns:a16="http://schemas.microsoft.com/office/drawing/2014/main" id="{A8349B68-2E83-D447-B7BE-1BC023E150C0}"/>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6661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557339"/>
            <a:ext cx="5857344" cy="4303712"/>
          </a:xfrm>
        </p:spPr>
        <p:txBody>
          <a:bodyPr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4"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12" name="Slide Number Placeholder 5">
            <a:extLst>
              <a:ext uri="{FF2B5EF4-FFF2-40B4-BE49-F238E27FC236}">
                <a16:creationId xmlns:a16="http://schemas.microsoft.com/office/drawing/2014/main" id="{62395D03-C5E4-BA4E-B829-77EA818BFE50}"/>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415430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4"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6" name="Content Placeholder 3">
            <a:extLst>
              <a:ext uri="{FF2B5EF4-FFF2-40B4-BE49-F238E27FC236}">
                <a16:creationId xmlns:a16="http://schemas.microsoft.com/office/drawing/2014/main" id="{652134B6-C31E-2B49-A81F-B9C8F9DF0610}"/>
              </a:ext>
            </a:extLst>
          </p:cNvPr>
          <p:cNvSpPr>
            <a:spLocks noGrp="1"/>
          </p:cNvSpPr>
          <p:nvPr>
            <p:ph sz="half" idx="13" hasCustomPrompt="1"/>
          </p:nvPr>
        </p:nvSpPr>
        <p:spPr>
          <a:xfrm>
            <a:off x="5173183" y="1557338"/>
            <a:ext cx="5857344" cy="4351338"/>
          </a:xfrm>
        </p:spPr>
        <p:txBody>
          <a:bodyPr>
            <a:normAutofit/>
          </a:bodyPr>
          <a:lstStyle>
            <a:lvl1pPr marL="0" indent="0" algn="ctr">
              <a:buNone/>
              <a:defRPr sz="1600"/>
            </a:lvl1pPr>
          </a:lstStyle>
          <a:p>
            <a:r>
              <a:rPr lang="en-GB" dirty="0"/>
              <a:t>Click icon to add object</a:t>
            </a:r>
            <a:endParaRPr lang="en-US" dirty="0"/>
          </a:p>
        </p:txBody>
      </p:sp>
      <p:sp>
        <p:nvSpPr>
          <p:cNvPr id="8" name="Slide Number Placeholder 5">
            <a:extLst>
              <a:ext uri="{FF2B5EF4-FFF2-40B4-BE49-F238E27FC236}">
                <a16:creationId xmlns:a16="http://schemas.microsoft.com/office/drawing/2014/main" id="{7626E3F1-6195-AD48-BD1C-58B9D81C425A}"/>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98358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Title Placeholder 15">
            <a:extLst>
              <a:ext uri="{FF2B5EF4-FFF2-40B4-BE49-F238E27FC236}">
                <a16:creationId xmlns:a16="http://schemas.microsoft.com/office/drawing/2014/main" id="{FC3FF8E3-70BF-EE46-A879-138A3C658D72}"/>
              </a:ext>
            </a:extLst>
          </p:cNvPr>
          <p:cNvSpPr txBox="1">
            <a:spLocks/>
          </p:cNvSpPr>
          <p:nvPr userDrawn="1"/>
        </p:nvSpPr>
        <p:spPr>
          <a:xfrm>
            <a:off x="334433" y="158753"/>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GB" sz="4000" dirty="0"/>
              <a:t>Icons</a:t>
            </a:r>
            <a:endParaRPr lang="en-US" sz="4000" dirty="0"/>
          </a:p>
        </p:txBody>
      </p:sp>
      <p:sp>
        <p:nvSpPr>
          <p:cNvPr id="2" name="TextBox 1">
            <a:extLst>
              <a:ext uri="{FF2B5EF4-FFF2-40B4-BE49-F238E27FC236}">
                <a16:creationId xmlns:a16="http://schemas.microsoft.com/office/drawing/2014/main" id="{7A113717-4594-8F49-B8EC-65E16DC06662}"/>
              </a:ext>
            </a:extLst>
          </p:cNvPr>
          <p:cNvSpPr txBox="1"/>
          <p:nvPr userDrawn="1"/>
        </p:nvSpPr>
        <p:spPr>
          <a:xfrm>
            <a:off x="2555021" y="821531"/>
            <a:ext cx="7838807" cy="553998"/>
          </a:xfrm>
          <a:prstGeom prst="rect">
            <a:avLst/>
          </a:prstGeom>
          <a:noFill/>
        </p:spPr>
        <p:txBody>
          <a:bodyPr wrap="square" rtlCol="0">
            <a:spAutoFit/>
          </a:bodyPr>
          <a:lstStyle/>
          <a:p>
            <a:r>
              <a:rPr lang="en-AU" sz="1000" i="1" kern="1200" dirty="0">
                <a:solidFill>
                  <a:schemeClr val="tx1"/>
                </a:solidFill>
                <a:effectLst/>
                <a:latin typeface="+mn-lt"/>
                <a:ea typeface="+mn-ea"/>
                <a:cs typeface="+mn-cs"/>
              </a:rPr>
              <a:t>Visual infographics assist to ensure AER communications are accessible and engaging. </a:t>
            </a:r>
            <a:br>
              <a:rPr lang="en-AU" sz="1000" i="1" kern="1200" dirty="0">
                <a:solidFill>
                  <a:schemeClr val="tx1"/>
                </a:solidFill>
                <a:effectLst/>
                <a:latin typeface="+mn-lt"/>
                <a:ea typeface="+mn-ea"/>
                <a:cs typeface="+mn-cs"/>
              </a:rPr>
            </a:br>
            <a:r>
              <a:rPr lang="en-AU" sz="1000" i="1" kern="1200" dirty="0">
                <a:solidFill>
                  <a:schemeClr val="tx1"/>
                </a:solidFill>
                <a:effectLst/>
                <a:latin typeface="+mn-lt"/>
                <a:ea typeface="+mn-ea"/>
                <a:cs typeface="+mn-cs"/>
              </a:rPr>
              <a:t>Use icons sparingly to help to explain complex ideas in a simple and friendly way.</a:t>
            </a:r>
          </a:p>
          <a:p>
            <a:r>
              <a:rPr lang="en-AU" sz="1000" i="1" kern="1200" dirty="0">
                <a:solidFill>
                  <a:schemeClr val="tx1"/>
                </a:solidFill>
                <a:effectLst/>
                <a:latin typeface="+mn-lt"/>
                <a:ea typeface="+mn-ea"/>
                <a:cs typeface="+mn-cs"/>
              </a:rPr>
              <a:t>To use, simply copy and paste to the desired slide, resize and place near relevant text.</a:t>
            </a:r>
          </a:p>
        </p:txBody>
      </p:sp>
      <p:pic>
        <p:nvPicPr>
          <p:cNvPr id="4" name="Picture 3">
            <a:extLst>
              <a:ext uri="{FF2B5EF4-FFF2-40B4-BE49-F238E27FC236}">
                <a16:creationId xmlns:a16="http://schemas.microsoft.com/office/drawing/2014/main" id="{3D10144D-7EE0-4947-8964-CAEF45B78F24}"/>
              </a:ext>
            </a:extLst>
          </p:cNvPr>
          <p:cNvPicPr>
            <a:picLocks noChangeAspect="1"/>
          </p:cNvPicPr>
          <p:nvPr userDrawn="1"/>
        </p:nvPicPr>
        <p:blipFill>
          <a:blip r:embed="rId2"/>
          <a:stretch>
            <a:fillRect/>
          </a:stretch>
        </p:blipFill>
        <p:spPr>
          <a:xfrm>
            <a:off x="334435" y="1578274"/>
            <a:ext cx="556895" cy="514240"/>
          </a:xfrm>
          <a:prstGeom prst="rect">
            <a:avLst/>
          </a:prstGeom>
        </p:spPr>
      </p:pic>
      <p:pic>
        <p:nvPicPr>
          <p:cNvPr id="14" name="Picture 13">
            <a:extLst>
              <a:ext uri="{FF2B5EF4-FFF2-40B4-BE49-F238E27FC236}">
                <a16:creationId xmlns:a16="http://schemas.microsoft.com/office/drawing/2014/main" id="{0EF053B7-6E66-B548-BCE1-E0793561BF4A}"/>
              </a:ext>
            </a:extLst>
          </p:cNvPr>
          <p:cNvPicPr>
            <a:picLocks noChangeAspect="1"/>
          </p:cNvPicPr>
          <p:nvPr userDrawn="1"/>
        </p:nvPicPr>
        <p:blipFill>
          <a:blip r:embed="rId3"/>
          <a:stretch>
            <a:fillRect/>
          </a:stretch>
        </p:blipFill>
        <p:spPr>
          <a:xfrm>
            <a:off x="1936379" y="1578274"/>
            <a:ext cx="556895" cy="514240"/>
          </a:xfrm>
          <a:prstGeom prst="rect">
            <a:avLst/>
          </a:prstGeom>
        </p:spPr>
      </p:pic>
      <p:pic>
        <p:nvPicPr>
          <p:cNvPr id="16" name="Picture 15">
            <a:extLst>
              <a:ext uri="{FF2B5EF4-FFF2-40B4-BE49-F238E27FC236}">
                <a16:creationId xmlns:a16="http://schemas.microsoft.com/office/drawing/2014/main" id="{813BA794-32D6-6F48-86DA-2FB33E2E36D1}"/>
              </a:ext>
            </a:extLst>
          </p:cNvPr>
          <p:cNvPicPr>
            <a:picLocks noChangeAspect="1"/>
          </p:cNvPicPr>
          <p:nvPr userDrawn="1"/>
        </p:nvPicPr>
        <p:blipFill>
          <a:blip r:embed="rId4"/>
          <a:stretch>
            <a:fillRect/>
          </a:stretch>
        </p:blipFill>
        <p:spPr>
          <a:xfrm>
            <a:off x="2737351" y="1578274"/>
            <a:ext cx="556895" cy="514240"/>
          </a:xfrm>
          <a:prstGeom prst="rect">
            <a:avLst/>
          </a:prstGeom>
        </p:spPr>
      </p:pic>
      <p:pic>
        <p:nvPicPr>
          <p:cNvPr id="18" name="Picture 17">
            <a:extLst>
              <a:ext uri="{FF2B5EF4-FFF2-40B4-BE49-F238E27FC236}">
                <a16:creationId xmlns:a16="http://schemas.microsoft.com/office/drawing/2014/main" id="{B517E8CB-B409-6747-98E5-01BE01C4E275}"/>
              </a:ext>
            </a:extLst>
          </p:cNvPr>
          <p:cNvPicPr>
            <a:picLocks noChangeAspect="1"/>
          </p:cNvPicPr>
          <p:nvPr userDrawn="1"/>
        </p:nvPicPr>
        <p:blipFill>
          <a:blip r:embed="rId5"/>
          <a:stretch>
            <a:fillRect/>
          </a:stretch>
        </p:blipFill>
        <p:spPr>
          <a:xfrm>
            <a:off x="5941239" y="1578274"/>
            <a:ext cx="556895" cy="514240"/>
          </a:xfrm>
          <a:prstGeom prst="rect">
            <a:avLst/>
          </a:prstGeom>
        </p:spPr>
      </p:pic>
      <p:pic>
        <p:nvPicPr>
          <p:cNvPr id="20" name="Picture 19">
            <a:extLst>
              <a:ext uri="{FF2B5EF4-FFF2-40B4-BE49-F238E27FC236}">
                <a16:creationId xmlns:a16="http://schemas.microsoft.com/office/drawing/2014/main" id="{8BD1F78F-1E73-F443-A961-BD4DD4F7CEB3}"/>
              </a:ext>
            </a:extLst>
          </p:cNvPr>
          <p:cNvPicPr>
            <a:picLocks noChangeAspect="1"/>
          </p:cNvPicPr>
          <p:nvPr userDrawn="1"/>
        </p:nvPicPr>
        <p:blipFill>
          <a:blip r:embed="rId6"/>
          <a:stretch>
            <a:fillRect/>
          </a:stretch>
        </p:blipFill>
        <p:spPr>
          <a:xfrm>
            <a:off x="1135407" y="1578274"/>
            <a:ext cx="556895" cy="514240"/>
          </a:xfrm>
          <a:prstGeom prst="rect">
            <a:avLst/>
          </a:prstGeom>
        </p:spPr>
      </p:pic>
      <p:pic>
        <p:nvPicPr>
          <p:cNvPr id="22" name="Picture 21">
            <a:extLst>
              <a:ext uri="{FF2B5EF4-FFF2-40B4-BE49-F238E27FC236}">
                <a16:creationId xmlns:a16="http://schemas.microsoft.com/office/drawing/2014/main" id="{430469D1-DEE7-1D41-8CD5-DD9A9AC03657}"/>
              </a:ext>
            </a:extLst>
          </p:cNvPr>
          <p:cNvPicPr>
            <a:picLocks noChangeAspect="1"/>
          </p:cNvPicPr>
          <p:nvPr userDrawn="1"/>
        </p:nvPicPr>
        <p:blipFill>
          <a:blip r:embed="rId7"/>
          <a:stretch>
            <a:fillRect/>
          </a:stretch>
        </p:blipFill>
        <p:spPr>
          <a:xfrm>
            <a:off x="6742211" y="1578274"/>
            <a:ext cx="556895" cy="514240"/>
          </a:xfrm>
          <a:prstGeom prst="rect">
            <a:avLst/>
          </a:prstGeom>
        </p:spPr>
      </p:pic>
      <p:pic>
        <p:nvPicPr>
          <p:cNvPr id="24" name="Picture 23">
            <a:extLst>
              <a:ext uri="{FF2B5EF4-FFF2-40B4-BE49-F238E27FC236}">
                <a16:creationId xmlns:a16="http://schemas.microsoft.com/office/drawing/2014/main" id="{2ECEA795-6FFD-BF49-A261-83A20E5158DE}"/>
              </a:ext>
            </a:extLst>
          </p:cNvPr>
          <p:cNvPicPr>
            <a:picLocks noChangeAspect="1"/>
          </p:cNvPicPr>
          <p:nvPr userDrawn="1"/>
        </p:nvPicPr>
        <p:blipFill>
          <a:blip/>
          <a:stretch>
            <a:fillRect/>
          </a:stretch>
        </p:blipFill>
        <p:spPr>
          <a:xfrm>
            <a:off x="5140267" y="1578274"/>
            <a:ext cx="556895" cy="514240"/>
          </a:xfrm>
          <a:prstGeom prst="rect">
            <a:avLst/>
          </a:prstGeom>
        </p:spPr>
      </p:pic>
      <p:pic>
        <p:nvPicPr>
          <p:cNvPr id="26" name="Picture 25">
            <a:extLst>
              <a:ext uri="{FF2B5EF4-FFF2-40B4-BE49-F238E27FC236}">
                <a16:creationId xmlns:a16="http://schemas.microsoft.com/office/drawing/2014/main" id="{E4EFBE86-6DF2-DC4E-8E8C-80B2CB9A752A}"/>
              </a:ext>
            </a:extLst>
          </p:cNvPr>
          <p:cNvPicPr>
            <a:picLocks noChangeAspect="1"/>
          </p:cNvPicPr>
          <p:nvPr userDrawn="1"/>
        </p:nvPicPr>
        <p:blipFill>
          <a:blip/>
          <a:stretch>
            <a:fillRect/>
          </a:stretch>
        </p:blipFill>
        <p:spPr>
          <a:xfrm>
            <a:off x="3538323" y="1578274"/>
            <a:ext cx="556895" cy="514240"/>
          </a:xfrm>
          <a:prstGeom prst="rect">
            <a:avLst/>
          </a:prstGeom>
        </p:spPr>
      </p:pic>
      <p:pic>
        <p:nvPicPr>
          <p:cNvPr id="28" name="Picture 27">
            <a:extLst>
              <a:ext uri="{FF2B5EF4-FFF2-40B4-BE49-F238E27FC236}">
                <a16:creationId xmlns:a16="http://schemas.microsoft.com/office/drawing/2014/main" id="{20989CE0-D45A-064C-A0C4-42A4EA73FEE9}"/>
              </a:ext>
            </a:extLst>
          </p:cNvPr>
          <p:cNvPicPr>
            <a:picLocks noChangeAspect="1"/>
          </p:cNvPicPr>
          <p:nvPr userDrawn="1"/>
        </p:nvPicPr>
        <p:blipFill>
          <a:blip/>
          <a:stretch>
            <a:fillRect/>
          </a:stretch>
        </p:blipFill>
        <p:spPr>
          <a:xfrm>
            <a:off x="7543187" y="1578274"/>
            <a:ext cx="556895" cy="514240"/>
          </a:xfrm>
          <a:prstGeom prst="rect">
            <a:avLst/>
          </a:prstGeom>
        </p:spPr>
      </p:pic>
      <p:pic>
        <p:nvPicPr>
          <p:cNvPr id="30" name="Picture 29">
            <a:extLst>
              <a:ext uri="{FF2B5EF4-FFF2-40B4-BE49-F238E27FC236}">
                <a16:creationId xmlns:a16="http://schemas.microsoft.com/office/drawing/2014/main" id="{79E38240-556B-984B-A1C8-C69117E8D866}"/>
              </a:ext>
            </a:extLst>
          </p:cNvPr>
          <p:cNvPicPr>
            <a:picLocks noChangeAspect="1"/>
          </p:cNvPicPr>
          <p:nvPr userDrawn="1"/>
        </p:nvPicPr>
        <p:blipFill>
          <a:blip/>
          <a:stretch>
            <a:fillRect/>
          </a:stretch>
        </p:blipFill>
        <p:spPr>
          <a:xfrm>
            <a:off x="4339295" y="1578274"/>
            <a:ext cx="556895" cy="514240"/>
          </a:xfrm>
          <a:prstGeom prst="rect">
            <a:avLst/>
          </a:prstGeom>
        </p:spPr>
      </p:pic>
      <p:pic>
        <p:nvPicPr>
          <p:cNvPr id="32" name="Picture 31">
            <a:extLst>
              <a:ext uri="{FF2B5EF4-FFF2-40B4-BE49-F238E27FC236}">
                <a16:creationId xmlns:a16="http://schemas.microsoft.com/office/drawing/2014/main" id="{7D59D576-5901-E349-B073-E3E29E2A157B}"/>
              </a:ext>
            </a:extLst>
          </p:cNvPr>
          <p:cNvPicPr>
            <a:picLocks noChangeAspect="1"/>
          </p:cNvPicPr>
          <p:nvPr userDrawn="1"/>
        </p:nvPicPr>
        <p:blipFill>
          <a:blip/>
          <a:stretch>
            <a:fillRect/>
          </a:stretch>
        </p:blipFill>
        <p:spPr>
          <a:xfrm>
            <a:off x="1946316" y="2243564"/>
            <a:ext cx="556895" cy="514240"/>
          </a:xfrm>
          <a:prstGeom prst="rect">
            <a:avLst/>
          </a:prstGeom>
        </p:spPr>
      </p:pic>
      <p:pic>
        <p:nvPicPr>
          <p:cNvPr id="34" name="Picture 33">
            <a:extLst>
              <a:ext uri="{FF2B5EF4-FFF2-40B4-BE49-F238E27FC236}">
                <a16:creationId xmlns:a16="http://schemas.microsoft.com/office/drawing/2014/main" id="{81126E64-3206-3F4B-BA90-979305D75334}"/>
              </a:ext>
            </a:extLst>
          </p:cNvPr>
          <p:cNvPicPr>
            <a:picLocks noChangeAspect="1"/>
          </p:cNvPicPr>
          <p:nvPr userDrawn="1"/>
        </p:nvPicPr>
        <p:blipFill>
          <a:blip/>
          <a:stretch>
            <a:fillRect/>
          </a:stretch>
        </p:blipFill>
        <p:spPr>
          <a:xfrm>
            <a:off x="4364140" y="2243564"/>
            <a:ext cx="556895" cy="514240"/>
          </a:xfrm>
          <a:prstGeom prst="rect">
            <a:avLst/>
          </a:prstGeom>
        </p:spPr>
      </p:pic>
      <p:pic>
        <p:nvPicPr>
          <p:cNvPr id="36" name="Picture 35">
            <a:extLst>
              <a:ext uri="{FF2B5EF4-FFF2-40B4-BE49-F238E27FC236}">
                <a16:creationId xmlns:a16="http://schemas.microsoft.com/office/drawing/2014/main" id="{E548FDB7-FBFA-7D40-96D6-34A78035B4C2}"/>
              </a:ext>
            </a:extLst>
          </p:cNvPr>
          <p:cNvPicPr>
            <a:picLocks noChangeAspect="1"/>
          </p:cNvPicPr>
          <p:nvPr userDrawn="1"/>
        </p:nvPicPr>
        <p:blipFill>
          <a:blip/>
          <a:stretch>
            <a:fillRect/>
          </a:stretch>
        </p:blipFill>
        <p:spPr>
          <a:xfrm>
            <a:off x="334435" y="2243564"/>
            <a:ext cx="556895" cy="514240"/>
          </a:xfrm>
          <a:prstGeom prst="rect">
            <a:avLst/>
          </a:prstGeom>
        </p:spPr>
      </p:pic>
      <p:pic>
        <p:nvPicPr>
          <p:cNvPr id="38" name="Picture 37">
            <a:extLst>
              <a:ext uri="{FF2B5EF4-FFF2-40B4-BE49-F238E27FC236}">
                <a16:creationId xmlns:a16="http://schemas.microsoft.com/office/drawing/2014/main" id="{BE0D5199-5C85-C146-9A4F-CC9BA81AF6F4}"/>
              </a:ext>
            </a:extLst>
          </p:cNvPr>
          <p:cNvPicPr>
            <a:picLocks noChangeAspect="1"/>
          </p:cNvPicPr>
          <p:nvPr userDrawn="1"/>
        </p:nvPicPr>
        <p:blipFill>
          <a:blip/>
          <a:stretch>
            <a:fillRect/>
          </a:stretch>
        </p:blipFill>
        <p:spPr>
          <a:xfrm>
            <a:off x="1140376" y="2243564"/>
            <a:ext cx="556895" cy="514240"/>
          </a:xfrm>
          <a:prstGeom prst="rect">
            <a:avLst/>
          </a:prstGeom>
        </p:spPr>
      </p:pic>
      <p:pic>
        <p:nvPicPr>
          <p:cNvPr id="40" name="Picture 39">
            <a:extLst>
              <a:ext uri="{FF2B5EF4-FFF2-40B4-BE49-F238E27FC236}">
                <a16:creationId xmlns:a16="http://schemas.microsoft.com/office/drawing/2014/main" id="{078233C4-C8BD-DD43-B58F-B50533F6A693}"/>
              </a:ext>
            </a:extLst>
          </p:cNvPr>
          <p:cNvPicPr>
            <a:picLocks noChangeAspect="1"/>
          </p:cNvPicPr>
          <p:nvPr userDrawn="1"/>
        </p:nvPicPr>
        <p:blipFill>
          <a:blip/>
          <a:stretch>
            <a:fillRect/>
          </a:stretch>
        </p:blipFill>
        <p:spPr>
          <a:xfrm>
            <a:off x="2752257" y="2243564"/>
            <a:ext cx="556895" cy="514240"/>
          </a:xfrm>
          <a:prstGeom prst="rect">
            <a:avLst/>
          </a:prstGeom>
        </p:spPr>
      </p:pic>
      <p:pic>
        <p:nvPicPr>
          <p:cNvPr id="42" name="Picture 41">
            <a:extLst>
              <a:ext uri="{FF2B5EF4-FFF2-40B4-BE49-F238E27FC236}">
                <a16:creationId xmlns:a16="http://schemas.microsoft.com/office/drawing/2014/main" id="{5DFAD588-04AB-584C-9903-F2762F0AAA9F}"/>
              </a:ext>
            </a:extLst>
          </p:cNvPr>
          <p:cNvPicPr>
            <a:picLocks noChangeAspect="1"/>
          </p:cNvPicPr>
          <p:nvPr userDrawn="1"/>
        </p:nvPicPr>
        <p:blipFill>
          <a:blip/>
          <a:stretch>
            <a:fillRect/>
          </a:stretch>
        </p:blipFill>
        <p:spPr>
          <a:xfrm>
            <a:off x="5170083" y="2243564"/>
            <a:ext cx="556895" cy="514240"/>
          </a:xfrm>
          <a:prstGeom prst="rect">
            <a:avLst/>
          </a:prstGeom>
        </p:spPr>
      </p:pic>
      <p:pic>
        <p:nvPicPr>
          <p:cNvPr id="44" name="Picture 43">
            <a:extLst>
              <a:ext uri="{FF2B5EF4-FFF2-40B4-BE49-F238E27FC236}">
                <a16:creationId xmlns:a16="http://schemas.microsoft.com/office/drawing/2014/main" id="{730DF422-EDA6-7649-8686-E2D21468FAA6}"/>
              </a:ext>
            </a:extLst>
          </p:cNvPr>
          <p:cNvPicPr>
            <a:picLocks noChangeAspect="1"/>
          </p:cNvPicPr>
          <p:nvPr userDrawn="1"/>
        </p:nvPicPr>
        <p:blipFill>
          <a:blip/>
          <a:stretch>
            <a:fillRect/>
          </a:stretch>
        </p:blipFill>
        <p:spPr>
          <a:xfrm>
            <a:off x="6781964" y="2243564"/>
            <a:ext cx="556895" cy="514240"/>
          </a:xfrm>
          <a:prstGeom prst="rect">
            <a:avLst/>
          </a:prstGeom>
        </p:spPr>
      </p:pic>
      <p:pic>
        <p:nvPicPr>
          <p:cNvPr id="46" name="Picture 45">
            <a:extLst>
              <a:ext uri="{FF2B5EF4-FFF2-40B4-BE49-F238E27FC236}">
                <a16:creationId xmlns:a16="http://schemas.microsoft.com/office/drawing/2014/main" id="{A9C0D357-8ADC-7C47-8162-8247B452F11D}"/>
              </a:ext>
            </a:extLst>
          </p:cNvPr>
          <p:cNvPicPr>
            <a:picLocks noChangeAspect="1"/>
          </p:cNvPicPr>
          <p:nvPr userDrawn="1"/>
        </p:nvPicPr>
        <p:blipFill>
          <a:blip/>
          <a:stretch>
            <a:fillRect/>
          </a:stretch>
        </p:blipFill>
        <p:spPr>
          <a:xfrm>
            <a:off x="3558200" y="2243564"/>
            <a:ext cx="556895" cy="514240"/>
          </a:xfrm>
          <a:prstGeom prst="rect">
            <a:avLst/>
          </a:prstGeom>
        </p:spPr>
      </p:pic>
      <p:pic>
        <p:nvPicPr>
          <p:cNvPr id="48" name="Picture 47">
            <a:extLst>
              <a:ext uri="{FF2B5EF4-FFF2-40B4-BE49-F238E27FC236}">
                <a16:creationId xmlns:a16="http://schemas.microsoft.com/office/drawing/2014/main" id="{D90339BA-CA9C-594E-9277-D9A5100616D1}"/>
              </a:ext>
            </a:extLst>
          </p:cNvPr>
          <p:cNvPicPr>
            <a:picLocks noChangeAspect="1"/>
          </p:cNvPicPr>
          <p:nvPr userDrawn="1"/>
        </p:nvPicPr>
        <p:blipFill>
          <a:blip/>
          <a:stretch>
            <a:fillRect/>
          </a:stretch>
        </p:blipFill>
        <p:spPr>
          <a:xfrm>
            <a:off x="7587903" y="2243564"/>
            <a:ext cx="556895" cy="514240"/>
          </a:xfrm>
          <a:prstGeom prst="rect">
            <a:avLst/>
          </a:prstGeom>
        </p:spPr>
      </p:pic>
      <p:pic>
        <p:nvPicPr>
          <p:cNvPr id="50" name="Picture 49">
            <a:extLst>
              <a:ext uri="{FF2B5EF4-FFF2-40B4-BE49-F238E27FC236}">
                <a16:creationId xmlns:a16="http://schemas.microsoft.com/office/drawing/2014/main" id="{CA0B0482-96E0-904C-933C-83DD8A2851D7}"/>
              </a:ext>
            </a:extLst>
          </p:cNvPr>
          <p:cNvPicPr>
            <a:picLocks noChangeAspect="1"/>
          </p:cNvPicPr>
          <p:nvPr userDrawn="1"/>
        </p:nvPicPr>
        <p:blipFill>
          <a:blip/>
          <a:stretch>
            <a:fillRect/>
          </a:stretch>
        </p:blipFill>
        <p:spPr>
          <a:xfrm>
            <a:off x="5976024" y="2243564"/>
            <a:ext cx="556895" cy="514240"/>
          </a:xfrm>
          <a:prstGeom prst="rect">
            <a:avLst/>
          </a:prstGeom>
        </p:spPr>
      </p:pic>
      <p:pic>
        <p:nvPicPr>
          <p:cNvPr id="52" name="Picture 51">
            <a:extLst>
              <a:ext uri="{FF2B5EF4-FFF2-40B4-BE49-F238E27FC236}">
                <a16:creationId xmlns:a16="http://schemas.microsoft.com/office/drawing/2014/main" id="{4E5EA7A5-6880-5C4A-9D6B-E0EA2E2A16ED}"/>
              </a:ext>
            </a:extLst>
          </p:cNvPr>
          <p:cNvPicPr>
            <a:picLocks noChangeAspect="1"/>
          </p:cNvPicPr>
          <p:nvPr userDrawn="1"/>
        </p:nvPicPr>
        <p:blipFill>
          <a:blip/>
          <a:stretch>
            <a:fillRect/>
          </a:stretch>
        </p:blipFill>
        <p:spPr>
          <a:xfrm>
            <a:off x="7587901" y="3020676"/>
            <a:ext cx="648054" cy="598416"/>
          </a:xfrm>
          <a:prstGeom prst="rect">
            <a:avLst/>
          </a:prstGeom>
        </p:spPr>
      </p:pic>
      <p:pic>
        <p:nvPicPr>
          <p:cNvPr id="54" name="Picture 53">
            <a:extLst>
              <a:ext uri="{FF2B5EF4-FFF2-40B4-BE49-F238E27FC236}">
                <a16:creationId xmlns:a16="http://schemas.microsoft.com/office/drawing/2014/main" id="{1100012D-A6C5-E144-AF15-27E4E8B32F6A}"/>
              </a:ext>
            </a:extLst>
          </p:cNvPr>
          <p:cNvPicPr>
            <a:picLocks noChangeAspect="1"/>
          </p:cNvPicPr>
          <p:nvPr userDrawn="1"/>
        </p:nvPicPr>
        <p:blipFill>
          <a:blip/>
          <a:stretch>
            <a:fillRect/>
          </a:stretch>
        </p:blipFill>
        <p:spPr>
          <a:xfrm>
            <a:off x="304011" y="3020676"/>
            <a:ext cx="648054" cy="598416"/>
          </a:xfrm>
          <a:prstGeom prst="rect">
            <a:avLst/>
          </a:prstGeom>
        </p:spPr>
      </p:pic>
      <p:pic>
        <p:nvPicPr>
          <p:cNvPr id="56" name="Picture 55">
            <a:extLst>
              <a:ext uri="{FF2B5EF4-FFF2-40B4-BE49-F238E27FC236}">
                <a16:creationId xmlns:a16="http://schemas.microsoft.com/office/drawing/2014/main" id="{0485182A-C004-5B4D-8681-D60ECDA41EBE}"/>
              </a:ext>
            </a:extLst>
          </p:cNvPr>
          <p:cNvPicPr>
            <a:picLocks noChangeAspect="1"/>
          </p:cNvPicPr>
          <p:nvPr userDrawn="1"/>
        </p:nvPicPr>
        <p:blipFill>
          <a:blip/>
          <a:stretch>
            <a:fillRect/>
          </a:stretch>
        </p:blipFill>
        <p:spPr>
          <a:xfrm>
            <a:off x="5159939" y="3020676"/>
            <a:ext cx="648054" cy="598416"/>
          </a:xfrm>
          <a:prstGeom prst="rect">
            <a:avLst/>
          </a:prstGeom>
        </p:spPr>
      </p:pic>
      <p:pic>
        <p:nvPicPr>
          <p:cNvPr id="58" name="Picture 57">
            <a:extLst>
              <a:ext uri="{FF2B5EF4-FFF2-40B4-BE49-F238E27FC236}">
                <a16:creationId xmlns:a16="http://schemas.microsoft.com/office/drawing/2014/main" id="{A94E4100-EF7A-D844-A96F-FFF9F4CD2D3F}"/>
              </a:ext>
            </a:extLst>
          </p:cNvPr>
          <p:cNvPicPr>
            <a:picLocks noChangeAspect="1"/>
          </p:cNvPicPr>
          <p:nvPr userDrawn="1"/>
        </p:nvPicPr>
        <p:blipFill>
          <a:blip/>
          <a:stretch>
            <a:fillRect/>
          </a:stretch>
        </p:blipFill>
        <p:spPr>
          <a:xfrm>
            <a:off x="6778581" y="3020676"/>
            <a:ext cx="648054" cy="598416"/>
          </a:xfrm>
          <a:prstGeom prst="rect">
            <a:avLst/>
          </a:prstGeom>
        </p:spPr>
      </p:pic>
      <p:pic>
        <p:nvPicPr>
          <p:cNvPr id="60" name="Picture 59">
            <a:extLst>
              <a:ext uri="{FF2B5EF4-FFF2-40B4-BE49-F238E27FC236}">
                <a16:creationId xmlns:a16="http://schemas.microsoft.com/office/drawing/2014/main" id="{289FF325-3A00-1044-986B-244D7EBA4EA2}"/>
              </a:ext>
            </a:extLst>
          </p:cNvPr>
          <p:cNvPicPr>
            <a:picLocks noChangeAspect="1"/>
          </p:cNvPicPr>
          <p:nvPr userDrawn="1"/>
        </p:nvPicPr>
        <p:blipFill>
          <a:blip/>
          <a:stretch>
            <a:fillRect/>
          </a:stretch>
        </p:blipFill>
        <p:spPr>
          <a:xfrm>
            <a:off x="1922653" y="3020676"/>
            <a:ext cx="648054" cy="598416"/>
          </a:xfrm>
          <a:prstGeom prst="rect">
            <a:avLst/>
          </a:prstGeom>
        </p:spPr>
      </p:pic>
      <p:pic>
        <p:nvPicPr>
          <p:cNvPr id="62" name="Picture 61">
            <a:extLst>
              <a:ext uri="{FF2B5EF4-FFF2-40B4-BE49-F238E27FC236}">
                <a16:creationId xmlns:a16="http://schemas.microsoft.com/office/drawing/2014/main" id="{2D6456D3-57E3-3B49-9AE9-FC2BB65D38D8}"/>
              </a:ext>
            </a:extLst>
          </p:cNvPr>
          <p:cNvPicPr>
            <a:picLocks noChangeAspect="1"/>
          </p:cNvPicPr>
          <p:nvPr userDrawn="1"/>
        </p:nvPicPr>
        <p:blipFill>
          <a:blip/>
          <a:stretch>
            <a:fillRect/>
          </a:stretch>
        </p:blipFill>
        <p:spPr>
          <a:xfrm>
            <a:off x="1113332" y="3020676"/>
            <a:ext cx="648054" cy="598416"/>
          </a:xfrm>
          <a:prstGeom prst="rect">
            <a:avLst/>
          </a:prstGeom>
        </p:spPr>
      </p:pic>
      <p:pic>
        <p:nvPicPr>
          <p:cNvPr id="64" name="Picture 63">
            <a:extLst>
              <a:ext uri="{FF2B5EF4-FFF2-40B4-BE49-F238E27FC236}">
                <a16:creationId xmlns:a16="http://schemas.microsoft.com/office/drawing/2014/main" id="{C911FA65-31BD-2948-B6B2-942ADC0CC798}"/>
              </a:ext>
            </a:extLst>
          </p:cNvPr>
          <p:cNvPicPr>
            <a:picLocks noChangeAspect="1"/>
          </p:cNvPicPr>
          <p:nvPr userDrawn="1"/>
        </p:nvPicPr>
        <p:blipFill>
          <a:blip/>
          <a:stretch>
            <a:fillRect/>
          </a:stretch>
        </p:blipFill>
        <p:spPr>
          <a:xfrm>
            <a:off x="3541296" y="3020676"/>
            <a:ext cx="648054" cy="598416"/>
          </a:xfrm>
          <a:prstGeom prst="rect">
            <a:avLst/>
          </a:prstGeom>
        </p:spPr>
      </p:pic>
      <p:pic>
        <p:nvPicPr>
          <p:cNvPr id="66" name="Picture 65">
            <a:extLst>
              <a:ext uri="{FF2B5EF4-FFF2-40B4-BE49-F238E27FC236}">
                <a16:creationId xmlns:a16="http://schemas.microsoft.com/office/drawing/2014/main" id="{7CEA609B-BDF7-D141-ACD2-A5D9F22484A0}"/>
              </a:ext>
            </a:extLst>
          </p:cNvPr>
          <p:cNvPicPr>
            <a:picLocks noChangeAspect="1"/>
          </p:cNvPicPr>
          <p:nvPr userDrawn="1"/>
        </p:nvPicPr>
        <p:blipFill>
          <a:blip/>
          <a:stretch>
            <a:fillRect/>
          </a:stretch>
        </p:blipFill>
        <p:spPr>
          <a:xfrm>
            <a:off x="4350617" y="3020676"/>
            <a:ext cx="648054" cy="598416"/>
          </a:xfrm>
          <a:prstGeom prst="rect">
            <a:avLst/>
          </a:prstGeom>
        </p:spPr>
      </p:pic>
      <p:pic>
        <p:nvPicPr>
          <p:cNvPr id="68" name="Picture 67">
            <a:extLst>
              <a:ext uri="{FF2B5EF4-FFF2-40B4-BE49-F238E27FC236}">
                <a16:creationId xmlns:a16="http://schemas.microsoft.com/office/drawing/2014/main" id="{DF4FAD2C-A77D-C141-A1BF-5E1F1DF8F15B}"/>
              </a:ext>
            </a:extLst>
          </p:cNvPr>
          <p:cNvPicPr>
            <a:picLocks noChangeAspect="1"/>
          </p:cNvPicPr>
          <p:nvPr userDrawn="1"/>
        </p:nvPicPr>
        <p:blipFill>
          <a:blip/>
          <a:stretch>
            <a:fillRect/>
          </a:stretch>
        </p:blipFill>
        <p:spPr>
          <a:xfrm>
            <a:off x="5969260" y="3020676"/>
            <a:ext cx="648054" cy="598416"/>
          </a:xfrm>
          <a:prstGeom prst="rect">
            <a:avLst/>
          </a:prstGeom>
        </p:spPr>
      </p:pic>
      <p:pic>
        <p:nvPicPr>
          <p:cNvPr id="70" name="Picture 69">
            <a:extLst>
              <a:ext uri="{FF2B5EF4-FFF2-40B4-BE49-F238E27FC236}">
                <a16:creationId xmlns:a16="http://schemas.microsoft.com/office/drawing/2014/main" id="{3203D9D5-7DBF-3A4C-8278-AE8B07D1A1AF}"/>
              </a:ext>
            </a:extLst>
          </p:cNvPr>
          <p:cNvPicPr>
            <a:picLocks noChangeAspect="1"/>
          </p:cNvPicPr>
          <p:nvPr userDrawn="1"/>
        </p:nvPicPr>
        <p:blipFill>
          <a:blip/>
          <a:stretch>
            <a:fillRect/>
          </a:stretch>
        </p:blipFill>
        <p:spPr>
          <a:xfrm>
            <a:off x="2731975" y="3020676"/>
            <a:ext cx="648054" cy="598416"/>
          </a:xfrm>
          <a:prstGeom prst="rect">
            <a:avLst/>
          </a:prstGeom>
        </p:spPr>
      </p:pic>
      <p:pic>
        <p:nvPicPr>
          <p:cNvPr id="115" name="Picture 114">
            <a:extLst>
              <a:ext uri="{FF2B5EF4-FFF2-40B4-BE49-F238E27FC236}">
                <a16:creationId xmlns:a16="http://schemas.microsoft.com/office/drawing/2014/main" id="{4DA1A50A-AE51-7040-A759-C805F16D1F22}"/>
              </a:ext>
            </a:extLst>
          </p:cNvPr>
          <p:cNvPicPr>
            <a:picLocks noChangeAspect="1"/>
          </p:cNvPicPr>
          <p:nvPr userDrawn="1"/>
        </p:nvPicPr>
        <p:blipFill>
          <a:blip/>
          <a:stretch>
            <a:fillRect/>
          </a:stretch>
        </p:blipFill>
        <p:spPr>
          <a:xfrm>
            <a:off x="8393892" y="3020676"/>
            <a:ext cx="648054" cy="598416"/>
          </a:xfrm>
          <a:prstGeom prst="rect">
            <a:avLst/>
          </a:prstGeom>
        </p:spPr>
      </p:pic>
      <p:pic>
        <p:nvPicPr>
          <p:cNvPr id="117" name="Picture 116">
            <a:extLst>
              <a:ext uri="{FF2B5EF4-FFF2-40B4-BE49-F238E27FC236}">
                <a16:creationId xmlns:a16="http://schemas.microsoft.com/office/drawing/2014/main" id="{2E3D9ADE-B7D8-0E4F-A6E7-2B2AEE1C0146}"/>
              </a:ext>
            </a:extLst>
          </p:cNvPr>
          <p:cNvPicPr>
            <a:picLocks noChangeAspect="1"/>
          </p:cNvPicPr>
          <p:nvPr userDrawn="1"/>
        </p:nvPicPr>
        <p:blipFill>
          <a:blip/>
          <a:stretch>
            <a:fillRect/>
          </a:stretch>
        </p:blipFill>
        <p:spPr>
          <a:xfrm>
            <a:off x="3559912" y="3881964"/>
            <a:ext cx="648054" cy="598416"/>
          </a:xfrm>
          <a:prstGeom prst="rect">
            <a:avLst/>
          </a:prstGeom>
        </p:spPr>
      </p:pic>
      <p:pic>
        <p:nvPicPr>
          <p:cNvPr id="118" name="Picture 117">
            <a:extLst>
              <a:ext uri="{FF2B5EF4-FFF2-40B4-BE49-F238E27FC236}">
                <a16:creationId xmlns:a16="http://schemas.microsoft.com/office/drawing/2014/main" id="{FCB35C11-E14D-7749-82DB-21355BF29048}"/>
              </a:ext>
            </a:extLst>
          </p:cNvPr>
          <p:cNvPicPr>
            <a:picLocks noChangeAspect="1"/>
          </p:cNvPicPr>
          <p:nvPr userDrawn="1"/>
        </p:nvPicPr>
        <p:blipFill>
          <a:blip/>
          <a:stretch>
            <a:fillRect/>
          </a:stretch>
        </p:blipFill>
        <p:spPr>
          <a:xfrm>
            <a:off x="1948715" y="3881964"/>
            <a:ext cx="648054" cy="598416"/>
          </a:xfrm>
          <a:prstGeom prst="rect">
            <a:avLst/>
          </a:prstGeom>
        </p:spPr>
      </p:pic>
      <p:pic>
        <p:nvPicPr>
          <p:cNvPr id="119" name="Picture 118">
            <a:extLst>
              <a:ext uri="{FF2B5EF4-FFF2-40B4-BE49-F238E27FC236}">
                <a16:creationId xmlns:a16="http://schemas.microsoft.com/office/drawing/2014/main" id="{F456B25E-0F12-B84E-8AB2-2C48870E4483}"/>
              </a:ext>
            </a:extLst>
          </p:cNvPr>
          <p:cNvPicPr>
            <a:picLocks noChangeAspect="1"/>
          </p:cNvPicPr>
          <p:nvPr userDrawn="1"/>
        </p:nvPicPr>
        <p:blipFill>
          <a:blip/>
          <a:stretch>
            <a:fillRect/>
          </a:stretch>
        </p:blipFill>
        <p:spPr>
          <a:xfrm>
            <a:off x="337517" y="3881964"/>
            <a:ext cx="648054" cy="598416"/>
          </a:xfrm>
          <a:prstGeom prst="rect">
            <a:avLst/>
          </a:prstGeom>
        </p:spPr>
      </p:pic>
      <p:pic>
        <p:nvPicPr>
          <p:cNvPr id="120" name="Picture 119">
            <a:extLst>
              <a:ext uri="{FF2B5EF4-FFF2-40B4-BE49-F238E27FC236}">
                <a16:creationId xmlns:a16="http://schemas.microsoft.com/office/drawing/2014/main" id="{198313E8-B255-9242-B42C-7DC32F281AB6}"/>
              </a:ext>
            </a:extLst>
          </p:cNvPr>
          <p:cNvPicPr>
            <a:picLocks noChangeAspect="1"/>
          </p:cNvPicPr>
          <p:nvPr userDrawn="1"/>
        </p:nvPicPr>
        <p:blipFill>
          <a:blip/>
          <a:stretch>
            <a:fillRect/>
          </a:stretch>
        </p:blipFill>
        <p:spPr>
          <a:xfrm>
            <a:off x="7587901" y="3881964"/>
            <a:ext cx="648054" cy="598416"/>
          </a:xfrm>
          <a:prstGeom prst="rect">
            <a:avLst/>
          </a:prstGeom>
        </p:spPr>
      </p:pic>
      <p:pic>
        <p:nvPicPr>
          <p:cNvPr id="121" name="Picture 120">
            <a:extLst>
              <a:ext uri="{FF2B5EF4-FFF2-40B4-BE49-F238E27FC236}">
                <a16:creationId xmlns:a16="http://schemas.microsoft.com/office/drawing/2014/main" id="{9C01BE79-492D-494F-889B-E056B346A071}"/>
              </a:ext>
            </a:extLst>
          </p:cNvPr>
          <p:cNvPicPr>
            <a:picLocks noChangeAspect="1"/>
          </p:cNvPicPr>
          <p:nvPr userDrawn="1"/>
        </p:nvPicPr>
        <p:blipFill>
          <a:blip/>
          <a:stretch>
            <a:fillRect/>
          </a:stretch>
        </p:blipFill>
        <p:spPr>
          <a:xfrm>
            <a:off x="6782307" y="3881964"/>
            <a:ext cx="648054" cy="598416"/>
          </a:xfrm>
          <a:prstGeom prst="rect">
            <a:avLst/>
          </a:prstGeom>
        </p:spPr>
      </p:pic>
      <p:pic>
        <p:nvPicPr>
          <p:cNvPr id="122" name="Picture 121">
            <a:extLst>
              <a:ext uri="{FF2B5EF4-FFF2-40B4-BE49-F238E27FC236}">
                <a16:creationId xmlns:a16="http://schemas.microsoft.com/office/drawing/2014/main" id="{B0634075-047E-D845-B398-9FE508EB7A45}"/>
              </a:ext>
            </a:extLst>
          </p:cNvPr>
          <p:cNvPicPr>
            <a:picLocks noChangeAspect="1"/>
          </p:cNvPicPr>
          <p:nvPr userDrawn="1"/>
        </p:nvPicPr>
        <p:blipFill>
          <a:blip/>
          <a:stretch>
            <a:fillRect/>
          </a:stretch>
        </p:blipFill>
        <p:spPr>
          <a:xfrm>
            <a:off x="5976708" y="3881964"/>
            <a:ext cx="648054" cy="598416"/>
          </a:xfrm>
          <a:prstGeom prst="rect">
            <a:avLst/>
          </a:prstGeom>
        </p:spPr>
      </p:pic>
      <p:pic>
        <p:nvPicPr>
          <p:cNvPr id="123" name="Picture 122">
            <a:extLst>
              <a:ext uri="{FF2B5EF4-FFF2-40B4-BE49-F238E27FC236}">
                <a16:creationId xmlns:a16="http://schemas.microsoft.com/office/drawing/2014/main" id="{904D2DA6-A347-184A-83AF-5CDE3201B1C2}"/>
              </a:ext>
            </a:extLst>
          </p:cNvPr>
          <p:cNvPicPr>
            <a:picLocks noChangeAspect="1"/>
          </p:cNvPicPr>
          <p:nvPr userDrawn="1"/>
        </p:nvPicPr>
        <p:blipFill>
          <a:blip/>
          <a:stretch>
            <a:fillRect/>
          </a:stretch>
        </p:blipFill>
        <p:spPr>
          <a:xfrm>
            <a:off x="4249203" y="3881964"/>
            <a:ext cx="648054" cy="598416"/>
          </a:xfrm>
          <a:prstGeom prst="rect">
            <a:avLst/>
          </a:prstGeom>
        </p:spPr>
      </p:pic>
      <p:pic>
        <p:nvPicPr>
          <p:cNvPr id="124" name="Picture 123">
            <a:extLst>
              <a:ext uri="{FF2B5EF4-FFF2-40B4-BE49-F238E27FC236}">
                <a16:creationId xmlns:a16="http://schemas.microsoft.com/office/drawing/2014/main" id="{C323B6D9-56CF-8A4D-A49F-E8080F083DFD}"/>
              </a:ext>
            </a:extLst>
          </p:cNvPr>
          <p:cNvPicPr>
            <a:picLocks noChangeAspect="1"/>
          </p:cNvPicPr>
          <p:nvPr userDrawn="1"/>
        </p:nvPicPr>
        <p:blipFill>
          <a:blip/>
          <a:stretch>
            <a:fillRect/>
          </a:stretch>
        </p:blipFill>
        <p:spPr>
          <a:xfrm>
            <a:off x="1143116" y="3881964"/>
            <a:ext cx="648054" cy="598416"/>
          </a:xfrm>
          <a:prstGeom prst="rect">
            <a:avLst/>
          </a:prstGeom>
        </p:spPr>
      </p:pic>
      <p:pic>
        <p:nvPicPr>
          <p:cNvPr id="125" name="Picture 124">
            <a:extLst>
              <a:ext uri="{FF2B5EF4-FFF2-40B4-BE49-F238E27FC236}">
                <a16:creationId xmlns:a16="http://schemas.microsoft.com/office/drawing/2014/main" id="{1783E4B0-EEE1-254C-BAD2-B45B1012947A}"/>
              </a:ext>
            </a:extLst>
          </p:cNvPr>
          <p:cNvPicPr>
            <a:picLocks noChangeAspect="1"/>
          </p:cNvPicPr>
          <p:nvPr userDrawn="1"/>
        </p:nvPicPr>
        <p:blipFill>
          <a:blip/>
          <a:stretch>
            <a:fillRect/>
          </a:stretch>
        </p:blipFill>
        <p:spPr>
          <a:xfrm>
            <a:off x="2754313" y="3881964"/>
            <a:ext cx="648054" cy="598416"/>
          </a:xfrm>
          <a:prstGeom prst="rect">
            <a:avLst/>
          </a:prstGeom>
        </p:spPr>
      </p:pic>
      <p:pic>
        <p:nvPicPr>
          <p:cNvPr id="126" name="Picture 125">
            <a:extLst>
              <a:ext uri="{FF2B5EF4-FFF2-40B4-BE49-F238E27FC236}">
                <a16:creationId xmlns:a16="http://schemas.microsoft.com/office/drawing/2014/main" id="{97FD925D-DA2E-6340-BC40-BB6E19BF8297}"/>
              </a:ext>
            </a:extLst>
          </p:cNvPr>
          <p:cNvPicPr>
            <a:picLocks noChangeAspect="1"/>
          </p:cNvPicPr>
          <p:nvPr userDrawn="1"/>
        </p:nvPicPr>
        <p:blipFill>
          <a:blip/>
          <a:stretch>
            <a:fillRect/>
          </a:stretch>
        </p:blipFill>
        <p:spPr>
          <a:xfrm>
            <a:off x="1183187" y="4743255"/>
            <a:ext cx="589140" cy="544015"/>
          </a:xfrm>
          <a:prstGeom prst="rect">
            <a:avLst/>
          </a:prstGeom>
        </p:spPr>
      </p:pic>
      <p:pic>
        <p:nvPicPr>
          <p:cNvPr id="127" name="Picture 126">
            <a:extLst>
              <a:ext uri="{FF2B5EF4-FFF2-40B4-BE49-F238E27FC236}">
                <a16:creationId xmlns:a16="http://schemas.microsoft.com/office/drawing/2014/main" id="{86032F1B-FDF8-0744-8BDC-A4C312160687}"/>
              </a:ext>
            </a:extLst>
          </p:cNvPr>
          <p:cNvPicPr>
            <a:picLocks noChangeAspect="1"/>
          </p:cNvPicPr>
          <p:nvPr userDrawn="1"/>
        </p:nvPicPr>
        <p:blipFill>
          <a:blip/>
          <a:stretch>
            <a:fillRect/>
          </a:stretch>
        </p:blipFill>
        <p:spPr>
          <a:xfrm>
            <a:off x="2801984" y="4743255"/>
            <a:ext cx="589140" cy="544015"/>
          </a:xfrm>
          <a:prstGeom prst="rect">
            <a:avLst/>
          </a:prstGeom>
        </p:spPr>
      </p:pic>
      <p:pic>
        <p:nvPicPr>
          <p:cNvPr id="128" name="Picture 127">
            <a:extLst>
              <a:ext uri="{FF2B5EF4-FFF2-40B4-BE49-F238E27FC236}">
                <a16:creationId xmlns:a16="http://schemas.microsoft.com/office/drawing/2014/main" id="{3B82EF17-4BD1-C04E-9593-B2C9ABB761B4}"/>
              </a:ext>
            </a:extLst>
          </p:cNvPr>
          <p:cNvPicPr>
            <a:picLocks noChangeAspect="1"/>
          </p:cNvPicPr>
          <p:nvPr userDrawn="1"/>
        </p:nvPicPr>
        <p:blipFill>
          <a:blip/>
          <a:stretch>
            <a:fillRect/>
          </a:stretch>
        </p:blipFill>
        <p:spPr>
          <a:xfrm>
            <a:off x="5230181" y="4743255"/>
            <a:ext cx="589140" cy="544015"/>
          </a:xfrm>
          <a:prstGeom prst="rect">
            <a:avLst/>
          </a:prstGeom>
        </p:spPr>
      </p:pic>
      <p:pic>
        <p:nvPicPr>
          <p:cNvPr id="129" name="Picture 128">
            <a:extLst>
              <a:ext uri="{FF2B5EF4-FFF2-40B4-BE49-F238E27FC236}">
                <a16:creationId xmlns:a16="http://schemas.microsoft.com/office/drawing/2014/main" id="{0775AC3F-7015-A144-873F-DF50557725E5}"/>
              </a:ext>
            </a:extLst>
          </p:cNvPr>
          <p:cNvPicPr>
            <a:picLocks noChangeAspect="1"/>
          </p:cNvPicPr>
          <p:nvPr userDrawn="1"/>
        </p:nvPicPr>
        <p:blipFill>
          <a:blip/>
          <a:stretch>
            <a:fillRect/>
          </a:stretch>
        </p:blipFill>
        <p:spPr>
          <a:xfrm>
            <a:off x="1992586" y="4743255"/>
            <a:ext cx="589140" cy="544015"/>
          </a:xfrm>
          <a:prstGeom prst="rect">
            <a:avLst/>
          </a:prstGeom>
        </p:spPr>
      </p:pic>
      <p:pic>
        <p:nvPicPr>
          <p:cNvPr id="130" name="Picture 129">
            <a:extLst>
              <a:ext uri="{FF2B5EF4-FFF2-40B4-BE49-F238E27FC236}">
                <a16:creationId xmlns:a16="http://schemas.microsoft.com/office/drawing/2014/main" id="{4E173062-6972-F148-8761-A18E2DDED82F}"/>
              </a:ext>
            </a:extLst>
          </p:cNvPr>
          <p:cNvPicPr>
            <a:picLocks noChangeAspect="1"/>
          </p:cNvPicPr>
          <p:nvPr userDrawn="1"/>
        </p:nvPicPr>
        <p:blipFill>
          <a:blip/>
          <a:stretch>
            <a:fillRect/>
          </a:stretch>
        </p:blipFill>
        <p:spPr>
          <a:xfrm>
            <a:off x="6848978" y="4743255"/>
            <a:ext cx="589140" cy="544015"/>
          </a:xfrm>
          <a:prstGeom prst="rect">
            <a:avLst/>
          </a:prstGeom>
        </p:spPr>
      </p:pic>
      <p:pic>
        <p:nvPicPr>
          <p:cNvPr id="131" name="Picture 130">
            <a:extLst>
              <a:ext uri="{FF2B5EF4-FFF2-40B4-BE49-F238E27FC236}">
                <a16:creationId xmlns:a16="http://schemas.microsoft.com/office/drawing/2014/main" id="{C968664F-1DA7-8046-AD8D-10D4F504C878}"/>
              </a:ext>
            </a:extLst>
          </p:cNvPr>
          <p:cNvPicPr>
            <a:picLocks noChangeAspect="1"/>
          </p:cNvPicPr>
          <p:nvPr userDrawn="1"/>
        </p:nvPicPr>
        <p:blipFill>
          <a:blip/>
          <a:stretch>
            <a:fillRect/>
          </a:stretch>
        </p:blipFill>
        <p:spPr>
          <a:xfrm>
            <a:off x="7658371" y="4743255"/>
            <a:ext cx="589140" cy="544015"/>
          </a:xfrm>
          <a:prstGeom prst="rect">
            <a:avLst/>
          </a:prstGeom>
        </p:spPr>
      </p:pic>
      <p:pic>
        <p:nvPicPr>
          <p:cNvPr id="132" name="Picture 131">
            <a:extLst>
              <a:ext uri="{FF2B5EF4-FFF2-40B4-BE49-F238E27FC236}">
                <a16:creationId xmlns:a16="http://schemas.microsoft.com/office/drawing/2014/main" id="{9C6F0732-2C42-BF41-A965-930B1F134B1A}"/>
              </a:ext>
            </a:extLst>
          </p:cNvPr>
          <p:cNvPicPr>
            <a:picLocks noChangeAspect="1"/>
          </p:cNvPicPr>
          <p:nvPr userDrawn="1"/>
        </p:nvPicPr>
        <p:blipFill>
          <a:blip/>
          <a:stretch>
            <a:fillRect/>
          </a:stretch>
        </p:blipFill>
        <p:spPr>
          <a:xfrm>
            <a:off x="6039579" y="4743255"/>
            <a:ext cx="589140" cy="544015"/>
          </a:xfrm>
          <a:prstGeom prst="rect">
            <a:avLst/>
          </a:prstGeom>
        </p:spPr>
      </p:pic>
      <p:pic>
        <p:nvPicPr>
          <p:cNvPr id="133" name="Picture 132">
            <a:extLst>
              <a:ext uri="{FF2B5EF4-FFF2-40B4-BE49-F238E27FC236}">
                <a16:creationId xmlns:a16="http://schemas.microsoft.com/office/drawing/2014/main" id="{4AA351E4-88BC-4B40-9C1C-0922451197FA}"/>
              </a:ext>
            </a:extLst>
          </p:cNvPr>
          <p:cNvPicPr>
            <a:picLocks noChangeAspect="1"/>
          </p:cNvPicPr>
          <p:nvPr userDrawn="1"/>
        </p:nvPicPr>
        <p:blipFill>
          <a:blip/>
          <a:stretch>
            <a:fillRect/>
          </a:stretch>
        </p:blipFill>
        <p:spPr>
          <a:xfrm>
            <a:off x="373789" y="4743255"/>
            <a:ext cx="589140" cy="544015"/>
          </a:xfrm>
          <a:prstGeom prst="rect">
            <a:avLst/>
          </a:prstGeom>
        </p:spPr>
      </p:pic>
      <p:pic>
        <p:nvPicPr>
          <p:cNvPr id="135" name="Picture 134">
            <a:extLst>
              <a:ext uri="{FF2B5EF4-FFF2-40B4-BE49-F238E27FC236}">
                <a16:creationId xmlns:a16="http://schemas.microsoft.com/office/drawing/2014/main" id="{16C3B3B6-12C2-8D47-982D-F241A7BD873A}"/>
              </a:ext>
            </a:extLst>
          </p:cNvPr>
          <p:cNvPicPr>
            <a:picLocks noChangeAspect="1"/>
          </p:cNvPicPr>
          <p:nvPr userDrawn="1"/>
        </p:nvPicPr>
        <p:blipFill>
          <a:blip/>
          <a:stretch>
            <a:fillRect/>
          </a:stretch>
        </p:blipFill>
        <p:spPr>
          <a:xfrm>
            <a:off x="334433" y="5531868"/>
            <a:ext cx="648054" cy="598416"/>
          </a:xfrm>
          <a:prstGeom prst="rect">
            <a:avLst/>
          </a:prstGeom>
        </p:spPr>
      </p:pic>
      <p:pic>
        <p:nvPicPr>
          <p:cNvPr id="137" name="Picture 136">
            <a:extLst>
              <a:ext uri="{FF2B5EF4-FFF2-40B4-BE49-F238E27FC236}">
                <a16:creationId xmlns:a16="http://schemas.microsoft.com/office/drawing/2014/main" id="{C0310D10-6A33-8E4C-9456-0BC84BCF0EAB}"/>
              </a:ext>
            </a:extLst>
          </p:cNvPr>
          <p:cNvPicPr>
            <a:picLocks noChangeAspect="1"/>
          </p:cNvPicPr>
          <p:nvPr userDrawn="1"/>
        </p:nvPicPr>
        <p:blipFill>
          <a:blip/>
          <a:stretch>
            <a:fillRect/>
          </a:stretch>
        </p:blipFill>
        <p:spPr>
          <a:xfrm>
            <a:off x="3611383" y="4743255"/>
            <a:ext cx="589140" cy="544015"/>
          </a:xfrm>
          <a:prstGeom prst="rect">
            <a:avLst/>
          </a:prstGeom>
        </p:spPr>
      </p:pic>
      <p:pic>
        <p:nvPicPr>
          <p:cNvPr id="139" name="Picture 138">
            <a:extLst>
              <a:ext uri="{FF2B5EF4-FFF2-40B4-BE49-F238E27FC236}">
                <a16:creationId xmlns:a16="http://schemas.microsoft.com/office/drawing/2014/main" id="{DC13F855-3281-3F4C-B9EE-AB7FE145A310}"/>
              </a:ext>
            </a:extLst>
          </p:cNvPr>
          <p:cNvPicPr>
            <a:picLocks noChangeAspect="1"/>
          </p:cNvPicPr>
          <p:nvPr userDrawn="1"/>
        </p:nvPicPr>
        <p:blipFill>
          <a:blip/>
          <a:stretch>
            <a:fillRect/>
          </a:stretch>
        </p:blipFill>
        <p:spPr>
          <a:xfrm>
            <a:off x="4420782" y="4743255"/>
            <a:ext cx="589140" cy="544015"/>
          </a:xfrm>
          <a:prstGeom prst="rect">
            <a:avLst/>
          </a:prstGeom>
        </p:spPr>
      </p:pic>
      <p:pic>
        <p:nvPicPr>
          <p:cNvPr id="143" name="Picture 142">
            <a:extLst>
              <a:ext uri="{FF2B5EF4-FFF2-40B4-BE49-F238E27FC236}">
                <a16:creationId xmlns:a16="http://schemas.microsoft.com/office/drawing/2014/main" id="{ACD296D0-4DD1-C749-AB12-71D87D7CDEA5}"/>
              </a:ext>
            </a:extLst>
          </p:cNvPr>
          <p:cNvPicPr>
            <a:picLocks noChangeAspect="1"/>
          </p:cNvPicPr>
          <p:nvPr userDrawn="1"/>
        </p:nvPicPr>
        <p:blipFill>
          <a:blip/>
          <a:stretch>
            <a:fillRect/>
          </a:stretch>
        </p:blipFill>
        <p:spPr>
          <a:xfrm>
            <a:off x="8467761" y="4716051"/>
            <a:ext cx="648054" cy="598416"/>
          </a:xfrm>
          <a:prstGeom prst="rect">
            <a:avLst/>
          </a:prstGeom>
        </p:spPr>
      </p:pic>
      <p:pic>
        <p:nvPicPr>
          <p:cNvPr id="144" name="Picture 143">
            <a:extLst>
              <a:ext uri="{FF2B5EF4-FFF2-40B4-BE49-F238E27FC236}">
                <a16:creationId xmlns:a16="http://schemas.microsoft.com/office/drawing/2014/main" id="{C164874C-347A-4C43-82CA-AE4644439876}"/>
              </a:ext>
            </a:extLst>
          </p:cNvPr>
          <p:cNvPicPr>
            <a:picLocks noChangeAspect="1"/>
          </p:cNvPicPr>
          <p:nvPr userDrawn="1"/>
        </p:nvPicPr>
        <p:blipFill>
          <a:blip/>
          <a:stretch>
            <a:fillRect/>
          </a:stretch>
        </p:blipFill>
        <p:spPr>
          <a:xfrm>
            <a:off x="8381051" y="2241338"/>
            <a:ext cx="648054" cy="598416"/>
          </a:xfrm>
          <a:prstGeom prst="rect">
            <a:avLst/>
          </a:prstGeom>
        </p:spPr>
      </p:pic>
      <p:pic>
        <p:nvPicPr>
          <p:cNvPr id="145" name="Picture 144">
            <a:extLst>
              <a:ext uri="{FF2B5EF4-FFF2-40B4-BE49-F238E27FC236}">
                <a16:creationId xmlns:a16="http://schemas.microsoft.com/office/drawing/2014/main" id="{4C1F4FE9-BFBA-D646-B650-368B65295D8A}"/>
              </a:ext>
            </a:extLst>
          </p:cNvPr>
          <p:cNvPicPr>
            <a:picLocks noChangeAspect="1"/>
          </p:cNvPicPr>
          <p:nvPr userDrawn="1"/>
        </p:nvPicPr>
        <p:blipFill>
          <a:blip/>
          <a:stretch>
            <a:fillRect/>
          </a:stretch>
        </p:blipFill>
        <p:spPr>
          <a:xfrm>
            <a:off x="2770553" y="5531868"/>
            <a:ext cx="648054" cy="598416"/>
          </a:xfrm>
          <a:prstGeom prst="rect">
            <a:avLst/>
          </a:prstGeom>
        </p:spPr>
      </p:pic>
      <p:pic>
        <p:nvPicPr>
          <p:cNvPr id="146" name="Picture 145">
            <a:extLst>
              <a:ext uri="{FF2B5EF4-FFF2-40B4-BE49-F238E27FC236}">
                <a16:creationId xmlns:a16="http://schemas.microsoft.com/office/drawing/2014/main" id="{D33832D5-DA16-2F49-A878-4314EA4B5603}"/>
              </a:ext>
            </a:extLst>
          </p:cNvPr>
          <p:cNvPicPr>
            <a:picLocks noChangeAspect="1"/>
          </p:cNvPicPr>
          <p:nvPr userDrawn="1"/>
        </p:nvPicPr>
        <p:blipFill>
          <a:blip/>
          <a:stretch>
            <a:fillRect/>
          </a:stretch>
        </p:blipFill>
        <p:spPr>
          <a:xfrm>
            <a:off x="5159939" y="3809292"/>
            <a:ext cx="648054" cy="598416"/>
          </a:xfrm>
          <a:prstGeom prst="rect">
            <a:avLst/>
          </a:prstGeom>
        </p:spPr>
      </p:pic>
      <p:pic>
        <p:nvPicPr>
          <p:cNvPr id="147" name="Picture 146">
            <a:extLst>
              <a:ext uri="{FF2B5EF4-FFF2-40B4-BE49-F238E27FC236}">
                <a16:creationId xmlns:a16="http://schemas.microsoft.com/office/drawing/2014/main" id="{A9F37F96-D581-0D45-BE66-6368DDED3398}"/>
              </a:ext>
            </a:extLst>
          </p:cNvPr>
          <p:cNvPicPr>
            <a:picLocks noChangeAspect="1"/>
          </p:cNvPicPr>
          <p:nvPr userDrawn="1"/>
        </p:nvPicPr>
        <p:blipFill>
          <a:blip/>
          <a:stretch>
            <a:fillRect/>
          </a:stretch>
        </p:blipFill>
        <p:spPr>
          <a:xfrm>
            <a:off x="4394633" y="5531868"/>
            <a:ext cx="648054" cy="598416"/>
          </a:xfrm>
          <a:prstGeom prst="rect">
            <a:avLst/>
          </a:prstGeom>
        </p:spPr>
      </p:pic>
      <p:pic>
        <p:nvPicPr>
          <p:cNvPr id="148" name="Picture 147">
            <a:extLst>
              <a:ext uri="{FF2B5EF4-FFF2-40B4-BE49-F238E27FC236}">
                <a16:creationId xmlns:a16="http://schemas.microsoft.com/office/drawing/2014/main" id="{0B663770-81F3-3E4B-914A-15A5FB0FADD3}"/>
              </a:ext>
            </a:extLst>
          </p:cNvPr>
          <p:cNvPicPr>
            <a:picLocks noChangeAspect="1"/>
          </p:cNvPicPr>
          <p:nvPr userDrawn="1"/>
        </p:nvPicPr>
        <p:blipFill>
          <a:blip/>
          <a:stretch>
            <a:fillRect/>
          </a:stretch>
        </p:blipFill>
        <p:spPr>
          <a:xfrm>
            <a:off x="6018713" y="5531868"/>
            <a:ext cx="648054" cy="598416"/>
          </a:xfrm>
          <a:prstGeom prst="rect">
            <a:avLst/>
          </a:prstGeom>
        </p:spPr>
      </p:pic>
      <p:pic>
        <p:nvPicPr>
          <p:cNvPr id="149" name="Picture 148">
            <a:extLst>
              <a:ext uri="{FF2B5EF4-FFF2-40B4-BE49-F238E27FC236}">
                <a16:creationId xmlns:a16="http://schemas.microsoft.com/office/drawing/2014/main" id="{FB356FC3-4C13-D64B-9FE4-200921CA38CD}"/>
              </a:ext>
            </a:extLst>
          </p:cNvPr>
          <p:cNvPicPr>
            <a:picLocks noChangeAspect="1"/>
          </p:cNvPicPr>
          <p:nvPr userDrawn="1"/>
        </p:nvPicPr>
        <p:blipFill>
          <a:blip/>
          <a:stretch>
            <a:fillRect/>
          </a:stretch>
        </p:blipFill>
        <p:spPr>
          <a:xfrm>
            <a:off x="1958513" y="5531868"/>
            <a:ext cx="648054" cy="598416"/>
          </a:xfrm>
          <a:prstGeom prst="rect">
            <a:avLst/>
          </a:prstGeom>
        </p:spPr>
      </p:pic>
      <p:pic>
        <p:nvPicPr>
          <p:cNvPr id="150" name="Picture 149">
            <a:extLst>
              <a:ext uri="{FF2B5EF4-FFF2-40B4-BE49-F238E27FC236}">
                <a16:creationId xmlns:a16="http://schemas.microsoft.com/office/drawing/2014/main" id="{8E7485ED-0D58-6C4B-8556-E211BC720B8D}"/>
              </a:ext>
            </a:extLst>
          </p:cNvPr>
          <p:cNvPicPr>
            <a:picLocks noChangeAspect="1"/>
          </p:cNvPicPr>
          <p:nvPr userDrawn="1"/>
        </p:nvPicPr>
        <p:blipFill>
          <a:blip/>
          <a:stretch>
            <a:fillRect/>
          </a:stretch>
        </p:blipFill>
        <p:spPr>
          <a:xfrm>
            <a:off x="1146473" y="5531868"/>
            <a:ext cx="648054" cy="598416"/>
          </a:xfrm>
          <a:prstGeom prst="rect">
            <a:avLst/>
          </a:prstGeom>
        </p:spPr>
      </p:pic>
      <p:pic>
        <p:nvPicPr>
          <p:cNvPr id="151" name="Picture 150">
            <a:extLst>
              <a:ext uri="{FF2B5EF4-FFF2-40B4-BE49-F238E27FC236}">
                <a16:creationId xmlns:a16="http://schemas.microsoft.com/office/drawing/2014/main" id="{2CD47082-66FA-E44A-94D1-8042BE492091}"/>
              </a:ext>
            </a:extLst>
          </p:cNvPr>
          <p:cNvPicPr>
            <a:picLocks noChangeAspect="1"/>
          </p:cNvPicPr>
          <p:nvPr userDrawn="1"/>
        </p:nvPicPr>
        <p:blipFill>
          <a:blip/>
          <a:stretch>
            <a:fillRect/>
          </a:stretch>
        </p:blipFill>
        <p:spPr>
          <a:xfrm>
            <a:off x="6830753" y="5531868"/>
            <a:ext cx="648054" cy="598416"/>
          </a:xfrm>
          <a:prstGeom prst="rect">
            <a:avLst/>
          </a:prstGeom>
        </p:spPr>
      </p:pic>
      <p:pic>
        <p:nvPicPr>
          <p:cNvPr id="152" name="Picture 151">
            <a:extLst>
              <a:ext uri="{FF2B5EF4-FFF2-40B4-BE49-F238E27FC236}">
                <a16:creationId xmlns:a16="http://schemas.microsoft.com/office/drawing/2014/main" id="{BD42A642-6AEE-F148-8225-B955D5AEE424}"/>
              </a:ext>
            </a:extLst>
          </p:cNvPr>
          <p:cNvPicPr>
            <a:picLocks noChangeAspect="1"/>
          </p:cNvPicPr>
          <p:nvPr userDrawn="1"/>
        </p:nvPicPr>
        <p:blipFill>
          <a:blip/>
          <a:stretch>
            <a:fillRect/>
          </a:stretch>
        </p:blipFill>
        <p:spPr>
          <a:xfrm>
            <a:off x="7658368" y="5531868"/>
            <a:ext cx="648054" cy="598416"/>
          </a:xfrm>
          <a:prstGeom prst="rect">
            <a:avLst/>
          </a:prstGeom>
        </p:spPr>
      </p:pic>
      <p:pic>
        <p:nvPicPr>
          <p:cNvPr id="153" name="Picture 152">
            <a:extLst>
              <a:ext uri="{FF2B5EF4-FFF2-40B4-BE49-F238E27FC236}">
                <a16:creationId xmlns:a16="http://schemas.microsoft.com/office/drawing/2014/main" id="{646D72A5-0CCF-324B-81FB-8D70F9351522}"/>
              </a:ext>
            </a:extLst>
          </p:cNvPr>
          <p:cNvPicPr>
            <a:picLocks noChangeAspect="1"/>
          </p:cNvPicPr>
          <p:nvPr userDrawn="1"/>
        </p:nvPicPr>
        <p:blipFill>
          <a:blip r:embed="rId8"/>
          <a:stretch>
            <a:fillRect/>
          </a:stretch>
        </p:blipFill>
        <p:spPr>
          <a:xfrm>
            <a:off x="3582593" y="5531868"/>
            <a:ext cx="648054" cy="598416"/>
          </a:xfrm>
          <a:prstGeom prst="rect">
            <a:avLst/>
          </a:prstGeom>
        </p:spPr>
      </p:pic>
      <p:pic>
        <p:nvPicPr>
          <p:cNvPr id="154" name="Picture 153">
            <a:extLst>
              <a:ext uri="{FF2B5EF4-FFF2-40B4-BE49-F238E27FC236}">
                <a16:creationId xmlns:a16="http://schemas.microsoft.com/office/drawing/2014/main" id="{61805087-5CBA-6645-B252-448EA3EED9CA}"/>
              </a:ext>
            </a:extLst>
          </p:cNvPr>
          <p:cNvPicPr>
            <a:picLocks noChangeAspect="1"/>
          </p:cNvPicPr>
          <p:nvPr userDrawn="1"/>
        </p:nvPicPr>
        <p:blipFill>
          <a:blip r:embed="rId9"/>
          <a:stretch>
            <a:fillRect/>
          </a:stretch>
        </p:blipFill>
        <p:spPr>
          <a:xfrm>
            <a:off x="8456256" y="3880966"/>
            <a:ext cx="648054" cy="598416"/>
          </a:xfrm>
          <a:prstGeom prst="rect">
            <a:avLst/>
          </a:prstGeom>
        </p:spPr>
      </p:pic>
      <p:pic>
        <p:nvPicPr>
          <p:cNvPr id="155" name="Picture 154">
            <a:extLst>
              <a:ext uri="{FF2B5EF4-FFF2-40B4-BE49-F238E27FC236}">
                <a16:creationId xmlns:a16="http://schemas.microsoft.com/office/drawing/2014/main" id="{C770207E-CD1B-D748-B454-A21BE082B0B9}"/>
              </a:ext>
            </a:extLst>
          </p:cNvPr>
          <p:cNvPicPr>
            <a:picLocks noChangeAspect="1"/>
          </p:cNvPicPr>
          <p:nvPr userDrawn="1"/>
        </p:nvPicPr>
        <p:blipFill>
          <a:blip r:embed="rId10"/>
          <a:stretch>
            <a:fillRect/>
          </a:stretch>
        </p:blipFill>
        <p:spPr>
          <a:xfrm>
            <a:off x="5206673" y="5531868"/>
            <a:ext cx="648054" cy="598416"/>
          </a:xfrm>
          <a:prstGeom prst="rect">
            <a:avLst/>
          </a:prstGeom>
        </p:spPr>
      </p:pic>
      <p:pic>
        <p:nvPicPr>
          <p:cNvPr id="157" name="Picture 156">
            <a:extLst>
              <a:ext uri="{FF2B5EF4-FFF2-40B4-BE49-F238E27FC236}">
                <a16:creationId xmlns:a16="http://schemas.microsoft.com/office/drawing/2014/main" id="{BBEDF730-650B-BE4C-BC2D-99F67F2ACB6F}"/>
              </a:ext>
            </a:extLst>
          </p:cNvPr>
          <p:cNvPicPr>
            <a:picLocks noChangeAspect="1"/>
          </p:cNvPicPr>
          <p:nvPr userDrawn="1"/>
        </p:nvPicPr>
        <p:blipFill>
          <a:blip r:embed="rId11"/>
          <a:stretch>
            <a:fillRect/>
          </a:stretch>
        </p:blipFill>
        <p:spPr>
          <a:xfrm>
            <a:off x="8381052" y="1563617"/>
            <a:ext cx="648055" cy="598417"/>
          </a:xfrm>
          <a:prstGeom prst="rect">
            <a:avLst/>
          </a:prstGeom>
        </p:spPr>
      </p:pic>
      <p:sp>
        <p:nvSpPr>
          <p:cNvPr id="158" name="Slide Number Placeholder 5">
            <a:extLst>
              <a:ext uri="{FF2B5EF4-FFF2-40B4-BE49-F238E27FC236}">
                <a16:creationId xmlns:a16="http://schemas.microsoft.com/office/drawing/2014/main" id="{B399FA1A-5822-9740-A6DF-6ECB1682B262}"/>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97922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op header o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E634A-E798-6940-A857-4047100A73AF}"/>
              </a:ext>
            </a:extLst>
          </p:cNvPr>
          <p:cNvSpPr/>
          <p:nvPr userDrawn="1"/>
        </p:nvSpPr>
        <p:spPr>
          <a:xfrm>
            <a:off x="-115691" y="5733358"/>
            <a:ext cx="12387784" cy="1441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2" name="Title 1"/>
          <p:cNvSpPr>
            <a:spLocks noGrp="1"/>
          </p:cNvSpPr>
          <p:nvPr>
            <p:ph type="title" hasCustomPrompt="1"/>
          </p:nvPr>
        </p:nvSpPr>
        <p:spPr>
          <a:xfrm>
            <a:off x="355949" y="896358"/>
            <a:ext cx="10674579" cy="1322147"/>
          </a:xfrm>
          <a:prstGeom prst="rect">
            <a:avLst/>
          </a:prstGeom>
        </p:spPr>
        <p:txBody>
          <a:bodyPr/>
          <a:lstStyle/>
          <a:p>
            <a:r>
              <a:rPr lang="en-GB" dirty="0"/>
              <a:t>Click to add title</a:t>
            </a:r>
            <a:endParaRPr lang="en-US" dirty="0"/>
          </a:p>
        </p:txBody>
      </p:sp>
      <p:sp>
        <p:nvSpPr>
          <p:cNvPr id="3" name="Content Placeholder 2"/>
          <p:cNvSpPr>
            <a:spLocks noGrp="1"/>
          </p:cNvSpPr>
          <p:nvPr>
            <p:ph idx="1" hasCustomPrompt="1"/>
          </p:nvPr>
        </p:nvSpPr>
        <p:spPr>
          <a:xfrm>
            <a:off x="355950" y="2291528"/>
            <a:ext cx="10684585" cy="435133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6" y="28021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1" y="241077"/>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355058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7E932-347F-5E44-937A-C0E85C82BF0E}"/>
              </a:ext>
            </a:extLst>
          </p:cNvPr>
          <p:cNvSpPr/>
          <p:nvPr userDrawn="1"/>
        </p:nvSpPr>
        <p:spPr>
          <a:xfrm>
            <a:off x="0" y="0"/>
            <a:ext cx="12192000" cy="6376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Slide Number Placeholder 1">
            <a:extLst>
              <a:ext uri="{FF2B5EF4-FFF2-40B4-BE49-F238E27FC236}">
                <a16:creationId xmlns:a16="http://schemas.microsoft.com/office/drawing/2014/main" id="{91F86954-50A5-4FE4-B519-08EDF5E1C088}"/>
              </a:ext>
            </a:extLst>
          </p:cNvPr>
          <p:cNvSpPr>
            <a:spLocks noGrp="1"/>
          </p:cNvSpPr>
          <p:nvPr>
            <p:ph type="sldNum" sz="quarter" idx="10"/>
          </p:nvPr>
        </p:nvSpPr>
        <p:spPr/>
        <p:txBody>
          <a:bodyPr/>
          <a:lstStyle/>
          <a:p>
            <a:fld id="{59E0E5AC-4EB8-1344-86F9-1F2AD8323603}" type="slidenum">
              <a:rPr lang="en-US" smtClean="0"/>
              <a:pPr/>
              <a:t>‹#›</a:t>
            </a:fld>
            <a:endParaRPr lang="en-US" dirty="0"/>
          </a:p>
        </p:txBody>
      </p:sp>
      <p:pic>
        <p:nvPicPr>
          <p:cNvPr id="5" name="Picture 4">
            <a:extLst>
              <a:ext uri="{FF2B5EF4-FFF2-40B4-BE49-F238E27FC236}">
                <a16:creationId xmlns:a16="http://schemas.microsoft.com/office/drawing/2014/main" id="{D94D8E15-C3DC-4EC0-A419-83DD1D72F346}"/>
              </a:ext>
            </a:extLst>
          </p:cNvPr>
          <p:cNvPicPr>
            <a:picLocks noChangeAspect="1"/>
          </p:cNvPicPr>
          <p:nvPr userDrawn="1"/>
        </p:nvPicPr>
        <p:blipFill>
          <a:blip r:embed="rId2"/>
          <a:stretch>
            <a:fillRect/>
          </a:stretch>
        </p:blipFill>
        <p:spPr>
          <a:xfrm>
            <a:off x="8728401" y="6128358"/>
            <a:ext cx="3416300" cy="787400"/>
          </a:xfrm>
          <a:prstGeom prst="rect">
            <a:avLst/>
          </a:prstGeom>
        </p:spPr>
      </p:pic>
    </p:spTree>
    <p:extLst>
      <p:ext uri="{BB962C8B-B14F-4D97-AF65-F5344CB8AC3E}">
        <p14:creationId xmlns:p14="http://schemas.microsoft.com/office/powerpoint/2010/main" val="20551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op header with commenta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E634A-E798-6940-A857-4047100A73AF}"/>
              </a:ext>
            </a:extLst>
          </p:cNvPr>
          <p:cNvSpPr/>
          <p:nvPr userDrawn="1"/>
        </p:nvSpPr>
        <p:spPr>
          <a:xfrm>
            <a:off x="-1" y="5733357"/>
            <a:ext cx="12192001" cy="112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2" name="Title 1"/>
          <p:cNvSpPr>
            <a:spLocks noGrp="1"/>
          </p:cNvSpPr>
          <p:nvPr>
            <p:ph type="title" hasCustomPrompt="1"/>
          </p:nvPr>
        </p:nvSpPr>
        <p:spPr>
          <a:xfrm>
            <a:off x="355948" y="896357"/>
            <a:ext cx="11492506" cy="722132"/>
          </a:xfrm>
          <a:prstGeom prst="rect">
            <a:avLst/>
          </a:prstGeom>
        </p:spPr>
        <p:txBody>
          <a:bodyPr anchor="ctr"/>
          <a:lstStyle/>
          <a:p>
            <a:r>
              <a:rPr lang="en-GB" dirty="0"/>
              <a:t>Click to add title</a:t>
            </a:r>
            <a:endParaRPr lang="en-US" dirty="0"/>
          </a:p>
        </p:txBody>
      </p:sp>
      <p:sp>
        <p:nvSpPr>
          <p:cNvPr id="3" name="Content Placeholder 2"/>
          <p:cNvSpPr>
            <a:spLocks noGrp="1"/>
          </p:cNvSpPr>
          <p:nvPr>
            <p:ph idx="1" hasCustomPrompt="1"/>
          </p:nvPr>
        </p:nvSpPr>
        <p:spPr>
          <a:xfrm>
            <a:off x="355949" y="2724912"/>
            <a:ext cx="11503279" cy="3917954"/>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4" y="28021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0" y="241075"/>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
        <p:nvSpPr>
          <p:cNvPr id="4" name="Content Placeholder 2">
            <a:extLst>
              <a:ext uri="{FF2B5EF4-FFF2-40B4-BE49-F238E27FC236}">
                <a16:creationId xmlns:a16="http://schemas.microsoft.com/office/drawing/2014/main" id="{4BAA6E7A-260B-B84A-C62C-DB4CA25587D3}"/>
              </a:ext>
            </a:extLst>
          </p:cNvPr>
          <p:cNvSpPr>
            <a:spLocks noGrp="1"/>
          </p:cNvSpPr>
          <p:nvPr>
            <p:ph idx="10"/>
          </p:nvPr>
        </p:nvSpPr>
        <p:spPr>
          <a:xfrm>
            <a:off x="344359" y="1716946"/>
            <a:ext cx="11503279" cy="907382"/>
          </a:xfrm>
        </p:spPr>
        <p:txBody>
          <a:bodyPr/>
          <a:lstStyle>
            <a:lvl1pPr marL="0" indent="0">
              <a:buNone/>
              <a:defRPr>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606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287015"/>
            <a:ext cx="10363200" cy="2387600"/>
          </a:xfrm>
          <a:prstGeom prst="rect">
            <a:avLst/>
          </a:prstGeom>
        </p:spPr>
        <p:txBody>
          <a:bodyPr anchor="b"/>
          <a:lstStyle>
            <a:lvl1pPr algn="ctr">
              <a:defRPr sz="600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914399" y="3761426"/>
            <a:ext cx="10363199" cy="1026233"/>
          </a:xfrm>
        </p:spPr>
        <p:txBody>
          <a:bodyPr/>
          <a:lstStyle>
            <a:lvl1pPr marL="0" indent="0" algn="ctr">
              <a:buNone/>
              <a:defRPr lang="en-AU"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6" y="333929"/>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1200" dirty="0">
                <a:latin typeface="Helvetica" pitchFamily="2" charset="0"/>
              </a:rPr>
              <a:t>[insert</a:t>
            </a:r>
            <a:r>
              <a:rPr lang="en-AU" sz="1200" baseline="0" dirty="0">
                <a:latin typeface="Helvetica" pitchFamily="2" charset="0"/>
              </a:rPr>
              <a:t> date]</a:t>
            </a:r>
            <a:endParaRPr lang="en-AU" sz="1200" dirty="0">
              <a:latin typeface="Helvetica" pitchFamily="2" charset="0"/>
            </a:endParaRPr>
          </a:p>
        </p:txBody>
      </p:sp>
      <p:pic>
        <p:nvPicPr>
          <p:cNvPr id="6" name="Picture 5">
            <a:extLst>
              <a:ext uri="{FF2B5EF4-FFF2-40B4-BE49-F238E27FC236}">
                <a16:creationId xmlns:a16="http://schemas.microsoft.com/office/drawing/2014/main" id="{4495AC92-FEDE-4E5E-A4FC-65E4F6CEBA1C}"/>
              </a:ext>
            </a:extLst>
          </p:cNvPr>
          <p:cNvPicPr>
            <a:picLocks noChangeAspect="1"/>
          </p:cNvPicPr>
          <p:nvPr userDrawn="1"/>
        </p:nvPicPr>
        <p:blipFill>
          <a:blip r:embed="rId3"/>
          <a:stretch>
            <a:fillRect/>
          </a:stretch>
        </p:blipFill>
        <p:spPr>
          <a:xfrm>
            <a:off x="247649" y="152400"/>
            <a:ext cx="2004499" cy="889752"/>
          </a:xfrm>
          <a:prstGeom prst="rect">
            <a:avLst/>
          </a:prstGeom>
        </p:spPr>
      </p:pic>
    </p:spTree>
    <p:extLst>
      <p:ext uri="{BB962C8B-B14F-4D97-AF65-F5344CB8AC3E}">
        <p14:creationId xmlns:p14="http://schemas.microsoft.com/office/powerpoint/2010/main" val="92676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Title with phot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6" y="333929"/>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AU" sz="1200" dirty="0">
                <a:latin typeface="Helvetica" pitchFamily="2" charset="0"/>
              </a:rPr>
              <a:t>[insert date]</a:t>
            </a:r>
          </a:p>
        </p:txBody>
      </p:sp>
      <p:sp>
        <p:nvSpPr>
          <p:cNvPr id="25" name="Title 1">
            <a:extLst>
              <a:ext uri="{FF2B5EF4-FFF2-40B4-BE49-F238E27FC236}">
                <a16:creationId xmlns:a16="http://schemas.microsoft.com/office/drawing/2014/main" id="{242E87C4-A2F6-4142-99C3-15CAEA941AC5}"/>
              </a:ext>
            </a:extLst>
          </p:cNvPr>
          <p:cNvSpPr>
            <a:spLocks noGrp="1"/>
          </p:cNvSpPr>
          <p:nvPr>
            <p:ph type="ctrTitle" hasCustomPrompt="1"/>
          </p:nvPr>
        </p:nvSpPr>
        <p:spPr>
          <a:xfrm>
            <a:off x="914400" y="1287015"/>
            <a:ext cx="10363200" cy="2387600"/>
          </a:xfrm>
          <a:prstGeom prst="rect">
            <a:avLst/>
          </a:prstGeom>
        </p:spPr>
        <p:txBody>
          <a:bodyPr anchor="b"/>
          <a:lstStyle>
            <a:lvl1pPr algn="ctr">
              <a:defRPr sz="6000">
                <a:solidFill>
                  <a:schemeClr val="accent1"/>
                </a:solidFill>
              </a:defRPr>
            </a:lvl1pPr>
          </a:lstStyle>
          <a:p>
            <a:r>
              <a:rPr lang="en-GB" dirty="0"/>
              <a:t>Click to add Title</a:t>
            </a:r>
            <a:endParaRPr lang="en-US" dirty="0"/>
          </a:p>
        </p:txBody>
      </p:sp>
      <p:sp>
        <p:nvSpPr>
          <p:cNvPr id="26" name="Subtitle 2">
            <a:extLst>
              <a:ext uri="{FF2B5EF4-FFF2-40B4-BE49-F238E27FC236}">
                <a16:creationId xmlns:a16="http://schemas.microsoft.com/office/drawing/2014/main" id="{10DA1272-78DC-844C-9AED-DFBB7336D8E1}"/>
              </a:ext>
            </a:extLst>
          </p:cNvPr>
          <p:cNvSpPr>
            <a:spLocks noGrp="1"/>
          </p:cNvSpPr>
          <p:nvPr>
            <p:ph type="subTitle" idx="1" hasCustomPrompt="1"/>
          </p:nvPr>
        </p:nvSpPr>
        <p:spPr>
          <a:xfrm>
            <a:off x="914399" y="3761426"/>
            <a:ext cx="10363199" cy="1026233"/>
          </a:xfrm>
        </p:spPr>
        <p:txBody>
          <a:bodyPr/>
          <a:lstStyle>
            <a:lvl1pPr marL="0" indent="0" algn="ctr">
              <a:buNone/>
              <a:defRPr lang="en-AU" smtClean="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pic>
        <p:nvPicPr>
          <p:cNvPr id="6" name="Picture 5">
            <a:extLst>
              <a:ext uri="{FF2B5EF4-FFF2-40B4-BE49-F238E27FC236}">
                <a16:creationId xmlns:a16="http://schemas.microsoft.com/office/drawing/2014/main" id="{02E08524-77D5-42FB-97CD-894FB2BF7376}"/>
              </a:ext>
            </a:extLst>
          </p:cNvPr>
          <p:cNvPicPr>
            <a:picLocks noChangeAspect="1"/>
          </p:cNvPicPr>
          <p:nvPr userDrawn="1"/>
        </p:nvPicPr>
        <p:blipFill>
          <a:blip r:embed="rId3"/>
          <a:stretch>
            <a:fillRect/>
          </a:stretch>
        </p:blipFill>
        <p:spPr>
          <a:xfrm>
            <a:off x="247649" y="152400"/>
            <a:ext cx="2004499" cy="889752"/>
          </a:xfrm>
          <a:prstGeom prst="rect">
            <a:avLst/>
          </a:prstGeom>
        </p:spPr>
      </p:pic>
    </p:spTree>
    <p:extLst>
      <p:ext uri="{BB962C8B-B14F-4D97-AF65-F5344CB8AC3E}">
        <p14:creationId xmlns:p14="http://schemas.microsoft.com/office/powerpoint/2010/main" val="289816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1" y="152400"/>
            <a:ext cx="2672665" cy="889752"/>
          </a:xfrm>
          <a:prstGeom prst="rect">
            <a:avLst/>
          </a:prstGeom>
        </p:spPr>
      </p:pic>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Wednesday, 26 February 2025</a:t>
            </a:fld>
            <a:endParaRPr lang="en-AU" sz="1200" dirty="0">
              <a:latin typeface="Helvetica" pitchFamily="2" charset="0"/>
            </a:endParaRPr>
          </a:p>
        </p:txBody>
      </p:sp>
      <p:pic>
        <p:nvPicPr>
          <p:cNvPr id="3" name="Picture 2">
            <a:extLst>
              <a:ext uri="{FF2B5EF4-FFF2-40B4-BE49-F238E27FC236}">
                <a16:creationId xmlns:a16="http://schemas.microsoft.com/office/drawing/2014/main" id="{653B620B-B06A-4847-BD2B-90FC0409893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9857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8CD3-71D5-C74E-BD37-A4F70184B36B}"/>
              </a:ext>
            </a:extLst>
          </p:cNvPr>
          <p:cNvSpPr>
            <a:spLocks noGrp="1"/>
          </p:cNvSpPr>
          <p:nvPr>
            <p:ph type="title" hasCustomPrompt="1"/>
          </p:nvPr>
        </p:nvSpPr>
        <p:spPr/>
        <p:txBody>
          <a:bodyPr/>
          <a:lstStyle/>
          <a:p>
            <a:r>
              <a:rPr lang="en-GB" dirty="0"/>
              <a:t>Agenda/Table of Contents</a:t>
            </a:r>
            <a:endParaRPr lang="en-US" dirty="0"/>
          </a:p>
        </p:txBody>
      </p:sp>
      <p:sp>
        <p:nvSpPr>
          <p:cNvPr id="7" name="Oval 6">
            <a:extLst>
              <a:ext uri="{FF2B5EF4-FFF2-40B4-BE49-F238E27FC236}">
                <a16:creationId xmlns:a16="http://schemas.microsoft.com/office/drawing/2014/main" id="{38760121-957C-6545-9D4D-74CDF80A0ABA}"/>
              </a:ext>
            </a:extLst>
          </p:cNvPr>
          <p:cNvSpPr/>
          <p:nvPr userDrawn="1"/>
        </p:nvSpPr>
        <p:spPr>
          <a:xfrm>
            <a:off x="455876" y="1899245"/>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59" name="Slide Number Placeholder 5">
            <a:extLst>
              <a:ext uri="{FF2B5EF4-FFF2-40B4-BE49-F238E27FC236}">
                <a16:creationId xmlns:a16="http://schemas.microsoft.com/office/drawing/2014/main" id="{09DD3F78-8EE4-5846-A56A-69F3371F6DB7}"/>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63" name="Text Placeholder 62">
            <a:extLst>
              <a:ext uri="{FF2B5EF4-FFF2-40B4-BE49-F238E27FC236}">
                <a16:creationId xmlns:a16="http://schemas.microsoft.com/office/drawing/2014/main" id="{B7238EE3-6BD7-7648-87D3-CAC84A868E1F}"/>
              </a:ext>
            </a:extLst>
          </p:cNvPr>
          <p:cNvSpPr>
            <a:spLocks noGrp="1"/>
          </p:cNvSpPr>
          <p:nvPr>
            <p:ph type="body" sz="quarter" idx="10" hasCustomPrompt="1"/>
          </p:nvPr>
        </p:nvSpPr>
        <p:spPr>
          <a:xfrm>
            <a:off x="1283236" y="1890701"/>
            <a:ext cx="3901017" cy="534448"/>
          </a:xfrm>
        </p:spPr>
        <p:txBody>
          <a:bodyPr anchor="ctr" anchorCtr="0"/>
          <a:lstStyle>
            <a:lvl1pPr marL="0" indent="0">
              <a:buFontTx/>
              <a:buNone/>
              <a:defRPr/>
            </a:lvl1pPr>
          </a:lstStyle>
          <a:p>
            <a:pPr lvl="0"/>
            <a:r>
              <a:rPr lang="en-US" dirty="0"/>
              <a:t>Type in item</a:t>
            </a:r>
          </a:p>
        </p:txBody>
      </p:sp>
      <p:sp>
        <p:nvSpPr>
          <p:cNvPr id="64" name="Text Placeholder 62">
            <a:extLst>
              <a:ext uri="{FF2B5EF4-FFF2-40B4-BE49-F238E27FC236}">
                <a16:creationId xmlns:a16="http://schemas.microsoft.com/office/drawing/2014/main" id="{A242A5EF-2BDA-1949-AA0A-4504F4061F4A}"/>
              </a:ext>
            </a:extLst>
          </p:cNvPr>
          <p:cNvSpPr>
            <a:spLocks noGrp="1"/>
          </p:cNvSpPr>
          <p:nvPr>
            <p:ph type="body" sz="quarter" idx="11" hasCustomPrompt="1"/>
          </p:nvPr>
        </p:nvSpPr>
        <p:spPr>
          <a:xfrm>
            <a:off x="572197" y="1979457"/>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5" name="Oval 64">
            <a:extLst>
              <a:ext uri="{FF2B5EF4-FFF2-40B4-BE49-F238E27FC236}">
                <a16:creationId xmlns:a16="http://schemas.microsoft.com/office/drawing/2014/main" id="{81FE98AA-E406-5A4D-8F78-9A7EEA098EF6}"/>
              </a:ext>
            </a:extLst>
          </p:cNvPr>
          <p:cNvSpPr/>
          <p:nvPr userDrawn="1"/>
        </p:nvSpPr>
        <p:spPr>
          <a:xfrm>
            <a:off x="455876" y="2687749"/>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6" name="Text Placeholder 62">
            <a:extLst>
              <a:ext uri="{FF2B5EF4-FFF2-40B4-BE49-F238E27FC236}">
                <a16:creationId xmlns:a16="http://schemas.microsoft.com/office/drawing/2014/main" id="{A682D902-CE54-8542-9C8A-D7DBAA515043}"/>
              </a:ext>
            </a:extLst>
          </p:cNvPr>
          <p:cNvSpPr>
            <a:spLocks noGrp="1"/>
          </p:cNvSpPr>
          <p:nvPr>
            <p:ph type="body" sz="quarter" idx="12" hasCustomPrompt="1"/>
          </p:nvPr>
        </p:nvSpPr>
        <p:spPr>
          <a:xfrm>
            <a:off x="1283236" y="2679205"/>
            <a:ext cx="3901017" cy="534448"/>
          </a:xfrm>
        </p:spPr>
        <p:txBody>
          <a:bodyPr anchor="ctr" anchorCtr="0"/>
          <a:lstStyle>
            <a:lvl1pPr marL="0" indent="0">
              <a:buFontTx/>
              <a:buNone/>
              <a:defRPr/>
            </a:lvl1pPr>
          </a:lstStyle>
          <a:p>
            <a:pPr lvl="0"/>
            <a:r>
              <a:rPr lang="en-US" dirty="0"/>
              <a:t>Type in item</a:t>
            </a:r>
          </a:p>
        </p:txBody>
      </p:sp>
      <p:sp>
        <p:nvSpPr>
          <p:cNvPr id="67" name="Text Placeholder 62">
            <a:extLst>
              <a:ext uri="{FF2B5EF4-FFF2-40B4-BE49-F238E27FC236}">
                <a16:creationId xmlns:a16="http://schemas.microsoft.com/office/drawing/2014/main" id="{C6ABD56D-CEA2-F345-9DC0-9A63237D3C94}"/>
              </a:ext>
            </a:extLst>
          </p:cNvPr>
          <p:cNvSpPr>
            <a:spLocks noGrp="1"/>
          </p:cNvSpPr>
          <p:nvPr>
            <p:ph type="body" sz="quarter" idx="13" hasCustomPrompt="1"/>
          </p:nvPr>
        </p:nvSpPr>
        <p:spPr>
          <a:xfrm>
            <a:off x="572197" y="2767961"/>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8" name="Oval 67">
            <a:extLst>
              <a:ext uri="{FF2B5EF4-FFF2-40B4-BE49-F238E27FC236}">
                <a16:creationId xmlns:a16="http://schemas.microsoft.com/office/drawing/2014/main" id="{A6331A59-B6A2-CE49-B6FF-BA302D2F7D53}"/>
              </a:ext>
            </a:extLst>
          </p:cNvPr>
          <p:cNvSpPr/>
          <p:nvPr userDrawn="1"/>
        </p:nvSpPr>
        <p:spPr>
          <a:xfrm>
            <a:off x="455876" y="3484797"/>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9" name="Text Placeholder 62">
            <a:extLst>
              <a:ext uri="{FF2B5EF4-FFF2-40B4-BE49-F238E27FC236}">
                <a16:creationId xmlns:a16="http://schemas.microsoft.com/office/drawing/2014/main" id="{8CB893A8-7F5E-B342-8DA8-0C13C27BA509}"/>
              </a:ext>
            </a:extLst>
          </p:cNvPr>
          <p:cNvSpPr>
            <a:spLocks noGrp="1"/>
          </p:cNvSpPr>
          <p:nvPr>
            <p:ph type="body" sz="quarter" idx="14" hasCustomPrompt="1"/>
          </p:nvPr>
        </p:nvSpPr>
        <p:spPr>
          <a:xfrm>
            <a:off x="1283236" y="3476253"/>
            <a:ext cx="3901017" cy="534448"/>
          </a:xfrm>
        </p:spPr>
        <p:txBody>
          <a:bodyPr anchor="ctr" anchorCtr="0"/>
          <a:lstStyle>
            <a:lvl1pPr marL="0" indent="0">
              <a:buFontTx/>
              <a:buNone/>
              <a:defRPr/>
            </a:lvl1pPr>
          </a:lstStyle>
          <a:p>
            <a:pPr lvl="0"/>
            <a:r>
              <a:rPr lang="en-US" dirty="0"/>
              <a:t>Type in item</a:t>
            </a:r>
          </a:p>
        </p:txBody>
      </p:sp>
      <p:sp>
        <p:nvSpPr>
          <p:cNvPr id="70" name="Text Placeholder 62">
            <a:extLst>
              <a:ext uri="{FF2B5EF4-FFF2-40B4-BE49-F238E27FC236}">
                <a16:creationId xmlns:a16="http://schemas.microsoft.com/office/drawing/2014/main" id="{DD7BC28F-A7AD-C34F-9FA7-4F2F7415595B}"/>
              </a:ext>
            </a:extLst>
          </p:cNvPr>
          <p:cNvSpPr>
            <a:spLocks noGrp="1"/>
          </p:cNvSpPr>
          <p:nvPr>
            <p:ph type="body" sz="quarter" idx="15" hasCustomPrompt="1"/>
          </p:nvPr>
        </p:nvSpPr>
        <p:spPr>
          <a:xfrm>
            <a:off x="572197" y="356500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1" name="Oval 70">
            <a:extLst>
              <a:ext uri="{FF2B5EF4-FFF2-40B4-BE49-F238E27FC236}">
                <a16:creationId xmlns:a16="http://schemas.microsoft.com/office/drawing/2014/main" id="{1D25FF57-144C-704B-8447-EED770AD2070}"/>
              </a:ext>
            </a:extLst>
          </p:cNvPr>
          <p:cNvSpPr/>
          <p:nvPr userDrawn="1"/>
        </p:nvSpPr>
        <p:spPr>
          <a:xfrm>
            <a:off x="455876" y="4281845"/>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2" name="Text Placeholder 62">
            <a:extLst>
              <a:ext uri="{FF2B5EF4-FFF2-40B4-BE49-F238E27FC236}">
                <a16:creationId xmlns:a16="http://schemas.microsoft.com/office/drawing/2014/main" id="{34065258-1A76-B247-BEE7-4008273F389B}"/>
              </a:ext>
            </a:extLst>
          </p:cNvPr>
          <p:cNvSpPr>
            <a:spLocks noGrp="1"/>
          </p:cNvSpPr>
          <p:nvPr>
            <p:ph type="body" sz="quarter" idx="16" hasCustomPrompt="1"/>
          </p:nvPr>
        </p:nvSpPr>
        <p:spPr>
          <a:xfrm>
            <a:off x="1283236" y="4273301"/>
            <a:ext cx="3901017" cy="534448"/>
          </a:xfrm>
        </p:spPr>
        <p:txBody>
          <a:bodyPr anchor="ctr" anchorCtr="0"/>
          <a:lstStyle>
            <a:lvl1pPr marL="0" indent="0">
              <a:buFontTx/>
              <a:buNone/>
              <a:defRPr/>
            </a:lvl1pPr>
          </a:lstStyle>
          <a:p>
            <a:pPr lvl="0"/>
            <a:r>
              <a:rPr lang="en-US" dirty="0"/>
              <a:t>Type in item</a:t>
            </a:r>
          </a:p>
        </p:txBody>
      </p:sp>
      <p:sp>
        <p:nvSpPr>
          <p:cNvPr id="73" name="Text Placeholder 62">
            <a:extLst>
              <a:ext uri="{FF2B5EF4-FFF2-40B4-BE49-F238E27FC236}">
                <a16:creationId xmlns:a16="http://schemas.microsoft.com/office/drawing/2014/main" id="{F6F39B6A-166E-6F48-9AC8-041BFC1C9F14}"/>
              </a:ext>
            </a:extLst>
          </p:cNvPr>
          <p:cNvSpPr>
            <a:spLocks noGrp="1"/>
          </p:cNvSpPr>
          <p:nvPr>
            <p:ph type="body" sz="quarter" idx="17" hasCustomPrompt="1"/>
          </p:nvPr>
        </p:nvSpPr>
        <p:spPr>
          <a:xfrm>
            <a:off x="572197" y="4362057"/>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4" name="Oval 73">
            <a:extLst>
              <a:ext uri="{FF2B5EF4-FFF2-40B4-BE49-F238E27FC236}">
                <a16:creationId xmlns:a16="http://schemas.microsoft.com/office/drawing/2014/main" id="{D6437597-C18C-3A4F-BAF6-7114B19DF314}"/>
              </a:ext>
            </a:extLst>
          </p:cNvPr>
          <p:cNvSpPr/>
          <p:nvPr userDrawn="1"/>
        </p:nvSpPr>
        <p:spPr>
          <a:xfrm>
            <a:off x="455876" y="5087437"/>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5" name="Text Placeholder 62">
            <a:extLst>
              <a:ext uri="{FF2B5EF4-FFF2-40B4-BE49-F238E27FC236}">
                <a16:creationId xmlns:a16="http://schemas.microsoft.com/office/drawing/2014/main" id="{753A56F5-9951-0F49-A36F-7EBBCD51F592}"/>
              </a:ext>
            </a:extLst>
          </p:cNvPr>
          <p:cNvSpPr>
            <a:spLocks noGrp="1"/>
          </p:cNvSpPr>
          <p:nvPr>
            <p:ph type="body" sz="quarter" idx="18" hasCustomPrompt="1"/>
          </p:nvPr>
        </p:nvSpPr>
        <p:spPr>
          <a:xfrm>
            <a:off x="1283236" y="5078893"/>
            <a:ext cx="3901017" cy="534448"/>
          </a:xfrm>
        </p:spPr>
        <p:txBody>
          <a:bodyPr anchor="ctr" anchorCtr="0"/>
          <a:lstStyle>
            <a:lvl1pPr marL="0" indent="0">
              <a:buFontTx/>
              <a:buNone/>
              <a:defRPr/>
            </a:lvl1pPr>
          </a:lstStyle>
          <a:p>
            <a:pPr lvl="0"/>
            <a:r>
              <a:rPr lang="en-US" dirty="0"/>
              <a:t>Type in item</a:t>
            </a:r>
          </a:p>
        </p:txBody>
      </p:sp>
      <p:sp>
        <p:nvSpPr>
          <p:cNvPr id="76" name="Text Placeholder 62">
            <a:extLst>
              <a:ext uri="{FF2B5EF4-FFF2-40B4-BE49-F238E27FC236}">
                <a16:creationId xmlns:a16="http://schemas.microsoft.com/office/drawing/2014/main" id="{9AC73D2D-03A5-B040-AEC2-646AB1CCC697}"/>
              </a:ext>
            </a:extLst>
          </p:cNvPr>
          <p:cNvSpPr>
            <a:spLocks noGrp="1"/>
          </p:cNvSpPr>
          <p:nvPr>
            <p:ph type="body" sz="quarter" idx="19" hasCustomPrompt="1"/>
          </p:nvPr>
        </p:nvSpPr>
        <p:spPr>
          <a:xfrm>
            <a:off x="572197" y="516764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7" name="Oval 76">
            <a:extLst>
              <a:ext uri="{FF2B5EF4-FFF2-40B4-BE49-F238E27FC236}">
                <a16:creationId xmlns:a16="http://schemas.microsoft.com/office/drawing/2014/main" id="{071B239E-9514-B340-9F7F-5FC940EA1C0D}"/>
              </a:ext>
            </a:extLst>
          </p:cNvPr>
          <p:cNvSpPr/>
          <p:nvPr userDrawn="1"/>
        </p:nvSpPr>
        <p:spPr>
          <a:xfrm>
            <a:off x="6121659" y="1884372"/>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8" name="Text Placeholder 62">
            <a:extLst>
              <a:ext uri="{FF2B5EF4-FFF2-40B4-BE49-F238E27FC236}">
                <a16:creationId xmlns:a16="http://schemas.microsoft.com/office/drawing/2014/main" id="{28284901-F31F-8B4A-954E-54238503CEA1}"/>
              </a:ext>
            </a:extLst>
          </p:cNvPr>
          <p:cNvSpPr>
            <a:spLocks noGrp="1"/>
          </p:cNvSpPr>
          <p:nvPr>
            <p:ph type="body" sz="quarter" idx="20" hasCustomPrompt="1"/>
          </p:nvPr>
        </p:nvSpPr>
        <p:spPr>
          <a:xfrm>
            <a:off x="6949018" y="1875828"/>
            <a:ext cx="3901017" cy="534448"/>
          </a:xfrm>
        </p:spPr>
        <p:txBody>
          <a:bodyPr anchor="ctr" anchorCtr="0"/>
          <a:lstStyle>
            <a:lvl1pPr marL="0" indent="0">
              <a:buFontTx/>
              <a:buNone/>
              <a:defRPr/>
            </a:lvl1pPr>
          </a:lstStyle>
          <a:p>
            <a:pPr lvl="0"/>
            <a:r>
              <a:rPr lang="en-US" dirty="0"/>
              <a:t>Type in item</a:t>
            </a:r>
          </a:p>
        </p:txBody>
      </p:sp>
      <p:sp>
        <p:nvSpPr>
          <p:cNvPr id="79" name="Text Placeholder 62">
            <a:extLst>
              <a:ext uri="{FF2B5EF4-FFF2-40B4-BE49-F238E27FC236}">
                <a16:creationId xmlns:a16="http://schemas.microsoft.com/office/drawing/2014/main" id="{7E97BD02-1E8D-2749-AB26-825B1B2CCD7B}"/>
              </a:ext>
            </a:extLst>
          </p:cNvPr>
          <p:cNvSpPr>
            <a:spLocks noGrp="1"/>
          </p:cNvSpPr>
          <p:nvPr>
            <p:ph type="body" sz="quarter" idx="21" hasCustomPrompt="1"/>
          </p:nvPr>
        </p:nvSpPr>
        <p:spPr>
          <a:xfrm>
            <a:off x="6237979" y="1964584"/>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0" name="Oval 79">
            <a:extLst>
              <a:ext uri="{FF2B5EF4-FFF2-40B4-BE49-F238E27FC236}">
                <a16:creationId xmlns:a16="http://schemas.microsoft.com/office/drawing/2014/main" id="{16DE2EAC-0B80-AF49-A9EF-53CF4227723B}"/>
              </a:ext>
            </a:extLst>
          </p:cNvPr>
          <p:cNvSpPr/>
          <p:nvPr userDrawn="1"/>
        </p:nvSpPr>
        <p:spPr>
          <a:xfrm>
            <a:off x="6121659" y="2672876"/>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1" name="Text Placeholder 62">
            <a:extLst>
              <a:ext uri="{FF2B5EF4-FFF2-40B4-BE49-F238E27FC236}">
                <a16:creationId xmlns:a16="http://schemas.microsoft.com/office/drawing/2014/main" id="{0A7A6E00-1EAE-8248-A8B7-955BCDDACEC8}"/>
              </a:ext>
            </a:extLst>
          </p:cNvPr>
          <p:cNvSpPr>
            <a:spLocks noGrp="1"/>
          </p:cNvSpPr>
          <p:nvPr>
            <p:ph type="body" sz="quarter" idx="22" hasCustomPrompt="1"/>
          </p:nvPr>
        </p:nvSpPr>
        <p:spPr>
          <a:xfrm>
            <a:off x="6949018" y="2664332"/>
            <a:ext cx="3901017" cy="534448"/>
          </a:xfrm>
        </p:spPr>
        <p:txBody>
          <a:bodyPr anchor="ctr" anchorCtr="0"/>
          <a:lstStyle>
            <a:lvl1pPr marL="0" indent="0">
              <a:buFontTx/>
              <a:buNone/>
              <a:defRPr/>
            </a:lvl1pPr>
          </a:lstStyle>
          <a:p>
            <a:pPr lvl="0"/>
            <a:r>
              <a:rPr lang="en-US" dirty="0"/>
              <a:t>Type in item</a:t>
            </a:r>
          </a:p>
        </p:txBody>
      </p:sp>
      <p:sp>
        <p:nvSpPr>
          <p:cNvPr id="82" name="Text Placeholder 62">
            <a:extLst>
              <a:ext uri="{FF2B5EF4-FFF2-40B4-BE49-F238E27FC236}">
                <a16:creationId xmlns:a16="http://schemas.microsoft.com/office/drawing/2014/main" id="{9196FA16-7363-A64E-B9A7-E0242AAF213A}"/>
              </a:ext>
            </a:extLst>
          </p:cNvPr>
          <p:cNvSpPr>
            <a:spLocks noGrp="1"/>
          </p:cNvSpPr>
          <p:nvPr>
            <p:ph type="body" sz="quarter" idx="23" hasCustomPrompt="1"/>
          </p:nvPr>
        </p:nvSpPr>
        <p:spPr>
          <a:xfrm>
            <a:off x="6237979" y="2753088"/>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3" name="Oval 82">
            <a:extLst>
              <a:ext uri="{FF2B5EF4-FFF2-40B4-BE49-F238E27FC236}">
                <a16:creationId xmlns:a16="http://schemas.microsoft.com/office/drawing/2014/main" id="{A116A085-EC5E-4B40-B601-B4EA6CC92008}"/>
              </a:ext>
            </a:extLst>
          </p:cNvPr>
          <p:cNvSpPr/>
          <p:nvPr userDrawn="1"/>
        </p:nvSpPr>
        <p:spPr>
          <a:xfrm>
            <a:off x="6121659" y="3469924"/>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4" name="Text Placeholder 62">
            <a:extLst>
              <a:ext uri="{FF2B5EF4-FFF2-40B4-BE49-F238E27FC236}">
                <a16:creationId xmlns:a16="http://schemas.microsoft.com/office/drawing/2014/main" id="{931FFA7B-5596-FC46-80F6-2F3D5C7135DB}"/>
              </a:ext>
            </a:extLst>
          </p:cNvPr>
          <p:cNvSpPr>
            <a:spLocks noGrp="1"/>
          </p:cNvSpPr>
          <p:nvPr>
            <p:ph type="body" sz="quarter" idx="24" hasCustomPrompt="1"/>
          </p:nvPr>
        </p:nvSpPr>
        <p:spPr>
          <a:xfrm>
            <a:off x="6949018" y="3461380"/>
            <a:ext cx="3901017" cy="534448"/>
          </a:xfrm>
        </p:spPr>
        <p:txBody>
          <a:bodyPr anchor="ctr" anchorCtr="0"/>
          <a:lstStyle>
            <a:lvl1pPr marL="0" indent="0">
              <a:buFontTx/>
              <a:buNone/>
              <a:defRPr/>
            </a:lvl1pPr>
          </a:lstStyle>
          <a:p>
            <a:pPr lvl="0"/>
            <a:r>
              <a:rPr lang="en-US" dirty="0"/>
              <a:t>Type in item</a:t>
            </a:r>
          </a:p>
        </p:txBody>
      </p:sp>
      <p:sp>
        <p:nvSpPr>
          <p:cNvPr id="85" name="Text Placeholder 62">
            <a:extLst>
              <a:ext uri="{FF2B5EF4-FFF2-40B4-BE49-F238E27FC236}">
                <a16:creationId xmlns:a16="http://schemas.microsoft.com/office/drawing/2014/main" id="{79345B6E-CCA6-EB47-81D8-32BA359FDE2E}"/>
              </a:ext>
            </a:extLst>
          </p:cNvPr>
          <p:cNvSpPr>
            <a:spLocks noGrp="1"/>
          </p:cNvSpPr>
          <p:nvPr>
            <p:ph type="body" sz="quarter" idx="25" hasCustomPrompt="1"/>
          </p:nvPr>
        </p:nvSpPr>
        <p:spPr>
          <a:xfrm>
            <a:off x="6237979" y="3550135"/>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6" name="Oval 85">
            <a:extLst>
              <a:ext uri="{FF2B5EF4-FFF2-40B4-BE49-F238E27FC236}">
                <a16:creationId xmlns:a16="http://schemas.microsoft.com/office/drawing/2014/main" id="{D4A24734-7F75-1E4C-A3BB-0310AA3D649B}"/>
              </a:ext>
            </a:extLst>
          </p:cNvPr>
          <p:cNvSpPr/>
          <p:nvPr userDrawn="1"/>
        </p:nvSpPr>
        <p:spPr>
          <a:xfrm>
            <a:off x="6121659" y="4266972"/>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7" name="Text Placeholder 62">
            <a:extLst>
              <a:ext uri="{FF2B5EF4-FFF2-40B4-BE49-F238E27FC236}">
                <a16:creationId xmlns:a16="http://schemas.microsoft.com/office/drawing/2014/main" id="{0FD95773-541A-6C40-856A-CED5EBE4F8D8}"/>
              </a:ext>
            </a:extLst>
          </p:cNvPr>
          <p:cNvSpPr>
            <a:spLocks noGrp="1"/>
          </p:cNvSpPr>
          <p:nvPr>
            <p:ph type="body" sz="quarter" idx="26" hasCustomPrompt="1"/>
          </p:nvPr>
        </p:nvSpPr>
        <p:spPr>
          <a:xfrm>
            <a:off x="6949018" y="4258428"/>
            <a:ext cx="3901017" cy="534448"/>
          </a:xfrm>
        </p:spPr>
        <p:txBody>
          <a:bodyPr anchor="ctr" anchorCtr="0"/>
          <a:lstStyle>
            <a:lvl1pPr marL="0" indent="0">
              <a:buFontTx/>
              <a:buNone/>
              <a:defRPr/>
            </a:lvl1pPr>
          </a:lstStyle>
          <a:p>
            <a:pPr lvl="0"/>
            <a:r>
              <a:rPr lang="en-US" dirty="0"/>
              <a:t>Type in item</a:t>
            </a:r>
          </a:p>
        </p:txBody>
      </p:sp>
      <p:sp>
        <p:nvSpPr>
          <p:cNvPr id="88" name="Text Placeholder 62">
            <a:extLst>
              <a:ext uri="{FF2B5EF4-FFF2-40B4-BE49-F238E27FC236}">
                <a16:creationId xmlns:a16="http://schemas.microsoft.com/office/drawing/2014/main" id="{FC7B4984-E8EC-B34A-9780-C80855C7BD23}"/>
              </a:ext>
            </a:extLst>
          </p:cNvPr>
          <p:cNvSpPr>
            <a:spLocks noGrp="1"/>
          </p:cNvSpPr>
          <p:nvPr>
            <p:ph type="body" sz="quarter" idx="27" hasCustomPrompt="1"/>
          </p:nvPr>
        </p:nvSpPr>
        <p:spPr>
          <a:xfrm>
            <a:off x="6237979" y="4347184"/>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9" name="Oval 88">
            <a:extLst>
              <a:ext uri="{FF2B5EF4-FFF2-40B4-BE49-F238E27FC236}">
                <a16:creationId xmlns:a16="http://schemas.microsoft.com/office/drawing/2014/main" id="{E4FC9BC3-43EE-B545-A91D-A0115683FFA3}"/>
              </a:ext>
            </a:extLst>
          </p:cNvPr>
          <p:cNvSpPr/>
          <p:nvPr userDrawn="1"/>
        </p:nvSpPr>
        <p:spPr>
          <a:xfrm>
            <a:off x="6121659" y="5072564"/>
            <a:ext cx="701205"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90" name="Text Placeholder 62">
            <a:extLst>
              <a:ext uri="{FF2B5EF4-FFF2-40B4-BE49-F238E27FC236}">
                <a16:creationId xmlns:a16="http://schemas.microsoft.com/office/drawing/2014/main" id="{E2ABC3D5-10E9-8544-828C-952F5735C19D}"/>
              </a:ext>
            </a:extLst>
          </p:cNvPr>
          <p:cNvSpPr>
            <a:spLocks noGrp="1"/>
          </p:cNvSpPr>
          <p:nvPr>
            <p:ph type="body" sz="quarter" idx="28" hasCustomPrompt="1"/>
          </p:nvPr>
        </p:nvSpPr>
        <p:spPr>
          <a:xfrm>
            <a:off x="6949018" y="5064020"/>
            <a:ext cx="3901017" cy="534448"/>
          </a:xfrm>
        </p:spPr>
        <p:txBody>
          <a:bodyPr anchor="ctr" anchorCtr="0"/>
          <a:lstStyle>
            <a:lvl1pPr marL="0" indent="0">
              <a:buFontTx/>
              <a:buNone/>
              <a:defRPr/>
            </a:lvl1pPr>
          </a:lstStyle>
          <a:p>
            <a:pPr lvl="0"/>
            <a:r>
              <a:rPr lang="en-US" dirty="0"/>
              <a:t>Type in item</a:t>
            </a:r>
          </a:p>
        </p:txBody>
      </p:sp>
      <p:sp>
        <p:nvSpPr>
          <p:cNvPr id="91" name="Text Placeholder 62">
            <a:extLst>
              <a:ext uri="{FF2B5EF4-FFF2-40B4-BE49-F238E27FC236}">
                <a16:creationId xmlns:a16="http://schemas.microsoft.com/office/drawing/2014/main" id="{93D9139B-769B-3E44-99FB-2FF0044EB9F6}"/>
              </a:ext>
            </a:extLst>
          </p:cNvPr>
          <p:cNvSpPr>
            <a:spLocks noGrp="1"/>
          </p:cNvSpPr>
          <p:nvPr>
            <p:ph type="body" sz="quarter" idx="29" hasCustomPrompt="1"/>
          </p:nvPr>
        </p:nvSpPr>
        <p:spPr>
          <a:xfrm>
            <a:off x="6237979" y="5152776"/>
            <a:ext cx="468308" cy="356937"/>
          </a:xfrm>
        </p:spPr>
        <p:txBody>
          <a:bodyPr anchor="ctr" anchorCtr="0"/>
          <a:lstStyle>
            <a:lvl1pPr marL="0" indent="0" algn="ctr">
              <a:buFontTx/>
              <a:buNone/>
              <a:defRPr>
                <a:solidFill>
                  <a:schemeClr val="accent2"/>
                </a:solidFill>
              </a:defRPr>
            </a:lvl1pPr>
          </a:lstStyle>
          <a:p>
            <a:pPr lvl="0"/>
            <a:r>
              <a:rPr lang="en-US" dirty="0"/>
              <a:t>#</a:t>
            </a:r>
          </a:p>
        </p:txBody>
      </p:sp>
    </p:spTree>
    <p:extLst>
      <p:ext uri="{BB962C8B-B14F-4D97-AF65-F5344CB8AC3E}">
        <p14:creationId xmlns:p14="http://schemas.microsoft.com/office/powerpoint/2010/main" val="19897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
        <p:nvSpPr>
          <p:cNvPr id="3" name="Content Placeholder 2"/>
          <p:cNvSpPr>
            <a:spLocks noGrp="1"/>
          </p:cNvSpPr>
          <p:nvPr>
            <p:ph idx="1" hasCustomPrompt="1"/>
          </p:nvPr>
        </p:nvSpPr>
        <p:spPr>
          <a:xfrm>
            <a:off x="355949" y="1557338"/>
            <a:ext cx="10684585" cy="435133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1863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948"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48927"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E27B688A-22F2-9A41-A462-FF124FBF06A7}"/>
              </a:ext>
            </a:extLst>
          </p:cNvPr>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
        <p:nvSpPr>
          <p:cNvPr id="11" name="Slide Number Placeholder 5">
            <a:extLst>
              <a:ext uri="{FF2B5EF4-FFF2-40B4-BE49-F238E27FC236}">
                <a16:creationId xmlns:a16="http://schemas.microsoft.com/office/drawing/2014/main" id="{4FCE8C73-683E-C747-97F7-25D770ECD081}"/>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21752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nd Content - 2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34433" y="15573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4" name="Content Placeholder 3"/>
          <p:cNvSpPr>
            <a:spLocks noGrp="1"/>
          </p:cNvSpPr>
          <p:nvPr>
            <p:ph sz="half" idx="2" hasCustomPrompt="1"/>
          </p:nvPr>
        </p:nvSpPr>
        <p:spPr>
          <a:xfrm>
            <a:off x="334433" y="2397567"/>
            <a:ext cx="5157787"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5857345" y="1557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6" name="Content Placeholder 5"/>
          <p:cNvSpPr>
            <a:spLocks noGrp="1"/>
          </p:cNvSpPr>
          <p:nvPr>
            <p:ph sz="quarter" idx="4" hasCustomPrompt="1"/>
          </p:nvPr>
        </p:nvSpPr>
        <p:spPr>
          <a:xfrm>
            <a:off x="5857343" y="2381250"/>
            <a:ext cx="5183188"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a:extLst>
              <a:ext uri="{FF2B5EF4-FFF2-40B4-BE49-F238E27FC236}">
                <a16:creationId xmlns:a16="http://schemas.microsoft.com/office/drawing/2014/main" id="{F97E100D-08D2-0146-9D61-1F299A728253}"/>
              </a:ext>
            </a:extLst>
          </p:cNvPr>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
        <p:nvSpPr>
          <p:cNvPr id="12" name="Slide Number Placeholder 5">
            <a:extLst>
              <a:ext uri="{FF2B5EF4-FFF2-40B4-BE49-F238E27FC236}">
                <a16:creationId xmlns:a16="http://schemas.microsoft.com/office/drawing/2014/main" id="{73EB45E6-1B22-A043-91AA-23D4B84039C8}"/>
              </a:ext>
            </a:extLst>
          </p:cNvPr>
          <p:cNvSpPr>
            <a:spLocks noGrp="1"/>
          </p:cNvSpPr>
          <p:nvPr>
            <p:ph type="sldNum" sz="quarter" idx="10"/>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9792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ide with titl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E6D5FD8-DF6B-9349-89C7-A8D35E3409D1}"/>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8" name="Title 1">
            <a:extLst>
              <a:ext uri="{FF2B5EF4-FFF2-40B4-BE49-F238E27FC236}">
                <a16:creationId xmlns:a16="http://schemas.microsoft.com/office/drawing/2014/main" id="{94E37757-E641-494D-8BE4-0563E96C1D49}"/>
              </a:ext>
            </a:extLst>
          </p:cNvPr>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Tree>
    <p:extLst>
      <p:ext uri="{BB962C8B-B14F-4D97-AF65-F5344CB8AC3E}">
        <p14:creationId xmlns:p14="http://schemas.microsoft.com/office/powerpoint/2010/main" val="15070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88" name="Slide Number Placeholder 5">
            <a:extLst>
              <a:ext uri="{FF2B5EF4-FFF2-40B4-BE49-F238E27FC236}">
                <a16:creationId xmlns:a16="http://schemas.microsoft.com/office/drawing/2014/main" id="{A8349B68-2E83-D447-B7BE-1BC023E150C0}"/>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283065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557339"/>
            <a:ext cx="5857344" cy="4303712"/>
          </a:xfrm>
        </p:spPr>
        <p:txBody>
          <a:bodyPr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3"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12" name="Slide Number Placeholder 5">
            <a:extLst>
              <a:ext uri="{FF2B5EF4-FFF2-40B4-BE49-F238E27FC236}">
                <a16:creationId xmlns:a16="http://schemas.microsoft.com/office/drawing/2014/main" id="{62395D03-C5E4-BA4E-B829-77EA818BFE50}"/>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71951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90F9B8-F381-374E-A856-4EC7365C0D5F}"/>
              </a:ext>
            </a:extLst>
          </p:cNvPr>
          <p:cNvSpPr>
            <a:spLocks noGrp="1"/>
          </p:cNvSpPr>
          <p:nvPr>
            <p:ph type="title" hasCustomPrompt="1"/>
          </p:nvPr>
        </p:nvSpPr>
        <p:spPr>
          <a:xfrm>
            <a:off x="355948" y="162166"/>
            <a:ext cx="10674579" cy="1322147"/>
          </a:xfrm>
          <a:prstGeom prst="rect">
            <a:avLst/>
          </a:prstGeom>
        </p:spPr>
        <p:txBody>
          <a:bodyPr/>
          <a:lstStyle/>
          <a:p>
            <a:r>
              <a:rPr lang="en-GB" dirty="0"/>
              <a:t>Click to add title</a:t>
            </a:r>
            <a:endParaRPr lang="en-US" dirty="0"/>
          </a:p>
        </p:txBody>
      </p:sp>
      <p:sp>
        <p:nvSpPr>
          <p:cNvPr id="11" name="Text Placeholder 3">
            <a:extLst>
              <a:ext uri="{FF2B5EF4-FFF2-40B4-BE49-F238E27FC236}">
                <a16:creationId xmlns:a16="http://schemas.microsoft.com/office/drawing/2014/main" id="{FD43B650-8CF3-014B-A20C-8D91977D8763}"/>
              </a:ext>
            </a:extLst>
          </p:cNvPr>
          <p:cNvSpPr>
            <a:spLocks noGrp="1"/>
          </p:cNvSpPr>
          <p:nvPr>
            <p:ph type="body" sz="half" idx="2" hasCustomPrompt="1"/>
          </p:nvPr>
        </p:nvSpPr>
        <p:spPr>
          <a:xfrm>
            <a:off x="334433" y="1557338"/>
            <a:ext cx="4437591" cy="4303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add text</a:t>
            </a:r>
          </a:p>
        </p:txBody>
      </p:sp>
      <p:sp>
        <p:nvSpPr>
          <p:cNvPr id="6" name="Content Placeholder 3">
            <a:extLst>
              <a:ext uri="{FF2B5EF4-FFF2-40B4-BE49-F238E27FC236}">
                <a16:creationId xmlns:a16="http://schemas.microsoft.com/office/drawing/2014/main" id="{652134B6-C31E-2B49-A81F-B9C8F9DF0610}"/>
              </a:ext>
            </a:extLst>
          </p:cNvPr>
          <p:cNvSpPr>
            <a:spLocks noGrp="1"/>
          </p:cNvSpPr>
          <p:nvPr>
            <p:ph sz="half" idx="13" hasCustomPrompt="1"/>
          </p:nvPr>
        </p:nvSpPr>
        <p:spPr>
          <a:xfrm>
            <a:off x="5173183" y="1557338"/>
            <a:ext cx="5857344" cy="4351338"/>
          </a:xfrm>
        </p:spPr>
        <p:txBody>
          <a:bodyPr>
            <a:normAutofit/>
          </a:bodyPr>
          <a:lstStyle>
            <a:lvl1pPr marL="0" indent="0" algn="ctr">
              <a:buNone/>
              <a:defRPr sz="1600"/>
            </a:lvl1pPr>
          </a:lstStyle>
          <a:p>
            <a:r>
              <a:rPr lang="en-GB" dirty="0"/>
              <a:t>Click icon to add object</a:t>
            </a:r>
            <a:endParaRPr lang="en-US" dirty="0"/>
          </a:p>
        </p:txBody>
      </p:sp>
      <p:sp>
        <p:nvSpPr>
          <p:cNvPr id="8" name="Slide Number Placeholder 5">
            <a:extLst>
              <a:ext uri="{FF2B5EF4-FFF2-40B4-BE49-F238E27FC236}">
                <a16:creationId xmlns:a16="http://schemas.microsoft.com/office/drawing/2014/main" id="{7626E3F1-6195-AD48-BD1C-58B9D81C425A}"/>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55736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6" name="Title Placeholder 15">
            <a:extLst>
              <a:ext uri="{FF2B5EF4-FFF2-40B4-BE49-F238E27FC236}">
                <a16:creationId xmlns:a16="http://schemas.microsoft.com/office/drawing/2014/main" id="{FC3FF8E3-70BF-EE46-A879-138A3C658D72}"/>
              </a:ext>
            </a:extLst>
          </p:cNvPr>
          <p:cNvSpPr txBox="1">
            <a:spLocks/>
          </p:cNvSpPr>
          <p:nvPr userDrawn="1"/>
        </p:nvSpPr>
        <p:spPr>
          <a:xfrm>
            <a:off x="334433" y="158751"/>
            <a:ext cx="10515600" cy="1325563"/>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GB" sz="4000" dirty="0"/>
              <a:t>Icons</a:t>
            </a:r>
            <a:endParaRPr lang="en-US" sz="4000" dirty="0"/>
          </a:p>
        </p:txBody>
      </p:sp>
      <p:sp>
        <p:nvSpPr>
          <p:cNvPr id="2" name="TextBox 1">
            <a:extLst>
              <a:ext uri="{FF2B5EF4-FFF2-40B4-BE49-F238E27FC236}">
                <a16:creationId xmlns:a16="http://schemas.microsoft.com/office/drawing/2014/main" id="{7A113717-4594-8F49-B8EC-65E16DC06662}"/>
              </a:ext>
            </a:extLst>
          </p:cNvPr>
          <p:cNvSpPr txBox="1"/>
          <p:nvPr userDrawn="1"/>
        </p:nvSpPr>
        <p:spPr>
          <a:xfrm>
            <a:off x="2555019" y="821531"/>
            <a:ext cx="7838807" cy="553998"/>
          </a:xfrm>
          <a:prstGeom prst="rect">
            <a:avLst/>
          </a:prstGeom>
          <a:noFill/>
        </p:spPr>
        <p:txBody>
          <a:bodyPr wrap="square" rtlCol="0">
            <a:spAutoFit/>
          </a:bodyPr>
          <a:lstStyle/>
          <a:p>
            <a:r>
              <a:rPr lang="en-AU" sz="1000" i="1" kern="1200" dirty="0">
                <a:solidFill>
                  <a:schemeClr val="tx1"/>
                </a:solidFill>
                <a:effectLst/>
                <a:latin typeface="+mn-lt"/>
                <a:ea typeface="+mn-ea"/>
                <a:cs typeface="+mn-cs"/>
              </a:rPr>
              <a:t>Visual infographics assist to ensure AER communications are accessible and engaging. </a:t>
            </a:r>
            <a:br>
              <a:rPr lang="en-AU" sz="1000" i="1" kern="1200" dirty="0">
                <a:solidFill>
                  <a:schemeClr val="tx1"/>
                </a:solidFill>
                <a:effectLst/>
                <a:latin typeface="+mn-lt"/>
                <a:ea typeface="+mn-ea"/>
                <a:cs typeface="+mn-cs"/>
              </a:rPr>
            </a:br>
            <a:r>
              <a:rPr lang="en-AU" sz="1000" i="1" kern="1200" dirty="0">
                <a:solidFill>
                  <a:schemeClr val="tx1"/>
                </a:solidFill>
                <a:effectLst/>
                <a:latin typeface="+mn-lt"/>
                <a:ea typeface="+mn-ea"/>
                <a:cs typeface="+mn-cs"/>
              </a:rPr>
              <a:t>Use icons sparingly to help to explain complex ideas in a simple and friendly way.</a:t>
            </a:r>
          </a:p>
          <a:p>
            <a:r>
              <a:rPr lang="en-AU" sz="1000" i="1" kern="1200" dirty="0">
                <a:solidFill>
                  <a:schemeClr val="tx1"/>
                </a:solidFill>
                <a:effectLst/>
                <a:latin typeface="+mn-lt"/>
                <a:ea typeface="+mn-ea"/>
                <a:cs typeface="+mn-cs"/>
              </a:rPr>
              <a:t>To use, simply copy and paste to the desired slide, resize and place near relevant text.</a:t>
            </a:r>
          </a:p>
        </p:txBody>
      </p:sp>
      <p:pic>
        <p:nvPicPr>
          <p:cNvPr id="4" name="Picture 3">
            <a:extLst>
              <a:ext uri="{FF2B5EF4-FFF2-40B4-BE49-F238E27FC236}">
                <a16:creationId xmlns:a16="http://schemas.microsoft.com/office/drawing/2014/main" id="{3D10144D-7EE0-4947-8964-CAEF45B78F24}"/>
              </a:ext>
            </a:extLst>
          </p:cNvPr>
          <p:cNvPicPr>
            <a:picLocks noChangeAspect="1"/>
          </p:cNvPicPr>
          <p:nvPr userDrawn="1"/>
        </p:nvPicPr>
        <p:blipFill>
          <a:blip r:embed="rId2"/>
          <a:stretch>
            <a:fillRect/>
          </a:stretch>
        </p:blipFill>
        <p:spPr>
          <a:xfrm>
            <a:off x="334435" y="1578274"/>
            <a:ext cx="583590" cy="514240"/>
          </a:xfrm>
          <a:prstGeom prst="rect">
            <a:avLst/>
          </a:prstGeom>
        </p:spPr>
      </p:pic>
      <p:pic>
        <p:nvPicPr>
          <p:cNvPr id="14" name="Picture 13">
            <a:extLst>
              <a:ext uri="{FF2B5EF4-FFF2-40B4-BE49-F238E27FC236}">
                <a16:creationId xmlns:a16="http://schemas.microsoft.com/office/drawing/2014/main" id="{0EF053B7-6E66-B548-BCE1-E0793561BF4A}"/>
              </a:ext>
            </a:extLst>
          </p:cNvPr>
          <p:cNvPicPr>
            <a:picLocks noChangeAspect="1"/>
          </p:cNvPicPr>
          <p:nvPr userDrawn="1"/>
        </p:nvPicPr>
        <p:blipFill>
          <a:blip r:embed="rId3"/>
          <a:stretch>
            <a:fillRect/>
          </a:stretch>
        </p:blipFill>
        <p:spPr>
          <a:xfrm>
            <a:off x="1936379" y="1578274"/>
            <a:ext cx="583590" cy="514240"/>
          </a:xfrm>
          <a:prstGeom prst="rect">
            <a:avLst/>
          </a:prstGeom>
        </p:spPr>
      </p:pic>
      <p:pic>
        <p:nvPicPr>
          <p:cNvPr id="16" name="Picture 15">
            <a:extLst>
              <a:ext uri="{FF2B5EF4-FFF2-40B4-BE49-F238E27FC236}">
                <a16:creationId xmlns:a16="http://schemas.microsoft.com/office/drawing/2014/main" id="{813BA794-32D6-6F48-86DA-2FB33E2E36D1}"/>
              </a:ext>
            </a:extLst>
          </p:cNvPr>
          <p:cNvPicPr>
            <a:picLocks noChangeAspect="1"/>
          </p:cNvPicPr>
          <p:nvPr userDrawn="1"/>
        </p:nvPicPr>
        <p:blipFill>
          <a:blip r:embed="rId4"/>
          <a:stretch>
            <a:fillRect/>
          </a:stretch>
        </p:blipFill>
        <p:spPr>
          <a:xfrm>
            <a:off x="2737351" y="1578274"/>
            <a:ext cx="583590" cy="514240"/>
          </a:xfrm>
          <a:prstGeom prst="rect">
            <a:avLst/>
          </a:prstGeom>
        </p:spPr>
      </p:pic>
      <p:pic>
        <p:nvPicPr>
          <p:cNvPr id="18" name="Picture 17">
            <a:extLst>
              <a:ext uri="{FF2B5EF4-FFF2-40B4-BE49-F238E27FC236}">
                <a16:creationId xmlns:a16="http://schemas.microsoft.com/office/drawing/2014/main" id="{B517E8CB-B409-6747-98E5-01BE01C4E275}"/>
              </a:ext>
            </a:extLst>
          </p:cNvPr>
          <p:cNvPicPr>
            <a:picLocks noChangeAspect="1"/>
          </p:cNvPicPr>
          <p:nvPr userDrawn="1"/>
        </p:nvPicPr>
        <p:blipFill>
          <a:blip r:embed="rId5"/>
          <a:stretch>
            <a:fillRect/>
          </a:stretch>
        </p:blipFill>
        <p:spPr>
          <a:xfrm>
            <a:off x="5941239" y="1578274"/>
            <a:ext cx="583590" cy="514240"/>
          </a:xfrm>
          <a:prstGeom prst="rect">
            <a:avLst/>
          </a:prstGeom>
        </p:spPr>
      </p:pic>
      <p:pic>
        <p:nvPicPr>
          <p:cNvPr id="20" name="Picture 19">
            <a:extLst>
              <a:ext uri="{FF2B5EF4-FFF2-40B4-BE49-F238E27FC236}">
                <a16:creationId xmlns:a16="http://schemas.microsoft.com/office/drawing/2014/main" id="{8BD1F78F-1E73-F443-A961-BD4DD4F7CEB3}"/>
              </a:ext>
            </a:extLst>
          </p:cNvPr>
          <p:cNvPicPr>
            <a:picLocks noChangeAspect="1"/>
          </p:cNvPicPr>
          <p:nvPr userDrawn="1"/>
        </p:nvPicPr>
        <p:blipFill>
          <a:blip r:embed="rId6"/>
          <a:stretch>
            <a:fillRect/>
          </a:stretch>
        </p:blipFill>
        <p:spPr>
          <a:xfrm>
            <a:off x="1135407" y="1578274"/>
            <a:ext cx="583590" cy="514240"/>
          </a:xfrm>
          <a:prstGeom prst="rect">
            <a:avLst/>
          </a:prstGeom>
        </p:spPr>
      </p:pic>
      <p:pic>
        <p:nvPicPr>
          <p:cNvPr id="22" name="Picture 21">
            <a:extLst>
              <a:ext uri="{FF2B5EF4-FFF2-40B4-BE49-F238E27FC236}">
                <a16:creationId xmlns:a16="http://schemas.microsoft.com/office/drawing/2014/main" id="{430469D1-DEE7-1D41-8CD5-DD9A9AC03657}"/>
              </a:ext>
            </a:extLst>
          </p:cNvPr>
          <p:cNvPicPr>
            <a:picLocks noChangeAspect="1"/>
          </p:cNvPicPr>
          <p:nvPr userDrawn="1"/>
        </p:nvPicPr>
        <p:blipFill>
          <a:blip r:embed="rId7"/>
          <a:stretch>
            <a:fillRect/>
          </a:stretch>
        </p:blipFill>
        <p:spPr>
          <a:xfrm>
            <a:off x="6742211" y="1578274"/>
            <a:ext cx="583590" cy="514240"/>
          </a:xfrm>
          <a:prstGeom prst="rect">
            <a:avLst/>
          </a:prstGeom>
        </p:spPr>
      </p:pic>
      <p:pic>
        <p:nvPicPr>
          <p:cNvPr id="24" name="Picture 23">
            <a:extLst>
              <a:ext uri="{FF2B5EF4-FFF2-40B4-BE49-F238E27FC236}">
                <a16:creationId xmlns:a16="http://schemas.microsoft.com/office/drawing/2014/main" id="{2ECEA795-6FFD-BF49-A261-83A20E5158DE}"/>
              </a:ext>
            </a:extLst>
          </p:cNvPr>
          <p:cNvPicPr>
            <a:picLocks noChangeAspect="1"/>
          </p:cNvPicPr>
          <p:nvPr userDrawn="1"/>
        </p:nvPicPr>
        <p:blipFill>
          <a:blip/>
          <a:stretch>
            <a:fillRect/>
          </a:stretch>
        </p:blipFill>
        <p:spPr>
          <a:xfrm>
            <a:off x="5140267" y="1578274"/>
            <a:ext cx="583590" cy="514240"/>
          </a:xfrm>
          <a:prstGeom prst="rect">
            <a:avLst/>
          </a:prstGeom>
        </p:spPr>
      </p:pic>
      <p:pic>
        <p:nvPicPr>
          <p:cNvPr id="26" name="Picture 25">
            <a:extLst>
              <a:ext uri="{FF2B5EF4-FFF2-40B4-BE49-F238E27FC236}">
                <a16:creationId xmlns:a16="http://schemas.microsoft.com/office/drawing/2014/main" id="{E4EFBE86-6DF2-DC4E-8E8C-80B2CB9A752A}"/>
              </a:ext>
            </a:extLst>
          </p:cNvPr>
          <p:cNvPicPr>
            <a:picLocks noChangeAspect="1"/>
          </p:cNvPicPr>
          <p:nvPr userDrawn="1"/>
        </p:nvPicPr>
        <p:blipFill>
          <a:blip/>
          <a:stretch>
            <a:fillRect/>
          </a:stretch>
        </p:blipFill>
        <p:spPr>
          <a:xfrm>
            <a:off x="3538323" y="1578274"/>
            <a:ext cx="583590" cy="514240"/>
          </a:xfrm>
          <a:prstGeom prst="rect">
            <a:avLst/>
          </a:prstGeom>
        </p:spPr>
      </p:pic>
      <p:pic>
        <p:nvPicPr>
          <p:cNvPr id="28" name="Picture 27">
            <a:extLst>
              <a:ext uri="{FF2B5EF4-FFF2-40B4-BE49-F238E27FC236}">
                <a16:creationId xmlns:a16="http://schemas.microsoft.com/office/drawing/2014/main" id="{20989CE0-D45A-064C-A0C4-42A4EA73FEE9}"/>
              </a:ext>
            </a:extLst>
          </p:cNvPr>
          <p:cNvPicPr>
            <a:picLocks noChangeAspect="1"/>
          </p:cNvPicPr>
          <p:nvPr userDrawn="1"/>
        </p:nvPicPr>
        <p:blipFill>
          <a:blip/>
          <a:stretch>
            <a:fillRect/>
          </a:stretch>
        </p:blipFill>
        <p:spPr>
          <a:xfrm>
            <a:off x="7543187" y="1578274"/>
            <a:ext cx="583590" cy="514240"/>
          </a:xfrm>
          <a:prstGeom prst="rect">
            <a:avLst/>
          </a:prstGeom>
        </p:spPr>
      </p:pic>
      <p:pic>
        <p:nvPicPr>
          <p:cNvPr id="30" name="Picture 29">
            <a:extLst>
              <a:ext uri="{FF2B5EF4-FFF2-40B4-BE49-F238E27FC236}">
                <a16:creationId xmlns:a16="http://schemas.microsoft.com/office/drawing/2014/main" id="{79E38240-556B-984B-A1C8-C69117E8D866}"/>
              </a:ext>
            </a:extLst>
          </p:cNvPr>
          <p:cNvPicPr>
            <a:picLocks noChangeAspect="1"/>
          </p:cNvPicPr>
          <p:nvPr userDrawn="1"/>
        </p:nvPicPr>
        <p:blipFill>
          <a:blip/>
          <a:stretch>
            <a:fillRect/>
          </a:stretch>
        </p:blipFill>
        <p:spPr>
          <a:xfrm>
            <a:off x="4339295" y="1578274"/>
            <a:ext cx="583590" cy="514240"/>
          </a:xfrm>
          <a:prstGeom prst="rect">
            <a:avLst/>
          </a:prstGeom>
        </p:spPr>
      </p:pic>
      <p:pic>
        <p:nvPicPr>
          <p:cNvPr id="32" name="Picture 31">
            <a:extLst>
              <a:ext uri="{FF2B5EF4-FFF2-40B4-BE49-F238E27FC236}">
                <a16:creationId xmlns:a16="http://schemas.microsoft.com/office/drawing/2014/main" id="{7D59D576-5901-E349-B073-E3E29E2A157B}"/>
              </a:ext>
            </a:extLst>
          </p:cNvPr>
          <p:cNvPicPr>
            <a:picLocks noChangeAspect="1"/>
          </p:cNvPicPr>
          <p:nvPr userDrawn="1"/>
        </p:nvPicPr>
        <p:blipFill>
          <a:blip/>
          <a:stretch>
            <a:fillRect/>
          </a:stretch>
        </p:blipFill>
        <p:spPr>
          <a:xfrm>
            <a:off x="1946317" y="2243564"/>
            <a:ext cx="583590" cy="514240"/>
          </a:xfrm>
          <a:prstGeom prst="rect">
            <a:avLst/>
          </a:prstGeom>
        </p:spPr>
      </p:pic>
      <p:pic>
        <p:nvPicPr>
          <p:cNvPr id="34" name="Picture 33">
            <a:extLst>
              <a:ext uri="{FF2B5EF4-FFF2-40B4-BE49-F238E27FC236}">
                <a16:creationId xmlns:a16="http://schemas.microsoft.com/office/drawing/2014/main" id="{81126E64-3206-3F4B-BA90-979305D75334}"/>
              </a:ext>
            </a:extLst>
          </p:cNvPr>
          <p:cNvPicPr>
            <a:picLocks noChangeAspect="1"/>
          </p:cNvPicPr>
          <p:nvPr userDrawn="1"/>
        </p:nvPicPr>
        <p:blipFill>
          <a:blip/>
          <a:stretch>
            <a:fillRect/>
          </a:stretch>
        </p:blipFill>
        <p:spPr>
          <a:xfrm>
            <a:off x="4364141" y="2243564"/>
            <a:ext cx="583590" cy="514240"/>
          </a:xfrm>
          <a:prstGeom prst="rect">
            <a:avLst/>
          </a:prstGeom>
        </p:spPr>
      </p:pic>
      <p:pic>
        <p:nvPicPr>
          <p:cNvPr id="36" name="Picture 35">
            <a:extLst>
              <a:ext uri="{FF2B5EF4-FFF2-40B4-BE49-F238E27FC236}">
                <a16:creationId xmlns:a16="http://schemas.microsoft.com/office/drawing/2014/main" id="{E548FDB7-FBFA-7D40-96D6-34A78035B4C2}"/>
              </a:ext>
            </a:extLst>
          </p:cNvPr>
          <p:cNvPicPr>
            <a:picLocks noChangeAspect="1"/>
          </p:cNvPicPr>
          <p:nvPr userDrawn="1"/>
        </p:nvPicPr>
        <p:blipFill>
          <a:blip/>
          <a:stretch>
            <a:fillRect/>
          </a:stretch>
        </p:blipFill>
        <p:spPr>
          <a:xfrm>
            <a:off x="334435" y="2243564"/>
            <a:ext cx="583590" cy="514240"/>
          </a:xfrm>
          <a:prstGeom prst="rect">
            <a:avLst/>
          </a:prstGeom>
        </p:spPr>
      </p:pic>
      <p:pic>
        <p:nvPicPr>
          <p:cNvPr id="38" name="Picture 37">
            <a:extLst>
              <a:ext uri="{FF2B5EF4-FFF2-40B4-BE49-F238E27FC236}">
                <a16:creationId xmlns:a16="http://schemas.microsoft.com/office/drawing/2014/main" id="{BE0D5199-5C85-C146-9A4F-CC9BA81AF6F4}"/>
              </a:ext>
            </a:extLst>
          </p:cNvPr>
          <p:cNvPicPr>
            <a:picLocks noChangeAspect="1"/>
          </p:cNvPicPr>
          <p:nvPr userDrawn="1"/>
        </p:nvPicPr>
        <p:blipFill>
          <a:blip/>
          <a:stretch>
            <a:fillRect/>
          </a:stretch>
        </p:blipFill>
        <p:spPr>
          <a:xfrm>
            <a:off x="1140376" y="2243564"/>
            <a:ext cx="583590" cy="514240"/>
          </a:xfrm>
          <a:prstGeom prst="rect">
            <a:avLst/>
          </a:prstGeom>
        </p:spPr>
      </p:pic>
      <p:pic>
        <p:nvPicPr>
          <p:cNvPr id="40" name="Picture 39">
            <a:extLst>
              <a:ext uri="{FF2B5EF4-FFF2-40B4-BE49-F238E27FC236}">
                <a16:creationId xmlns:a16="http://schemas.microsoft.com/office/drawing/2014/main" id="{078233C4-C8BD-DD43-B58F-B50533F6A693}"/>
              </a:ext>
            </a:extLst>
          </p:cNvPr>
          <p:cNvPicPr>
            <a:picLocks noChangeAspect="1"/>
          </p:cNvPicPr>
          <p:nvPr userDrawn="1"/>
        </p:nvPicPr>
        <p:blipFill>
          <a:blip/>
          <a:stretch>
            <a:fillRect/>
          </a:stretch>
        </p:blipFill>
        <p:spPr>
          <a:xfrm>
            <a:off x="2752258" y="2243564"/>
            <a:ext cx="583590" cy="514240"/>
          </a:xfrm>
          <a:prstGeom prst="rect">
            <a:avLst/>
          </a:prstGeom>
        </p:spPr>
      </p:pic>
      <p:pic>
        <p:nvPicPr>
          <p:cNvPr id="42" name="Picture 41">
            <a:extLst>
              <a:ext uri="{FF2B5EF4-FFF2-40B4-BE49-F238E27FC236}">
                <a16:creationId xmlns:a16="http://schemas.microsoft.com/office/drawing/2014/main" id="{5DFAD588-04AB-584C-9903-F2762F0AAA9F}"/>
              </a:ext>
            </a:extLst>
          </p:cNvPr>
          <p:cNvPicPr>
            <a:picLocks noChangeAspect="1"/>
          </p:cNvPicPr>
          <p:nvPr userDrawn="1"/>
        </p:nvPicPr>
        <p:blipFill>
          <a:blip/>
          <a:stretch>
            <a:fillRect/>
          </a:stretch>
        </p:blipFill>
        <p:spPr>
          <a:xfrm>
            <a:off x="5170083" y="2243564"/>
            <a:ext cx="583590" cy="514240"/>
          </a:xfrm>
          <a:prstGeom prst="rect">
            <a:avLst/>
          </a:prstGeom>
        </p:spPr>
      </p:pic>
      <p:pic>
        <p:nvPicPr>
          <p:cNvPr id="44" name="Picture 43">
            <a:extLst>
              <a:ext uri="{FF2B5EF4-FFF2-40B4-BE49-F238E27FC236}">
                <a16:creationId xmlns:a16="http://schemas.microsoft.com/office/drawing/2014/main" id="{730DF422-EDA6-7649-8686-E2D21468FAA6}"/>
              </a:ext>
            </a:extLst>
          </p:cNvPr>
          <p:cNvPicPr>
            <a:picLocks noChangeAspect="1"/>
          </p:cNvPicPr>
          <p:nvPr userDrawn="1"/>
        </p:nvPicPr>
        <p:blipFill>
          <a:blip/>
          <a:stretch>
            <a:fillRect/>
          </a:stretch>
        </p:blipFill>
        <p:spPr>
          <a:xfrm>
            <a:off x="6781965" y="2243564"/>
            <a:ext cx="583590" cy="514240"/>
          </a:xfrm>
          <a:prstGeom prst="rect">
            <a:avLst/>
          </a:prstGeom>
        </p:spPr>
      </p:pic>
      <p:pic>
        <p:nvPicPr>
          <p:cNvPr id="46" name="Picture 45">
            <a:extLst>
              <a:ext uri="{FF2B5EF4-FFF2-40B4-BE49-F238E27FC236}">
                <a16:creationId xmlns:a16="http://schemas.microsoft.com/office/drawing/2014/main" id="{A9C0D357-8ADC-7C47-8162-8247B452F11D}"/>
              </a:ext>
            </a:extLst>
          </p:cNvPr>
          <p:cNvPicPr>
            <a:picLocks noChangeAspect="1"/>
          </p:cNvPicPr>
          <p:nvPr userDrawn="1"/>
        </p:nvPicPr>
        <p:blipFill>
          <a:blip/>
          <a:stretch>
            <a:fillRect/>
          </a:stretch>
        </p:blipFill>
        <p:spPr>
          <a:xfrm>
            <a:off x="3558200" y="2243564"/>
            <a:ext cx="583590" cy="514240"/>
          </a:xfrm>
          <a:prstGeom prst="rect">
            <a:avLst/>
          </a:prstGeom>
        </p:spPr>
      </p:pic>
      <p:pic>
        <p:nvPicPr>
          <p:cNvPr id="48" name="Picture 47">
            <a:extLst>
              <a:ext uri="{FF2B5EF4-FFF2-40B4-BE49-F238E27FC236}">
                <a16:creationId xmlns:a16="http://schemas.microsoft.com/office/drawing/2014/main" id="{D90339BA-CA9C-594E-9277-D9A5100616D1}"/>
              </a:ext>
            </a:extLst>
          </p:cNvPr>
          <p:cNvPicPr>
            <a:picLocks noChangeAspect="1"/>
          </p:cNvPicPr>
          <p:nvPr userDrawn="1"/>
        </p:nvPicPr>
        <p:blipFill>
          <a:blip/>
          <a:stretch>
            <a:fillRect/>
          </a:stretch>
        </p:blipFill>
        <p:spPr>
          <a:xfrm>
            <a:off x="7587903" y="2243564"/>
            <a:ext cx="583590" cy="514240"/>
          </a:xfrm>
          <a:prstGeom prst="rect">
            <a:avLst/>
          </a:prstGeom>
        </p:spPr>
      </p:pic>
      <p:pic>
        <p:nvPicPr>
          <p:cNvPr id="50" name="Picture 49">
            <a:extLst>
              <a:ext uri="{FF2B5EF4-FFF2-40B4-BE49-F238E27FC236}">
                <a16:creationId xmlns:a16="http://schemas.microsoft.com/office/drawing/2014/main" id="{CA0B0482-96E0-904C-933C-83DD8A2851D7}"/>
              </a:ext>
            </a:extLst>
          </p:cNvPr>
          <p:cNvPicPr>
            <a:picLocks noChangeAspect="1"/>
          </p:cNvPicPr>
          <p:nvPr userDrawn="1"/>
        </p:nvPicPr>
        <p:blipFill>
          <a:blip/>
          <a:stretch>
            <a:fillRect/>
          </a:stretch>
        </p:blipFill>
        <p:spPr>
          <a:xfrm>
            <a:off x="5976024" y="2243564"/>
            <a:ext cx="583590" cy="514240"/>
          </a:xfrm>
          <a:prstGeom prst="rect">
            <a:avLst/>
          </a:prstGeom>
        </p:spPr>
      </p:pic>
      <p:pic>
        <p:nvPicPr>
          <p:cNvPr id="52" name="Picture 51">
            <a:extLst>
              <a:ext uri="{FF2B5EF4-FFF2-40B4-BE49-F238E27FC236}">
                <a16:creationId xmlns:a16="http://schemas.microsoft.com/office/drawing/2014/main" id="{4E5EA7A5-6880-5C4A-9D6B-E0EA2E2A16ED}"/>
              </a:ext>
            </a:extLst>
          </p:cNvPr>
          <p:cNvPicPr>
            <a:picLocks noChangeAspect="1"/>
          </p:cNvPicPr>
          <p:nvPr userDrawn="1"/>
        </p:nvPicPr>
        <p:blipFill>
          <a:blip/>
          <a:stretch>
            <a:fillRect/>
          </a:stretch>
        </p:blipFill>
        <p:spPr>
          <a:xfrm>
            <a:off x="7587901" y="3020676"/>
            <a:ext cx="679118" cy="598416"/>
          </a:xfrm>
          <a:prstGeom prst="rect">
            <a:avLst/>
          </a:prstGeom>
        </p:spPr>
      </p:pic>
      <p:pic>
        <p:nvPicPr>
          <p:cNvPr id="54" name="Picture 53">
            <a:extLst>
              <a:ext uri="{FF2B5EF4-FFF2-40B4-BE49-F238E27FC236}">
                <a16:creationId xmlns:a16="http://schemas.microsoft.com/office/drawing/2014/main" id="{1100012D-A6C5-E144-AF15-27E4E8B32F6A}"/>
              </a:ext>
            </a:extLst>
          </p:cNvPr>
          <p:cNvPicPr>
            <a:picLocks noChangeAspect="1"/>
          </p:cNvPicPr>
          <p:nvPr userDrawn="1"/>
        </p:nvPicPr>
        <p:blipFill>
          <a:blip/>
          <a:stretch>
            <a:fillRect/>
          </a:stretch>
        </p:blipFill>
        <p:spPr>
          <a:xfrm>
            <a:off x="304011" y="3020676"/>
            <a:ext cx="679118" cy="598416"/>
          </a:xfrm>
          <a:prstGeom prst="rect">
            <a:avLst/>
          </a:prstGeom>
        </p:spPr>
      </p:pic>
      <p:pic>
        <p:nvPicPr>
          <p:cNvPr id="56" name="Picture 55">
            <a:extLst>
              <a:ext uri="{FF2B5EF4-FFF2-40B4-BE49-F238E27FC236}">
                <a16:creationId xmlns:a16="http://schemas.microsoft.com/office/drawing/2014/main" id="{0485182A-C004-5B4D-8681-D60ECDA41EBE}"/>
              </a:ext>
            </a:extLst>
          </p:cNvPr>
          <p:cNvPicPr>
            <a:picLocks noChangeAspect="1"/>
          </p:cNvPicPr>
          <p:nvPr userDrawn="1"/>
        </p:nvPicPr>
        <p:blipFill>
          <a:blip/>
          <a:stretch>
            <a:fillRect/>
          </a:stretch>
        </p:blipFill>
        <p:spPr>
          <a:xfrm>
            <a:off x="5159939" y="3020676"/>
            <a:ext cx="679118" cy="598416"/>
          </a:xfrm>
          <a:prstGeom prst="rect">
            <a:avLst/>
          </a:prstGeom>
        </p:spPr>
      </p:pic>
      <p:pic>
        <p:nvPicPr>
          <p:cNvPr id="58" name="Picture 57">
            <a:extLst>
              <a:ext uri="{FF2B5EF4-FFF2-40B4-BE49-F238E27FC236}">
                <a16:creationId xmlns:a16="http://schemas.microsoft.com/office/drawing/2014/main" id="{A94E4100-EF7A-D844-A96F-FFF9F4CD2D3F}"/>
              </a:ext>
            </a:extLst>
          </p:cNvPr>
          <p:cNvPicPr>
            <a:picLocks noChangeAspect="1"/>
          </p:cNvPicPr>
          <p:nvPr userDrawn="1"/>
        </p:nvPicPr>
        <p:blipFill>
          <a:blip/>
          <a:stretch>
            <a:fillRect/>
          </a:stretch>
        </p:blipFill>
        <p:spPr>
          <a:xfrm>
            <a:off x="6778581" y="3020676"/>
            <a:ext cx="679118" cy="598416"/>
          </a:xfrm>
          <a:prstGeom prst="rect">
            <a:avLst/>
          </a:prstGeom>
        </p:spPr>
      </p:pic>
      <p:pic>
        <p:nvPicPr>
          <p:cNvPr id="60" name="Picture 59">
            <a:extLst>
              <a:ext uri="{FF2B5EF4-FFF2-40B4-BE49-F238E27FC236}">
                <a16:creationId xmlns:a16="http://schemas.microsoft.com/office/drawing/2014/main" id="{289FF325-3A00-1044-986B-244D7EBA4EA2}"/>
              </a:ext>
            </a:extLst>
          </p:cNvPr>
          <p:cNvPicPr>
            <a:picLocks noChangeAspect="1"/>
          </p:cNvPicPr>
          <p:nvPr userDrawn="1"/>
        </p:nvPicPr>
        <p:blipFill>
          <a:blip/>
          <a:stretch>
            <a:fillRect/>
          </a:stretch>
        </p:blipFill>
        <p:spPr>
          <a:xfrm>
            <a:off x="1922653" y="3020676"/>
            <a:ext cx="679118" cy="598416"/>
          </a:xfrm>
          <a:prstGeom prst="rect">
            <a:avLst/>
          </a:prstGeom>
        </p:spPr>
      </p:pic>
      <p:pic>
        <p:nvPicPr>
          <p:cNvPr id="62" name="Picture 61">
            <a:extLst>
              <a:ext uri="{FF2B5EF4-FFF2-40B4-BE49-F238E27FC236}">
                <a16:creationId xmlns:a16="http://schemas.microsoft.com/office/drawing/2014/main" id="{2D6456D3-57E3-3B49-9AE9-FC2BB65D38D8}"/>
              </a:ext>
            </a:extLst>
          </p:cNvPr>
          <p:cNvPicPr>
            <a:picLocks noChangeAspect="1"/>
          </p:cNvPicPr>
          <p:nvPr userDrawn="1"/>
        </p:nvPicPr>
        <p:blipFill>
          <a:blip/>
          <a:stretch>
            <a:fillRect/>
          </a:stretch>
        </p:blipFill>
        <p:spPr>
          <a:xfrm>
            <a:off x="1113332" y="3020676"/>
            <a:ext cx="679118" cy="598416"/>
          </a:xfrm>
          <a:prstGeom prst="rect">
            <a:avLst/>
          </a:prstGeom>
        </p:spPr>
      </p:pic>
      <p:pic>
        <p:nvPicPr>
          <p:cNvPr id="64" name="Picture 63">
            <a:extLst>
              <a:ext uri="{FF2B5EF4-FFF2-40B4-BE49-F238E27FC236}">
                <a16:creationId xmlns:a16="http://schemas.microsoft.com/office/drawing/2014/main" id="{C911FA65-31BD-2948-B6B2-942ADC0CC798}"/>
              </a:ext>
            </a:extLst>
          </p:cNvPr>
          <p:cNvPicPr>
            <a:picLocks noChangeAspect="1"/>
          </p:cNvPicPr>
          <p:nvPr userDrawn="1"/>
        </p:nvPicPr>
        <p:blipFill>
          <a:blip/>
          <a:stretch>
            <a:fillRect/>
          </a:stretch>
        </p:blipFill>
        <p:spPr>
          <a:xfrm>
            <a:off x="3541296" y="3020676"/>
            <a:ext cx="679118" cy="598416"/>
          </a:xfrm>
          <a:prstGeom prst="rect">
            <a:avLst/>
          </a:prstGeom>
        </p:spPr>
      </p:pic>
      <p:pic>
        <p:nvPicPr>
          <p:cNvPr id="66" name="Picture 65">
            <a:extLst>
              <a:ext uri="{FF2B5EF4-FFF2-40B4-BE49-F238E27FC236}">
                <a16:creationId xmlns:a16="http://schemas.microsoft.com/office/drawing/2014/main" id="{7CEA609B-BDF7-D141-ACD2-A5D9F22484A0}"/>
              </a:ext>
            </a:extLst>
          </p:cNvPr>
          <p:cNvPicPr>
            <a:picLocks noChangeAspect="1"/>
          </p:cNvPicPr>
          <p:nvPr userDrawn="1"/>
        </p:nvPicPr>
        <p:blipFill>
          <a:blip/>
          <a:stretch>
            <a:fillRect/>
          </a:stretch>
        </p:blipFill>
        <p:spPr>
          <a:xfrm>
            <a:off x="4350617" y="3020676"/>
            <a:ext cx="679118" cy="598416"/>
          </a:xfrm>
          <a:prstGeom prst="rect">
            <a:avLst/>
          </a:prstGeom>
        </p:spPr>
      </p:pic>
      <p:pic>
        <p:nvPicPr>
          <p:cNvPr id="68" name="Picture 67">
            <a:extLst>
              <a:ext uri="{FF2B5EF4-FFF2-40B4-BE49-F238E27FC236}">
                <a16:creationId xmlns:a16="http://schemas.microsoft.com/office/drawing/2014/main" id="{DF4FAD2C-A77D-C141-A1BF-5E1F1DF8F15B}"/>
              </a:ext>
            </a:extLst>
          </p:cNvPr>
          <p:cNvPicPr>
            <a:picLocks noChangeAspect="1"/>
          </p:cNvPicPr>
          <p:nvPr userDrawn="1"/>
        </p:nvPicPr>
        <p:blipFill>
          <a:blip/>
          <a:stretch>
            <a:fillRect/>
          </a:stretch>
        </p:blipFill>
        <p:spPr>
          <a:xfrm>
            <a:off x="5969260" y="3020676"/>
            <a:ext cx="679118" cy="598416"/>
          </a:xfrm>
          <a:prstGeom prst="rect">
            <a:avLst/>
          </a:prstGeom>
        </p:spPr>
      </p:pic>
      <p:pic>
        <p:nvPicPr>
          <p:cNvPr id="70" name="Picture 69">
            <a:extLst>
              <a:ext uri="{FF2B5EF4-FFF2-40B4-BE49-F238E27FC236}">
                <a16:creationId xmlns:a16="http://schemas.microsoft.com/office/drawing/2014/main" id="{3203D9D5-7DBF-3A4C-8278-AE8B07D1A1AF}"/>
              </a:ext>
            </a:extLst>
          </p:cNvPr>
          <p:cNvPicPr>
            <a:picLocks noChangeAspect="1"/>
          </p:cNvPicPr>
          <p:nvPr userDrawn="1"/>
        </p:nvPicPr>
        <p:blipFill>
          <a:blip/>
          <a:stretch>
            <a:fillRect/>
          </a:stretch>
        </p:blipFill>
        <p:spPr>
          <a:xfrm>
            <a:off x="2731975" y="3020676"/>
            <a:ext cx="679118" cy="598416"/>
          </a:xfrm>
          <a:prstGeom prst="rect">
            <a:avLst/>
          </a:prstGeom>
        </p:spPr>
      </p:pic>
      <p:pic>
        <p:nvPicPr>
          <p:cNvPr id="115" name="Picture 114">
            <a:extLst>
              <a:ext uri="{FF2B5EF4-FFF2-40B4-BE49-F238E27FC236}">
                <a16:creationId xmlns:a16="http://schemas.microsoft.com/office/drawing/2014/main" id="{4DA1A50A-AE51-7040-A759-C805F16D1F22}"/>
              </a:ext>
            </a:extLst>
          </p:cNvPr>
          <p:cNvPicPr>
            <a:picLocks noChangeAspect="1"/>
          </p:cNvPicPr>
          <p:nvPr userDrawn="1"/>
        </p:nvPicPr>
        <p:blipFill>
          <a:blip/>
          <a:stretch>
            <a:fillRect/>
          </a:stretch>
        </p:blipFill>
        <p:spPr>
          <a:xfrm>
            <a:off x="8393892" y="3020676"/>
            <a:ext cx="679118" cy="598416"/>
          </a:xfrm>
          <a:prstGeom prst="rect">
            <a:avLst/>
          </a:prstGeom>
        </p:spPr>
      </p:pic>
      <p:pic>
        <p:nvPicPr>
          <p:cNvPr id="117" name="Picture 116">
            <a:extLst>
              <a:ext uri="{FF2B5EF4-FFF2-40B4-BE49-F238E27FC236}">
                <a16:creationId xmlns:a16="http://schemas.microsoft.com/office/drawing/2014/main" id="{2E3D9ADE-B7D8-0E4F-A6E7-2B2AEE1C0146}"/>
              </a:ext>
            </a:extLst>
          </p:cNvPr>
          <p:cNvPicPr>
            <a:picLocks noChangeAspect="1"/>
          </p:cNvPicPr>
          <p:nvPr userDrawn="1"/>
        </p:nvPicPr>
        <p:blipFill>
          <a:blip/>
          <a:stretch>
            <a:fillRect/>
          </a:stretch>
        </p:blipFill>
        <p:spPr>
          <a:xfrm>
            <a:off x="3559912" y="3881964"/>
            <a:ext cx="679118" cy="598416"/>
          </a:xfrm>
          <a:prstGeom prst="rect">
            <a:avLst/>
          </a:prstGeom>
        </p:spPr>
      </p:pic>
      <p:pic>
        <p:nvPicPr>
          <p:cNvPr id="118" name="Picture 117">
            <a:extLst>
              <a:ext uri="{FF2B5EF4-FFF2-40B4-BE49-F238E27FC236}">
                <a16:creationId xmlns:a16="http://schemas.microsoft.com/office/drawing/2014/main" id="{FCB35C11-E14D-7749-82DB-21355BF29048}"/>
              </a:ext>
            </a:extLst>
          </p:cNvPr>
          <p:cNvPicPr>
            <a:picLocks noChangeAspect="1"/>
          </p:cNvPicPr>
          <p:nvPr userDrawn="1"/>
        </p:nvPicPr>
        <p:blipFill>
          <a:blip/>
          <a:stretch>
            <a:fillRect/>
          </a:stretch>
        </p:blipFill>
        <p:spPr>
          <a:xfrm>
            <a:off x="1948715" y="3881964"/>
            <a:ext cx="679118" cy="598416"/>
          </a:xfrm>
          <a:prstGeom prst="rect">
            <a:avLst/>
          </a:prstGeom>
        </p:spPr>
      </p:pic>
      <p:pic>
        <p:nvPicPr>
          <p:cNvPr id="119" name="Picture 118">
            <a:extLst>
              <a:ext uri="{FF2B5EF4-FFF2-40B4-BE49-F238E27FC236}">
                <a16:creationId xmlns:a16="http://schemas.microsoft.com/office/drawing/2014/main" id="{F456B25E-0F12-B84E-8AB2-2C48870E4483}"/>
              </a:ext>
            </a:extLst>
          </p:cNvPr>
          <p:cNvPicPr>
            <a:picLocks noChangeAspect="1"/>
          </p:cNvPicPr>
          <p:nvPr userDrawn="1"/>
        </p:nvPicPr>
        <p:blipFill>
          <a:blip/>
          <a:stretch>
            <a:fillRect/>
          </a:stretch>
        </p:blipFill>
        <p:spPr>
          <a:xfrm>
            <a:off x="337517" y="3881964"/>
            <a:ext cx="679118" cy="598416"/>
          </a:xfrm>
          <a:prstGeom prst="rect">
            <a:avLst/>
          </a:prstGeom>
        </p:spPr>
      </p:pic>
      <p:pic>
        <p:nvPicPr>
          <p:cNvPr id="120" name="Picture 119">
            <a:extLst>
              <a:ext uri="{FF2B5EF4-FFF2-40B4-BE49-F238E27FC236}">
                <a16:creationId xmlns:a16="http://schemas.microsoft.com/office/drawing/2014/main" id="{198313E8-B255-9242-B42C-7DC32F281AB6}"/>
              </a:ext>
            </a:extLst>
          </p:cNvPr>
          <p:cNvPicPr>
            <a:picLocks noChangeAspect="1"/>
          </p:cNvPicPr>
          <p:nvPr userDrawn="1"/>
        </p:nvPicPr>
        <p:blipFill>
          <a:blip/>
          <a:stretch>
            <a:fillRect/>
          </a:stretch>
        </p:blipFill>
        <p:spPr>
          <a:xfrm>
            <a:off x="7587901" y="3881964"/>
            <a:ext cx="679118" cy="598416"/>
          </a:xfrm>
          <a:prstGeom prst="rect">
            <a:avLst/>
          </a:prstGeom>
        </p:spPr>
      </p:pic>
      <p:pic>
        <p:nvPicPr>
          <p:cNvPr id="121" name="Picture 120">
            <a:extLst>
              <a:ext uri="{FF2B5EF4-FFF2-40B4-BE49-F238E27FC236}">
                <a16:creationId xmlns:a16="http://schemas.microsoft.com/office/drawing/2014/main" id="{9C01BE79-492D-494F-889B-E056B346A071}"/>
              </a:ext>
            </a:extLst>
          </p:cNvPr>
          <p:cNvPicPr>
            <a:picLocks noChangeAspect="1"/>
          </p:cNvPicPr>
          <p:nvPr userDrawn="1"/>
        </p:nvPicPr>
        <p:blipFill>
          <a:blip/>
          <a:stretch>
            <a:fillRect/>
          </a:stretch>
        </p:blipFill>
        <p:spPr>
          <a:xfrm>
            <a:off x="6782307" y="3881964"/>
            <a:ext cx="679118" cy="598416"/>
          </a:xfrm>
          <a:prstGeom prst="rect">
            <a:avLst/>
          </a:prstGeom>
        </p:spPr>
      </p:pic>
      <p:pic>
        <p:nvPicPr>
          <p:cNvPr id="122" name="Picture 121">
            <a:extLst>
              <a:ext uri="{FF2B5EF4-FFF2-40B4-BE49-F238E27FC236}">
                <a16:creationId xmlns:a16="http://schemas.microsoft.com/office/drawing/2014/main" id="{B0634075-047E-D845-B398-9FE508EB7A45}"/>
              </a:ext>
            </a:extLst>
          </p:cNvPr>
          <p:cNvPicPr>
            <a:picLocks noChangeAspect="1"/>
          </p:cNvPicPr>
          <p:nvPr userDrawn="1"/>
        </p:nvPicPr>
        <p:blipFill>
          <a:blip/>
          <a:stretch>
            <a:fillRect/>
          </a:stretch>
        </p:blipFill>
        <p:spPr>
          <a:xfrm>
            <a:off x="5976708" y="3881964"/>
            <a:ext cx="679118" cy="598416"/>
          </a:xfrm>
          <a:prstGeom prst="rect">
            <a:avLst/>
          </a:prstGeom>
        </p:spPr>
      </p:pic>
      <p:pic>
        <p:nvPicPr>
          <p:cNvPr id="123" name="Picture 122">
            <a:extLst>
              <a:ext uri="{FF2B5EF4-FFF2-40B4-BE49-F238E27FC236}">
                <a16:creationId xmlns:a16="http://schemas.microsoft.com/office/drawing/2014/main" id="{904D2DA6-A347-184A-83AF-5CDE3201B1C2}"/>
              </a:ext>
            </a:extLst>
          </p:cNvPr>
          <p:cNvPicPr>
            <a:picLocks noChangeAspect="1"/>
          </p:cNvPicPr>
          <p:nvPr userDrawn="1"/>
        </p:nvPicPr>
        <p:blipFill>
          <a:blip/>
          <a:stretch>
            <a:fillRect/>
          </a:stretch>
        </p:blipFill>
        <p:spPr>
          <a:xfrm>
            <a:off x="4249203" y="3881964"/>
            <a:ext cx="679118" cy="598416"/>
          </a:xfrm>
          <a:prstGeom prst="rect">
            <a:avLst/>
          </a:prstGeom>
        </p:spPr>
      </p:pic>
      <p:pic>
        <p:nvPicPr>
          <p:cNvPr id="124" name="Picture 123">
            <a:extLst>
              <a:ext uri="{FF2B5EF4-FFF2-40B4-BE49-F238E27FC236}">
                <a16:creationId xmlns:a16="http://schemas.microsoft.com/office/drawing/2014/main" id="{C323B6D9-56CF-8A4D-A49F-E8080F083DFD}"/>
              </a:ext>
            </a:extLst>
          </p:cNvPr>
          <p:cNvPicPr>
            <a:picLocks noChangeAspect="1"/>
          </p:cNvPicPr>
          <p:nvPr userDrawn="1"/>
        </p:nvPicPr>
        <p:blipFill>
          <a:blip/>
          <a:stretch>
            <a:fillRect/>
          </a:stretch>
        </p:blipFill>
        <p:spPr>
          <a:xfrm>
            <a:off x="1143116" y="3881964"/>
            <a:ext cx="679118" cy="598416"/>
          </a:xfrm>
          <a:prstGeom prst="rect">
            <a:avLst/>
          </a:prstGeom>
        </p:spPr>
      </p:pic>
      <p:pic>
        <p:nvPicPr>
          <p:cNvPr id="125" name="Picture 124">
            <a:extLst>
              <a:ext uri="{FF2B5EF4-FFF2-40B4-BE49-F238E27FC236}">
                <a16:creationId xmlns:a16="http://schemas.microsoft.com/office/drawing/2014/main" id="{1783E4B0-EEE1-254C-BAD2-B45B1012947A}"/>
              </a:ext>
            </a:extLst>
          </p:cNvPr>
          <p:cNvPicPr>
            <a:picLocks noChangeAspect="1"/>
          </p:cNvPicPr>
          <p:nvPr userDrawn="1"/>
        </p:nvPicPr>
        <p:blipFill>
          <a:blip/>
          <a:stretch>
            <a:fillRect/>
          </a:stretch>
        </p:blipFill>
        <p:spPr>
          <a:xfrm>
            <a:off x="2754313" y="3881964"/>
            <a:ext cx="679118" cy="598416"/>
          </a:xfrm>
          <a:prstGeom prst="rect">
            <a:avLst/>
          </a:prstGeom>
        </p:spPr>
      </p:pic>
      <p:pic>
        <p:nvPicPr>
          <p:cNvPr id="126" name="Picture 125">
            <a:extLst>
              <a:ext uri="{FF2B5EF4-FFF2-40B4-BE49-F238E27FC236}">
                <a16:creationId xmlns:a16="http://schemas.microsoft.com/office/drawing/2014/main" id="{97FD925D-DA2E-6340-BC40-BB6E19BF8297}"/>
              </a:ext>
            </a:extLst>
          </p:cNvPr>
          <p:cNvPicPr>
            <a:picLocks noChangeAspect="1"/>
          </p:cNvPicPr>
          <p:nvPr userDrawn="1"/>
        </p:nvPicPr>
        <p:blipFill>
          <a:blip/>
          <a:stretch>
            <a:fillRect/>
          </a:stretch>
        </p:blipFill>
        <p:spPr>
          <a:xfrm>
            <a:off x="1183186" y="4743253"/>
            <a:ext cx="617380" cy="544015"/>
          </a:xfrm>
          <a:prstGeom prst="rect">
            <a:avLst/>
          </a:prstGeom>
        </p:spPr>
      </p:pic>
      <p:pic>
        <p:nvPicPr>
          <p:cNvPr id="127" name="Picture 126">
            <a:extLst>
              <a:ext uri="{FF2B5EF4-FFF2-40B4-BE49-F238E27FC236}">
                <a16:creationId xmlns:a16="http://schemas.microsoft.com/office/drawing/2014/main" id="{86032F1B-FDF8-0744-8BDC-A4C312160687}"/>
              </a:ext>
            </a:extLst>
          </p:cNvPr>
          <p:cNvPicPr>
            <a:picLocks noChangeAspect="1"/>
          </p:cNvPicPr>
          <p:nvPr userDrawn="1"/>
        </p:nvPicPr>
        <p:blipFill>
          <a:blip/>
          <a:stretch>
            <a:fillRect/>
          </a:stretch>
        </p:blipFill>
        <p:spPr>
          <a:xfrm>
            <a:off x="2801983" y="4743253"/>
            <a:ext cx="617380" cy="544015"/>
          </a:xfrm>
          <a:prstGeom prst="rect">
            <a:avLst/>
          </a:prstGeom>
        </p:spPr>
      </p:pic>
      <p:pic>
        <p:nvPicPr>
          <p:cNvPr id="128" name="Picture 127">
            <a:extLst>
              <a:ext uri="{FF2B5EF4-FFF2-40B4-BE49-F238E27FC236}">
                <a16:creationId xmlns:a16="http://schemas.microsoft.com/office/drawing/2014/main" id="{3B82EF17-4BD1-C04E-9593-B2C9ABB761B4}"/>
              </a:ext>
            </a:extLst>
          </p:cNvPr>
          <p:cNvPicPr>
            <a:picLocks noChangeAspect="1"/>
          </p:cNvPicPr>
          <p:nvPr userDrawn="1"/>
        </p:nvPicPr>
        <p:blipFill>
          <a:blip/>
          <a:stretch>
            <a:fillRect/>
          </a:stretch>
        </p:blipFill>
        <p:spPr>
          <a:xfrm>
            <a:off x="5230179" y="4743253"/>
            <a:ext cx="617380" cy="544015"/>
          </a:xfrm>
          <a:prstGeom prst="rect">
            <a:avLst/>
          </a:prstGeom>
        </p:spPr>
      </p:pic>
      <p:pic>
        <p:nvPicPr>
          <p:cNvPr id="129" name="Picture 128">
            <a:extLst>
              <a:ext uri="{FF2B5EF4-FFF2-40B4-BE49-F238E27FC236}">
                <a16:creationId xmlns:a16="http://schemas.microsoft.com/office/drawing/2014/main" id="{0775AC3F-7015-A144-873F-DF50557725E5}"/>
              </a:ext>
            </a:extLst>
          </p:cNvPr>
          <p:cNvPicPr>
            <a:picLocks noChangeAspect="1"/>
          </p:cNvPicPr>
          <p:nvPr userDrawn="1"/>
        </p:nvPicPr>
        <p:blipFill>
          <a:blip/>
          <a:stretch>
            <a:fillRect/>
          </a:stretch>
        </p:blipFill>
        <p:spPr>
          <a:xfrm>
            <a:off x="1992585" y="4743253"/>
            <a:ext cx="617380" cy="544015"/>
          </a:xfrm>
          <a:prstGeom prst="rect">
            <a:avLst/>
          </a:prstGeom>
        </p:spPr>
      </p:pic>
      <p:pic>
        <p:nvPicPr>
          <p:cNvPr id="130" name="Picture 129">
            <a:extLst>
              <a:ext uri="{FF2B5EF4-FFF2-40B4-BE49-F238E27FC236}">
                <a16:creationId xmlns:a16="http://schemas.microsoft.com/office/drawing/2014/main" id="{4E173062-6972-F148-8761-A18E2DDED82F}"/>
              </a:ext>
            </a:extLst>
          </p:cNvPr>
          <p:cNvPicPr>
            <a:picLocks noChangeAspect="1"/>
          </p:cNvPicPr>
          <p:nvPr userDrawn="1"/>
        </p:nvPicPr>
        <p:blipFill>
          <a:blip/>
          <a:stretch>
            <a:fillRect/>
          </a:stretch>
        </p:blipFill>
        <p:spPr>
          <a:xfrm>
            <a:off x="6848977" y="4743253"/>
            <a:ext cx="617380" cy="544015"/>
          </a:xfrm>
          <a:prstGeom prst="rect">
            <a:avLst/>
          </a:prstGeom>
        </p:spPr>
      </p:pic>
      <p:pic>
        <p:nvPicPr>
          <p:cNvPr id="131" name="Picture 130">
            <a:extLst>
              <a:ext uri="{FF2B5EF4-FFF2-40B4-BE49-F238E27FC236}">
                <a16:creationId xmlns:a16="http://schemas.microsoft.com/office/drawing/2014/main" id="{C968664F-1DA7-8046-AD8D-10D4F504C878}"/>
              </a:ext>
            </a:extLst>
          </p:cNvPr>
          <p:cNvPicPr>
            <a:picLocks noChangeAspect="1"/>
          </p:cNvPicPr>
          <p:nvPr userDrawn="1"/>
        </p:nvPicPr>
        <p:blipFill>
          <a:blip/>
          <a:stretch>
            <a:fillRect/>
          </a:stretch>
        </p:blipFill>
        <p:spPr>
          <a:xfrm>
            <a:off x="7658370" y="4743253"/>
            <a:ext cx="617380" cy="544015"/>
          </a:xfrm>
          <a:prstGeom prst="rect">
            <a:avLst/>
          </a:prstGeom>
        </p:spPr>
      </p:pic>
      <p:pic>
        <p:nvPicPr>
          <p:cNvPr id="132" name="Picture 131">
            <a:extLst>
              <a:ext uri="{FF2B5EF4-FFF2-40B4-BE49-F238E27FC236}">
                <a16:creationId xmlns:a16="http://schemas.microsoft.com/office/drawing/2014/main" id="{9C6F0732-2C42-BF41-A965-930B1F134B1A}"/>
              </a:ext>
            </a:extLst>
          </p:cNvPr>
          <p:cNvPicPr>
            <a:picLocks noChangeAspect="1"/>
          </p:cNvPicPr>
          <p:nvPr userDrawn="1"/>
        </p:nvPicPr>
        <p:blipFill>
          <a:blip/>
          <a:stretch>
            <a:fillRect/>
          </a:stretch>
        </p:blipFill>
        <p:spPr>
          <a:xfrm>
            <a:off x="6039578" y="4743253"/>
            <a:ext cx="617380" cy="544015"/>
          </a:xfrm>
          <a:prstGeom prst="rect">
            <a:avLst/>
          </a:prstGeom>
        </p:spPr>
      </p:pic>
      <p:pic>
        <p:nvPicPr>
          <p:cNvPr id="133" name="Picture 132">
            <a:extLst>
              <a:ext uri="{FF2B5EF4-FFF2-40B4-BE49-F238E27FC236}">
                <a16:creationId xmlns:a16="http://schemas.microsoft.com/office/drawing/2014/main" id="{4AA351E4-88BC-4B40-9C1C-0922451197FA}"/>
              </a:ext>
            </a:extLst>
          </p:cNvPr>
          <p:cNvPicPr>
            <a:picLocks noChangeAspect="1"/>
          </p:cNvPicPr>
          <p:nvPr userDrawn="1"/>
        </p:nvPicPr>
        <p:blipFill>
          <a:blip/>
          <a:stretch>
            <a:fillRect/>
          </a:stretch>
        </p:blipFill>
        <p:spPr>
          <a:xfrm>
            <a:off x="373787" y="4743253"/>
            <a:ext cx="617380" cy="544015"/>
          </a:xfrm>
          <a:prstGeom prst="rect">
            <a:avLst/>
          </a:prstGeom>
        </p:spPr>
      </p:pic>
      <p:pic>
        <p:nvPicPr>
          <p:cNvPr id="135" name="Picture 134">
            <a:extLst>
              <a:ext uri="{FF2B5EF4-FFF2-40B4-BE49-F238E27FC236}">
                <a16:creationId xmlns:a16="http://schemas.microsoft.com/office/drawing/2014/main" id="{16C3B3B6-12C2-8D47-982D-F241A7BD873A}"/>
              </a:ext>
            </a:extLst>
          </p:cNvPr>
          <p:cNvPicPr>
            <a:picLocks noChangeAspect="1"/>
          </p:cNvPicPr>
          <p:nvPr userDrawn="1"/>
        </p:nvPicPr>
        <p:blipFill>
          <a:blip/>
          <a:stretch>
            <a:fillRect/>
          </a:stretch>
        </p:blipFill>
        <p:spPr>
          <a:xfrm>
            <a:off x="334433" y="5531868"/>
            <a:ext cx="679118" cy="598416"/>
          </a:xfrm>
          <a:prstGeom prst="rect">
            <a:avLst/>
          </a:prstGeom>
        </p:spPr>
      </p:pic>
      <p:pic>
        <p:nvPicPr>
          <p:cNvPr id="137" name="Picture 136">
            <a:extLst>
              <a:ext uri="{FF2B5EF4-FFF2-40B4-BE49-F238E27FC236}">
                <a16:creationId xmlns:a16="http://schemas.microsoft.com/office/drawing/2014/main" id="{C0310D10-6A33-8E4C-9456-0BC84BCF0EAB}"/>
              </a:ext>
            </a:extLst>
          </p:cNvPr>
          <p:cNvPicPr>
            <a:picLocks noChangeAspect="1"/>
          </p:cNvPicPr>
          <p:nvPr userDrawn="1"/>
        </p:nvPicPr>
        <p:blipFill>
          <a:blip/>
          <a:stretch>
            <a:fillRect/>
          </a:stretch>
        </p:blipFill>
        <p:spPr>
          <a:xfrm>
            <a:off x="3611382" y="4743253"/>
            <a:ext cx="617380" cy="544015"/>
          </a:xfrm>
          <a:prstGeom prst="rect">
            <a:avLst/>
          </a:prstGeom>
        </p:spPr>
      </p:pic>
      <p:pic>
        <p:nvPicPr>
          <p:cNvPr id="139" name="Picture 138">
            <a:extLst>
              <a:ext uri="{FF2B5EF4-FFF2-40B4-BE49-F238E27FC236}">
                <a16:creationId xmlns:a16="http://schemas.microsoft.com/office/drawing/2014/main" id="{DC13F855-3281-3F4C-B9EE-AB7FE145A310}"/>
              </a:ext>
            </a:extLst>
          </p:cNvPr>
          <p:cNvPicPr>
            <a:picLocks noChangeAspect="1"/>
          </p:cNvPicPr>
          <p:nvPr userDrawn="1"/>
        </p:nvPicPr>
        <p:blipFill>
          <a:blip/>
          <a:stretch>
            <a:fillRect/>
          </a:stretch>
        </p:blipFill>
        <p:spPr>
          <a:xfrm>
            <a:off x="4420781" y="4743253"/>
            <a:ext cx="617380" cy="544015"/>
          </a:xfrm>
          <a:prstGeom prst="rect">
            <a:avLst/>
          </a:prstGeom>
        </p:spPr>
      </p:pic>
      <p:pic>
        <p:nvPicPr>
          <p:cNvPr id="143" name="Picture 142">
            <a:extLst>
              <a:ext uri="{FF2B5EF4-FFF2-40B4-BE49-F238E27FC236}">
                <a16:creationId xmlns:a16="http://schemas.microsoft.com/office/drawing/2014/main" id="{ACD296D0-4DD1-C749-AB12-71D87D7CDEA5}"/>
              </a:ext>
            </a:extLst>
          </p:cNvPr>
          <p:cNvPicPr>
            <a:picLocks noChangeAspect="1"/>
          </p:cNvPicPr>
          <p:nvPr userDrawn="1"/>
        </p:nvPicPr>
        <p:blipFill>
          <a:blip/>
          <a:stretch>
            <a:fillRect/>
          </a:stretch>
        </p:blipFill>
        <p:spPr>
          <a:xfrm>
            <a:off x="8467761" y="4716051"/>
            <a:ext cx="679118" cy="598416"/>
          </a:xfrm>
          <a:prstGeom prst="rect">
            <a:avLst/>
          </a:prstGeom>
        </p:spPr>
      </p:pic>
      <p:pic>
        <p:nvPicPr>
          <p:cNvPr id="144" name="Picture 143">
            <a:extLst>
              <a:ext uri="{FF2B5EF4-FFF2-40B4-BE49-F238E27FC236}">
                <a16:creationId xmlns:a16="http://schemas.microsoft.com/office/drawing/2014/main" id="{C164874C-347A-4C43-82CA-AE4644439876}"/>
              </a:ext>
            </a:extLst>
          </p:cNvPr>
          <p:cNvPicPr>
            <a:picLocks noChangeAspect="1"/>
          </p:cNvPicPr>
          <p:nvPr userDrawn="1"/>
        </p:nvPicPr>
        <p:blipFill>
          <a:blip/>
          <a:stretch>
            <a:fillRect/>
          </a:stretch>
        </p:blipFill>
        <p:spPr>
          <a:xfrm>
            <a:off x="8381051" y="2241338"/>
            <a:ext cx="679118" cy="598416"/>
          </a:xfrm>
          <a:prstGeom prst="rect">
            <a:avLst/>
          </a:prstGeom>
        </p:spPr>
      </p:pic>
      <p:pic>
        <p:nvPicPr>
          <p:cNvPr id="145" name="Picture 144">
            <a:extLst>
              <a:ext uri="{FF2B5EF4-FFF2-40B4-BE49-F238E27FC236}">
                <a16:creationId xmlns:a16="http://schemas.microsoft.com/office/drawing/2014/main" id="{4C1F4FE9-BFBA-D646-B650-368B65295D8A}"/>
              </a:ext>
            </a:extLst>
          </p:cNvPr>
          <p:cNvPicPr>
            <a:picLocks noChangeAspect="1"/>
          </p:cNvPicPr>
          <p:nvPr userDrawn="1"/>
        </p:nvPicPr>
        <p:blipFill>
          <a:blip/>
          <a:stretch>
            <a:fillRect/>
          </a:stretch>
        </p:blipFill>
        <p:spPr>
          <a:xfrm>
            <a:off x="2770553" y="5531868"/>
            <a:ext cx="679118" cy="598416"/>
          </a:xfrm>
          <a:prstGeom prst="rect">
            <a:avLst/>
          </a:prstGeom>
        </p:spPr>
      </p:pic>
      <p:pic>
        <p:nvPicPr>
          <p:cNvPr id="146" name="Picture 145">
            <a:extLst>
              <a:ext uri="{FF2B5EF4-FFF2-40B4-BE49-F238E27FC236}">
                <a16:creationId xmlns:a16="http://schemas.microsoft.com/office/drawing/2014/main" id="{D33832D5-DA16-2F49-A878-4314EA4B5603}"/>
              </a:ext>
            </a:extLst>
          </p:cNvPr>
          <p:cNvPicPr>
            <a:picLocks noChangeAspect="1"/>
          </p:cNvPicPr>
          <p:nvPr userDrawn="1"/>
        </p:nvPicPr>
        <p:blipFill>
          <a:blip/>
          <a:stretch>
            <a:fillRect/>
          </a:stretch>
        </p:blipFill>
        <p:spPr>
          <a:xfrm>
            <a:off x="5159939" y="3809292"/>
            <a:ext cx="679118" cy="598416"/>
          </a:xfrm>
          <a:prstGeom prst="rect">
            <a:avLst/>
          </a:prstGeom>
        </p:spPr>
      </p:pic>
      <p:pic>
        <p:nvPicPr>
          <p:cNvPr id="147" name="Picture 146">
            <a:extLst>
              <a:ext uri="{FF2B5EF4-FFF2-40B4-BE49-F238E27FC236}">
                <a16:creationId xmlns:a16="http://schemas.microsoft.com/office/drawing/2014/main" id="{A9F37F96-D581-0D45-BE66-6368DDED3398}"/>
              </a:ext>
            </a:extLst>
          </p:cNvPr>
          <p:cNvPicPr>
            <a:picLocks noChangeAspect="1"/>
          </p:cNvPicPr>
          <p:nvPr userDrawn="1"/>
        </p:nvPicPr>
        <p:blipFill>
          <a:blip/>
          <a:stretch>
            <a:fillRect/>
          </a:stretch>
        </p:blipFill>
        <p:spPr>
          <a:xfrm>
            <a:off x="4394633" y="5531868"/>
            <a:ext cx="679118" cy="598416"/>
          </a:xfrm>
          <a:prstGeom prst="rect">
            <a:avLst/>
          </a:prstGeom>
        </p:spPr>
      </p:pic>
      <p:pic>
        <p:nvPicPr>
          <p:cNvPr id="148" name="Picture 147">
            <a:extLst>
              <a:ext uri="{FF2B5EF4-FFF2-40B4-BE49-F238E27FC236}">
                <a16:creationId xmlns:a16="http://schemas.microsoft.com/office/drawing/2014/main" id="{0B663770-81F3-3E4B-914A-15A5FB0FADD3}"/>
              </a:ext>
            </a:extLst>
          </p:cNvPr>
          <p:cNvPicPr>
            <a:picLocks noChangeAspect="1"/>
          </p:cNvPicPr>
          <p:nvPr userDrawn="1"/>
        </p:nvPicPr>
        <p:blipFill>
          <a:blip/>
          <a:stretch>
            <a:fillRect/>
          </a:stretch>
        </p:blipFill>
        <p:spPr>
          <a:xfrm>
            <a:off x="6018713" y="5531868"/>
            <a:ext cx="679118" cy="598416"/>
          </a:xfrm>
          <a:prstGeom prst="rect">
            <a:avLst/>
          </a:prstGeom>
        </p:spPr>
      </p:pic>
      <p:pic>
        <p:nvPicPr>
          <p:cNvPr id="149" name="Picture 148">
            <a:extLst>
              <a:ext uri="{FF2B5EF4-FFF2-40B4-BE49-F238E27FC236}">
                <a16:creationId xmlns:a16="http://schemas.microsoft.com/office/drawing/2014/main" id="{FB356FC3-4C13-D64B-9FE4-200921CA38CD}"/>
              </a:ext>
            </a:extLst>
          </p:cNvPr>
          <p:cNvPicPr>
            <a:picLocks noChangeAspect="1"/>
          </p:cNvPicPr>
          <p:nvPr userDrawn="1"/>
        </p:nvPicPr>
        <p:blipFill>
          <a:blip/>
          <a:stretch>
            <a:fillRect/>
          </a:stretch>
        </p:blipFill>
        <p:spPr>
          <a:xfrm>
            <a:off x="1958513" y="5531868"/>
            <a:ext cx="679118" cy="598416"/>
          </a:xfrm>
          <a:prstGeom prst="rect">
            <a:avLst/>
          </a:prstGeom>
        </p:spPr>
      </p:pic>
      <p:pic>
        <p:nvPicPr>
          <p:cNvPr id="150" name="Picture 149">
            <a:extLst>
              <a:ext uri="{FF2B5EF4-FFF2-40B4-BE49-F238E27FC236}">
                <a16:creationId xmlns:a16="http://schemas.microsoft.com/office/drawing/2014/main" id="{8E7485ED-0D58-6C4B-8556-E211BC720B8D}"/>
              </a:ext>
            </a:extLst>
          </p:cNvPr>
          <p:cNvPicPr>
            <a:picLocks noChangeAspect="1"/>
          </p:cNvPicPr>
          <p:nvPr userDrawn="1"/>
        </p:nvPicPr>
        <p:blipFill>
          <a:blip/>
          <a:stretch>
            <a:fillRect/>
          </a:stretch>
        </p:blipFill>
        <p:spPr>
          <a:xfrm>
            <a:off x="1146473" y="5531868"/>
            <a:ext cx="679118" cy="598416"/>
          </a:xfrm>
          <a:prstGeom prst="rect">
            <a:avLst/>
          </a:prstGeom>
        </p:spPr>
      </p:pic>
      <p:pic>
        <p:nvPicPr>
          <p:cNvPr id="151" name="Picture 150">
            <a:extLst>
              <a:ext uri="{FF2B5EF4-FFF2-40B4-BE49-F238E27FC236}">
                <a16:creationId xmlns:a16="http://schemas.microsoft.com/office/drawing/2014/main" id="{2CD47082-66FA-E44A-94D1-8042BE492091}"/>
              </a:ext>
            </a:extLst>
          </p:cNvPr>
          <p:cNvPicPr>
            <a:picLocks noChangeAspect="1"/>
          </p:cNvPicPr>
          <p:nvPr userDrawn="1"/>
        </p:nvPicPr>
        <p:blipFill>
          <a:blip/>
          <a:stretch>
            <a:fillRect/>
          </a:stretch>
        </p:blipFill>
        <p:spPr>
          <a:xfrm>
            <a:off x="6830753" y="5531868"/>
            <a:ext cx="679118" cy="598416"/>
          </a:xfrm>
          <a:prstGeom prst="rect">
            <a:avLst/>
          </a:prstGeom>
        </p:spPr>
      </p:pic>
      <p:pic>
        <p:nvPicPr>
          <p:cNvPr id="152" name="Picture 151">
            <a:extLst>
              <a:ext uri="{FF2B5EF4-FFF2-40B4-BE49-F238E27FC236}">
                <a16:creationId xmlns:a16="http://schemas.microsoft.com/office/drawing/2014/main" id="{BD42A642-6AEE-F148-8225-B955D5AEE424}"/>
              </a:ext>
            </a:extLst>
          </p:cNvPr>
          <p:cNvPicPr>
            <a:picLocks noChangeAspect="1"/>
          </p:cNvPicPr>
          <p:nvPr userDrawn="1"/>
        </p:nvPicPr>
        <p:blipFill>
          <a:blip/>
          <a:stretch>
            <a:fillRect/>
          </a:stretch>
        </p:blipFill>
        <p:spPr>
          <a:xfrm>
            <a:off x="7658368" y="5531868"/>
            <a:ext cx="679118" cy="598416"/>
          </a:xfrm>
          <a:prstGeom prst="rect">
            <a:avLst/>
          </a:prstGeom>
        </p:spPr>
      </p:pic>
      <p:pic>
        <p:nvPicPr>
          <p:cNvPr id="153" name="Picture 152">
            <a:extLst>
              <a:ext uri="{FF2B5EF4-FFF2-40B4-BE49-F238E27FC236}">
                <a16:creationId xmlns:a16="http://schemas.microsoft.com/office/drawing/2014/main" id="{646D72A5-0CCF-324B-81FB-8D70F9351522}"/>
              </a:ext>
            </a:extLst>
          </p:cNvPr>
          <p:cNvPicPr>
            <a:picLocks noChangeAspect="1"/>
          </p:cNvPicPr>
          <p:nvPr userDrawn="1"/>
        </p:nvPicPr>
        <p:blipFill>
          <a:blip r:embed="rId8"/>
          <a:stretch>
            <a:fillRect/>
          </a:stretch>
        </p:blipFill>
        <p:spPr>
          <a:xfrm>
            <a:off x="3582593" y="5531868"/>
            <a:ext cx="679118" cy="598416"/>
          </a:xfrm>
          <a:prstGeom prst="rect">
            <a:avLst/>
          </a:prstGeom>
        </p:spPr>
      </p:pic>
      <p:pic>
        <p:nvPicPr>
          <p:cNvPr id="154" name="Picture 153">
            <a:extLst>
              <a:ext uri="{FF2B5EF4-FFF2-40B4-BE49-F238E27FC236}">
                <a16:creationId xmlns:a16="http://schemas.microsoft.com/office/drawing/2014/main" id="{61805087-5CBA-6645-B252-448EA3EED9CA}"/>
              </a:ext>
            </a:extLst>
          </p:cNvPr>
          <p:cNvPicPr>
            <a:picLocks noChangeAspect="1"/>
          </p:cNvPicPr>
          <p:nvPr userDrawn="1"/>
        </p:nvPicPr>
        <p:blipFill>
          <a:blip r:embed="rId9"/>
          <a:stretch>
            <a:fillRect/>
          </a:stretch>
        </p:blipFill>
        <p:spPr>
          <a:xfrm>
            <a:off x="8456256" y="3880966"/>
            <a:ext cx="679118" cy="598416"/>
          </a:xfrm>
          <a:prstGeom prst="rect">
            <a:avLst/>
          </a:prstGeom>
        </p:spPr>
      </p:pic>
      <p:pic>
        <p:nvPicPr>
          <p:cNvPr id="155" name="Picture 154">
            <a:extLst>
              <a:ext uri="{FF2B5EF4-FFF2-40B4-BE49-F238E27FC236}">
                <a16:creationId xmlns:a16="http://schemas.microsoft.com/office/drawing/2014/main" id="{C770207E-CD1B-D748-B454-A21BE082B0B9}"/>
              </a:ext>
            </a:extLst>
          </p:cNvPr>
          <p:cNvPicPr>
            <a:picLocks noChangeAspect="1"/>
          </p:cNvPicPr>
          <p:nvPr userDrawn="1"/>
        </p:nvPicPr>
        <p:blipFill>
          <a:blip r:embed="rId10"/>
          <a:stretch>
            <a:fillRect/>
          </a:stretch>
        </p:blipFill>
        <p:spPr>
          <a:xfrm>
            <a:off x="5206673" y="5531868"/>
            <a:ext cx="679118" cy="598416"/>
          </a:xfrm>
          <a:prstGeom prst="rect">
            <a:avLst/>
          </a:prstGeom>
        </p:spPr>
      </p:pic>
      <p:pic>
        <p:nvPicPr>
          <p:cNvPr id="157" name="Picture 156">
            <a:extLst>
              <a:ext uri="{FF2B5EF4-FFF2-40B4-BE49-F238E27FC236}">
                <a16:creationId xmlns:a16="http://schemas.microsoft.com/office/drawing/2014/main" id="{BBEDF730-650B-BE4C-BC2D-99F67F2ACB6F}"/>
              </a:ext>
            </a:extLst>
          </p:cNvPr>
          <p:cNvPicPr>
            <a:picLocks noChangeAspect="1"/>
          </p:cNvPicPr>
          <p:nvPr userDrawn="1"/>
        </p:nvPicPr>
        <p:blipFill>
          <a:blip r:embed="rId11"/>
          <a:stretch>
            <a:fillRect/>
          </a:stretch>
        </p:blipFill>
        <p:spPr>
          <a:xfrm>
            <a:off x="8381050" y="1563617"/>
            <a:ext cx="679119" cy="598417"/>
          </a:xfrm>
          <a:prstGeom prst="rect">
            <a:avLst/>
          </a:prstGeom>
        </p:spPr>
      </p:pic>
      <p:sp>
        <p:nvSpPr>
          <p:cNvPr id="158" name="Slide Number Placeholder 5">
            <a:extLst>
              <a:ext uri="{FF2B5EF4-FFF2-40B4-BE49-F238E27FC236}">
                <a16:creationId xmlns:a16="http://schemas.microsoft.com/office/drawing/2014/main" id="{B399FA1A-5822-9740-A6DF-6ECB1682B262}"/>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35682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header o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4" name="Arrow: Pentagon 3">
            <a:extLst>
              <a:ext uri="{FF2B5EF4-FFF2-40B4-BE49-F238E27FC236}">
                <a16:creationId xmlns:a16="http://schemas.microsoft.com/office/drawing/2014/main" id="{733B8559-5A12-2358-13CE-42B4E6D0973A}"/>
              </a:ext>
            </a:extLst>
          </p:cNvPr>
          <p:cNvSpPr/>
          <p:nvPr userDrawn="1"/>
        </p:nvSpPr>
        <p:spPr>
          <a:xfrm flipH="1">
            <a:off x="9698476" y="134758"/>
            <a:ext cx="2493521" cy="535589"/>
          </a:xfrm>
          <a:prstGeom prst="homePlate">
            <a:avLst/>
          </a:prstGeom>
          <a:solidFill>
            <a:srgbClr val="D36F44"/>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Ins="288000" rtlCol="0" anchor="ctr"/>
          <a:lstStyle/>
          <a:p>
            <a:pPr algn="l"/>
            <a:endParaRPr lang="en-AU" sz="1600" b="1" dirty="0"/>
          </a:p>
        </p:txBody>
      </p:sp>
      <p:sp>
        <p:nvSpPr>
          <p:cNvPr id="11" name="Rectangle 10">
            <a:extLst>
              <a:ext uri="{FF2B5EF4-FFF2-40B4-BE49-F238E27FC236}">
                <a16:creationId xmlns:a16="http://schemas.microsoft.com/office/drawing/2014/main" id="{CF8E634A-E798-6940-A857-4047100A73AF}"/>
              </a:ext>
            </a:extLst>
          </p:cNvPr>
          <p:cNvSpPr/>
          <p:nvPr userDrawn="1"/>
        </p:nvSpPr>
        <p:spPr>
          <a:xfrm>
            <a:off x="-1" y="5733357"/>
            <a:ext cx="12192001" cy="112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a:xfrm>
            <a:off x="355948" y="896357"/>
            <a:ext cx="11492506" cy="722132"/>
          </a:xfrm>
          <a:prstGeom prst="rect">
            <a:avLst/>
          </a:prstGeom>
        </p:spPr>
        <p:txBody>
          <a:bodyPr anchor="ctr"/>
          <a:lstStyle/>
          <a:p>
            <a:r>
              <a:rPr lang="en-GB" dirty="0"/>
              <a:t>Click to add title</a:t>
            </a:r>
            <a:endParaRPr lang="en-US" dirty="0"/>
          </a:p>
        </p:txBody>
      </p:sp>
      <p:sp>
        <p:nvSpPr>
          <p:cNvPr id="3" name="Content Placeholder 2"/>
          <p:cNvSpPr>
            <a:spLocks noGrp="1"/>
          </p:cNvSpPr>
          <p:nvPr>
            <p:ph idx="1" hasCustomPrompt="1"/>
          </p:nvPr>
        </p:nvSpPr>
        <p:spPr>
          <a:xfrm>
            <a:off x="355949" y="1709740"/>
            <a:ext cx="11503279" cy="4933126"/>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11738518" y="134757"/>
            <a:ext cx="358233" cy="535589"/>
          </a:xfrm>
          <a:prstGeom prst="rect">
            <a:avLst/>
          </a:prstGeom>
        </p:spPr>
        <p:txBody>
          <a:bodyPr vert="horz" lIns="0" tIns="45720" rIns="90000" bIns="45720" rtlCol="0" anchor="ctr"/>
          <a:lstStyle>
            <a:lvl1pPr algn="r">
              <a:defRPr sz="1000">
                <a:solidFill>
                  <a:schemeClr val="bg1"/>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0" y="241075"/>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211436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with phot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2" y="152400"/>
            <a:ext cx="2137426" cy="889752"/>
          </a:xfrm>
          <a:prstGeom prst="rect">
            <a:avLst/>
          </a:prstGeom>
        </p:spPr>
      </p:pic>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Wednesday, 26 February 2025</a:t>
            </a:fld>
            <a:endParaRPr lang="en-AU" sz="1200" dirty="0">
              <a:latin typeface="Helvetica" pitchFamily="2" charset="0"/>
            </a:endParaRPr>
          </a:p>
        </p:txBody>
      </p:sp>
      <p:sp>
        <p:nvSpPr>
          <p:cNvPr id="25" name="Title 1">
            <a:extLst>
              <a:ext uri="{FF2B5EF4-FFF2-40B4-BE49-F238E27FC236}">
                <a16:creationId xmlns:a16="http://schemas.microsoft.com/office/drawing/2014/main" id="{242E87C4-A2F6-4142-99C3-15CAEA941AC5}"/>
              </a:ext>
            </a:extLst>
          </p:cNvPr>
          <p:cNvSpPr>
            <a:spLocks noGrp="1"/>
          </p:cNvSpPr>
          <p:nvPr>
            <p:ph type="ctrTitle" hasCustomPrompt="1"/>
          </p:nvPr>
        </p:nvSpPr>
        <p:spPr>
          <a:xfrm>
            <a:off x="914400" y="1287015"/>
            <a:ext cx="10363200" cy="2387600"/>
          </a:xfrm>
          <a:prstGeom prst="rect">
            <a:avLst/>
          </a:prstGeom>
        </p:spPr>
        <p:txBody>
          <a:bodyPr anchor="b"/>
          <a:lstStyle>
            <a:lvl1pPr algn="l">
              <a:defRPr sz="6000">
                <a:solidFill>
                  <a:schemeClr val="accent1"/>
                </a:solidFill>
              </a:defRPr>
            </a:lvl1pPr>
          </a:lstStyle>
          <a:p>
            <a:r>
              <a:rPr lang="en-GB" dirty="0"/>
              <a:t>Click to add Title</a:t>
            </a:r>
            <a:endParaRPr lang="en-US" dirty="0"/>
          </a:p>
        </p:txBody>
      </p:sp>
      <p:sp>
        <p:nvSpPr>
          <p:cNvPr id="26" name="Subtitle 2">
            <a:extLst>
              <a:ext uri="{FF2B5EF4-FFF2-40B4-BE49-F238E27FC236}">
                <a16:creationId xmlns:a16="http://schemas.microsoft.com/office/drawing/2014/main" id="{10DA1272-78DC-844C-9AED-DFBB7336D8E1}"/>
              </a:ext>
            </a:extLst>
          </p:cNvPr>
          <p:cNvSpPr>
            <a:spLocks noGrp="1"/>
          </p:cNvSpPr>
          <p:nvPr>
            <p:ph type="subTitle" idx="1" hasCustomPrompt="1"/>
          </p:nvPr>
        </p:nvSpPr>
        <p:spPr>
          <a:xfrm>
            <a:off x="914401" y="3761428"/>
            <a:ext cx="10363199" cy="1026233"/>
          </a:xfrm>
        </p:spPr>
        <p:txBody>
          <a:bodyPr/>
          <a:lstStyle>
            <a:lvl1pPr marL="0" indent="0" algn="l">
              <a:buNone/>
              <a:defRPr lang="en-AU" smtClean="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dirty="0">
                <a:effectLst/>
                <a:latin typeface="Helvetica" pitchFamily="2" charset="0"/>
              </a:rPr>
              <a:t>Click to add subtitle or speaker name</a:t>
            </a:r>
          </a:p>
        </p:txBody>
      </p:sp>
    </p:spTree>
    <p:extLst>
      <p:ext uri="{BB962C8B-B14F-4D97-AF65-F5344CB8AC3E}">
        <p14:creationId xmlns:p14="http://schemas.microsoft.com/office/powerpoint/2010/main" val="37895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 header with commentar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E634A-E798-6940-A857-4047100A73AF}"/>
              </a:ext>
            </a:extLst>
          </p:cNvPr>
          <p:cNvSpPr/>
          <p:nvPr userDrawn="1"/>
        </p:nvSpPr>
        <p:spPr>
          <a:xfrm>
            <a:off x="-1" y="5733357"/>
            <a:ext cx="12192001" cy="112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2" name="Title 1"/>
          <p:cNvSpPr>
            <a:spLocks noGrp="1"/>
          </p:cNvSpPr>
          <p:nvPr>
            <p:ph type="title" hasCustomPrompt="1"/>
          </p:nvPr>
        </p:nvSpPr>
        <p:spPr>
          <a:xfrm>
            <a:off x="355948" y="896357"/>
            <a:ext cx="11492506" cy="722132"/>
          </a:xfrm>
          <a:prstGeom prst="rect">
            <a:avLst/>
          </a:prstGeom>
        </p:spPr>
        <p:txBody>
          <a:bodyPr anchor="ctr"/>
          <a:lstStyle/>
          <a:p>
            <a:r>
              <a:rPr lang="en-GB" dirty="0"/>
              <a:t>Click to add title</a:t>
            </a:r>
            <a:endParaRPr lang="en-US" dirty="0"/>
          </a:p>
        </p:txBody>
      </p:sp>
      <p:sp>
        <p:nvSpPr>
          <p:cNvPr id="3" name="Content Placeholder 2"/>
          <p:cNvSpPr>
            <a:spLocks noGrp="1"/>
          </p:cNvSpPr>
          <p:nvPr>
            <p:ph idx="1" hasCustomPrompt="1"/>
          </p:nvPr>
        </p:nvSpPr>
        <p:spPr>
          <a:xfrm>
            <a:off x="355949" y="2724912"/>
            <a:ext cx="11503279" cy="3917954"/>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4" y="28021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0" y="241075"/>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
        <p:nvSpPr>
          <p:cNvPr id="4" name="Content Placeholder 2">
            <a:extLst>
              <a:ext uri="{FF2B5EF4-FFF2-40B4-BE49-F238E27FC236}">
                <a16:creationId xmlns:a16="http://schemas.microsoft.com/office/drawing/2014/main" id="{4BAA6E7A-260B-B84A-C62C-DB4CA25587D3}"/>
              </a:ext>
            </a:extLst>
          </p:cNvPr>
          <p:cNvSpPr>
            <a:spLocks noGrp="1"/>
          </p:cNvSpPr>
          <p:nvPr>
            <p:ph idx="10"/>
          </p:nvPr>
        </p:nvSpPr>
        <p:spPr>
          <a:xfrm>
            <a:off x="344359" y="1716946"/>
            <a:ext cx="11503279" cy="907382"/>
          </a:xfrm>
        </p:spPr>
        <p:txBody>
          <a:bodyPr/>
          <a:lstStyle>
            <a:lvl1pPr marL="0" indent="0">
              <a:buNone/>
              <a:defRPr>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916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p header option 2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E634A-E798-6940-A857-4047100A73AF}"/>
              </a:ext>
            </a:extLst>
          </p:cNvPr>
          <p:cNvSpPr/>
          <p:nvPr userDrawn="1"/>
        </p:nvSpPr>
        <p:spPr>
          <a:xfrm>
            <a:off x="-1" y="5733357"/>
            <a:ext cx="12192001" cy="112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a:extLst>
              <a:ext uri="{FF2B5EF4-FFF2-40B4-BE49-F238E27FC236}">
                <a16:creationId xmlns:a16="http://schemas.microsoft.com/office/drawing/2014/main" id="{E9B757F8-E5D7-3F40-A509-38971A784285}"/>
              </a:ext>
            </a:extLst>
          </p:cNvPr>
          <p:cNvPicPr>
            <a:picLocks noChangeAspect="1"/>
          </p:cNvPicPr>
          <p:nvPr userDrawn="1"/>
        </p:nvPicPr>
        <p:blipFill>
          <a:blip r:embed="rId2"/>
          <a:stretch>
            <a:fillRect/>
          </a:stretch>
        </p:blipFill>
        <p:spPr>
          <a:xfrm>
            <a:off x="0" y="0"/>
            <a:ext cx="12192000" cy="805106"/>
          </a:xfrm>
          <a:prstGeom prst="rect">
            <a:avLst/>
          </a:prstGeom>
        </p:spPr>
      </p:pic>
      <p:sp>
        <p:nvSpPr>
          <p:cNvPr id="2" name="Title 1"/>
          <p:cNvSpPr>
            <a:spLocks noGrp="1"/>
          </p:cNvSpPr>
          <p:nvPr>
            <p:ph type="title" hasCustomPrompt="1"/>
          </p:nvPr>
        </p:nvSpPr>
        <p:spPr>
          <a:xfrm>
            <a:off x="355948" y="896356"/>
            <a:ext cx="11492506" cy="1322147"/>
          </a:xfrm>
          <a:prstGeom prst="rect">
            <a:avLst/>
          </a:prstGeom>
        </p:spPr>
        <p:txBody>
          <a:bodyPr/>
          <a:lstStyle/>
          <a:p>
            <a:r>
              <a:rPr lang="en-GB" dirty="0"/>
              <a:t>Click to add title</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4" y="28021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2" name="Footer Placeholder 17">
            <a:extLst>
              <a:ext uri="{FF2B5EF4-FFF2-40B4-BE49-F238E27FC236}">
                <a16:creationId xmlns:a16="http://schemas.microsoft.com/office/drawing/2014/main" id="{564FE6A2-FF46-E440-82CB-00CD94B22287}"/>
              </a:ext>
            </a:extLst>
          </p:cNvPr>
          <p:cNvSpPr txBox="1">
            <a:spLocks/>
          </p:cNvSpPr>
          <p:nvPr userDrawn="1"/>
        </p:nvSpPr>
        <p:spPr>
          <a:xfrm>
            <a:off x="355950" y="241075"/>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
        <p:nvSpPr>
          <p:cNvPr id="8" name="Text Placeholder 2">
            <a:extLst>
              <a:ext uri="{FF2B5EF4-FFF2-40B4-BE49-F238E27FC236}">
                <a16:creationId xmlns:a16="http://schemas.microsoft.com/office/drawing/2014/main" id="{A72EB8BE-F4A7-46C7-9C31-CC65340EAE55}"/>
              </a:ext>
            </a:extLst>
          </p:cNvPr>
          <p:cNvSpPr>
            <a:spLocks noGrp="1"/>
          </p:cNvSpPr>
          <p:nvPr>
            <p:ph type="body" idx="1" hasCustomPrompt="1"/>
          </p:nvPr>
        </p:nvSpPr>
        <p:spPr>
          <a:xfrm>
            <a:off x="338442" y="2286264"/>
            <a:ext cx="56094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10" name="Content Placeholder 3">
            <a:extLst>
              <a:ext uri="{FF2B5EF4-FFF2-40B4-BE49-F238E27FC236}">
                <a16:creationId xmlns:a16="http://schemas.microsoft.com/office/drawing/2014/main" id="{4CACEC48-A989-4E59-BECA-53300B2B4DA1}"/>
              </a:ext>
            </a:extLst>
          </p:cNvPr>
          <p:cNvSpPr>
            <a:spLocks noGrp="1"/>
          </p:cNvSpPr>
          <p:nvPr>
            <p:ph sz="half" idx="2" hasCustomPrompt="1"/>
          </p:nvPr>
        </p:nvSpPr>
        <p:spPr>
          <a:xfrm>
            <a:off x="338442" y="3126493"/>
            <a:ext cx="5609432"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4">
            <a:extLst>
              <a:ext uri="{FF2B5EF4-FFF2-40B4-BE49-F238E27FC236}">
                <a16:creationId xmlns:a16="http://schemas.microsoft.com/office/drawing/2014/main" id="{0FC3E916-CD66-41D7-87F7-DD8A9C06CEE9}"/>
              </a:ext>
            </a:extLst>
          </p:cNvPr>
          <p:cNvSpPr>
            <a:spLocks noGrp="1"/>
          </p:cNvSpPr>
          <p:nvPr>
            <p:ph type="body" sz="quarter" idx="3" hasCustomPrompt="1"/>
          </p:nvPr>
        </p:nvSpPr>
        <p:spPr>
          <a:xfrm>
            <a:off x="6239022" y="2286264"/>
            <a:ext cx="56094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14" name="Content Placeholder 5">
            <a:extLst>
              <a:ext uri="{FF2B5EF4-FFF2-40B4-BE49-F238E27FC236}">
                <a16:creationId xmlns:a16="http://schemas.microsoft.com/office/drawing/2014/main" id="{794D4F2B-A9BE-4BC0-9A98-B24643C1CD25}"/>
              </a:ext>
            </a:extLst>
          </p:cNvPr>
          <p:cNvSpPr>
            <a:spLocks noGrp="1"/>
          </p:cNvSpPr>
          <p:nvPr>
            <p:ph sz="quarter" idx="10" hasCustomPrompt="1"/>
          </p:nvPr>
        </p:nvSpPr>
        <p:spPr>
          <a:xfrm>
            <a:off x="6239020" y="3110176"/>
            <a:ext cx="5609432"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5635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7E932-347F-5E44-937A-C0E85C82BF0E}"/>
              </a:ext>
            </a:extLst>
          </p:cNvPr>
          <p:cNvSpPr/>
          <p:nvPr userDrawn="1"/>
        </p:nvSpPr>
        <p:spPr>
          <a:xfrm>
            <a:off x="0" y="0"/>
            <a:ext cx="12192000" cy="63769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FC9C4ED1-151E-604B-98C1-2E209898A163}"/>
              </a:ext>
            </a:extLst>
          </p:cNvPr>
          <p:cNvPicPr>
            <a:picLocks noChangeAspect="1"/>
          </p:cNvPicPr>
          <p:nvPr userDrawn="1"/>
        </p:nvPicPr>
        <p:blipFill>
          <a:blip r:embed="rId2"/>
          <a:stretch>
            <a:fillRect/>
          </a:stretch>
        </p:blipFill>
        <p:spPr>
          <a:xfrm>
            <a:off x="8419723" y="6128358"/>
            <a:ext cx="3593097" cy="787400"/>
          </a:xfrm>
          <a:prstGeom prst="rect">
            <a:avLst/>
          </a:prstGeom>
        </p:spPr>
      </p:pic>
    </p:spTree>
    <p:extLst>
      <p:ext uri="{BB962C8B-B14F-4D97-AF65-F5344CB8AC3E}">
        <p14:creationId xmlns:p14="http://schemas.microsoft.com/office/powerpoint/2010/main" val="161045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ubsection">
    <p:spTree>
      <p:nvGrpSpPr>
        <p:cNvPr id="1" name=""/>
        <p:cNvGrpSpPr/>
        <p:nvPr/>
      </p:nvGrpSpPr>
      <p:grpSpPr>
        <a:xfrm>
          <a:off x="0" y="0"/>
          <a:ext cx="0" cy="0"/>
          <a:chOff x="0" y="0"/>
          <a:chExt cx="0" cy="0"/>
        </a:xfrm>
      </p:grpSpPr>
      <p:sp>
        <p:nvSpPr>
          <p:cNvPr id="88" name="Slide Number Placeholder 5">
            <a:extLst>
              <a:ext uri="{FF2B5EF4-FFF2-40B4-BE49-F238E27FC236}">
                <a16:creationId xmlns:a16="http://schemas.microsoft.com/office/drawing/2014/main" id="{A8349B68-2E83-D447-B7BE-1BC023E150C0}"/>
              </a:ext>
            </a:extLst>
          </p:cNvPr>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2" name="Rectangle 1">
            <a:extLst>
              <a:ext uri="{FF2B5EF4-FFF2-40B4-BE49-F238E27FC236}">
                <a16:creationId xmlns:a16="http://schemas.microsoft.com/office/drawing/2014/main" id="{CEEEC3AB-9B6E-FDC5-E970-B0EC6D890BB6}"/>
              </a:ext>
            </a:extLst>
          </p:cNvPr>
          <p:cNvSpPr/>
          <p:nvPr userDrawn="1"/>
        </p:nvSpPr>
        <p:spPr>
          <a:xfrm>
            <a:off x="0" y="0"/>
            <a:ext cx="12192000" cy="6858000"/>
          </a:xfrm>
          <a:prstGeom prst="rect">
            <a:avLst/>
          </a:prstGeom>
          <a:solidFill>
            <a:srgbClr val="D36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1">
            <a:extLst>
              <a:ext uri="{FF2B5EF4-FFF2-40B4-BE49-F238E27FC236}">
                <a16:creationId xmlns:a16="http://schemas.microsoft.com/office/drawing/2014/main" id="{E5AA0513-3BE7-E674-3540-1DAFA0409300}"/>
              </a:ext>
            </a:extLst>
          </p:cNvPr>
          <p:cNvSpPr>
            <a:spLocks noGrp="1"/>
          </p:cNvSpPr>
          <p:nvPr>
            <p:ph type="ctrTitle" hasCustomPrompt="1"/>
          </p:nvPr>
        </p:nvSpPr>
        <p:spPr>
          <a:xfrm>
            <a:off x="914400" y="1287015"/>
            <a:ext cx="7431578" cy="2387600"/>
          </a:xfrm>
          <a:prstGeom prst="rect">
            <a:avLst/>
          </a:prstGeom>
        </p:spPr>
        <p:txBody>
          <a:bodyPr anchor="b">
            <a:normAutofit/>
          </a:bodyPr>
          <a:lstStyle>
            <a:lvl1pPr algn="l">
              <a:defRPr sz="4800">
                <a:solidFill>
                  <a:schemeClr val="bg1"/>
                </a:solidFill>
              </a:defRPr>
            </a:lvl1pPr>
          </a:lstStyle>
          <a:p>
            <a:r>
              <a:rPr lang="en-GB"/>
              <a:t>Click to add Title</a:t>
            </a:r>
            <a:endParaRPr lang="en-US"/>
          </a:p>
        </p:txBody>
      </p:sp>
      <p:sp>
        <p:nvSpPr>
          <p:cNvPr id="4" name="Subtitle 2">
            <a:extLst>
              <a:ext uri="{FF2B5EF4-FFF2-40B4-BE49-F238E27FC236}">
                <a16:creationId xmlns:a16="http://schemas.microsoft.com/office/drawing/2014/main" id="{8CC14D48-13D6-3FE7-DB48-B3C629B5A183}"/>
              </a:ext>
            </a:extLst>
          </p:cNvPr>
          <p:cNvSpPr>
            <a:spLocks noGrp="1"/>
          </p:cNvSpPr>
          <p:nvPr>
            <p:ph type="subTitle" idx="1" hasCustomPrompt="1"/>
          </p:nvPr>
        </p:nvSpPr>
        <p:spPr>
          <a:xfrm>
            <a:off x="914399" y="3761426"/>
            <a:ext cx="7431577" cy="1026233"/>
          </a:xfrm>
        </p:spPr>
        <p:txBody>
          <a:bodyPr/>
          <a:lstStyle>
            <a:lvl1pPr marL="0" indent="0" algn="l">
              <a:buNone/>
              <a:defRPr lang="en-AU"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effectLst/>
                <a:latin typeface="Helvetica" pitchFamily="2" charset="0"/>
              </a:rPr>
              <a:t>Click to add subtitle or speaker name</a:t>
            </a:r>
          </a:p>
        </p:txBody>
      </p:sp>
    </p:spTree>
    <p:extLst>
      <p:ext uri="{BB962C8B-B14F-4D97-AF65-F5344CB8AC3E}">
        <p14:creationId xmlns:p14="http://schemas.microsoft.com/office/powerpoint/2010/main" val="149447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ver Title with triangle graphic">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1" y="152400"/>
            <a:ext cx="2672665" cy="889752"/>
          </a:xfrm>
          <a:prstGeom prst="rect">
            <a:avLst/>
          </a:prstGeom>
        </p:spPr>
      </p:pic>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Wednesday, 26 February 2025</a:t>
            </a:fld>
            <a:endParaRPr lang="en-AU" sz="1200" dirty="0">
              <a:latin typeface="Helvetica" pitchFamily="2" charset="0"/>
            </a:endParaRPr>
          </a:p>
        </p:txBody>
      </p:sp>
      <p:pic>
        <p:nvPicPr>
          <p:cNvPr id="3" name="Picture 2">
            <a:extLst>
              <a:ext uri="{FF2B5EF4-FFF2-40B4-BE49-F238E27FC236}">
                <a16:creationId xmlns:a16="http://schemas.microsoft.com/office/drawing/2014/main" id="{653B620B-B06A-4847-BD2B-90FC0409893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142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Title with photo">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8A101C-0754-D346-9C7D-15DCE826CF09}"/>
              </a:ext>
            </a:extLst>
          </p:cNvPr>
          <p:cNvPicPr>
            <a:picLocks noChangeAspect="1"/>
          </p:cNvPicPr>
          <p:nvPr userDrawn="1"/>
        </p:nvPicPr>
        <p:blipFill>
          <a:blip r:embed="rId3"/>
          <a:stretch>
            <a:fillRect/>
          </a:stretch>
        </p:blipFill>
        <p:spPr>
          <a:xfrm>
            <a:off x="330202" y="152400"/>
            <a:ext cx="2149952" cy="889752"/>
          </a:xfrm>
          <a:prstGeom prst="rect">
            <a:avLst/>
          </a:prstGeom>
        </p:spPr>
      </p:pic>
      <p:sp>
        <p:nvSpPr>
          <p:cNvPr id="24" name="Subtitle 2">
            <a:extLst>
              <a:ext uri="{FF2B5EF4-FFF2-40B4-BE49-F238E27FC236}">
                <a16:creationId xmlns:a16="http://schemas.microsoft.com/office/drawing/2014/main" id="{C81A16CD-8BBD-C046-B3E5-92E5D2685548}"/>
              </a:ext>
            </a:extLst>
          </p:cNvPr>
          <p:cNvSpPr txBox="1">
            <a:spLocks/>
          </p:cNvSpPr>
          <p:nvPr userDrawn="1"/>
        </p:nvSpPr>
        <p:spPr>
          <a:xfrm>
            <a:off x="8557247" y="333931"/>
            <a:ext cx="3304556" cy="301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lang="en-AU" sz="2400" kern="1200" smtClean="0">
                <a:solidFill>
                  <a:schemeClr val="accent1"/>
                </a:solidFill>
                <a:effectLst/>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19B77582-5082-344D-BC91-BA832033AB79}" type="datetime2">
              <a:rPr lang="en-AU" sz="1200" smtClean="0">
                <a:latin typeface="Helvetica" pitchFamily="2" charset="0"/>
              </a:rPr>
              <a:pPr algn="r"/>
              <a:t>Wednesday, 26 February 2025</a:t>
            </a:fld>
            <a:endParaRPr lang="en-AU" sz="1200" dirty="0">
              <a:latin typeface="Helvetica" pitchFamily="2" charset="0"/>
            </a:endParaRPr>
          </a:p>
        </p:txBody>
      </p:sp>
    </p:spTree>
    <p:extLst>
      <p:ext uri="{BB962C8B-B14F-4D97-AF65-F5344CB8AC3E}">
        <p14:creationId xmlns:p14="http://schemas.microsoft.com/office/powerpoint/2010/main" val="9394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38CD3-71D5-C74E-BD37-A4F70184B36B}"/>
              </a:ext>
            </a:extLst>
          </p:cNvPr>
          <p:cNvSpPr>
            <a:spLocks noGrp="1"/>
          </p:cNvSpPr>
          <p:nvPr>
            <p:ph type="title" hasCustomPrompt="1"/>
          </p:nvPr>
        </p:nvSpPr>
        <p:spPr/>
        <p:txBody>
          <a:bodyPr/>
          <a:lstStyle>
            <a:lvl1pPr algn="l">
              <a:defRPr/>
            </a:lvl1pPr>
          </a:lstStyle>
          <a:p>
            <a:r>
              <a:rPr lang="en-GB"/>
              <a:t>Agenda/Contents</a:t>
            </a:r>
            <a:endParaRPr lang="en-US" dirty="0"/>
          </a:p>
        </p:txBody>
      </p:sp>
      <p:sp>
        <p:nvSpPr>
          <p:cNvPr id="7" name="Oval 6">
            <a:extLst>
              <a:ext uri="{FF2B5EF4-FFF2-40B4-BE49-F238E27FC236}">
                <a16:creationId xmlns:a16="http://schemas.microsoft.com/office/drawing/2014/main" id="{38760121-957C-6545-9D4D-74CDF80A0ABA}"/>
              </a:ext>
            </a:extLst>
          </p:cNvPr>
          <p:cNvSpPr/>
          <p:nvPr userDrawn="1"/>
        </p:nvSpPr>
        <p:spPr>
          <a:xfrm>
            <a:off x="533436" y="1899245"/>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59" name="Slide Number Placeholder 5">
            <a:extLst>
              <a:ext uri="{FF2B5EF4-FFF2-40B4-BE49-F238E27FC236}">
                <a16:creationId xmlns:a16="http://schemas.microsoft.com/office/drawing/2014/main" id="{09DD3F78-8EE4-5846-A56A-69F3371F6DB7}"/>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63" name="Text Placeholder 62">
            <a:extLst>
              <a:ext uri="{FF2B5EF4-FFF2-40B4-BE49-F238E27FC236}">
                <a16:creationId xmlns:a16="http://schemas.microsoft.com/office/drawing/2014/main" id="{B7238EE3-6BD7-7648-87D3-CAC84A868E1F}"/>
              </a:ext>
            </a:extLst>
          </p:cNvPr>
          <p:cNvSpPr>
            <a:spLocks noGrp="1"/>
          </p:cNvSpPr>
          <p:nvPr>
            <p:ph type="body" sz="quarter" idx="10" hasCustomPrompt="1"/>
          </p:nvPr>
        </p:nvSpPr>
        <p:spPr>
          <a:xfrm>
            <a:off x="1283237" y="1890701"/>
            <a:ext cx="3901017" cy="534448"/>
          </a:xfrm>
        </p:spPr>
        <p:txBody>
          <a:bodyPr anchor="ctr" anchorCtr="0"/>
          <a:lstStyle>
            <a:lvl1pPr marL="0" indent="0">
              <a:buFontTx/>
              <a:buNone/>
              <a:defRPr/>
            </a:lvl1pPr>
          </a:lstStyle>
          <a:p>
            <a:pPr lvl="0"/>
            <a:r>
              <a:rPr lang="en-US" dirty="0"/>
              <a:t>Type in item</a:t>
            </a:r>
          </a:p>
        </p:txBody>
      </p:sp>
      <p:sp>
        <p:nvSpPr>
          <p:cNvPr id="64" name="Text Placeholder 62">
            <a:extLst>
              <a:ext uri="{FF2B5EF4-FFF2-40B4-BE49-F238E27FC236}">
                <a16:creationId xmlns:a16="http://schemas.microsoft.com/office/drawing/2014/main" id="{A242A5EF-2BDA-1949-AA0A-4504F4061F4A}"/>
              </a:ext>
            </a:extLst>
          </p:cNvPr>
          <p:cNvSpPr>
            <a:spLocks noGrp="1"/>
          </p:cNvSpPr>
          <p:nvPr>
            <p:ph type="body" sz="quarter" idx="11" hasCustomPrompt="1"/>
          </p:nvPr>
        </p:nvSpPr>
        <p:spPr>
          <a:xfrm>
            <a:off x="572198" y="197945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5" name="Oval 64">
            <a:extLst>
              <a:ext uri="{FF2B5EF4-FFF2-40B4-BE49-F238E27FC236}">
                <a16:creationId xmlns:a16="http://schemas.microsoft.com/office/drawing/2014/main" id="{81FE98AA-E406-5A4D-8F78-9A7EEA098EF6}"/>
              </a:ext>
            </a:extLst>
          </p:cNvPr>
          <p:cNvSpPr/>
          <p:nvPr userDrawn="1"/>
        </p:nvSpPr>
        <p:spPr>
          <a:xfrm>
            <a:off x="533436" y="2687749"/>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6" name="Text Placeholder 62">
            <a:extLst>
              <a:ext uri="{FF2B5EF4-FFF2-40B4-BE49-F238E27FC236}">
                <a16:creationId xmlns:a16="http://schemas.microsoft.com/office/drawing/2014/main" id="{A682D902-CE54-8542-9C8A-D7DBAA515043}"/>
              </a:ext>
            </a:extLst>
          </p:cNvPr>
          <p:cNvSpPr>
            <a:spLocks noGrp="1"/>
          </p:cNvSpPr>
          <p:nvPr>
            <p:ph type="body" sz="quarter" idx="12" hasCustomPrompt="1"/>
          </p:nvPr>
        </p:nvSpPr>
        <p:spPr>
          <a:xfrm>
            <a:off x="1283237" y="2679205"/>
            <a:ext cx="3901017" cy="534448"/>
          </a:xfrm>
        </p:spPr>
        <p:txBody>
          <a:bodyPr anchor="ctr" anchorCtr="0"/>
          <a:lstStyle>
            <a:lvl1pPr marL="0" indent="0">
              <a:buFontTx/>
              <a:buNone/>
              <a:defRPr/>
            </a:lvl1pPr>
          </a:lstStyle>
          <a:p>
            <a:pPr lvl="0"/>
            <a:r>
              <a:rPr lang="en-US" dirty="0"/>
              <a:t>Type in item</a:t>
            </a:r>
          </a:p>
        </p:txBody>
      </p:sp>
      <p:sp>
        <p:nvSpPr>
          <p:cNvPr id="67" name="Text Placeholder 62">
            <a:extLst>
              <a:ext uri="{FF2B5EF4-FFF2-40B4-BE49-F238E27FC236}">
                <a16:creationId xmlns:a16="http://schemas.microsoft.com/office/drawing/2014/main" id="{C6ABD56D-CEA2-F345-9DC0-9A63237D3C94}"/>
              </a:ext>
            </a:extLst>
          </p:cNvPr>
          <p:cNvSpPr>
            <a:spLocks noGrp="1"/>
          </p:cNvSpPr>
          <p:nvPr>
            <p:ph type="body" sz="quarter" idx="13" hasCustomPrompt="1"/>
          </p:nvPr>
        </p:nvSpPr>
        <p:spPr>
          <a:xfrm>
            <a:off x="572198" y="2767963"/>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68" name="Oval 67">
            <a:extLst>
              <a:ext uri="{FF2B5EF4-FFF2-40B4-BE49-F238E27FC236}">
                <a16:creationId xmlns:a16="http://schemas.microsoft.com/office/drawing/2014/main" id="{A6331A59-B6A2-CE49-B6FF-BA302D2F7D53}"/>
              </a:ext>
            </a:extLst>
          </p:cNvPr>
          <p:cNvSpPr/>
          <p:nvPr userDrawn="1"/>
        </p:nvSpPr>
        <p:spPr>
          <a:xfrm>
            <a:off x="533436" y="3484797"/>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69" name="Text Placeholder 62">
            <a:extLst>
              <a:ext uri="{FF2B5EF4-FFF2-40B4-BE49-F238E27FC236}">
                <a16:creationId xmlns:a16="http://schemas.microsoft.com/office/drawing/2014/main" id="{8CB893A8-7F5E-B342-8DA8-0C13C27BA509}"/>
              </a:ext>
            </a:extLst>
          </p:cNvPr>
          <p:cNvSpPr>
            <a:spLocks noGrp="1"/>
          </p:cNvSpPr>
          <p:nvPr>
            <p:ph type="body" sz="quarter" idx="14" hasCustomPrompt="1"/>
          </p:nvPr>
        </p:nvSpPr>
        <p:spPr>
          <a:xfrm>
            <a:off x="1283237" y="3476253"/>
            <a:ext cx="3901017" cy="534448"/>
          </a:xfrm>
        </p:spPr>
        <p:txBody>
          <a:bodyPr anchor="ctr" anchorCtr="0"/>
          <a:lstStyle>
            <a:lvl1pPr marL="0" indent="0">
              <a:buFontTx/>
              <a:buNone/>
              <a:defRPr/>
            </a:lvl1pPr>
          </a:lstStyle>
          <a:p>
            <a:pPr lvl="0"/>
            <a:r>
              <a:rPr lang="en-US" dirty="0"/>
              <a:t>Type in item</a:t>
            </a:r>
          </a:p>
        </p:txBody>
      </p:sp>
      <p:sp>
        <p:nvSpPr>
          <p:cNvPr id="70" name="Text Placeholder 62">
            <a:extLst>
              <a:ext uri="{FF2B5EF4-FFF2-40B4-BE49-F238E27FC236}">
                <a16:creationId xmlns:a16="http://schemas.microsoft.com/office/drawing/2014/main" id="{DD7BC28F-A7AD-C34F-9FA7-4F2F7415595B}"/>
              </a:ext>
            </a:extLst>
          </p:cNvPr>
          <p:cNvSpPr>
            <a:spLocks noGrp="1"/>
          </p:cNvSpPr>
          <p:nvPr>
            <p:ph type="body" sz="quarter" idx="15" hasCustomPrompt="1"/>
          </p:nvPr>
        </p:nvSpPr>
        <p:spPr>
          <a:xfrm>
            <a:off x="572198" y="3565011"/>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1" name="Oval 70">
            <a:extLst>
              <a:ext uri="{FF2B5EF4-FFF2-40B4-BE49-F238E27FC236}">
                <a16:creationId xmlns:a16="http://schemas.microsoft.com/office/drawing/2014/main" id="{1D25FF57-144C-704B-8447-EED770AD2070}"/>
              </a:ext>
            </a:extLst>
          </p:cNvPr>
          <p:cNvSpPr/>
          <p:nvPr userDrawn="1"/>
        </p:nvSpPr>
        <p:spPr>
          <a:xfrm>
            <a:off x="533436" y="4281845"/>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2" name="Text Placeholder 62">
            <a:extLst>
              <a:ext uri="{FF2B5EF4-FFF2-40B4-BE49-F238E27FC236}">
                <a16:creationId xmlns:a16="http://schemas.microsoft.com/office/drawing/2014/main" id="{34065258-1A76-B247-BEE7-4008273F389B}"/>
              </a:ext>
            </a:extLst>
          </p:cNvPr>
          <p:cNvSpPr>
            <a:spLocks noGrp="1"/>
          </p:cNvSpPr>
          <p:nvPr>
            <p:ph type="body" sz="quarter" idx="16" hasCustomPrompt="1"/>
          </p:nvPr>
        </p:nvSpPr>
        <p:spPr>
          <a:xfrm>
            <a:off x="1283237" y="4273301"/>
            <a:ext cx="3901017" cy="534448"/>
          </a:xfrm>
        </p:spPr>
        <p:txBody>
          <a:bodyPr anchor="ctr" anchorCtr="0"/>
          <a:lstStyle>
            <a:lvl1pPr marL="0" indent="0">
              <a:buFontTx/>
              <a:buNone/>
              <a:defRPr/>
            </a:lvl1pPr>
          </a:lstStyle>
          <a:p>
            <a:pPr lvl="0"/>
            <a:r>
              <a:rPr lang="en-US" dirty="0"/>
              <a:t>Type in item</a:t>
            </a:r>
          </a:p>
        </p:txBody>
      </p:sp>
      <p:sp>
        <p:nvSpPr>
          <p:cNvPr id="73" name="Text Placeholder 62">
            <a:extLst>
              <a:ext uri="{FF2B5EF4-FFF2-40B4-BE49-F238E27FC236}">
                <a16:creationId xmlns:a16="http://schemas.microsoft.com/office/drawing/2014/main" id="{F6F39B6A-166E-6F48-9AC8-041BFC1C9F14}"/>
              </a:ext>
            </a:extLst>
          </p:cNvPr>
          <p:cNvSpPr>
            <a:spLocks noGrp="1"/>
          </p:cNvSpPr>
          <p:nvPr>
            <p:ph type="body" sz="quarter" idx="17" hasCustomPrompt="1"/>
          </p:nvPr>
        </p:nvSpPr>
        <p:spPr>
          <a:xfrm>
            <a:off x="572198" y="4362059"/>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4" name="Oval 73">
            <a:extLst>
              <a:ext uri="{FF2B5EF4-FFF2-40B4-BE49-F238E27FC236}">
                <a16:creationId xmlns:a16="http://schemas.microsoft.com/office/drawing/2014/main" id="{D6437597-C18C-3A4F-BAF6-7114B19DF314}"/>
              </a:ext>
            </a:extLst>
          </p:cNvPr>
          <p:cNvSpPr/>
          <p:nvPr userDrawn="1"/>
        </p:nvSpPr>
        <p:spPr>
          <a:xfrm>
            <a:off x="533436" y="5087437"/>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5" name="Text Placeholder 62">
            <a:extLst>
              <a:ext uri="{FF2B5EF4-FFF2-40B4-BE49-F238E27FC236}">
                <a16:creationId xmlns:a16="http://schemas.microsoft.com/office/drawing/2014/main" id="{753A56F5-9951-0F49-A36F-7EBBCD51F592}"/>
              </a:ext>
            </a:extLst>
          </p:cNvPr>
          <p:cNvSpPr>
            <a:spLocks noGrp="1"/>
          </p:cNvSpPr>
          <p:nvPr>
            <p:ph type="body" sz="quarter" idx="18" hasCustomPrompt="1"/>
          </p:nvPr>
        </p:nvSpPr>
        <p:spPr>
          <a:xfrm>
            <a:off x="1283237" y="5078893"/>
            <a:ext cx="3901017" cy="534448"/>
          </a:xfrm>
        </p:spPr>
        <p:txBody>
          <a:bodyPr anchor="ctr" anchorCtr="0"/>
          <a:lstStyle>
            <a:lvl1pPr marL="0" indent="0">
              <a:buFontTx/>
              <a:buNone/>
              <a:defRPr/>
            </a:lvl1pPr>
          </a:lstStyle>
          <a:p>
            <a:pPr lvl="0"/>
            <a:r>
              <a:rPr lang="en-US" dirty="0"/>
              <a:t>Type in item</a:t>
            </a:r>
          </a:p>
        </p:txBody>
      </p:sp>
      <p:sp>
        <p:nvSpPr>
          <p:cNvPr id="76" name="Text Placeholder 62">
            <a:extLst>
              <a:ext uri="{FF2B5EF4-FFF2-40B4-BE49-F238E27FC236}">
                <a16:creationId xmlns:a16="http://schemas.microsoft.com/office/drawing/2014/main" id="{9AC73D2D-03A5-B040-AEC2-646AB1CCC697}"/>
              </a:ext>
            </a:extLst>
          </p:cNvPr>
          <p:cNvSpPr>
            <a:spLocks noGrp="1"/>
          </p:cNvSpPr>
          <p:nvPr>
            <p:ph type="body" sz="quarter" idx="19" hasCustomPrompt="1"/>
          </p:nvPr>
        </p:nvSpPr>
        <p:spPr>
          <a:xfrm>
            <a:off x="572198" y="5167651"/>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77" name="Oval 76">
            <a:extLst>
              <a:ext uri="{FF2B5EF4-FFF2-40B4-BE49-F238E27FC236}">
                <a16:creationId xmlns:a16="http://schemas.microsoft.com/office/drawing/2014/main" id="{071B239E-9514-B340-9F7F-5FC940EA1C0D}"/>
              </a:ext>
            </a:extLst>
          </p:cNvPr>
          <p:cNvSpPr/>
          <p:nvPr userDrawn="1"/>
        </p:nvSpPr>
        <p:spPr>
          <a:xfrm>
            <a:off x="6199220" y="1884372"/>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78" name="Text Placeholder 62">
            <a:extLst>
              <a:ext uri="{FF2B5EF4-FFF2-40B4-BE49-F238E27FC236}">
                <a16:creationId xmlns:a16="http://schemas.microsoft.com/office/drawing/2014/main" id="{28284901-F31F-8B4A-954E-54238503CEA1}"/>
              </a:ext>
            </a:extLst>
          </p:cNvPr>
          <p:cNvSpPr>
            <a:spLocks noGrp="1"/>
          </p:cNvSpPr>
          <p:nvPr>
            <p:ph type="body" sz="quarter" idx="20" hasCustomPrompt="1"/>
          </p:nvPr>
        </p:nvSpPr>
        <p:spPr>
          <a:xfrm>
            <a:off x="6949020" y="1875828"/>
            <a:ext cx="3901017" cy="534448"/>
          </a:xfrm>
        </p:spPr>
        <p:txBody>
          <a:bodyPr anchor="ctr" anchorCtr="0"/>
          <a:lstStyle>
            <a:lvl1pPr marL="0" indent="0">
              <a:buFontTx/>
              <a:buNone/>
              <a:defRPr/>
            </a:lvl1pPr>
          </a:lstStyle>
          <a:p>
            <a:pPr lvl="0"/>
            <a:r>
              <a:rPr lang="en-US" dirty="0"/>
              <a:t>Type in item</a:t>
            </a:r>
          </a:p>
        </p:txBody>
      </p:sp>
      <p:sp>
        <p:nvSpPr>
          <p:cNvPr id="79" name="Text Placeholder 62">
            <a:extLst>
              <a:ext uri="{FF2B5EF4-FFF2-40B4-BE49-F238E27FC236}">
                <a16:creationId xmlns:a16="http://schemas.microsoft.com/office/drawing/2014/main" id="{7E97BD02-1E8D-2749-AB26-825B1B2CCD7B}"/>
              </a:ext>
            </a:extLst>
          </p:cNvPr>
          <p:cNvSpPr>
            <a:spLocks noGrp="1"/>
          </p:cNvSpPr>
          <p:nvPr>
            <p:ph type="body" sz="quarter" idx="21" hasCustomPrompt="1"/>
          </p:nvPr>
        </p:nvSpPr>
        <p:spPr>
          <a:xfrm>
            <a:off x="6237979" y="1964586"/>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0" name="Oval 79">
            <a:extLst>
              <a:ext uri="{FF2B5EF4-FFF2-40B4-BE49-F238E27FC236}">
                <a16:creationId xmlns:a16="http://schemas.microsoft.com/office/drawing/2014/main" id="{16DE2EAC-0B80-AF49-A9EF-53CF4227723B}"/>
              </a:ext>
            </a:extLst>
          </p:cNvPr>
          <p:cNvSpPr/>
          <p:nvPr userDrawn="1"/>
        </p:nvSpPr>
        <p:spPr>
          <a:xfrm>
            <a:off x="6199220" y="2672876"/>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1" name="Text Placeholder 62">
            <a:extLst>
              <a:ext uri="{FF2B5EF4-FFF2-40B4-BE49-F238E27FC236}">
                <a16:creationId xmlns:a16="http://schemas.microsoft.com/office/drawing/2014/main" id="{0A7A6E00-1EAE-8248-A8B7-955BCDDACEC8}"/>
              </a:ext>
            </a:extLst>
          </p:cNvPr>
          <p:cNvSpPr>
            <a:spLocks noGrp="1"/>
          </p:cNvSpPr>
          <p:nvPr>
            <p:ph type="body" sz="quarter" idx="22" hasCustomPrompt="1"/>
          </p:nvPr>
        </p:nvSpPr>
        <p:spPr>
          <a:xfrm>
            <a:off x="6949020" y="2664332"/>
            <a:ext cx="3901017" cy="534448"/>
          </a:xfrm>
        </p:spPr>
        <p:txBody>
          <a:bodyPr anchor="ctr" anchorCtr="0"/>
          <a:lstStyle>
            <a:lvl1pPr marL="0" indent="0">
              <a:buFontTx/>
              <a:buNone/>
              <a:defRPr/>
            </a:lvl1pPr>
          </a:lstStyle>
          <a:p>
            <a:pPr lvl="0"/>
            <a:r>
              <a:rPr lang="en-US" dirty="0"/>
              <a:t>Type in item</a:t>
            </a:r>
          </a:p>
        </p:txBody>
      </p:sp>
      <p:sp>
        <p:nvSpPr>
          <p:cNvPr id="82" name="Text Placeholder 62">
            <a:extLst>
              <a:ext uri="{FF2B5EF4-FFF2-40B4-BE49-F238E27FC236}">
                <a16:creationId xmlns:a16="http://schemas.microsoft.com/office/drawing/2014/main" id="{9196FA16-7363-A64E-B9A7-E0242AAF213A}"/>
              </a:ext>
            </a:extLst>
          </p:cNvPr>
          <p:cNvSpPr>
            <a:spLocks noGrp="1"/>
          </p:cNvSpPr>
          <p:nvPr>
            <p:ph type="body" sz="quarter" idx="23" hasCustomPrompt="1"/>
          </p:nvPr>
        </p:nvSpPr>
        <p:spPr>
          <a:xfrm>
            <a:off x="6237979" y="2753090"/>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3" name="Oval 82">
            <a:extLst>
              <a:ext uri="{FF2B5EF4-FFF2-40B4-BE49-F238E27FC236}">
                <a16:creationId xmlns:a16="http://schemas.microsoft.com/office/drawing/2014/main" id="{A116A085-EC5E-4B40-B601-B4EA6CC92008}"/>
              </a:ext>
            </a:extLst>
          </p:cNvPr>
          <p:cNvSpPr/>
          <p:nvPr userDrawn="1"/>
        </p:nvSpPr>
        <p:spPr>
          <a:xfrm>
            <a:off x="6199220" y="3469924"/>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4" name="Text Placeholder 62">
            <a:extLst>
              <a:ext uri="{FF2B5EF4-FFF2-40B4-BE49-F238E27FC236}">
                <a16:creationId xmlns:a16="http://schemas.microsoft.com/office/drawing/2014/main" id="{931FFA7B-5596-FC46-80F6-2F3D5C7135DB}"/>
              </a:ext>
            </a:extLst>
          </p:cNvPr>
          <p:cNvSpPr>
            <a:spLocks noGrp="1"/>
          </p:cNvSpPr>
          <p:nvPr>
            <p:ph type="body" sz="quarter" idx="24" hasCustomPrompt="1"/>
          </p:nvPr>
        </p:nvSpPr>
        <p:spPr>
          <a:xfrm>
            <a:off x="6949020" y="3461380"/>
            <a:ext cx="3901017" cy="534448"/>
          </a:xfrm>
        </p:spPr>
        <p:txBody>
          <a:bodyPr anchor="ctr" anchorCtr="0"/>
          <a:lstStyle>
            <a:lvl1pPr marL="0" indent="0">
              <a:buFontTx/>
              <a:buNone/>
              <a:defRPr/>
            </a:lvl1pPr>
          </a:lstStyle>
          <a:p>
            <a:pPr lvl="0"/>
            <a:r>
              <a:rPr lang="en-US" dirty="0"/>
              <a:t>Type in item</a:t>
            </a:r>
          </a:p>
        </p:txBody>
      </p:sp>
      <p:sp>
        <p:nvSpPr>
          <p:cNvPr id="85" name="Text Placeholder 62">
            <a:extLst>
              <a:ext uri="{FF2B5EF4-FFF2-40B4-BE49-F238E27FC236}">
                <a16:creationId xmlns:a16="http://schemas.microsoft.com/office/drawing/2014/main" id="{79345B6E-CCA6-EB47-81D8-32BA359FDE2E}"/>
              </a:ext>
            </a:extLst>
          </p:cNvPr>
          <p:cNvSpPr>
            <a:spLocks noGrp="1"/>
          </p:cNvSpPr>
          <p:nvPr>
            <p:ph type="body" sz="quarter" idx="25" hasCustomPrompt="1"/>
          </p:nvPr>
        </p:nvSpPr>
        <p:spPr>
          <a:xfrm>
            <a:off x="6237979" y="3550135"/>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6" name="Oval 85">
            <a:extLst>
              <a:ext uri="{FF2B5EF4-FFF2-40B4-BE49-F238E27FC236}">
                <a16:creationId xmlns:a16="http://schemas.microsoft.com/office/drawing/2014/main" id="{D4A24734-7F75-1E4C-A3BB-0310AA3D649B}"/>
              </a:ext>
            </a:extLst>
          </p:cNvPr>
          <p:cNvSpPr/>
          <p:nvPr userDrawn="1"/>
        </p:nvSpPr>
        <p:spPr>
          <a:xfrm>
            <a:off x="6199220" y="4266972"/>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87" name="Text Placeholder 62">
            <a:extLst>
              <a:ext uri="{FF2B5EF4-FFF2-40B4-BE49-F238E27FC236}">
                <a16:creationId xmlns:a16="http://schemas.microsoft.com/office/drawing/2014/main" id="{0FD95773-541A-6C40-856A-CED5EBE4F8D8}"/>
              </a:ext>
            </a:extLst>
          </p:cNvPr>
          <p:cNvSpPr>
            <a:spLocks noGrp="1"/>
          </p:cNvSpPr>
          <p:nvPr>
            <p:ph type="body" sz="quarter" idx="26" hasCustomPrompt="1"/>
          </p:nvPr>
        </p:nvSpPr>
        <p:spPr>
          <a:xfrm>
            <a:off x="6949020" y="4258428"/>
            <a:ext cx="3901017" cy="534448"/>
          </a:xfrm>
        </p:spPr>
        <p:txBody>
          <a:bodyPr anchor="ctr" anchorCtr="0"/>
          <a:lstStyle>
            <a:lvl1pPr marL="0" indent="0">
              <a:buFontTx/>
              <a:buNone/>
              <a:defRPr/>
            </a:lvl1pPr>
          </a:lstStyle>
          <a:p>
            <a:pPr lvl="0"/>
            <a:r>
              <a:rPr lang="en-US" dirty="0"/>
              <a:t>Type in item</a:t>
            </a:r>
          </a:p>
        </p:txBody>
      </p:sp>
      <p:sp>
        <p:nvSpPr>
          <p:cNvPr id="88" name="Text Placeholder 62">
            <a:extLst>
              <a:ext uri="{FF2B5EF4-FFF2-40B4-BE49-F238E27FC236}">
                <a16:creationId xmlns:a16="http://schemas.microsoft.com/office/drawing/2014/main" id="{FC7B4984-E8EC-B34A-9780-C80855C7BD23}"/>
              </a:ext>
            </a:extLst>
          </p:cNvPr>
          <p:cNvSpPr>
            <a:spLocks noGrp="1"/>
          </p:cNvSpPr>
          <p:nvPr>
            <p:ph type="body" sz="quarter" idx="27" hasCustomPrompt="1"/>
          </p:nvPr>
        </p:nvSpPr>
        <p:spPr>
          <a:xfrm>
            <a:off x="6237979" y="4347186"/>
            <a:ext cx="468308" cy="356937"/>
          </a:xfrm>
        </p:spPr>
        <p:txBody>
          <a:bodyPr anchor="ctr" anchorCtr="0"/>
          <a:lstStyle>
            <a:lvl1pPr marL="0" indent="0" algn="ctr">
              <a:buFontTx/>
              <a:buNone/>
              <a:defRPr>
                <a:solidFill>
                  <a:schemeClr val="accent2"/>
                </a:solidFill>
              </a:defRPr>
            </a:lvl1pPr>
          </a:lstStyle>
          <a:p>
            <a:pPr lvl="0"/>
            <a:r>
              <a:rPr lang="en-US" dirty="0"/>
              <a:t>#</a:t>
            </a:r>
          </a:p>
        </p:txBody>
      </p:sp>
      <p:sp>
        <p:nvSpPr>
          <p:cNvPr id="89" name="Oval 88">
            <a:extLst>
              <a:ext uri="{FF2B5EF4-FFF2-40B4-BE49-F238E27FC236}">
                <a16:creationId xmlns:a16="http://schemas.microsoft.com/office/drawing/2014/main" id="{E4FC9BC3-43EE-B545-A91D-A0115683FFA3}"/>
              </a:ext>
            </a:extLst>
          </p:cNvPr>
          <p:cNvSpPr/>
          <p:nvPr userDrawn="1"/>
        </p:nvSpPr>
        <p:spPr>
          <a:xfrm>
            <a:off x="6199220" y="5072564"/>
            <a:ext cx="540397" cy="525904"/>
          </a:xfrm>
          <a:prstGeom prst="ellipse">
            <a:avLst/>
          </a:prstGeom>
          <a:solidFill>
            <a:schemeClr val="bg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b="1" dirty="0">
              <a:solidFill>
                <a:schemeClr val="accent2"/>
              </a:solidFill>
            </a:endParaRPr>
          </a:p>
        </p:txBody>
      </p:sp>
      <p:sp>
        <p:nvSpPr>
          <p:cNvPr id="90" name="Text Placeholder 62">
            <a:extLst>
              <a:ext uri="{FF2B5EF4-FFF2-40B4-BE49-F238E27FC236}">
                <a16:creationId xmlns:a16="http://schemas.microsoft.com/office/drawing/2014/main" id="{E2ABC3D5-10E9-8544-828C-952F5735C19D}"/>
              </a:ext>
            </a:extLst>
          </p:cNvPr>
          <p:cNvSpPr>
            <a:spLocks noGrp="1"/>
          </p:cNvSpPr>
          <p:nvPr>
            <p:ph type="body" sz="quarter" idx="28" hasCustomPrompt="1"/>
          </p:nvPr>
        </p:nvSpPr>
        <p:spPr>
          <a:xfrm>
            <a:off x="6949020" y="5064020"/>
            <a:ext cx="3901017" cy="534448"/>
          </a:xfrm>
        </p:spPr>
        <p:txBody>
          <a:bodyPr anchor="ctr" anchorCtr="0"/>
          <a:lstStyle>
            <a:lvl1pPr marL="0" indent="0">
              <a:buFontTx/>
              <a:buNone/>
              <a:defRPr/>
            </a:lvl1pPr>
          </a:lstStyle>
          <a:p>
            <a:pPr lvl="0"/>
            <a:r>
              <a:rPr lang="en-US" dirty="0"/>
              <a:t>Type in item</a:t>
            </a:r>
          </a:p>
        </p:txBody>
      </p:sp>
      <p:sp>
        <p:nvSpPr>
          <p:cNvPr id="91" name="Text Placeholder 62">
            <a:extLst>
              <a:ext uri="{FF2B5EF4-FFF2-40B4-BE49-F238E27FC236}">
                <a16:creationId xmlns:a16="http://schemas.microsoft.com/office/drawing/2014/main" id="{93D9139B-769B-3E44-99FB-2FF0044EB9F6}"/>
              </a:ext>
            </a:extLst>
          </p:cNvPr>
          <p:cNvSpPr>
            <a:spLocks noGrp="1"/>
          </p:cNvSpPr>
          <p:nvPr>
            <p:ph type="body" sz="quarter" idx="29" hasCustomPrompt="1"/>
          </p:nvPr>
        </p:nvSpPr>
        <p:spPr>
          <a:xfrm>
            <a:off x="6237979" y="5152778"/>
            <a:ext cx="468308" cy="356937"/>
          </a:xfrm>
        </p:spPr>
        <p:txBody>
          <a:bodyPr anchor="ctr" anchorCtr="0"/>
          <a:lstStyle>
            <a:lvl1pPr marL="0" indent="0" algn="ctr">
              <a:buFontTx/>
              <a:buNone/>
              <a:defRPr>
                <a:solidFill>
                  <a:schemeClr val="accent2"/>
                </a:solidFill>
              </a:defRPr>
            </a:lvl1pPr>
          </a:lstStyle>
          <a:p>
            <a:pPr lvl="0"/>
            <a:r>
              <a:rPr lang="en-US" dirty="0"/>
              <a:t>#</a:t>
            </a:r>
          </a:p>
        </p:txBody>
      </p:sp>
    </p:spTree>
    <p:extLst>
      <p:ext uri="{BB962C8B-B14F-4D97-AF65-F5344CB8AC3E}">
        <p14:creationId xmlns:p14="http://schemas.microsoft.com/office/powerpoint/2010/main" val="43613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Table of Contents">
    <p:spTree>
      <p:nvGrpSpPr>
        <p:cNvPr id="1" name=""/>
        <p:cNvGrpSpPr/>
        <p:nvPr/>
      </p:nvGrpSpPr>
      <p:grpSpPr>
        <a:xfrm>
          <a:off x="0" y="0"/>
          <a:ext cx="0" cy="0"/>
          <a:chOff x="0" y="0"/>
          <a:chExt cx="0" cy="0"/>
        </a:xfrm>
      </p:grpSpPr>
      <p:sp>
        <p:nvSpPr>
          <p:cNvPr id="59" name="Slide Number Placeholder 5">
            <a:extLst>
              <a:ext uri="{FF2B5EF4-FFF2-40B4-BE49-F238E27FC236}">
                <a16:creationId xmlns:a16="http://schemas.microsoft.com/office/drawing/2014/main" id="{09DD3F78-8EE4-5846-A56A-69F3371F6DB7}"/>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6837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3" name="Content Placeholder 2"/>
          <p:cNvSpPr>
            <a:spLocks noGrp="1"/>
          </p:cNvSpPr>
          <p:nvPr>
            <p:ph idx="1" hasCustomPrompt="1"/>
          </p:nvPr>
        </p:nvSpPr>
        <p:spPr>
          <a:xfrm>
            <a:off x="355950" y="1557338"/>
            <a:ext cx="10684585" cy="435133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682D2106-F89C-2048-9268-373B4B9EEA3D}"/>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375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5948"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48927" y="157006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E27B688A-22F2-9A41-A462-FF124FBF06A7}"/>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1" name="Slide Number Placeholder 5">
            <a:extLst>
              <a:ext uri="{FF2B5EF4-FFF2-40B4-BE49-F238E27FC236}">
                <a16:creationId xmlns:a16="http://schemas.microsoft.com/office/drawing/2014/main" id="{4FCE8C73-683E-C747-97F7-25D770ECD081}"/>
              </a:ext>
            </a:extLst>
          </p:cNvPr>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111636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 2 colum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34433" y="155733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4" name="Content Placeholder 3"/>
          <p:cNvSpPr>
            <a:spLocks noGrp="1"/>
          </p:cNvSpPr>
          <p:nvPr>
            <p:ph sz="half" idx="2" hasCustomPrompt="1"/>
          </p:nvPr>
        </p:nvSpPr>
        <p:spPr>
          <a:xfrm>
            <a:off x="334433" y="2397567"/>
            <a:ext cx="5157787"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5857346" y="155733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add subtitle</a:t>
            </a:r>
          </a:p>
        </p:txBody>
      </p:sp>
      <p:sp>
        <p:nvSpPr>
          <p:cNvPr id="6" name="Content Placeholder 5"/>
          <p:cNvSpPr>
            <a:spLocks noGrp="1"/>
          </p:cNvSpPr>
          <p:nvPr>
            <p:ph sz="quarter" idx="4" hasCustomPrompt="1"/>
          </p:nvPr>
        </p:nvSpPr>
        <p:spPr>
          <a:xfrm>
            <a:off x="5857343" y="2381250"/>
            <a:ext cx="5183188" cy="3684588"/>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itle 1">
            <a:extLst>
              <a:ext uri="{FF2B5EF4-FFF2-40B4-BE49-F238E27FC236}">
                <a16:creationId xmlns:a16="http://schemas.microsoft.com/office/drawing/2014/main" id="{F97E100D-08D2-0146-9D61-1F299A728253}"/>
              </a:ext>
            </a:extLst>
          </p:cNvPr>
          <p:cNvSpPr>
            <a:spLocks noGrp="1"/>
          </p:cNvSpPr>
          <p:nvPr>
            <p:ph type="title" hasCustomPrompt="1"/>
          </p:nvPr>
        </p:nvSpPr>
        <p:spPr>
          <a:xfrm>
            <a:off x="355949" y="162168"/>
            <a:ext cx="10674579" cy="1322147"/>
          </a:xfrm>
          <a:prstGeom prst="rect">
            <a:avLst/>
          </a:prstGeom>
        </p:spPr>
        <p:txBody>
          <a:bodyPr/>
          <a:lstStyle/>
          <a:p>
            <a:r>
              <a:rPr lang="en-GB" dirty="0"/>
              <a:t>Click to add title</a:t>
            </a:r>
            <a:endParaRPr lang="en-US" dirty="0"/>
          </a:p>
        </p:txBody>
      </p:sp>
      <p:sp>
        <p:nvSpPr>
          <p:cNvPr id="12" name="Slide Number Placeholder 5">
            <a:extLst>
              <a:ext uri="{FF2B5EF4-FFF2-40B4-BE49-F238E27FC236}">
                <a16:creationId xmlns:a16="http://schemas.microsoft.com/office/drawing/2014/main" id="{73EB45E6-1B22-A043-91AA-23D4B84039C8}"/>
              </a:ext>
            </a:extLst>
          </p:cNvPr>
          <p:cNvSpPr>
            <a:spLocks noGrp="1"/>
          </p:cNvSpPr>
          <p:nvPr>
            <p:ph type="sldNum" sz="quarter" idx="10"/>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Tree>
    <p:extLst>
      <p:ext uri="{BB962C8B-B14F-4D97-AF65-F5344CB8AC3E}">
        <p14:creationId xmlns:p14="http://schemas.microsoft.com/office/powerpoint/2010/main" val="3581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9B33EB-E320-A345-B1D9-51B649760EC7}"/>
              </a:ext>
            </a:extLst>
          </p:cNvPr>
          <p:cNvSpPr/>
          <p:nvPr userDrawn="1"/>
        </p:nvSpPr>
        <p:spPr>
          <a:xfrm>
            <a:off x="0" y="6356354"/>
            <a:ext cx="12192000" cy="6169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334434" y="1436988"/>
            <a:ext cx="10684585" cy="4471688"/>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9836216"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6" name="Title Placeholder 15">
            <a:extLst>
              <a:ext uri="{FF2B5EF4-FFF2-40B4-BE49-F238E27FC236}">
                <a16:creationId xmlns:a16="http://schemas.microsoft.com/office/drawing/2014/main" id="{A1EE96B8-6E5C-864F-972C-AAB87CD03BC0}"/>
              </a:ext>
            </a:extLst>
          </p:cNvPr>
          <p:cNvSpPr>
            <a:spLocks noGrp="1"/>
          </p:cNvSpPr>
          <p:nvPr>
            <p:ph type="title"/>
          </p:nvPr>
        </p:nvSpPr>
        <p:spPr>
          <a:xfrm>
            <a:off x="334433" y="150816"/>
            <a:ext cx="10515600" cy="1111707"/>
          </a:xfrm>
          <a:prstGeom prst="rect">
            <a:avLst/>
          </a:prstGeom>
        </p:spPr>
        <p:txBody>
          <a:bodyPr vert="horz" lIns="91440" tIns="45720" rIns="91440" bIns="45720" rtlCol="0" anchor="b" anchorCtr="0">
            <a:normAutofit/>
          </a:bodyPr>
          <a:lstStyle/>
          <a:p>
            <a:r>
              <a:rPr lang="en-GB" dirty="0"/>
              <a:t>Click to add title</a:t>
            </a:r>
            <a:endParaRPr lang="en-US" dirty="0"/>
          </a:p>
        </p:txBody>
      </p:sp>
      <p:sp>
        <p:nvSpPr>
          <p:cNvPr id="23" name="Footer Placeholder 17">
            <a:extLst>
              <a:ext uri="{FF2B5EF4-FFF2-40B4-BE49-F238E27FC236}">
                <a16:creationId xmlns:a16="http://schemas.microsoft.com/office/drawing/2014/main" id="{F4F2B60D-EF94-1241-ADEE-BF5B88CEA6EF}"/>
              </a:ext>
            </a:extLst>
          </p:cNvPr>
          <p:cNvSpPr txBox="1">
            <a:spLocks/>
          </p:cNvSpPr>
          <p:nvPr userDrawn="1"/>
        </p:nvSpPr>
        <p:spPr>
          <a:xfrm>
            <a:off x="355951" y="6530820"/>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160312213"/>
      </p:ext>
    </p:extLst>
  </p:cSld>
  <p:clrMap bg1="lt1" tx1="dk1" bg2="lt2" tx2="dk2" accent1="accent1" accent2="accent2" accent3="accent3" accent4="accent4" accent5="accent5" accent6="accent6" hlink="hlink" folHlink="folHlink"/>
  <p:sldLayoutIdLst>
    <p:sldLayoutId id="2147483670" r:id="rId1"/>
    <p:sldLayoutId id="2147483677" r:id="rId2"/>
    <p:sldLayoutId id="2147483661" r:id="rId3"/>
    <p:sldLayoutId id="2147483678" r:id="rId4"/>
    <p:sldLayoutId id="2147483671" r:id="rId5"/>
    <p:sldLayoutId id="2147483679" r:id="rId6"/>
    <p:sldLayoutId id="2147483662" r:id="rId7"/>
    <p:sldLayoutId id="2147483664" r:id="rId8"/>
    <p:sldLayoutId id="2147483665" r:id="rId9"/>
    <p:sldLayoutId id="2147483666" r:id="rId10"/>
    <p:sldLayoutId id="2147483667" r:id="rId11"/>
    <p:sldLayoutId id="2147483669" r:id="rId12"/>
    <p:sldLayoutId id="2147483674" r:id="rId13"/>
    <p:sldLayoutId id="2147483673" r:id="rId14"/>
    <p:sldLayoutId id="2147483675" r:id="rId15"/>
    <p:sldLayoutId id="2147483672" r:id="rId16"/>
    <p:sldLayoutId id="214748369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18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2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 userDrawn="1">
          <p15:clr>
            <a:srgbClr val="F26B43"/>
          </p15:clr>
        </p15:guide>
        <p15:guide id="2" pos="7620" userDrawn="1">
          <p15:clr>
            <a:srgbClr val="F26B43"/>
          </p15:clr>
        </p15:guide>
        <p15:guide id="3" orient="horz" pos="4269" userDrawn="1">
          <p15:clr>
            <a:srgbClr val="F26B43"/>
          </p15:clr>
        </p15:guide>
        <p15:guide id="4" pos="60" userDrawn="1">
          <p15:clr>
            <a:srgbClr val="F26B43"/>
          </p15:clr>
        </p15:guide>
        <p15:guide id="5" orient="horz" pos="96" userDrawn="1">
          <p15:clr>
            <a:srgbClr val="F26B43"/>
          </p15:clr>
        </p15:guide>
        <p15:guide id="6" pos="6955" userDrawn="1">
          <p15:clr>
            <a:srgbClr val="F26B43"/>
          </p15:clr>
        </p15:guide>
        <p15:guide id="7" pos="211" userDrawn="1">
          <p15:clr>
            <a:srgbClr val="F26B43"/>
          </p15:clr>
        </p15:guide>
        <p15:guide id="8" orient="horz" pos="935" userDrawn="1">
          <p15:clr>
            <a:srgbClr val="F26B43"/>
          </p15:clr>
        </p15:guide>
        <p15:guide id="9" orient="horz" pos="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9B33EB-E320-A345-B1D9-51B649760EC7}"/>
              </a:ext>
            </a:extLst>
          </p:cNvPr>
          <p:cNvSpPr/>
          <p:nvPr userDrawn="1"/>
        </p:nvSpPr>
        <p:spPr>
          <a:xfrm>
            <a:off x="0" y="6356352"/>
            <a:ext cx="12192000" cy="6169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355949" y="1557338"/>
            <a:ext cx="10684585" cy="4351338"/>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p:cNvSpPr>
            <a:spLocks noGrp="1"/>
          </p:cNvSpPr>
          <p:nvPr>
            <p:ph type="sldNum" sz="quarter" idx="4"/>
          </p:nvPr>
        </p:nvSpPr>
        <p:spPr>
          <a:xfrm>
            <a:off x="9836214" y="6532368"/>
            <a:ext cx="2260537" cy="244670"/>
          </a:xfrm>
          <a:prstGeom prst="rect">
            <a:avLst/>
          </a:prstGeom>
        </p:spPr>
        <p:txBody>
          <a:bodyPr vert="horz" lIns="0" tIns="45720" rIns="90000" bIns="45720" rtlCol="0" anchor="ctr"/>
          <a:lstStyle>
            <a:lvl1pPr algn="r">
              <a:defRPr sz="1000">
                <a:solidFill>
                  <a:schemeClr val="tx1">
                    <a:tint val="75000"/>
                  </a:schemeClr>
                </a:solidFill>
              </a:defRPr>
            </a:lvl1pPr>
          </a:lstStyle>
          <a:p>
            <a:fld id="{59E0E5AC-4EB8-1344-86F9-1F2AD8323603}" type="slidenum">
              <a:rPr lang="en-US" smtClean="0"/>
              <a:pPr/>
              <a:t>‹#›</a:t>
            </a:fld>
            <a:endParaRPr lang="en-US" dirty="0"/>
          </a:p>
        </p:txBody>
      </p:sp>
      <p:sp>
        <p:nvSpPr>
          <p:cNvPr id="16" name="Title Placeholder 15">
            <a:extLst>
              <a:ext uri="{FF2B5EF4-FFF2-40B4-BE49-F238E27FC236}">
                <a16:creationId xmlns:a16="http://schemas.microsoft.com/office/drawing/2014/main" id="{A1EE96B8-6E5C-864F-972C-AAB87CD03BC0}"/>
              </a:ext>
            </a:extLst>
          </p:cNvPr>
          <p:cNvSpPr>
            <a:spLocks noGrp="1"/>
          </p:cNvSpPr>
          <p:nvPr>
            <p:ph type="title"/>
          </p:nvPr>
        </p:nvSpPr>
        <p:spPr>
          <a:xfrm>
            <a:off x="334433" y="150814"/>
            <a:ext cx="10515600" cy="1325563"/>
          </a:xfrm>
          <a:prstGeom prst="rect">
            <a:avLst/>
          </a:prstGeom>
        </p:spPr>
        <p:txBody>
          <a:bodyPr vert="horz" lIns="91440" tIns="45720" rIns="91440" bIns="45720" rtlCol="0" anchor="b" anchorCtr="0">
            <a:normAutofit/>
          </a:bodyPr>
          <a:lstStyle/>
          <a:p>
            <a:r>
              <a:rPr lang="en-GB" dirty="0"/>
              <a:t>Click to add title</a:t>
            </a:r>
            <a:endParaRPr lang="en-US" dirty="0"/>
          </a:p>
        </p:txBody>
      </p:sp>
      <p:sp>
        <p:nvSpPr>
          <p:cNvPr id="23" name="Footer Placeholder 17">
            <a:extLst>
              <a:ext uri="{FF2B5EF4-FFF2-40B4-BE49-F238E27FC236}">
                <a16:creationId xmlns:a16="http://schemas.microsoft.com/office/drawing/2014/main" id="{F4F2B60D-EF94-1241-ADEE-BF5B88CEA6EF}"/>
              </a:ext>
            </a:extLst>
          </p:cNvPr>
          <p:cNvSpPr txBox="1">
            <a:spLocks/>
          </p:cNvSpPr>
          <p:nvPr userDrawn="1"/>
        </p:nvSpPr>
        <p:spPr>
          <a:xfrm>
            <a:off x="355950" y="6530818"/>
            <a:ext cx="1117693" cy="246221"/>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00" b="1" dirty="0">
                <a:solidFill>
                  <a:schemeClr val="accent2"/>
                </a:solidFill>
              </a:rPr>
              <a:t>aer.gov.au</a:t>
            </a:r>
            <a:endParaRPr lang="en-US" sz="1000" dirty="0">
              <a:solidFill>
                <a:schemeClr val="accent6"/>
              </a:solidFill>
            </a:endParaRPr>
          </a:p>
        </p:txBody>
      </p:sp>
    </p:spTree>
    <p:extLst>
      <p:ext uri="{BB962C8B-B14F-4D97-AF65-F5344CB8AC3E}">
        <p14:creationId xmlns:p14="http://schemas.microsoft.com/office/powerpoint/2010/main" val="18238646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7" r:id="rId16"/>
    <p:sldLayoutId id="214748369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6">
          <p15:clr>
            <a:srgbClr val="F26B43"/>
          </p15:clr>
        </p15:guide>
        <p15:guide id="2" pos="7620">
          <p15:clr>
            <a:srgbClr val="F26B43"/>
          </p15:clr>
        </p15:guide>
        <p15:guide id="3" orient="horz" pos="4269">
          <p15:clr>
            <a:srgbClr val="F26B43"/>
          </p15:clr>
        </p15:guide>
        <p15:guide id="4" pos="60">
          <p15:clr>
            <a:srgbClr val="F26B43"/>
          </p15:clr>
        </p15:guide>
        <p15:guide id="5" orient="horz" pos="96">
          <p15:clr>
            <a:srgbClr val="F26B43"/>
          </p15:clr>
        </p15:guide>
        <p15:guide id="6" pos="6955">
          <p15:clr>
            <a:srgbClr val="F26B43"/>
          </p15:clr>
        </p15:guide>
        <p15:guide id="7" pos="211">
          <p15:clr>
            <a:srgbClr val="F26B43"/>
          </p15:clr>
        </p15:guide>
        <p15:guide id="8" orient="horz" pos="935">
          <p15:clr>
            <a:srgbClr val="F26B43"/>
          </p15:clr>
        </p15:guide>
        <p15:guide id="9" orient="horz" pos="9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24.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0.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30.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33.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36.sv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8.jp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8.jpg"/><Relationship Id="rId7" Type="http://schemas.openxmlformats.org/officeDocument/2006/relationships/diagramColors" Target="../diagrams/colors4.xm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3.xml.rels><?xml version="1.0" encoding="UTF-8" standalone="yes"?>
<Relationships xmlns="http://schemas.openxmlformats.org/package/2006/relationships"><Relationship Id="rId3" Type="http://schemas.openxmlformats.org/officeDocument/2006/relationships/hyperlink" Target="https://www.acma.gov.au/sites/default/files/2022-05/Consumer%20vulnerability_statement%20of%20expectations%20for%20telcos_0.pdf" TargetMode="External"/><Relationship Id="rId7" Type="http://schemas.openxmlformats.org/officeDocument/2006/relationships/hyperlink" Target="https://research.qut.edu.au/social-marketing-research-group/wp-content/uploads/sites/331/2021/02/Supporting-CALD-Australians-to-be-empowered-energy-consumers-Toolkit-of-Recommendations-FINAL-1.pdf"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hyperlink" Target="https://www.energycouncil.com.au/media/blxho1uz/final-statement.pdf" TargetMode="External"/><Relationship Id="rId5" Type="http://schemas.openxmlformats.org/officeDocument/2006/relationships/hyperlink" Target="https://www.ofgem.gov.uk/sites/default/files/2022-09/Good%20practice%20for%20supporting%20customers.pdf" TargetMode="External"/><Relationship Id="rId4" Type="http://schemas.openxmlformats.org/officeDocument/2006/relationships/hyperlink" Target="https://www.afsa.gov.au/about-us/corporate-information/key-documents/vulnerability-framework#Focusarea2Usedatatodriveoutcomes"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5.xml"/><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80B392-2663-5E13-A15C-64126383689B}"/>
              </a:ext>
            </a:extLst>
          </p:cNvPr>
          <p:cNvPicPr>
            <a:picLocks noChangeAspect="1"/>
          </p:cNvPicPr>
          <p:nvPr/>
        </p:nvPicPr>
        <p:blipFill>
          <a:blip r:embed="rId3"/>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3C2A4AB-B59B-85C0-9004-7445B9543977}"/>
              </a:ext>
            </a:extLst>
          </p:cNvPr>
          <p:cNvSpPr>
            <a:spLocks noGrp="1"/>
          </p:cNvSpPr>
          <p:nvPr>
            <p:ph type="title"/>
          </p:nvPr>
        </p:nvSpPr>
        <p:spPr>
          <a:xfrm>
            <a:off x="8752115" y="152400"/>
            <a:ext cx="2882537" cy="1702526"/>
          </a:xfrm>
        </p:spPr>
        <p:txBody>
          <a:bodyPr>
            <a:normAutofit/>
          </a:bodyPr>
          <a:lstStyle/>
          <a:p>
            <a:r>
              <a:rPr lang="en-US" sz="3400" dirty="0">
                <a:solidFill>
                  <a:schemeClr val="bg1"/>
                </a:solidFill>
              </a:rPr>
              <a:t>Customer </a:t>
            </a:r>
            <a:br>
              <a:rPr lang="en-US" sz="3400" dirty="0">
                <a:solidFill>
                  <a:schemeClr val="bg1"/>
                </a:solidFill>
              </a:rPr>
            </a:br>
            <a:r>
              <a:rPr lang="en-US" sz="3400" dirty="0">
                <a:solidFill>
                  <a:schemeClr val="bg1"/>
                </a:solidFill>
              </a:rPr>
              <a:t>engagement </a:t>
            </a:r>
            <a:br>
              <a:rPr lang="en-US" sz="3400" dirty="0">
                <a:solidFill>
                  <a:schemeClr val="bg1"/>
                </a:solidFill>
              </a:rPr>
            </a:br>
            <a:r>
              <a:rPr lang="en-US" sz="3400" dirty="0">
                <a:solidFill>
                  <a:schemeClr val="bg1"/>
                </a:solidFill>
              </a:rPr>
              <a:t>toolkit</a:t>
            </a:r>
            <a:endParaRPr lang="en-AU" sz="3400" dirty="0">
              <a:solidFill>
                <a:schemeClr val="bg1"/>
              </a:solidFill>
            </a:endParaRPr>
          </a:p>
        </p:txBody>
      </p:sp>
      <p:sp>
        <p:nvSpPr>
          <p:cNvPr id="7" name="Title 1">
            <a:extLst>
              <a:ext uri="{FF2B5EF4-FFF2-40B4-BE49-F238E27FC236}">
                <a16:creationId xmlns:a16="http://schemas.microsoft.com/office/drawing/2014/main" id="{41FE6F11-0C1D-FB84-D209-727A71CBD0AD}"/>
              </a:ext>
            </a:extLst>
          </p:cNvPr>
          <p:cNvSpPr txBox="1">
            <a:spLocks/>
          </p:cNvSpPr>
          <p:nvPr/>
        </p:nvSpPr>
        <p:spPr>
          <a:xfrm>
            <a:off x="8752115" y="1885404"/>
            <a:ext cx="2882537" cy="748937"/>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00000"/>
              </a:lnSpc>
            </a:pPr>
            <a:r>
              <a:rPr lang="en-AU" sz="1400" b="0" dirty="0">
                <a:solidFill>
                  <a:schemeClr val="bg1"/>
                </a:solidFill>
              </a:rPr>
              <a:t>Better practices for identifying </a:t>
            </a:r>
            <a:br>
              <a:rPr lang="en-AU" sz="1400" b="0" dirty="0">
                <a:solidFill>
                  <a:schemeClr val="bg1"/>
                </a:solidFill>
              </a:rPr>
            </a:br>
            <a:r>
              <a:rPr lang="en-AU" sz="1400" b="0" dirty="0">
                <a:solidFill>
                  <a:schemeClr val="bg1"/>
                </a:solidFill>
              </a:rPr>
              <a:t>and supporting consumers experiencing vulnerability</a:t>
            </a:r>
          </a:p>
        </p:txBody>
      </p:sp>
    </p:spTree>
    <p:extLst>
      <p:ext uri="{BB962C8B-B14F-4D97-AF65-F5344CB8AC3E}">
        <p14:creationId xmlns:p14="http://schemas.microsoft.com/office/powerpoint/2010/main" val="163041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C68A58-B1D2-D6CE-2361-5521AFB237B6}"/>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fld id="{59E0E5AC-4EB8-1344-86F9-1F2AD8323603}" type="slidenum">
              <a:rPr lang="en-US" smtClean="0"/>
              <a:pPr/>
              <a:t>10</a:t>
            </a:fld>
            <a:endParaRPr lang="en-US" dirty="0"/>
          </a:p>
        </p:txBody>
      </p:sp>
      <p:sp>
        <p:nvSpPr>
          <p:cNvPr id="7" name="TextBox 6">
            <a:extLst>
              <a:ext uri="{FF2B5EF4-FFF2-40B4-BE49-F238E27FC236}">
                <a16:creationId xmlns:a16="http://schemas.microsoft.com/office/drawing/2014/main" id="{F489BC98-64F5-9FA0-B99C-AB1171A1658D}"/>
              </a:ext>
            </a:extLst>
          </p:cNvPr>
          <p:cNvSpPr txBox="1"/>
          <p:nvPr/>
        </p:nvSpPr>
        <p:spPr>
          <a:xfrm>
            <a:off x="266130" y="2340000"/>
            <a:ext cx="6858163" cy="3453253"/>
          </a:xfrm>
          <a:prstGeom prst="rect">
            <a:avLst/>
          </a:prstGeom>
          <a:noFill/>
        </p:spPr>
        <p:txBody>
          <a:bodyPr wrap="square">
            <a:spAutoFit/>
          </a:bodyPr>
          <a:lstStyle/>
          <a:p>
            <a:pPr>
              <a:lnSpc>
                <a:spcPct val="90000"/>
              </a:lnSpc>
            </a:pPr>
            <a:r>
              <a:rPr lang="en-US" sz="1600" dirty="0"/>
              <a:t>In developing the toolkit, we found that:</a:t>
            </a:r>
          </a:p>
          <a:p>
            <a:pPr marL="457200" indent="-457200">
              <a:lnSpc>
                <a:spcPct val="90000"/>
              </a:lnSpc>
              <a:buFont typeface="Arial" panose="020B0604020202020204" pitchFamily="34" charset="0"/>
              <a:buChar char="•"/>
            </a:pPr>
            <a:endParaRPr lang="en-US" sz="1500" dirty="0"/>
          </a:p>
          <a:p>
            <a:pPr marL="457200" indent="-457200">
              <a:lnSpc>
                <a:spcPct val="90000"/>
              </a:lnSpc>
              <a:buFont typeface="Arial" panose="020B0604020202020204" pitchFamily="34" charset="0"/>
              <a:buChar char="•"/>
            </a:pPr>
            <a:r>
              <a:rPr lang="en-US" sz="1500" dirty="0"/>
              <a:t>Relying on people to self-identify as vulnerable does not often work.</a:t>
            </a:r>
          </a:p>
          <a:p>
            <a:pPr>
              <a:lnSpc>
                <a:spcPct val="90000"/>
              </a:lnSpc>
            </a:pPr>
            <a:endParaRPr lang="en-US" sz="1500" dirty="0"/>
          </a:p>
          <a:p>
            <a:pPr marL="457200" indent="-457200">
              <a:lnSpc>
                <a:spcPct val="90000"/>
              </a:lnSpc>
              <a:buFont typeface="Arial" panose="020B0604020202020204" pitchFamily="34" charset="0"/>
              <a:buChar char="•"/>
            </a:pPr>
            <a:r>
              <a:rPr lang="en-US" sz="1500" dirty="0"/>
              <a:t>Energy service providers need to take a more proactive role in identifying vulnerability, and a consumer-centric organisational culture is crucial to achieve this.</a:t>
            </a:r>
          </a:p>
          <a:p>
            <a:pPr marL="457200" indent="-457200">
              <a:lnSpc>
                <a:spcPct val="90000"/>
              </a:lnSpc>
              <a:buFont typeface="Arial" panose="020B0604020202020204" pitchFamily="34" charset="0"/>
              <a:buChar char="•"/>
            </a:pPr>
            <a:endParaRPr lang="en-US" sz="1500" dirty="0"/>
          </a:p>
          <a:p>
            <a:pPr marL="457200" indent="-457200">
              <a:lnSpc>
                <a:spcPct val="90000"/>
              </a:lnSpc>
              <a:buFont typeface="Arial" panose="020B0604020202020204" pitchFamily="34" charset="0"/>
              <a:buChar char="•"/>
            </a:pPr>
            <a:r>
              <a:rPr lang="en-US" sz="1500" dirty="0"/>
              <a:t>Organisations that embed a consumer-centric culture built on genuine understanding, empathy and trust (both of and from their customers) will be better able to identify and respond to vulnerability.</a:t>
            </a:r>
          </a:p>
          <a:p>
            <a:pPr marL="457200" indent="-457200">
              <a:lnSpc>
                <a:spcPct val="90000"/>
              </a:lnSpc>
              <a:buFont typeface="Arial" panose="020B0604020202020204" pitchFamily="34" charset="0"/>
              <a:buChar char="•"/>
            </a:pPr>
            <a:endParaRPr lang="en-US" sz="1500" dirty="0"/>
          </a:p>
          <a:p>
            <a:pPr marL="457200" indent="-457200">
              <a:lnSpc>
                <a:spcPct val="90000"/>
              </a:lnSpc>
              <a:buFont typeface="Arial" panose="020B0604020202020204" pitchFamily="34" charset="0"/>
              <a:buChar char="•"/>
            </a:pPr>
            <a:r>
              <a:rPr lang="en-US" sz="1500" dirty="0"/>
              <a:t>Developing and embedding a shared understanding of vulnerability in an organisation will support everyone in the organisation to better recognise and identify vulnerability in customer data and interactions.</a:t>
            </a:r>
          </a:p>
          <a:p>
            <a:pPr marL="457200" indent="-457200">
              <a:buFont typeface="Arial" panose="020B0604020202020204" pitchFamily="34" charset="0"/>
              <a:buChar char="•"/>
            </a:pPr>
            <a:endParaRPr lang="en-US" sz="1500" dirty="0">
              <a:solidFill>
                <a:schemeClr val="bg1"/>
              </a:solidFill>
              <a:latin typeface="HelveticaNeueLT Std Thin"/>
            </a:endParaRPr>
          </a:p>
        </p:txBody>
      </p:sp>
      <p:sp>
        <p:nvSpPr>
          <p:cNvPr id="15" name="TextBox 14">
            <a:extLst>
              <a:ext uri="{FF2B5EF4-FFF2-40B4-BE49-F238E27FC236}">
                <a16:creationId xmlns:a16="http://schemas.microsoft.com/office/drawing/2014/main" id="{49DBCE58-0525-E144-F27B-A1AD03E60FC2}"/>
              </a:ext>
            </a:extLst>
          </p:cNvPr>
          <p:cNvSpPr txBox="1"/>
          <p:nvPr/>
        </p:nvSpPr>
        <p:spPr>
          <a:xfrm>
            <a:off x="262800" y="1260000"/>
            <a:ext cx="7373676" cy="830997"/>
          </a:xfrm>
          <a:prstGeom prst="rect">
            <a:avLst/>
          </a:prstGeom>
          <a:noFill/>
        </p:spPr>
        <p:txBody>
          <a:bodyPr wrap="square" rtlCol="0">
            <a:spAutoFit/>
          </a:bodyPr>
          <a:lstStyle/>
          <a:p>
            <a:r>
              <a:rPr lang="en-US" sz="1600" dirty="0">
                <a:solidFill>
                  <a:srgbClr val="0165A6"/>
                </a:solidFill>
              </a:rPr>
              <a:t>This principle is about energy service providers cultivating an organisational culture and operating environment focused on identifying and improving outcomes for consumers experiencing vulnerability.</a:t>
            </a:r>
          </a:p>
        </p:txBody>
      </p:sp>
      <p:pic>
        <p:nvPicPr>
          <p:cNvPr id="16" name="Graphic 15" descr="Handshake">
            <a:extLst>
              <a:ext uri="{FF2B5EF4-FFF2-40B4-BE49-F238E27FC236}">
                <a16:creationId xmlns:a16="http://schemas.microsoft.com/office/drawing/2014/main" id="{7D412CB7-F84E-FAE3-27FC-F644656591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9668" y="2910068"/>
            <a:ext cx="3265100" cy="3265100"/>
          </a:xfrm>
          <a:prstGeom prst="rect">
            <a:avLst/>
          </a:prstGeom>
        </p:spPr>
      </p:pic>
      <p:sp>
        <p:nvSpPr>
          <p:cNvPr id="3" name="Title 1">
            <a:extLst>
              <a:ext uri="{FF2B5EF4-FFF2-40B4-BE49-F238E27FC236}">
                <a16:creationId xmlns:a16="http://schemas.microsoft.com/office/drawing/2014/main" id="{C4472F67-2B15-EBEA-E270-C6A2136812AE}"/>
              </a:ext>
            </a:extLst>
          </p:cNvPr>
          <p:cNvSpPr txBox="1">
            <a:spLocks/>
          </p:cNvSpPr>
          <p:nvPr/>
        </p:nvSpPr>
        <p:spPr>
          <a:xfrm>
            <a:off x="262800" y="360000"/>
            <a:ext cx="9582086" cy="722131"/>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0165A6"/>
                </a:solidFill>
              </a:rPr>
              <a:t>Build an organisational culture focused on strong customer relationships and better consumer outcomes</a:t>
            </a:r>
            <a:endParaRPr lang="en-AU" sz="2800" dirty="0">
              <a:solidFill>
                <a:srgbClr val="0165A6"/>
              </a:solidFill>
            </a:endParaRPr>
          </a:p>
        </p:txBody>
      </p:sp>
    </p:spTree>
    <p:extLst>
      <p:ext uri="{BB962C8B-B14F-4D97-AF65-F5344CB8AC3E}">
        <p14:creationId xmlns:p14="http://schemas.microsoft.com/office/powerpoint/2010/main" val="109372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AD5072-23E8-DCAC-0EEB-EACBD5AF21A6}"/>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2" name="Title 1">
            <a:extLst>
              <a:ext uri="{FF2B5EF4-FFF2-40B4-BE49-F238E27FC236}">
                <a16:creationId xmlns:a16="http://schemas.microsoft.com/office/drawing/2014/main" id="{695624D0-8C4A-C197-907F-15FD3E69C6A5}"/>
              </a:ext>
            </a:extLst>
          </p:cNvPr>
          <p:cNvSpPr>
            <a:spLocks noGrp="1"/>
          </p:cNvSpPr>
          <p:nvPr>
            <p:ph type="title"/>
          </p:nvPr>
        </p:nvSpPr>
        <p:spPr>
          <a:xfrm>
            <a:off x="262800" y="360000"/>
            <a:ext cx="10706263" cy="722132"/>
          </a:xfrm>
        </p:spPr>
        <p:txBody>
          <a:bodyPr>
            <a:noAutofit/>
          </a:bodyPr>
          <a:lstStyle/>
          <a:p>
            <a:pPr>
              <a:lnSpc>
                <a:spcPct val="120000"/>
              </a:lnSpc>
            </a:pPr>
            <a:r>
              <a:rPr lang="en-US" sz="2800" dirty="0">
                <a:solidFill>
                  <a:srgbClr val="0165A6"/>
                </a:solidFill>
              </a:rPr>
              <a:t>Better practice principle in action: </a:t>
            </a:r>
            <a:br>
              <a:rPr lang="en-US" sz="2800" dirty="0">
                <a:solidFill>
                  <a:srgbClr val="0165A6"/>
                </a:solidFill>
              </a:rPr>
            </a:br>
            <a:r>
              <a:rPr lang="en-US" sz="1800" b="0" dirty="0">
                <a:solidFill>
                  <a:srgbClr val="0165A6"/>
                </a:solidFill>
              </a:rPr>
              <a:t>Build an organisational culture focused on strong customer relationships and better consumer outcomes </a:t>
            </a:r>
          </a:p>
        </p:txBody>
      </p:sp>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fld id="{59E0E5AC-4EB8-1344-86F9-1F2AD8323603}" type="slidenum">
              <a:rPr lang="en-US" smtClean="0"/>
              <a:pPr/>
              <a:t>11</a:t>
            </a:fld>
            <a:endParaRPr lang="en-US" dirty="0"/>
          </a:p>
        </p:txBody>
      </p:sp>
      <p:sp>
        <p:nvSpPr>
          <p:cNvPr id="5" name="TextBox 4">
            <a:extLst>
              <a:ext uri="{FF2B5EF4-FFF2-40B4-BE49-F238E27FC236}">
                <a16:creationId xmlns:a16="http://schemas.microsoft.com/office/drawing/2014/main" id="{C3C86148-46A9-1AAD-570C-6E3332126C70}"/>
              </a:ext>
            </a:extLst>
          </p:cNvPr>
          <p:cNvSpPr txBox="1"/>
          <p:nvPr/>
        </p:nvSpPr>
        <p:spPr>
          <a:xfrm>
            <a:off x="5747643" y="1295183"/>
            <a:ext cx="5452223" cy="4708981"/>
          </a:xfrm>
          <a:prstGeom prst="rect">
            <a:avLst/>
          </a:prstGeom>
          <a:noFill/>
        </p:spPr>
        <p:txBody>
          <a:bodyPr wrap="square" rtlCol="0">
            <a:spAutoFit/>
          </a:bodyPr>
          <a:lstStyle/>
          <a:p>
            <a:endParaRPr lang="en-AU" sz="1500" b="1" dirty="0"/>
          </a:p>
          <a:p>
            <a:r>
              <a:rPr lang="en-US" sz="1500" dirty="0"/>
              <a:t>Amari receives an unexpected car repair bill and cannot pay her quarterly energy bill on time.</a:t>
            </a:r>
          </a:p>
          <a:p>
            <a:pPr marL="285750" indent="-285750">
              <a:buFont typeface="Arial" panose="020B0604020202020204" pitchFamily="34" charset="0"/>
              <a:buChar char="•"/>
            </a:pPr>
            <a:endParaRPr lang="en-US" sz="1500" dirty="0"/>
          </a:p>
          <a:p>
            <a:r>
              <a:rPr lang="en-US" sz="1500" dirty="0"/>
              <a:t>She finds the idea of calling her energy retailer to ask for an extension very stressful and is ashamed about not being able to pay her bill on time.</a:t>
            </a:r>
          </a:p>
          <a:p>
            <a:endParaRPr lang="en-US" sz="1500" dirty="0"/>
          </a:p>
          <a:p>
            <a:r>
              <a:rPr lang="en-US" sz="1500" dirty="0"/>
              <a:t>When she decides to finally call her retailer, she is surprised to find that the customer service agent is empathetic, understanding, and offers tailored support.</a:t>
            </a:r>
          </a:p>
          <a:p>
            <a:endParaRPr lang="en-US" sz="1500" dirty="0"/>
          </a:p>
          <a:p>
            <a:r>
              <a:rPr lang="en-US" sz="1500" dirty="0"/>
              <a:t>The customer service agent feels positive because they feel they have genuinely helped Amari.</a:t>
            </a:r>
          </a:p>
          <a:p>
            <a:pPr marL="285750" indent="-285750">
              <a:buFont typeface="Arial" panose="020B0604020202020204" pitchFamily="34" charset="0"/>
              <a:buChar char="•"/>
            </a:pPr>
            <a:endParaRPr lang="en-US" sz="1500" dirty="0"/>
          </a:p>
          <a:p>
            <a:r>
              <a:rPr lang="en-US" sz="1500" dirty="0"/>
              <a:t>Importantly, the customer service agent knows their approach to Amari’s case aligns with organisational priorities, as it is frequently emphasised by leaders, explicitly outlined in policies and communications, and incorporated into performance reviews.</a:t>
            </a:r>
            <a:endParaRPr lang="en-AU" sz="1500" dirty="0"/>
          </a:p>
        </p:txBody>
      </p:sp>
      <p:pic>
        <p:nvPicPr>
          <p:cNvPr id="8" name="Picture 7">
            <a:extLst>
              <a:ext uri="{FF2B5EF4-FFF2-40B4-BE49-F238E27FC236}">
                <a16:creationId xmlns:a16="http://schemas.microsoft.com/office/drawing/2014/main" id="{69A92EB6-39AC-4B0E-37A5-8C0E3AC80F6F}"/>
              </a:ext>
            </a:extLst>
          </p:cNvPr>
          <p:cNvPicPr>
            <a:picLocks noChangeAspect="1"/>
          </p:cNvPicPr>
          <p:nvPr/>
        </p:nvPicPr>
        <p:blipFill>
          <a:blip r:embed="rId3"/>
          <a:stretch>
            <a:fillRect/>
          </a:stretch>
        </p:blipFill>
        <p:spPr>
          <a:xfrm>
            <a:off x="432617" y="1295183"/>
            <a:ext cx="4963051" cy="5199105"/>
          </a:xfrm>
          <a:prstGeom prst="rect">
            <a:avLst/>
          </a:prstGeom>
        </p:spPr>
      </p:pic>
    </p:spTree>
    <p:extLst>
      <p:ext uri="{BB962C8B-B14F-4D97-AF65-F5344CB8AC3E}">
        <p14:creationId xmlns:p14="http://schemas.microsoft.com/office/powerpoint/2010/main" val="271462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84AB280-8FCE-ED04-AE43-91B2392AC8D0}"/>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fld id="{59E0E5AC-4EB8-1344-86F9-1F2AD8323603}" type="slidenum">
              <a:rPr lang="en-US" smtClean="0"/>
              <a:pPr/>
              <a:t>12</a:t>
            </a:fld>
            <a:endParaRPr lang="en-US" dirty="0"/>
          </a:p>
        </p:txBody>
      </p:sp>
      <p:sp>
        <p:nvSpPr>
          <p:cNvPr id="5" name="TextBox 4">
            <a:extLst>
              <a:ext uri="{FF2B5EF4-FFF2-40B4-BE49-F238E27FC236}">
                <a16:creationId xmlns:a16="http://schemas.microsoft.com/office/drawing/2014/main" id="{FDCD1027-C43E-B920-50C5-2C58CFCACB2A}"/>
              </a:ext>
            </a:extLst>
          </p:cNvPr>
          <p:cNvSpPr txBox="1"/>
          <p:nvPr/>
        </p:nvSpPr>
        <p:spPr>
          <a:xfrm>
            <a:off x="262801" y="1225689"/>
            <a:ext cx="5742584" cy="5161413"/>
          </a:xfrm>
          <a:prstGeom prst="rect">
            <a:avLst/>
          </a:prstGeom>
          <a:noFill/>
        </p:spPr>
        <p:txBody>
          <a:bodyPr wrap="square" rtlCol="0">
            <a:spAutoFit/>
          </a:bodyPr>
          <a:lstStyle/>
          <a:p>
            <a:pPr>
              <a:lnSpc>
                <a:spcPct val="90000"/>
              </a:lnSpc>
            </a:pPr>
            <a:r>
              <a:rPr lang="en-AU" sz="1500" b="1" dirty="0"/>
              <a:t>In learning from Amari’s experience, what could be done?</a:t>
            </a:r>
          </a:p>
          <a:p>
            <a:pPr>
              <a:lnSpc>
                <a:spcPct val="90000"/>
              </a:lnSpc>
            </a:pPr>
            <a:endParaRPr lang="en-AU" sz="1500" dirty="0"/>
          </a:p>
          <a:p>
            <a:pPr marL="285750" indent="-285750">
              <a:lnSpc>
                <a:spcPct val="90000"/>
              </a:lnSpc>
              <a:buFont typeface="Arial" panose="020B0604020202020204" pitchFamily="34" charset="0"/>
              <a:buChar char="•"/>
            </a:pPr>
            <a:r>
              <a:rPr lang="en-US" sz="1400" dirty="0"/>
              <a:t>Make sure the organisation’s culture, systems and processes embed fair, flexible and empathetic treatment of consumers.</a:t>
            </a:r>
          </a:p>
          <a:p>
            <a:pPr>
              <a:lnSpc>
                <a:spcPct val="90000"/>
              </a:lnSpc>
            </a:pPr>
            <a:endParaRPr lang="en-US" sz="1400" dirty="0"/>
          </a:p>
          <a:p>
            <a:pPr marL="285750" indent="-285750">
              <a:lnSpc>
                <a:spcPct val="90000"/>
              </a:lnSpc>
              <a:buFont typeface="Arial" panose="020B0604020202020204" pitchFamily="34" charset="0"/>
              <a:buChar char="•"/>
            </a:pPr>
            <a:r>
              <a:rPr lang="en-US" sz="1400" dirty="0"/>
              <a:t>Create a shared understanding of vulnerability within the organisation.</a:t>
            </a:r>
          </a:p>
          <a:p>
            <a:pPr>
              <a:lnSpc>
                <a:spcPct val="90000"/>
              </a:lnSpc>
            </a:pPr>
            <a:endParaRPr lang="en-US" sz="1400" dirty="0"/>
          </a:p>
          <a:p>
            <a:pPr marL="285750" indent="-285750">
              <a:lnSpc>
                <a:spcPct val="90000"/>
              </a:lnSpc>
              <a:buFont typeface="Arial" panose="020B0604020202020204" pitchFamily="34" charset="0"/>
              <a:buChar char="•"/>
            </a:pPr>
            <a:r>
              <a:rPr lang="en-US" sz="1400" dirty="0"/>
              <a:t>Develop strategies to identify vulnerability early, including where it may be difficult to detect.</a:t>
            </a:r>
          </a:p>
          <a:p>
            <a:pPr>
              <a:lnSpc>
                <a:spcPct val="90000"/>
              </a:lnSpc>
            </a:pPr>
            <a:endParaRPr lang="en-US" sz="1400" dirty="0"/>
          </a:p>
          <a:p>
            <a:pPr marL="285750" indent="-285750">
              <a:lnSpc>
                <a:spcPct val="90000"/>
              </a:lnSpc>
              <a:buFont typeface="Arial" panose="020B0604020202020204" pitchFamily="34" charset="0"/>
              <a:buChar char="•"/>
            </a:pPr>
            <a:r>
              <a:rPr lang="en-US" sz="1400" dirty="0"/>
              <a:t>Clearly outline expectations for all employees in identifying and addressing vulnerability.</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Link the organisation’s objectives and actions in identifying and assisting vulnerable consumers, ensuring alignment from company strategic documents to operational policies and procedures.</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Emphasise awareness of vulnerability throughout the business, encouraging leaders at all levels to actively promote and communicate the importance of identifying and supporting consumers experiencing vulnerability.</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Ensure the organisation has the necessary skills and resources to fulfil its business objectives and activities related to identifying and supporting consumers experiencing vulnerability.</a:t>
            </a:r>
          </a:p>
        </p:txBody>
      </p:sp>
      <p:sp>
        <p:nvSpPr>
          <p:cNvPr id="9" name="Title 1">
            <a:extLst>
              <a:ext uri="{FF2B5EF4-FFF2-40B4-BE49-F238E27FC236}">
                <a16:creationId xmlns:a16="http://schemas.microsoft.com/office/drawing/2014/main" id="{8AF0FC1D-D590-CF5E-A383-F58236B40BB8}"/>
              </a:ext>
            </a:extLst>
          </p:cNvPr>
          <p:cNvSpPr txBox="1">
            <a:spLocks/>
          </p:cNvSpPr>
          <p:nvPr/>
        </p:nvSpPr>
        <p:spPr>
          <a:xfrm>
            <a:off x="262800" y="360000"/>
            <a:ext cx="10706263"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0165A6"/>
                </a:solidFill>
              </a:rPr>
              <a:t>Better practice principle in action: </a:t>
            </a:r>
            <a:br>
              <a:rPr lang="en-US" sz="2800" dirty="0">
                <a:solidFill>
                  <a:srgbClr val="0165A6"/>
                </a:solidFill>
              </a:rPr>
            </a:br>
            <a:r>
              <a:rPr lang="en-US" sz="1800" b="0" dirty="0">
                <a:solidFill>
                  <a:srgbClr val="0165A6"/>
                </a:solidFill>
              </a:rPr>
              <a:t>Build an organisational culture focused on strong customer relationships and better consumer outcomes </a:t>
            </a:r>
          </a:p>
        </p:txBody>
      </p:sp>
      <p:sp>
        <p:nvSpPr>
          <p:cNvPr id="3" name="TextBox 2">
            <a:extLst>
              <a:ext uri="{FF2B5EF4-FFF2-40B4-BE49-F238E27FC236}">
                <a16:creationId xmlns:a16="http://schemas.microsoft.com/office/drawing/2014/main" id="{48894939-5CDC-06CE-1AA3-4AF7EDCD0145}"/>
              </a:ext>
            </a:extLst>
          </p:cNvPr>
          <p:cNvSpPr txBox="1"/>
          <p:nvPr/>
        </p:nvSpPr>
        <p:spPr>
          <a:xfrm>
            <a:off x="6802564" y="1490894"/>
            <a:ext cx="4329893" cy="4708981"/>
          </a:xfrm>
          <a:prstGeom prst="rect">
            <a:avLst/>
          </a:prstGeom>
          <a:solidFill>
            <a:schemeClr val="accent4">
              <a:lumMod val="20000"/>
              <a:lumOff val="80000"/>
            </a:schemeClr>
          </a:solidFill>
          <a:effectLst>
            <a:outerShdw blurRad="101600" dist="38100" dir="2700000" sx="102000" sy="102000" algn="tl" rotWithShape="0">
              <a:prstClr val="black">
                <a:alpha val="32000"/>
              </a:prstClr>
            </a:outerShdw>
          </a:effectLst>
        </p:spPr>
        <p:txBody>
          <a:bodyPr wrap="square">
            <a:spAutoFit/>
          </a:bodyPr>
          <a:lstStyle>
            <a:defPPr>
              <a:defRPr lang="en-US"/>
            </a:defPPr>
            <a:lvl1pPr>
              <a:defRPr sz="1400">
                <a:solidFill>
                  <a:schemeClr val="accent1"/>
                </a:solidFill>
              </a:defRPr>
            </a:lvl1pPr>
          </a:lstStyle>
          <a:p>
            <a:endParaRPr lang="en-US" dirty="0"/>
          </a:p>
          <a:p>
            <a:r>
              <a:rPr lang="en-US" sz="1800" b="1" dirty="0">
                <a:solidFill>
                  <a:srgbClr val="0165A6"/>
                </a:solidFill>
              </a:rPr>
              <a:t>Case study:  </a:t>
            </a:r>
          </a:p>
          <a:p>
            <a:r>
              <a:rPr lang="en-US" dirty="0">
                <a:solidFill>
                  <a:srgbClr val="0165A6"/>
                </a:solidFill>
              </a:rPr>
              <a:t>National Australia Bank (NAB)</a:t>
            </a:r>
          </a:p>
          <a:p>
            <a:endParaRPr lang="en-US" dirty="0"/>
          </a:p>
          <a:p>
            <a:r>
              <a:rPr lang="en-US" sz="1200" dirty="0"/>
              <a:t>NAB’s Framework for customers experiencing vulnerability details specific initiatives to support customers across all business areas. Taking such action has fostered an organisational culture focused on strong relationships and better consumer outcomes.</a:t>
            </a:r>
          </a:p>
          <a:p>
            <a:endParaRPr lang="en-US" sz="1200" dirty="0"/>
          </a:p>
          <a:p>
            <a:r>
              <a:rPr lang="en-US" sz="1200" dirty="0"/>
              <a:t>This is because their framework has measurable performance indicators and timelines and allocates responsible senior executives to oversee progress towards specific goals.</a:t>
            </a:r>
          </a:p>
          <a:p>
            <a:endParaRPr lang="en-US" sz="1200" dirty="0"/>
          </a:p>
          <a:p>
            <a:r>
              <a:rPr lang="en-US" sz="1200" dirty="0"/>
              <a:t>The framework is communicated and understood throughout the whole organisation, with a focus on how cultivating shared value drives its business strategy.</a:t>
            </a:r>
          </a:p>
          <a:p>
            <a:endParaRPr lang="en-US" sz="1200" dirty="0"/>
          </a:p>
          <a:p>
            <a:r>
              <a:rPr lang="en-US" sz="1200" dirty="0"/>
              <a:t>NAB’s approach to customers experiencing vulnerability has helped over 100,000 Australians in financial distress get back to good credit standing and has also saved NAB more than $80 million in bad debt as a direct result of the program’s early contact with customers.</a:t>
            </a:r>
          </a:p>
        </p:txBody>
      </p:sp>
    </p:spTree>
    <p:extLst>
      <p:ext uri="{BB962C8B-B14F-4D97-AF65-F5344CB8AC3E}">
        <p14:creationId xmlns:p14="http://schemas.microsoft.com/office/powerpoint/2010/main" val="4245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65A6">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3762"/>
            <a:ext cx="10674579" cy="1596674"/>
          </a:xfrm>
        </p:spPr>
        <p:txBody>
          <a:bodyPr>
            <a:noAutofit/>
          </a:bodyPr>
          <a:lstStyle/>
          <a:p>
            <a:r>
              <a:rPr lang="en-US" sz="2800" dirty="0"/>
              <a:t>Build an organisational culture focused on strong customer relationships and better consumer outcomes</a:t>
            </a:r>
            <a:endParaRPr lang="en-AU" sz="2800" dirty="0"/>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73046" y="792338"/>
            <a:ext cx="2260537" cy="675861"/>
          </a:xfrm>
          <a:prstGeom prst="rect">
            <a:avLst/>
          </a:prstGeom>
          <a:solidFill>
            <a:srgbClr val="0165A6"/>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panose="020B0604020202020204"/>
                <a:ea typeface="+mn-ea"/>
                <a:cs typeface="+mn-cs"/>
              </a:rPr>
              <a:t>WORKSHEET</a:t>
            </a: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Content Placeholder 6">
            <a:extLst>
              <a:ext uri="{FF2B5EF4-FFF2-40B4-BE49-F238E27FC236}">
                <a16:creationId xmlns:a16="http://schemas.microsoft.com/office/drawing/2014/main" id="{D6907665-E3DE-19E4-FCDB-6FA4C88CDAC4}"/>
              </a:ext>
            </a:extLst>
          </p:cNvPr>
          <p:cNvSpPr txBox="1">
            <a:spLocks/>
          </p:cNvSpPr>
          <p:nvPr/>
        </p:nvSpPr>
        <p:spPr>
          <a:xfrm>
            <a:off x="1051792" y="1951630"/>
            <a:ext cx="9808713" cy="3919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0601F"/>
              </a:buClr>
              <a:buNone/>
            </a:pPr>
            <a:r>
              <a:rPr lang="en-AU" b="1" dirty="0"/>
              <a:t>Questions to consider:</a:t>
            </a:r>
            <a:endParaRPr kumimoji="0" lang="en-AU" sz="2000" b="0" i="0" strike="noStrike" kern="1200" cap="none" spc="0" normalizeH="0" baseline="0" noProof="0" dirty="0">
              <a:ln>
                <a:noFill/>
              </a:ln>
              <a:solidFill>
                <a:srgbClr val="303F5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200"/>
              </a:spcBef>
              <a:spcAft>
                <a:spcPts val="400"/>
              </a:spcAft>
              <a:buClr>
                <a:srgbClr val="E0601F"/>
              </a:buClr>
              <a:buSzTx/>
              <a:buFont typeface="Arial" panose="020B0604020202020204" pitchFamily="34" charset="0"/>
              <a:buNone/>
              <a:tabLst/>
              <a:defRPr/>
            </a:pPr>
            <a:r>
              <a:rPr kumimoji="0" lang="en-AU" sz="2000" b="0" i="0" strike="noStrike" kern="1200" cap="none" spc="0" normalizeH="0" baseline="0" noProof="0" dirty="0">
                <a:ln>
                  <a:noFill/>
                </a:ln>
                <a:solidFill>
                  <a:srgbClr val="303F51"/>
                </a:solidFill>
                <a:effectLst/>
                <a:uLnTx/>
                <a:uFillTx/>
                <a:latin typeface="Arial" panose="020B0604020202020204"/>
                <a:ea typeface="+mn-ea"/>
                <a:cs typeface="+mn-cs"/>
              </a:rPr>
              <a:t>In your organisation:</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Do the culture, systems and processes embed fair, flexible and empathetic treatment of consumers? </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Do you have strategies to identify consumers experiencing vulnerability early, including where it may be difficult to detect?</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Are expectations to identify and assist vulnerable consumers clear? Do these expectations align with your operational policies and procedures?</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Do your team leaders, managers and senior leadership actively promote the importance of identifying and supporting consumers experiencing vulnerability?</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Do staff have the necessary skills and resources to identify and support consumers experiencing vulnerability?</a:t>
            </a:r>
          </a:p>
        </p:txBody>
      </p:sp>
    </p:spTree>
    <p:extLst>
      <p:ext uri="{BB962C8B-B14F-4D97-AF65-F5344CB8AC3E}">
        <p14:creationId xmlns:p14="http://schemas.microsoft.com/office/powerpoint/2010/main" val="12255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65A6">
            <a:alpha val="20269"/>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51792" y="24477"/>
            <a:ext cx="10674579" cy="1596674"/>
          </a:xfrm>
        </p:spPr>
        <p:txBody>
          <a:bodyPr>
            <a:noAutofit/>
          </a:bodyPr>
          <a:lstStyle/>
          <a:p>
            <a:r>
              <a:rPr lang="en-US" sz="2800" dirty="0"/>
              <a:t>Build an organisational culture focused on strong customer relationships and better consumer outcomes</a:t>
            </a:r>
            <a:endParaRPr lang="en-AU" sz="2800" dirty="0"/>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0165A6"/>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panose="020B0604020202020204"/>
                <a:ea typeface="+mn-ea"/>
                <a:cs typeface="+mn-cs"/>
              </a:rPr>
              <a:t>WORKSHEET</a:t>
            </a: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Content Placeholder 6">
            <a:extLst>
              <a:ext uri="{FF2B5EF4-FFF2-40B4-BE49-F238E27FC236}">
                <a16:creationId xmlns:a16="http://schemas.microsoft.com/office/drawing/2014/main" id="{D6907665-E3DE-19E4-FCDB-6FA4C88CDAC4}"/>
              </a:ext>
            </a:extLst>
          </p:cNvPr>
          <p:cNvSpPr txBox="1">
            <a:spLocks/>
          </p:cNvSpPr>
          <p:nvPr/>
        </p:nvSpPr>
        <p:spPr>
          <a:xfrm>
            <a:off x="1051792" y="1951630"/>
            <a:ext cx="9808713" cy="3919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0601F"/>
              </a:buClr>
              <a:buNone/>
              <a:defRPr/>
            </a:pPr>
            <a:r>
              <a:rPr lang="en-US" b="1" dirty="0"/>
              <a:t>Activity suggestion:</a:t>
            </a:r>
          </a:p>
          <a:p>
            <a:pPr>
              <a:buClr>
                <a:srgbClr val="E0601F"/>
              </a:buClr>
              <a:defRPr/>
            </a:pPr>
            <a:r>
              <a:rPr lang="en-US" dirty="0"/>
              <a:t>Use the questions in a formal or informal staff survey.</a:t>
            </a:r>
          </a:p>
          <a:p>
            <a:pPr>
              <a:buClr>
                <a:srgbClr val="E0601F"/>
              </a:buClr>
              <a:defRPr/>
            </a:pPr>
            <a:r>
              <a:rPr lang="en-US" dirty="0"/>
              <a:t>Consider using a scale to gauge staff’s response to each question (e.g. ‘Yes, all the time’ through to ‘No, not at all’).</a:t>
            </a:r>
          </a:p>
          <a:p>
            <a:pPr>
              <a:buClr>
                <a:srgbClr val="E0601F"/>
              </a:buClr>
              <a:defRPr/>
            </a:pPr>
            <a:r>
              <a:rPr lang="en-US" dirty="0"/>
              <a:t>Identify areas where improvement in results is desirable.</a:t>
            </a:r>
          </a:p>
          <a:p>
            <a:pPr>
              <a:buClr>
                <a:srgbClr val="E0601F"/>
              </a:buClr>
              <a:defRPr/>
            </a:pPr>
            <a:r>
              <a:rPr lang="en-US" dirty="0"/>
              <a:t>Establish goals to improve how your organisation identifies and engages with consumers experiencing vulnerability.</a:t>
            </a:r>
          </a:p>
          <a:p>
            <a:pPr>
              <a:buClr>
                <a:srgbClr val="E0601F"/>
              </a:buClr>
              <a:defRPr/>
            </a:pPr>
            <a:r>
              <a:rPr lang="en-US" dirty="0"/>
              <a:t>Outline actions to help achieve improvement goals, considering short, medium and long-term actions.</a:t>
            </a:r>
          </a:p>
        </p:txBody>
      </p:sp>
    </p:spTree>
    <p:extLst>
      <p:ext uri="{BB962C8B-B14F-4D97-AF65-F5344CB8AC3E}">
        <p14:creationId xmlns:p14="http://schemas.microsoft.com/office/powerpoint/2010/main" val="179688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4E94C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9342E0-5B58-CAEA-EFB7-02837F357E7E}"/>
              </a:ext>
            </a:extLst>
          </p:cNvPr>
          <p:cNvSpPr txBox="1">
            <a:spLocks/>
          </p:cNvSpPr>
          <p:nvPr/>
        </p:nvSpPr>
        <p:spPr>
          <a:xfrm>
            <a:off x="0" y="2361061"/>
            <a:ext cx="12192000" cy="766539"/>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dirty="0"/>
              <a:t>Design for all consumers</a:t>
            </a:r>
          </a:p>
        </p:txBody>
      </p:sp>
      <p:sp>
        <p:nvSpPr>
          <p:cNvPr id="6" name="Subtitle 2">
            <a:extLst>
              <a:ext uri="{FF2B5EF4-FFF2-40B4-BE49-F238E27FC236}">
                <a16:creationId xmlns:a16="http://schemas.microsoft.com/office/drawing/2014/main" id="{2212B556-FE0E-DEBB-DC81-4BC992122CC9}"/>
              </a:ext>
            </a:extLst>
          </p:cNvPr>
          <p:cNvSpPr txBox="1">
            <a:spLocks/>
          </p:cNvSpPr>
          <p:nvPr/>
        </p:nvSpPr>
        <p:spPr>
          <a:xfrm>
            <a:off x="2209800" y="3296347"/>
            <a:ext cx="7772399"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p>
          <a:p>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314554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3B3126-C84B-7096-A871-C1CC020600D6}"/>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403D213B-6959-388A-EA20-EFC046196CC1}"/>
              </a:ext>
            </a:extLst>
          </p:cNvPr>
          <p:cNvSpPr txBox="1"/>
          <p:nvPr/>
        </p:nvSpPr>
        <p:spPr>
          <a:xfrm>
            <a:off x="261712" y="1800000"/>
            <a:ext cx="6694260" cy="3416320"/>
          </a:xfrm>
          <a:prstGeom prst="rect">
            <a:avLst/>
          </a:prstGeom>
          <a:noFill/>
        </p:spPr>
        <p:txBody>
          <a:bodyPr wrap="square" rtlCol="0">
            <a:spAutoFit/>
          </a:bodyPr>
          <a:lstStyle/>
          <a:p>
            <a:pPr>
              <a:lnSpc>
                <a:spcPct val="90000"/>
              </a:lnSpc>
            </a:pPr>
            <a:r>
              <a:rPr lang="en-US" sz="1500" b="1" dirty="0"/>
              <a:t>In developing the toolkit, the AER found that:</a:t>
            </a:r>
          </a:p>
          <a:p>
            <a:pPr>
              <a:lnSpc>
                <a:spcPct val="90000"/>
              </a:lnSpc>
            </a:pPr>
            <a:endParaRPr lang="en-US" sz="1500" dirty="0"/>
          </a:p>
          <a:p>
            <a:pPr marL="285750" indent="-285750">
              <a:lnSpc>
                <a:spcPct val="90000"/>
              </a:lnSpc>
              <a:buFont typeface="Arial" panose="020B0604020202020204" pitchFamily="34" charset="0"/>
              <a:buChar char="•"/>
            </a:pPr>
            <a:r>
              <a:rPr lang="en-US" sz="1500" dirty="0"/>
              <a:t>Inclusive service design is generally considered to be an effective way to improve outcomes for all consumers, leading to greater overall customer satisfaction and reduced harm.</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When services are overly complex or not accessible, consumers with different backgrounds, experiences and needs may struggle to understand and access the service or support best suited to them.</a:t>
            </a:r>
          </a:p>
          <a:p>
            <a:pPr>
              <a:lnSpc>
                <a:spcPct val="90000"/>
              </a:lnSpc>
            </a:pPr>
            <a:endParaRPr lang="en-US" sz="1500" b="0" i="0" u="none" strike="noStrike" baseline="0" dirty="0">
              <a:latin typeface="HelveticaNeueLT Std Lt"/>
            </a:endParaRPr>
          </a:p>
          <a:p>
            <a:pPr marL="285750" indent="-285750">
              <a:lnSpc>
                <a:spcPct val="90000"/>
              </a:lnSpc>
              <a:buFont typeface="Arial" panose="020B0604020202020204" pitchFamily="34" charset="0"/>
              <a:buChar char="•"/>
            </a:pPr>
            <a:r>
              <a:rPr lang="en-US" sz="1500" b="0" i="0" u="none" strike="noStrike" baseline="0" dirty="0">
                <a:latin typeface="HelveticaNeueLT Std Lt"/>
              </a:rPr>
              <a:t>When developing a new product or service, consider the needs of consumers experiencing vulnerability in every stage of the design process. </a:t>
            </a:r>
          </a:p>
          <a:p>
            <a:pPr marL="285750" indent="-285750">
              <a:lnSpc>
                <a:spcPct val="90000"/>
              </a:lnSpc>
              <a:buFont typeface="Arial" panose="020B0604020202020204" pitchFamily="34" charset="0"/>
              <a:buChar char="•"/>
            </a:pPr>
            <a:endParaRPr lang="en-US" sz="1500" dirty="0">
              <a:latin typeface="HelveticaNeueLT Std Lt"/>
            </a:endParaRPr>
          </a:p>
          <a:p>
            <a:pPr marL="285750" indent="-285750">
              <a:lnSpc>
                <a:spcPct val="90000"/>
              </a:lnSpc>
              <a:buFont typeface="Arial" panose="020B0604020202020204" pitchFamily="34" charset="0"/>
              <a:buChar char="•"/>
            </a:pPr>
            <a:r>
              <a:rPr lang="en-US" sz="1500" dirty="0"/>
              <a:t>It is important and beneficial for both businesses and consumers that information is communicated in a way that is easily understood by as many people as possible.</a:t>
            </a:r>
          </a:p>
        </p:txBody>
      </p:sp>
      <p:sp>
        <p:nvSpPr>
          <p:cNvPr id="5" name="TextBox 4">
            <a:extLst>
              <a:ext uri="{FF2B5EF4-FFF2-40B4-BE49-F238E27FC236}">
                <a16:creationId xmlns:a16="http://schemas.microsoft.com/office/drawing/2014/main" id="{491FA72C-1276-FCF7-A96A-D497D95F0B67}"/>
              </a:ext>
            </a:extLst>
          </p:cNvPr>
          <p:cNvSpPr txBox="1"/>
          <p:nvPr/>
        </p:nvSpPr>
        <p:spPr>
          <a:xfrm>
            <a:off x="261711" y="900000"/>
            <a:ext cx="6694260" cy="584775"/>
          </a:xfrm>
          <a:prstGeom prst="rect">
            <a:avLst/>
          </a:prstGeom>
          <a:noFill/>
        </p:spPr>
        <p:txBody>
          <a:bodyPr wrap="square" rtlCol="0">
            <a:spAutoFit/>
          </a:bodyPr>
          <a:lstStyle/>
          <a:p>
            <a:r>
              <a:rPr lang="en-US" sz="1600" dirty="0">
                <a:solidFill>
                  <a:srgbClr val="4E94C1"/>
                </a:solidFill>
              </a:rPr>
              <a:t>This principle is about energy service providers ensuring that all consumers can access fair and flexible services and support. </a:t>
            </a:r>
          </a:p>
        </p:txBody>
      </p:sp>
      <p:pic>
        <p:nvPicPr>
          <p:cNvPr id="6" name="Graphic 5" descr="Ui Ux with solid fill">
            <a:extLst>
              <a:ext uri="{FF2B5EF4-FFF2-40B4-BE49-F238E27FC236}">
                <a16:creationId xmlns:a16="http://schemas.microsoft.com/office/drawing/2014/main" id="{995A74FE-715D-12E1-FBA6-9AE555CF4C6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131564" y="3110504"/>
            <a:ext cx="2834918" cy="2834918"/>
          </a:xfrm>
          <a:prstGeom prst="rect">
            <a:avLst/>
          </a:prstGeom>
        </p:spPr>
      </p:pic>
      <p:sp>
        <p:nvSpPr>
          <p:cNvPr id="7" name="Title 1">
            <a:extLst>
              <a:ext uri="{FF2B5EF4-FFF2-40B4-BE49-F238E27FC236}">
                <a16:creationId xmlns:a16="http://schemas.microsoft.com/office/drawing/2014/main" id="{035E4B6E-AFFD-C316-23D4-5B8FB4EF3113}"/>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4E94C1"/>
                </a:solidFill>
              </a:rPr>
              <a:t>Design for all consumers</a:t>
            </a:r>
            <a:endParaRPr lang="en-AU" sz="2800" dirty="0">
              <a:solidFill>
                <a:srgbClr val="4E94C1"/>
              </a:solidFill>
            </a:endParaRPr>
          </a:p>
        </p:txBody>
      </p:sp>
    </p:spTree>
    <p:extLst>
      <p:ext uri="{BB962C8B-B14F-4D97-AF65-F5344CB8AC3E}">
        <p14:creationId xmlns:p14="http://schemas.microsoft.com/office/powerpoint/2010/main" val="35936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F0C28F-0D64-F062-64B7-27A1311C0FB0}"/>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440BD70B-7FED-A088-1A0F-18D2DFF39E84}"/>
              </a:ext>
            </a:extLst>
          </p:cNvPr>
          <p:cNvSpPr txBox="1"/>
          <p:nvPr/>
        </p:nvSpPr>
        <p:spPr>
          <a:xfrm>
            <a:off x="5760000" y="1420758"/>
            <a:ext cx="4806446" cy="4939814"/>
          </a:xfrm>
          <a:prstGeom prst="rect">
            <a:avLst/>
          </a:prstGeom>
          <a:noFill/>
        </p:spPr>
        <p:txBody>
          <a:bodyPr wrap="square" rtlCol="0">
            <a:spAutoFit/>
          </a:bodyPr>
          <a:lstStyle/>
          <a:p>
            <a:r>
              <a:rPr lang="en-US" sz="1500" dirty="0"/>
              <a:t>Remi will be unable to work for several months due to surgery to prevent further sight loss.</a:t>
            </a:r>
          </a:p>
          <a:p>
            <a:endParaRPr lang="en-US" sz="1500" dirty="0"/>
          </a:p>
          <a:p>
            <a:r>
              <a:rPr lang="en-US" sz="1500" dirty="0"/>
              <a:t>He notices that his energy provider has made the PDF bill more accessible, allowing him to read it clearly with his screen reader.</a:t>
            </a:r>
          </a:p>
          <a:p>
            <a:endParaRPr lang="en-US" sz="1500" dirty="0"/>
          </a:p>
          <a:p>
            <a:r>
              <a:rPr lang="en-US" sz="1500" dirty="0"/>
              <a:t>He learns he might save money on a cheaper plan and contacts his provider, who switches him to the cheaper option.</a:t>
            </a:r>
          </a:p>
          <a:p>
            <a:endParaRPr lang="en-US" sz="1500" dirty="0"/>
          </a:p>
          <a:p>
            <a:r>
              <a:rPr lang="en-US" sz="1500" dirty="0"/>
              <a:t>During the call, he mentions his upcoming surgery, and the customer service agent assures a follow-up call after his next bill if needed.</a:t>
            </a:r>
          </a:p>
          <a:p>
            <a:pPr marL="285750" indent="-285750">
              <a:buFont typeface="Arial" panose="020B0604020202020204" pitchFamily="34" charset="0"/>
              <a:buChar char="•"/>
            </a:pPr>
            <a:endParaRPr lang="en-US" sz="1500" dirty="0"/>
          </a:p>
          <a:p>
            <a:r>
              <a:rPr lang="en-US" sz="1500" dirty="0"/>
              <a:t>He receives accessible documentation for his new plan, strengthening his trust in his provider.</a:t>
            </a:r>
          </a:p>
          <a:p>
            <a:endParaRPr lang="en-US" sz="1500" dirty="0"/>
          </a:p>
          <a:p>
            <a:r>
              <a:rPr lang="en-US" sz="1500" dirty="0"/>
              <a:t>Remi feels reassured that his provider is aware of his circumstances and will address any bill issues during his recovery.</a:t>
            </a:r>
            <a:endParaRPr lang="en-AU" sz="1500" dirty="0"/>
          </a:p>
        </p:txBody>
      </p:sp>
      <p:sp>
        <p:nvSpPr>
          <p:cNvPr id="3" name="Title 1">
            <a:extLst>
              <a:ext uri="{FF2B5EF4-FFF2-40B4-BE49-F238E27FC236}">
                <a16:creationId xmlns:a16="http://schemas.microsoft.com/office/drawing/2014/main" id="{873BCDFE-48A5-3FC9-6F60-F2A0BC45EA54}"/>
              </a:ext>
            </a:extLst>
          </p:cNvPr>
          <p:cNvSpPr txBox="1">
            <a:spLocks/>
          </p:cNvSpPr>
          <p:nvPr/>
        </p:nvSpPr>
        <p:spPr>
          <a:xfrm>
            <a:off x="262800" y="360000"/>
            <a:ext cx="6457887"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4E94C1"/>
                </a:solidFill>
              </a:rPr>
              <a:t>Better practice principle in action: </a:t>
            </a:r>
            <a:br>
              <a:rPr lang="en-US" sz="2800" dirty="0">
                <a:solidFill>
                  <a:srgbClr val="4E94C1"/>
                </a:solidFill>
              </a:rPr>
            </a:br>
            <a:r>
              <a:rPr lang="en-US" sz="1600" b="0" dirty="0">
                <a:solidFill>
                  <a:srgbClr val="4E94C1"/>
                </a:solidFill>
              </a:rPr>
              <a:t>Design for all consumers</a:t>
            </a:r>
          </a:p>
        </p:txBody>
      </p:sp>
      <p:pic>
        <p:nvPicPr>
          <p:cNvPr id="5" name="Picture 4">
            <a:extLst>
              <a:ext uri="{FF2B5EF4-FFF2-40B4-BE49-F238E27FC236}">
                <a16:creationId xmlns:a16="http://schemas.microsoft.com/office/drawing/2014/main" id="{F502C72D-12AD-C40A-7B23-DF64CE7AFED0}"/>
              </a:ext>
            </a:extLst>
          </p:cNvPr>
          <p:cNvPicPr>
            <a:picLocks noChangeAspect="1"/>
          </p:cNvPicPr>
          <p:nvPr/>
        </p:nvPicPr>
        <p:blipFill>
          <a:blip r:embed="rId3"/>
          <a:stretch>
            <a:fillRect/>
          </a:stretch>
        </p:blipFill>
        <p:spPr>
          <a:xfrm>
            <a:off x="271182" y="1440000"/>
            <a:ext cx="5128818" cy="5202000"/>
          </a:xfrm>
          <a:prstGeom prst="rect">
            <a:avLst/>
          </a:prstGeom>
        </p:spPr>
      </p:pic>
    </p:spTree>
    <p:extLst>
      <p:ext uri="{BB962C8B-B14F-4D97-AF65-F5344CB8AC3E}">
        <p14:creationId xmlns:p14="http://schemas.microsoft.com/office/powerpoint/2010/main" val="8809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010437-ACA6-313B-C59B-8F3D7218CE11}"/>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D631D32-878D-7C5B-527D-23D719DDB977}"/>
              </a:ext>
            </a:extLst>
          </p:cNvPr>
          <p:cNvSpPr txBox="1"/>
          <p:nvPr/>
        </p:nvSpPr>
        <p:spPr>
          <a:xfrm>
            <a:off x="277438" y="1361718"/>
            <a:ext cx="5818562" cy="5355312"/>
          </a:xfrm>
          <a:prstGeom prst="rect">
            <a:avLst/>
          </a:prstGeom>
          <a:noFill/>
        </p:spPr>
        <p:txBody>
          <a:bodyPr wrap="square" rtlCol="0">
            <a:spAutoFit/>
          </a:bodyPr>
          <a:lstStyle/>
          <a:p>
            <a:r>
              <a:rPr lang="en-US" sz="1500" b="1" dirty="0"/>
              <a:t>In learning from Remi’s experience, what could be done?</a:t>
            </a:r>
          </a:p>
          <a:p>
            <a:endParaRPr lang="en-AU" sz="1500" dirty="0"/>
          </a:p>
          <a:p>
            <a:pPr marL="285750" indent="-285750">
              <a:lnSpc>
                <a:spcPct val="90000"/>
              </a:lnSpc>
              <a:buFont typeface="Arial" panose="020B0604020202020204" pitchFamily="34" charset="0"/>
              <a:buChar char="•"/>
            </a:pPr>
            <a:r>
              <a:rPr lang="en-US" sz="1500" dirty="0"/>
              <a:t>In the design and delivery of services, proactively understand, anticipate and address the needs of diverse consumers experiencing vulnerability.</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Use insights from consumer feedback, research and lived experience to design more inclusive and consumer-centric services.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Ensure inclusive service design is considered for all stages of service delivery and across all consumer touchpoints.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Make it easy for all consumers to interact with you by providing various accessible engagement options tailored to their individual needs.</a:t>
            </a:r>
          </a:p>
          <a:p>
            <a:pPr>
              <a:lnSpc>
                <a:spcPct val="90000"/>
              </a:lnSpc>
            </a:pPr>
            <a:endParaRPr lang="en-US" sz="1500" dirty="0"/>
          </a:p>
          <a:p>
            <a:pPr marL="285750" indent="-285750">
              <a:lnSpc>
                <a:spcPct val="90000"/>
              </a:lnSpc>
              <a:buFont typeface="Arial" panose="020B0604020202020204" pitchFamily="34" charset="0"/>
              <a:buChar char="•"/>
            </a:pPr>
            <a:r>
              <a:rPr lang="en-US" sz="1500" dirty="0"/>
              <a:t>Understand the needs of consumers in vulnerable situations, their challenges, preferences and how they interact with the organisation’s products or services.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Ensure products and services are clear, comprehensible and accessible to consumers, especially those who may be vulnerable to harm.</a:t>
            </a:r>
            <a:endParaRPr lang="en-AU" sz="1500" dirty="0"/>
          </a:p>
          <a:p>
            <a:endParaRPr lang="en-AU" sz="1500" dirty="0"/>
          </a:p>
        </p:txBody>
      </p:sp>
      <p:sp>
        <p:nvSpPr>
          <p:cNvPr id="7" name="TextBox 6">
            <a:extLst>
              <a:ext uri="{FF2B5EF4-FFF2-40B4-BE49-F238E27FC236}">
                <a16:creationId xmlns:a16="http://schemas.microsoft.com/office/drawing/2014/main" id="{724C8DEC-1B1F-18D3-6FCA-651C97101B21}"/>
              </a:ext>
            </a:extLst>
          </p:cNvPr>
          <p:cNvSpPr txBox="1"/>
          <p:nvPr/>
        </p:nvSpPr>
        <p:spPr>
          <a:xfrm>
            <a:off x="6758087" y="1643896"/>
            <a:ext cx="3759200" cy="3570208"/>
          </a:xfrm>
          <a:prstGeom prst="rect">
            <a:avLst/>
          </a:prstGeom>
          <a:solidFill>
            <a:schemeClr val="accent4">
              <a:lumMod val="20000"/>
              <a:lumOff val="80000"/>
            </a:schemeClr>
          </a:solidFill>
          <a:effectLst>
            <a:outerShdw blurRad="101600" dist="38100" dir="2700000" sx="102000" sy="102000" algn="tl" rotWithShape="0">
              <a:prstClr val="black">
                <a:alpha val="32000"/>
              </a:prstClr>
            </a:outerShdw>
          </a:effectLst>
        </p:spPr>
        <p:txBody>
          <a:bodyPr wrap="square">
            <a:spAutoFit/>
          </a:bodyPr>
          <a:lstStyle/>
          <a:p>
            <a:endParaRPr lang="en-US" sz="1400" dirty="0">
              <a:solidFill>
                <a:schemeClr val="accent1"/>
              </a:solidFill>
            </a:endParaRPr>
          </a:p>
          <a:p>
            <a:r>
              <a:rPr lang="en-US" b="1" dirty="0">
                <a:solidFill>
                  <a:srgbClr val="4E94C1"/>
                </a:solidFill>
              </a:rPr>
              <a:t>Case study: </a:t>
            </a:r>
          </a:p>
          <a:p>
            <a:r>
              <a:rPr lang="en-US" sz="1400" dirty="0">
                <a:solidFill>
                  <a:srgbClr val="4E94C1"/>
                </a:solidFill>
              </a:rPr>
              <a:t>Aurora Energy</a:t>
            </a:r>
          </a:p>
          <a:p>
            <a:endParaRPr lang="en-US" sz="1200" dirty="0">
              <a:solidFill>
                <a:schemeClr val="accent1"/>
              </a:solidFill>
            </a:endParaRPr>
          </a:p>
          <a:p>
            <a:r>
              <a:rPr lang="en-US" sz="1200" dirty="0">
                <a:solidFill>
                  <a:schemeClr val="accent1"/>
                </a:solidFill>
              </a:rPr>
              <a:t>Aurora Energy incorporated the lived experiences of consumers into service design and delivery. </a:t>
            </a:r>
          </a:p>
          <a:p>
            <a:endParaRPr lang="en-US" sz="1200" dirty="0">
              <a:solidFill>
                <a:schemeClr val="accent1"/>
              </a:solidFill>
            </a:endParaRPr>
          </a:p>
          <a:p>
            <a:r>
              <a:rPr lang="en-US" sz="1200" dirty="0">
                <a:solidFill>
                  <a:schemeClr val="accent1"/>
                </a:solidFill>
              </a:rPr>
              <a:t>Aurora involved customers or 'lived experience partners' with diverse backgrounds in key business projects to gather feedback on business processes and policies. </a:t>
            </a:r>
          </a:p>
          <a:p>
            <a:endParaRPr lang="en-US" sz="1200" dirty="0">
              <a:solidFill>
                <a:schemeClr val="accent1"/>
              </a:solidFill>
            </a:endParaRPr>
          </a:p>
          <a:p>
            <a:r>
              <a:rPr lang="en-US" sz="1200" dirty="0">
                <a:solidFill>
                  <a:schemeClr val="accent1"/>
                </a:solidFill>
              </a:rPr>
              <a:t>Feedback from lived experiences allowed frontline operators to develop tailored training programs for frontline staff that allowed them to develop a better understanding of the types of customer experiences that could lead to bill payment difficulty and other challenges. </a:t>
            </a:r>
          </a:p>
        </p:txBody>
      </p:sp>
      <p:sp>
        <p:nvSpPr>
          <p:cNvPr id="8" name="Title 1">
            <a:extLst>
              <a:ext uri="{FF2B5EF4-FFF2-40B4-BE49-F238E27FC236}">
                <a16:creationId xmlns:a16="http://schemas.microsoft.com/office/drawing/2014/main" id="{2599898E-7B7E-1940-2E10-EC53CE7625F4}"/>
              </a:ext>
            </a:extLst>
          </p:cNvPr>
          <p:cNvSpPr txBox="1">
            <a:spLocks/>
          </p:cNvSpPr>
          <p:nvPr/>
        </p:nvSpPr>
        <p:spPr>
          <a:xfrm>
            <a:off x="262800" y="360000"/>
            <a:ext cx="6457887"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4E94C1"/>
                </a:solidFill>
              </a:rPr>
              <a:t>Better practice principle in action: </a:t>
            </a:r>
            <a:br>
              <a:rPr lang="en-US" sz="2800" dirty="0">
                <a:solidFill>
                  <a:srgbClr val="4E94C1"/>
                </a:solidFill>
              </a:rPr>
            </a:br>
            <a:r>
              <a:rPr lang="en-US" sz="1600" b="0" dirty="0">
                <a:solidFill>
                  <a:srgbClr val="4E94C1"/>
                </a:solidFill>
              </a:rPr>
              <a:t>Design for all consumers</a:t>
            </a:r>
          </a:p>
        </p:txBody>
      </p:sp>
    </p:spTree>
    <p:extLst>
      <p:ext uri="{BB962C8B-B14F-4D97-AF65-F5344CB8AC3E}">
        <p14:creationId xmlns:p14="http://schemas.microsoft.com/office/powerpoint/2010/main" val="56664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E94C1">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82034"/>
            <a:ext cx="10674579" cy="1322147"/>
          </a:xfrm>
        </p:spPr>
        <p:txBody>
          <a:bodyPr>
            <a:normAutofit/>
          </a:bodyPr>
          <a:lstStyle/>
          <a:p>
            <a:r>
              <a:rPr lang="en-US" sz="3200" dirty="0"/>
              <a:t>Design for all customers</a:t>
            </a:r>
            <a:endParaRPr lang="en-AU" sz="3200" dirty="0"/>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19</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4E94C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11" name="Content Placeholder 6">
            <a:extLst>
              <a:ext uri="{FF2B5EF4-FFF2-40B4-BE49-F238E27FC236}">
                <a16:creationId xmlns:a16="http://schemas.microsoft.com/office/drawing/2014/main" id="{D6907665-E3DE-19E4-FCDB-6FA4C88CDAC4}"/>
              </a:ext>
            </a:extLst>
          </p:cNvPr>
          <p:cNvSpPr txBox="1">
            <a:spLocks/>
          </p:cNvSpPr>
          <p:nvPr/>
        </p:nvSpPr>
        <p:spPr>
          <a:xfrm>
            <a:off x="1051792" y="1924334"/>
            <a:ext cx="9808713" cy="41489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0601F"/>
              </a:buClr>
              <a:buNone/>
            </a:pPr>
            <a:r>
              <a:rPr lang="en-AU" b="1" dirty="0"/>
              <a:t>Questions to consider:</a:t>
            </a:r>
            <a:endParaRPr kumimoji="0" lang="en-AU" sz="2000" b="0" i="0" strike="noStrike" kern="1200" cap="none" spc="0" normalizeH="0" baseline="0" noProof="0" dirty="0">
              <a:ln>
                <a:noFill/>
              </a:ln>
              <a:solidFill>
                <a:srgbClr val="303F5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200"/>
              </a:spcBef>
              <a:spcAft>
                <a:spcPts val="400"/>
              </a:spcAft>
              <a:buClr>
                <a:srgbClr val="E0601F"/>
              </a:buClr>
              <a:buSzTx/>
              <a:buFont typeface="Arial" panose="020B0604020202020204" pitchFamily="34" charset="0"/>
              <a:buNone/>
              <a:tabLst/>
              <a:defRPr/>
            </a:pPr>
            <a:r>
              <a:rPr kumimoji="0" lang="en-AU" sz="2000" b="0" i="0" strike="noStrike" kern="1200" cap="none" spc="0" normalizeH="0" baseline="0" noProof="0" dirty="0">
                <a:ln>
                  <a:noFill/>
                </a:ln>
                <a:solidFill>
                  <a:srgbClr val="303F51"/>
                </a:solidFill>
                <a:effectLst/>
                <a:uLnTx/>
                <a:uFillTx/>
                <a:latin typeface="Arial" panose="020B0604020202020204"/>
                <a:ea typeface="+mn-ea"/>
                <a:cs typeface="+mn-cs"/>
              </a:rPr>
              <a:t>How does your organisation:</a:t>
            </a:r>
          </a:p>
          <a:p>
            <a:r>
              <a:rPr lang="en-US" dirty="0"/>
              <a:t>Use insights from consumer feedback, research and lived experience to design more proactive, inclusive and consumer-centric services?</a:t>
            </a:r>
          </a:p>
          <a:p>
            <a:r>
              <a:rPr lang="en-US" dirty="0"/>
              <a:t>Ensure products and services are designed with the challenges, needs and preferences of consumers experiencing vulnerability in mind?</a:t>
            </a:r>
          </a:p>
          <a:p>
            <a:r>
              <a:rPr lang="en-US" dirty="0"/>
              <a:t>Make it easy for all consumers to interact with you by providing various accessible engagement options tailored to their individual needs?</a:t>
            </a:r>
          </a:p>
          <a:p>
            <a:endParaRPr lang="en-US" dirty="0"/>
          </a:p>
          <a:p>
            <a:pPr marL="0" indent="0">
              <a:buFont typeface="Arial" panose="020B0604020202020204" pitchFamily="34" charset="0"/>
              <a:buNone/>
            </a:pPr>
            <a:r>
              <a:rPr lang="en-US" b="1" dirty="0"/>
              <a:t>Activity suggestion:</a:t>
            </a:r>
          </a:p>
          <a:p>
            <a:pPr marL="0" indent="0">
              <a:buFont typeface="Arial" panose="020B0604020202020204" pitchFamily="34" charset="0"/>
              <a:buNone/>
            </a:pPr>
            <a:r>
              <a:rPr lang="en-US" dirty="0"/>
              <a:t>For each question, outline your organisation’s current design approach and then consider ‘how could we do this better?’ to define your ideal approach.</a:t>
            </a:r>
          </a:p>
        </p:txBody>
      </p:sp>
    </p:spTree>
    <p:extLst>
      <p:ext uri="{BB962C8B-B14F-4D97-AF65-F5344CB8AC3E}">
        <p14:creationId xmlns:p14="http://schemas.microsoft.com/office/powerpoint/2010/main" val="337342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A8858A-0B9C-9B14-3A03-8954C518A9A1}"/>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2" name="Title 1">
            <a:extLst>
              <a:ext uri="{FF2B5EF4-FFF2-40B4-BE49-F238E27FC236}">
                <a16:creationId xmlns:a16="http://schemas.microsoft.com/office/drawing/2014/main" id="{305C05B1-1F0B-B412-10E2-6430723130DB}"/>
              </a:ext>
            </a:extLst>
          </p:cNvPr>
          <p:cNvSpPr>
            <a:spLocks noGrp="1"/>
          </p:cNvSpPr>
          <p:nvPr>
            <p:ph type="title"/>
          </p:nvPr>
        </p:nvSpPr>
        <p:spPr>
          <a:xfrm>
            <a:off x="262800" y="360000"/>
            <a:ext cx="11492506" cy="525829"/>
          </a:xfrm>
        </p:spPr>
        <p:txBody>
          <a:bodyPr>
            <a:normAutofit/>
          </a:bodyPr>
          <a:lstStyle/>
          <a:p>
            <a:r>
              <a:rPr lang="en-US" sz="2800" dirty="0">
                <a:solidFill>
                  <a:schemeClr val="accent2"/>
                </a:solidFill>
              </a:rPr>
              <a:t>What is the Customer engagement toolkit?</a:t>
            </a:r>
            <a:endParaRPr lang="en-AU" sz="2800" dirty="0">
              <a:solidFill>
                <a:schemeClr val="accent2"/>
              </a:solidFill>
            </a:endParaRPr>
          </a:p>
        </p:txBody>
      </p:sp>
      <p:sp>
        <p:nvSpPr>
          <p:cNvPr id="4" name="Slide Number Placeholder 3">
            <a:extLst>
              <a:ext uri="{FF2B5EF4-FFF2-40B4-BE49-F238E27FC236}">
                <a16:creationId xmlns:a16="http://schemas.microsoft.com/office/drawing/2014/main" id="{3E666295-0041-904C-4E8B-3EB3D64CAD63}"/>
              </a:ext>
            </a:extLst>
          </p:cNvPr>
          <p:cNvSpPr>
            <a:spLocks noGrp="1"/>
          </p:cNvSpPr>
          <p:nvPr>
            <p:ph type="sldNum" sz="quarter" idx="4"/>
          </p:nvPr>
        </p:nvSpPr>
        <p:spPr/>
        <p:txBody>
          <a:bodyPr/>
          <a:lstStyle/>
          <a:p>
            <a:fld id="{59E0E5AC-4EB8-1344-86F9-1F2AD8323603}" type="slidenum">
              <a:rPr lang="en-US" smtClean="0"/>
              <a:pPr/>
              <a:t>2</a:t>
            </a:fld>
            <a:endParaRPr lang="en-US" dirty="0"/>
          </a:p>
        </p:txBody>
      </p:sp>
      <p:graphicFrame>
        <p:nvGraphicFramePr>
          <p:cNvPr id="8" name="Diagram 7">
            <a:extLst>
              <a:ext uri="{FF2B5EF4-FFF2-40B4-BE49-F238E27FC236}">
                <a16:creationId xmlns:a16="http://schemas.microsoft.com/office/drawing/2014/main" id="{8ACAC552-749B-1649-510B-FFF9F3194180}"/>
              </a:ext>
            </a:extLst>
          </p:cNvPr>
          <p:cNvGraphicFramePr/>
          <p:nvPr>
            <p:extLst>
              <p:ext uri="{D42A27DB-BD31-4B8C-83A1-F6EECF244321}">
                <p14:modId xmlns:p14="http://schemas.microsoft.com/office/powerpoint/2010/main" val="3822222196"/>
              </p:ext>
            </p:extLst>
          </p:nvPr>
        </p:nvGraphicFramePr>
        <p:xfrm>
          <a:off x="792477" y="1684421"/>
          <a:ext cx="10607040" cy="4261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ABBC914A-C6FF-2957-B6FD-B3E99198EEC5}"/>
              </a:ext>
            </a:extLst>
          </p:cNvPr>
          <p:cNvSpPr txBox="1"/>
          <p:nvPr/>
        </p:nvSpPr>
        <p:spPr>
          <a:xfrm>
            <a:off x="792477" y="6185052"/>
            <a:ext cx="10607041" cy="553998"/>
          </a:xfrm>
          <a:prstGeom prst="rect">
            <a:avLst/>
          </a:prstGeom>
          <a:noFill/>
        </p:spPr>
        <p:txBody>
          <a:bodyPr wrap="square">
            <a:spAutoFit/>
          </a:bodyPr>
          <a:lstStyle/>
          <a:p>
            <a:r>
              <a:rPr lang="en-US" sz="1000" b="1" i="1" dirty="0"/>
              <a:t>Disclaimer</a:t>
            </a:r>
            <a:r>
              <a:rPr lang="en-US" sz="1000" i="1" dirty="0"/>
              <a:t>: Energy service providers have legal obligations in relation to identifying and engaging with customers experiencing vulnerability, including customers affected by family violence and customers experiencing hardship or other payment difficulties. If there is any inconsistency between this toolkit and a statutory obligation (under the National Energy Retail Law, the National Energy Retail Rules, or otherwise), the statutory obligation remains unaffected and continues to apply.</a:t>
            </a:r>
          </a:p>
        </p:txBody>
      </p:sp>
      <p:sp>
        <p:nvSpPr>
          <p:cNvPr id="28" name="TextBox 27">
            <a:extLst>
              <a:ext uri="{FF2B5EF4-FFF2-40B4-BE49-F238E27FC236}">
                <a16:creationId xmlns:a16="http://schemas.microsoft.com/office/drawing/2014/main" id="{494A1B3B-113C-4793-BFC4-82C95FE9328D}"/>
              </a:ext>
            </a:extLst>
          </p:cNvPr>
          <p:cNvSpPr txBox="1"/>
          <p:nvPr/>
        </p:nvSpPr>
        <p:spPr>
          <a:xfrm>
            <a:off x="329101" y="900000"/>
            <a:ext cx="11862899" cy="369332"/>
          </a:xfrm>
          <a:prstGeom prst="rect">
            <a:avLst/>
          </a:prstGeom>
          <a:noFill/>
        </p:spPr>
        <p:txBody>
          <a:bodyPr wrap="square" rtlCol="0">
            <a:spAutoFit/>
          </a:bodyPr>
          <a:lstStyle/>
          <a:p>
            <a:r>
              <a:rPr lang="en-US" b="1" dirty="0">
                <a:solidFill>
                  <a:schemeClr val="tx2"/>
                </a:solidFill>
              </a:rPr>
              <a:t>The toolkit is Action 2 in the AER’s </a:t>
            </a:r>
            <a:r>
              <a:rPr lang="en-US" b="1" i="1" dirty="0">
                <a:solidFill>
                  <a:schemeClr val="tx2"/>
                </a:solidFill>
              </a:rPr>
              <a:t>Towards energy equity – a strategy for an inclusive energy market</a:t>
            </a:r>
            <a:r>
              <a:rPr lang="en-US" b="1" dirty="0">
                <a:solidFill>
                  <a:schemeClr val="tx2"/>
                </a:solidFill>
              </a:rPr>
              <a:t>. </a:t>
            </a:r>
            <a:endParaRPr lang="en-AU" b="1" dirty="0">
              <a:solidFill>
                <a:schemeClr val="tx2"/>
              </a:solidFill>
            </a:endParaRPr>
          </a:p>
        </p:txBody>
      </p:sp>
      <p:sp>
        <p:nvSpPr>
          <p:cNvPr id="3" name="TextBox 2">
            <a:extLst>
              <a:ext uri="{FF2B5EF4-FFF2-40B4-BE49-F238E27FC236}">
                <a16:creationId xmlns:a16="http://schemas.microsoft.com/office/drawing/2014/main" id="{2FC4EAE2-48C0-8C54-7FEC-CC7FEBAD39CC}"/>
              </a:ext>
            </a:extLst>
          </p:cNvPr>
          <p:cNvSpPr txBox="1"/>
          <p:nvPr/>
        </p:nvSpPr>
        <p:spPr>
          <a:xfrm>
            <a:off x="152400" y="609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0165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9E57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CC7-C4EC-4D28-B3D9-D4E2BF4F17B3}"/>
              </a:ext>
            </a:extLst>
          </p:cNvPr>
          <p:cNvSpPr txBox="1">
            <a:spLocks/>
          </p:cNvSpPr>
          <p:nvPr/>
        </p:nvSpPr>
        <p:spPr>
          <a:xfrm>
            <a:off x="0" y="2361061"/>
            <a:ext cx="12192000" cy="1379096"/>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dirty="0"/>
              <a:t>Deliver customer service that engages </a:t>
            </a:r>
          </a:p>
          <a:p>
            <a:r>
              <a:rPr lang="en-US" sz="3600" dirty="0"/>
              <a:t>effectively with vulnerability </a:t>
            </a:r>
          </a:p>
        </p:txBody>
      </p:sp>
      <p:sp>
        <p:nvSpPr>
          <p:cNvPr id="3" name="Subtitle 2">
            <a:extLst>
              <a:ext uri="{FF2B5EF4-FFF2-40B4-BE49-F238E27FC236}">
                <a16:creationId xmlns:a16="http://schemas.microsoft.com/office/drawing/2014/main" id="{C4332B98-C803-4E33-9DCA-62E2E823120D}"/>
              </a:ext>
            </a:extLst>
          </p:cNvPr>
          <p:cNvSpPr txBox="1">
            <a:spLocks/>
          </p:cNvSpPr>
          <p:nvPr/>
        </p:nvSpPr>
        <p:spPr>
          <a:xfrm>
            <a:off x="2209800" y="3903442"/>
            <a:ext cx="7772399"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p>
          <a:p>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141942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B23240-A848-CE4A-37E4-92CD71D755E6}"/>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58DA3DDA-7E4E-E539-C784-45334A2A4749}"/>
              </a:ext>
            </a:extLst>
          </p:cNvPr>
          <p:cNvSpPr txBox="1"/>
          <p:nvPr/>
        </p:nvSpPr>
        <p:spPr>
          <a:xfrm>
            <a:off x="262800" y="2160000"/>
            <a:ext cx="6537692" cy="3647152"/>
          </a:xfrm>
          <a:prstGeom prst="rect">
            <a:avLst/>
          </a:prstGeom>
          <a:noFill/>
        </p:spPr>
        <p:txBody>
          <a:bodyPr wrap="square" rtlCol="0">
            <a:spAutoFit/>
          </a:bodyPr>
          <a:lstStyle/>
          <a:p>
            <a:pPr>
              <a:lnSpc>
                <a:spcPct val="90000"/>
              </a:lnSpc>
            </a:pPr>
            <a:r>
              <a:rPr lang="en-US" sz="1500" b="1" dirty="0"/>
              <a:t>In developing the toolkit, the AER found that:</a:t>
            </a:r>
          </a:p>
          <a:p>
            <a:pPr>
              <a:lnSpc>
                <a:spcPct val="90000"/>
              </a:lnSpc>
            </a:pPr>
            <a:endParaRPr lang="en-US" sz="1500" dirty="0"/>
          </a:p>
          <a:p>
            <a:pPr marL="285750" indent="-285750">
              <a:lnSpc>
                <a:spcPct val="90000"/>
              </a:lnSpc>
              <a:buFont typeface="Arial" panose="020B0604020202020204" pitchFamily="34" charset="0"/>
              <a:buChar char="•"/>
            </a:pPr>
            <a:r>
              <a:rPr lang="en-US" sz="1500" dirty="0"/>
              <a:t>Consumers experiencing vulnerability might refrain from engaging with their energy retailer for various reasons, such as fear of judgement or past negative experiences with ‘robotic’ or inflexible service interactions.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For energy service providers to make significant strides in identifying and enhancing outcomes for consumers experiencing vulnerability, they must consistently deliver customer service that is empathetic, patient, flexible and informed by a solid understanding of vulnerability and its indicators.</a:t>
            </a:r>
          </a:p>
          <a:p>
            <a:pPr>
              <a:lnSpc>
                <a:spcPct val="90000"/>
              </a:lnSpc>
            </a:pPr>
            <a:endParaRPr lang="en-US" sz="1500" dirty="0"/>
          </a:p>
          <a:p>
            <a:pPr marL="285750" indent="-285750">
              <a:lnSpc>
                <a:spcPct val="90000"/>
              </a:lnSpc>
              <a:buFont typeface="Arial" panose="020B0604020202020204" pitchFamily="34" charset="0"/>
              <a:buChar char="•"/>
            </a:pPr>
            <a:r>
              <a:rPr lang="en-US" sz="1500" dirty="0"/>
              <a:t>Providing information on support and assistance options early in the customer relationship can build trust and create opportunities for identifying vulnerability.</a:t>
            </a:r>
          </a:p>
          <a:p>
            <a:endParaRPr lang="en-US" sz="1500" dirty="0">
              <a:solidFill>
                <a:schemeClr val="bg1"/>
              </a:solidFill>
            </a:endParaRPr>
          </a:p>
        </p:txBody>
      </p:sp>
      <p:sp>
        <p:nvSpPr>
          <p:cNvPr id="8" name="TextBox 7">
            <a:extLst>
              <a:ext uri="{FF2B5EF4-FFF2-40B4-BE49-F238E27FC236}">
                <a16:creationId xmlns:a16="http://schemas.microsoft.com/office/drawing/2014/main" id="{EC3A0692-8DF1-9768-AE81-1963D1E58CB5}"/>
              </a:ext>
            </a:extLst>
          </p:cNvPr>
          <p:cNvSpPr txBox="1"/>
          <p:nvPr/>
        </p:nvSpPr>
        <p:spPr>
          <a:xfrm>
            <a:off x="262800" y="1260000"/>
            <a:ext cx="7411629" cy="861774"/>
          </a:xfrm>
          <a:prstGeom prst="rect">
            <a:avLst/>
          </a:prstGeom>
          <a:noFill/>
        </p:spPr>
        <p:txBody>
          <a:bodyPr wrap="square" rtlCol="0">
            <a:spAutoFit/>
          </a:bodyPr>
          <a:lstStyle/>
          <a:p>
            <a:r>
              <a:rPr lang="en-US" sz="1600" dirty="0">
                <a:solidFill>
                  <a:srgbClr val="9E579D"/>
                </a:solidFill>
              </a:rPr>
              <a:t>This principle is about energy service providers building organisational capability to identify and support consumers experiencing vulnerability.</a:t>
            </a:r>
          </a:p>
          <a:p>
            <a:endParaRPr lang="en-AU" b="1" dirty="0"/>
          </a:p>
        </p:txBody>
      </p:sp>
      <p:pic>
        <p:nvPicPr>
          <p:cNvPr id="9" name="Graphic 109" descr="Target Audience with solid fill">
            <a:extLst>
              <a:ext uri="{FF2B5EF4-FFF2-40B4-BE49-F238E27FC236}">
                <a16:creationId xmlns:a16="http://schemas.microsoft.com/office/drawing/2014/main" id="{8BECD840-7926-EF1B-4A07-42B55ECE546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834086" y="2830286"/>
            <a:ext cx="3343244" cy="3533188"/>
          </a:xfrm>
          <a:prstGeom prst="rect">
            <a:avLst/>
          </a:prstGeom>
        </p:spPr>
      </p:pic>
      <p:sp>
        <p:nvSpPr>
          <p:cNvPr id="3" name="Title 1">
            <a:extLst>
              <a:ext uri="{FF2B5EF4-FFF2-40B4-BE49-F238E27FC236}">
                <a16:creationId xmlns:a16="http://schemas.microsoft.com/office/drawing/2014/main" id="{7EA102FE-D241-83C4-AB80-0FAAD2B88AEE}"/>
              </a:ext>
            </a:extLst>
          </p:cNvPr>
          <p:cNvSpPr txBox="1">
            <a:spLocks/>
          </p:cNvSpPr>
          <p:nvPr/>
        </p:nvSpPr>
        <p:spPr>
          <a:xfrm>
            <a:off x="262800" y="360000"/>
            <a:ext cx="7230771" cy="805336"/>
          </a:xfrm>
          <a:prstGeom prst="rect">
            <a:avLst/>
          </a:prstGeom>
        </p:spPr>
        <p:txBody>
          <a:bodyPr vert="horz" lIns="91440" tIns="45720" rIns="91440" bIns="45720" rtlCol="0" anchor="ctr" anchorCtr="0">
            <a:normAutofit lnSpcReduction="10000"/>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9E579D"/>
                </a:solidFill>
              </a:rPr>
              <a:t>Deliver customer service that engages effectively with vulnerability</a:t>
            </a:r>
            <a:endParaRPr lang="en-AU" sz="2800" dirty="0">
              <a:solidFill>
                <a:srgbClr val="9E579D"/>
              </a:solidFill>
            </a:endParaRPr>
          </a:p>
        </p:txBody>
      </p:sp>
    </p:spTree>
    <p:extLst>
      <p:ext uri="{BB962C8B-B14F-4D97-AF65-F5344CB8AC3E}">
        <p14:creationId xmlns:p14="http://schemas.microsoft.com/office/powerpoint/2010/main" val="363075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69D492-3A9D-2AEC-7D18-2180F9D99707}"/>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E25D524-0BDF-CF9C-3515-5485B27F5160}"/>
              </a:ext>
            </a:extLst>
          </p:cNvPr>
          <p:cNvSpPr txBox="1"/>
          <p:nvPr/>
        </p:nvSpPr>
        <p:spPr>
          <a:xfrm>
            <a:off x="5760000" y="1397952"/>
            <a:ext cx="4436214" cy="4478149"/>
          </a:xfrm>
          <a:prstGeom prst="rect">
            <a:avLst/>
          </a:prstGeom>
          <a:noFill/>
        </p:spPr>
        <p:txBody>
          <a:bodyPr wrap="square" rtlCol="0">
            <a:spAutoFit/>
          </a:bodyPr>
          <a:lstStyle/>
          <a:p>
            <a:r>
              <a:rPr lang="en-US" sz="1500" dirty="0"/>
              <a:t>Rachel is a young worker living with her elderly parents, who are from a non-English speaking background. </a:t>
            </a:r>
          </a:p>
          <a:p>
            <a:pPr marL="285750" indent="-285750">
              <a:buFont typeface="Arial" panose="020B0604020202020204" pitchFamily="34" charset="0"/>
              <a:buChar char="•"/>
            </a:pPr>
            <a:endParaRPr lang="en-US" sz="1500" dirty="0"/>
          </a:p>
          <a:p>
            <a:r>
              <a:rPr lang="en-US" sz="1500" dirty="0"/>
              <a:t>She is an authorised representative on the account to make it easier to engage with their energy provider. </a:t>
            </a:r>
          </a:p>
          <a:p>
            <a:pPr marL="285750" indent="-285750">
              <a:buFont typeface="Arial" panose="020B0604020202020204" pitchFamily="34" charset="0"/>
              <a:buChar char="•"/>
            </a:pPr>
            <a:endParaRPr lang="en-US" sz="1500" dirty="0"/>
          </a:p>
          <a:p>
            <a:r>
              <a:rPr lang="en-US" sz="1500" dirty="0"/>
              <a:t>Before going away for work, Rachel contacts her energy service provider to tell them about her family’s situation.</a:t>
            </a:r>
          </a:p>
          <a:p>
            <a:r>
              <a:rPr lang="en-US" sz="1500" dirty="0"/>
              <a:t> </a:t>
            </a:r>
          </a:p>
          <a:p>
            <a:r>
              <a:rPr lang="en-US" sz="1500" dirty="0"/>
              <a:t>The service provider arranges for an interpreter to help follow up with Rachel’s parents so they can pay the bills while she is away. </a:t>
            </a:r>
          </a:p>
          <a:p>
            <a:pPr marL="285750" indent="-285750">
              <a:buFont typeface="Arial" panose="020B0604020202020204" pitchFamily="34" charset="0"/>
              <a:buChar char="•"/>
            </a:pPr>
            <a:endParaRPr lang="en-US" sz="1500" dirty="0"/>
          </a:p>
          <a:p>
            <a:r>
              <a:rPr lang="en-US" sz="1500" dirty="0"/>
              <a:t>Rachel feels better knowing that her parents will be able to manage their account in her absence, without worrying that they could get disconnected.</a:t>
            </a:r>
          </a:p>
        </p:txBody>
      </p:sp>
      <p:sp>
        <p:nvSpPr>
          <p:cNvPr id="3" name="Title 1">
            <a:extLst>
              <a:ext uri="{FF2B5EF4-FFF2-40B4-BE49-F238E27FC236}">
                <a16:creationId xmlns:a16="http://schemas.microsoft.com/office/drawing/2014/main" id="{A261F208-6ACF-DFE6-7E6E-D19323F3C9AF}"/>
              </a:ext>
            </a:extLst>
          </p:cNvPr>
          <p:cNvSpPr txBox="1">
            <a:spLocks/>
          </p:cNvSpPr>
          <p:nvPr/>
        </p:nvSpPr>
        <p:spPr>
          <a:xfrm>
            <a:off x="262800" y="360000"/>
            <a:ext cx="7622658"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9E579D"/>
                </a:solidFill>
              </a:rPr>
              <a:t>Better practice principle in action: </a:t>
            </a:r>
            <a:br>
              <a:rPr lang="en-US" sz="2800" dirty="0">
                <a:solidFill>
                  <a:srgbClr val="9E579D"/>
                </a:solidFill>
              </a:rPr>
            </a:br>
            <a:r>
              <a:rPr lang="en-US" sz="1600" b="0" dirty="0">
                <a:solidFill>
                  <a:srgbClr val="9E579D"/>
                </a:solidFill>
              </a:rPr>
              <a:t>Deliver customer service that engages effectively with vulnerability</a:t>
            </a:r>
          </a:p>
        </p:txBody>
      </p:sp>
      <p:pic>
        <p:nvPicPr>
          <p:cNvPr id="5" name="Picture 4">
            <a:extLst>
              <a:ext uri="{FF2B5EF4-FFF2-40B4-BE49-F238E27FC236}">
                <a16:creationId xmlns:a16="http://schemas.microsoft.com/office/drawing/2014/main" id="{75C770D7-16F7-50B2-A3CE-929371F70163}"/>
              </a:ext>
            </a:extLst>
          </p:cNvPr>
          <p:cNvPicPr>
            <a:picLocks noChangeAspect="1"/>
          </p:cNvPicPr>
          <p:nvPr/>
        </p:nvPicPr>
        <p:blipFill>
          <a:blip r:embed="rId3"/>
          <a:stretch>
            <a:fillRect/>
          </a:stretch>
        </p:blipFill>
        <p:spPr>
          <a:xfrm>
            <a:off x="334800" y="1440000"/>
            <a:ext cx="4644248" cy="5202000"/>
          </a:xfrm>
          <a:prstGeom prst="rect">
            <a:avLst/>
          </a:prstGeom>
        </p:spPr>
      </p:pic>
    </p:spTree>
    <p:extLst>
      <p:ext uri="{BB962C8B-B14F-4D97-AF65-F5344CB8AC3E}">
        <p14:creationId xmlns:p14="http://schemas.microsoft.com/office/powerpoint/2010/main" val="33475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C90C26-7545-97FA-B7B3-2E98B9C85E83}"/>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FD24F25-3CD6-7E50-86D4-0F41C0A3CF47}"/>
              </a:ext>
            </a:extLst>
          </p:cNvPr>
          <p:cNvSpPr txBox="1"/>
          <p:nvPr/>
        </p:nvSpPr>
        <p:spPr>
          <a:xfrm>
            <a:off x="262800" y="1379577"/>
            <a:ext cx="5234485" cy="5392245"/>
          </a:xfrm>
          <a:prstGeom prst="rect">
            <a:avLst/>
          </a:prstGeom>
          <a:noFill/>
        </p:spPr>
        <p:txBody>
          <a:bodyPr wrap="square">
            <a:spAutoFit/>
          </a:bodyPr>
          <a:lstStyle/>
          <a:p>
            <a:r>
              <a:rPr lang="en-US" sz="1400" b="1" dirty="0"/>
              <a:t>In learning from Rachel’s experience, what could </a:t>
            </a:r>
            <a:br>
              <a:rPr lang="en-US" sz="1400" b="1" dirty="0"/>
            </a:br>
            <a:r>
              <a:rPr lang="en-US" sz="1400" b="1" dirty="0"/>
              <a:t>be done?</a:t>
            </a:r>
          </a:p>
          <a:p>
            <a:endParaRPr lang="en-AU" sz="1400" dirty="0"/>
          </a:p>
          <a:p>
            <a:pPr marL="285750" indent="-285750">
              <a:lnSpc>
                <a:spcPct val="90000"/>
              </a:lnSpc>
              <a:buFont typeface="Arial" panose="020B0604020202020204" pitchFamily="34" charset="0"/>
              <a:buChar char="•"/>
            </a:pPr>
            <a:r>
              <a:rPr lang="en-US" sz="1400" dirty="0"/>
              <a:t>Inform customers of available support options and how </a:t>
            </a:r>
            <a:br>
              <a:rPr lang="en-US" sz="1400" dirty="0"/>
            </a:br>
            <a:r>
              <a:rPr lang="en-US" sz="1400" dirty="0"/>
              <a:t>to access them as early as possible.</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Provide empathetic, patient and flexible customer service.</a:t>
            </a:r>
          </a:p>
          <a:p>
            <a:pPr>
              <a:lnSpc>
                <a:spcPct val="90000"/>
              </a:lnSpc>
            </a:pPr>
            <a:endParaRPr lang="en-US" sz="1400" dirty="0"/>
          </a:p>
          <a:p>
            <a:pPr marL="285750" indent="-285750">
              <a:lnSpc>
                <a:spcPct val="90000"/>
              </a:lnSpc>
              <a:buFont typeface="Arial" panose="020B0604020202020204" pitchFamily="34" charset="0"/>
              <a:buChar char="•"/>
            </a:pPr>
            <a:r>
              <a:rPr lang="en-US" sz="1400" dirty="0"/>
              <a:t>Consider where scripts could be replaced or supplemented by conversational guides and tools.</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Take steps to create a disclosure environment that makes it easier for customers to share relevant information about vulnerable circumstances they may be experiencing.</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Support and resource frontline staff to ensure they have the capabilities, capacity and incentive to identify and support consumers in vulnerable situations.</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Ensure staff with specialist skills are available to support consumers who require more targeted assistance.</a:t>
            </a:r>
          </a:p>
          <a:p>
            <a:pPr marL="285750" indent="-285750">
              <a:lnSpc>
                <a:spcPct val="90000"/>
              </a:lnSpc>
              <a:buFont typeface="Arial" panose="020B0604020202020204" pitchFamily="34" charset="0"/>
              <a:buChar char="•"/>
            </a:pPr>
            <a:endParaRPr lang="en-US" sz="1400" dirty="0"/>
          </a:p>
          <a:p>
            <a:pPr marL="285750" indent="-285750">
              <a:lnSpc>
                <a:spcPct val="90000"/>
              </a:lnSpc>
              <a:buFont typeface="Arial" panose="020B0604020202020204" pitchFamily="34" charset="0"/>
              <a:buChar char="•"/>
            </a:pPr>
            <a:r>
              <a:rPr lang="en-US" sz="1400" dirty="0"/>
              <a:t>Facilitate disclosure and improve support for specific groups or cohorts of consumers, including considering options for dedicated specialist support, ensuring easy access to interpreter services and tailoring communication channels </a:t>
            </a:r>
            <a:br>
              <a:rPr lang="en-US" sz="1400" dirty="0"/>
            </a:br>
            <a:r>
              <a:rPr lang="en-US" sz="1400" dirty="0"/>
              <a:t>to consumers’ needs.</a:t>
            </a:r>
          </a:p>
        </p:txBody>
      </p:sp>
      <p:sp>
        <p:nvSpPr>
          <p:cNvPr id="9" name="Title 1">
            <a:extLst>
              <a:ext uri="{FF2B5EF4-FFF2-40B4-BE49-F238E27FC236}">
                <a16:creationId xmlns:a16="http://schemas.microsoft.com/office/drawing/2014/main" id="{CF2B35FF-F932-EB96-56FE-D8759FD7AF4C}"/>
              </a:ext>
            </a:extLst>
          </p:cNvPr>
          <p:cNvSpPr txBox="1">
            <a:spLocks/>
          </p:cNvSpPr>
          <p:nvPr/>
        </p:nvSpPr>
        <p:spPr>
          <a:xfrm>
            <a:off x="262800" y="360000"/>
            <a:ext cx="7622658"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9E579D"/>
                </a:solidFill>
              </a:rPr>
              <a:t>Better practice principle in action: </a:t>
            </a:r>
            <a:br>
              <a:rPr lang="en-US" sz="2800" dirty="0">
                <a:solidFill>
                  <a:srgbClr val="9E579D"/>
                </a:solidFill>
              </a:rPr>
            </a:br>
            <a:r>
              <a:rPr lang="en-US" sz="1600" b="0" dirty="0">
                <a:solidFill>
                  <a:srgbClr val="9E579D"/>
                </a:solidFill>
              </a:rPr>
              <a:t>Deliver customer service that engages effectively with vulnerability </a:t>
            </a:r>
          </a:p>
        </p:txBody>
      </p:sp>
      <p:sp>
        <p:nvSpPr>
          <p:cNvPr id="5" name="TextBox 4">
            <a:extLst>
              <a:ext uri="{FF2B5EF4-FFF2-40B4-BE49-F238E27FC236}">
                <a16:creationId xmlns:a16="http://schemas.microsoft.com/office/drawing/2014/main" id="{F375D46A-B296-F998-F542-CC6D10F00CA3}"/>
              </a:ext>
            </a:extLst>
          </p:cNvPr>
          <p:cNvSpPr txBox="1"/>
          <p:nvPr/>
        </p:nvSpPr>
        <p:spPr>
          <a:xfrm>
            <a:off x="6454403" y="1654629"/>
            <a:ext cx="4135181" cy="4524315"/>
          </a:xfrm>
          <a:prstGeom prst="rect">
            <a:avLst/>
          </a:prstGeom>
          <a:solidFill>
            <a:srgbClr val="F1ECF1"/>
          </a:solidFill>
          <a:effectLst>
            <a:outerShdw blurRad="101600" dist="38100" dir="2700000" sx="102000" sy="102000" algn="tl" rotWithShape="0">
              <a:prstClr val="black">
                <a:alpha val="32000"/>
              </a:prstClr>
            </a:outerShdw>
          </a:effectLst>
        </p:spPr>
        <p:txBody>
          <a:bodyPr wrap="square">
            <a:spAutoFit/>
          </a:bodyPr>
          <a:lstStyle>
            <a:defPPr>
              <a:defRPr lang="en-US"/>
            </a:defPPr>
            <a:lvl1pPr>
              <a:defRPr sz="1400">
                <a:solidFill>
                  <a:schemeClr val="accent1"/>
                </a:solidFill>
              </a:defRPr>
            </a:lvl1pPr>
          </a:lstStyle>
          <a:p>
            <a:endParaRPr lang="en-US" dirty="0"/>
          </a:p>
          <a:p>
            <a:r>
              <a:rPr lang="en-US" sz="1800" b="1" dirty="0">
                <a:solidFill>
                  <a:srgbClr val="9E579D"/>
                </a:solidFill>
              </a:rPr>
              <a:t>Case study:</a:t>
            </a:r>
          </a:p>
          <a:p>
            <a:r>
              <a:rPr lang="en-US" dirty="0">
                <a:solidFill>
                  <a:srgbClr val="9E579D"/>
                </a:solidFill>
              </a:rPr>
              <a:t>Westpac</a:t>
            </a:r>
          </a:p>
          <a:p>
            <a:endParaRPr lang="en-US" dirty="0"/>
          </a:p>
          <a:p>
            <a:r>
              <a:rPr lang="en-US" sz="1200" dirty="0"/>
              <a:t>In 2019, Westpac established a First Nations specific call centre. </a:t>
            </a:r>
          </a:p>
          <a:p>
            <a:endParaRPr lang="en-US" sz="1200" dirty="0"/>
          </a:p>
          <a:p>
            <a:r>
              <a:rPr lang="en-US" sz="1200" dirty="0"/>
              <a:t>The call centre aimed to make banking more inclusive for First Nations customers through a tailored service experience. This includes the ability to speak to First Nations staff in 21 Aboriginal and Torres Strait Islander languages.</a:t>
            </a:r>
          </a:p>
          <a:p>
            <a:endParaRPr lang="en-US" sz="1200" dirty="0"/>
          </a:p>
          <a:p>
            <a:r>
              <a:rPr lang="en-US" sz="1200" dirty="0"/>
              <a:t>The call centre has served over 5,000 customers and its services now extend across all Westpac brands. The effectiveness of the service can be attributed to the Indigenous representation of call centre staff with at least 50% of the call centre team identifying as Aboriginal or Torres Strait Islander.</a:t>
            </a:r>
          </a:p>
          <a:p>
            <a:endParaRPr lang="en-US" sz="1200" dirty="0"/>
          </a:p>
          <a:p>
            <a:r>
              <a:rPr lang="en-US" sz="1200" dirty="0"/>
              <a:t>The establishment of the Westpac First Nations call centre is an example how organisations can deliver customer service that effectively engages with vulnerability.</a:t>
            </a:r>
          </a:p>
        </p:txBody>
      </p:sp>
    </p:spTree>
    <p:extLst>
      <p:ext uri="{BB962C8B-B14F-4D97-AF65-F5344CB8AC3E}">
        <p14:creationId xmlns:p14="http://schemas.microsoft.com/office/powerpoint/2010/main" val="68229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E579D">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82034"/>
            <a:ext cx="10674579" cy="1322147"/>
          </a:xfrm>
        </p:spPr>
        <p:txBody>
          <a:bodyPr>
            <a:normAutofit/>
          </a:bodyPr>
          <a:lstStyle/>
          <a:p>
            <a:r>
              <a:rPr lang="en-US" sz="3200" dirty="0"/>
              <a:t>Deliver customer service that engages effectively with vulnerability</a:t>
            </a:r>
            <a:endParaRPr lang="en-AU" sz="3200" dirty="0"/>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24</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9E579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2" name="Content Placeholder 6">
            <a:extLst>
              <a:ext uri="{FF2B5EF4-FFF2-40B4-BE49-F238E27FC236}">
                <a16:creationId xmlns:a16="http://schemas.microsoft.com/office/drawing/2014/main" id="{D6826AEF-4362-2EC6-B86F-46A8695D26BC}"/>
              </a:ext>
            </a:extLst>
          </p:cNvPr>
          <p:cNvSpPr txBox="1">
            <a:spLocks/>
          </p:cNvSpPr>
          <p:nvPr/>
        </p:nvSpPr>
        <p:spPr>
          <a:xfrm>
            <a:off x="1051792" y="1815152"/>
            <a:ext cx="9808713" cy="420351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Questions to consider:</a:t>
            </a:r>
          </a:p>
          <a:p>
            <a:r>
              <a:rPr lang="en-US" dirty="0"/>
              <a:t>How could your organisation inform customers about available support options and how to access them as early as possible?</a:t>
            </a:r>
          </a:p>
          <a:p>
            <a:r>
              <a:rPr lang="en-US" dirty="0"/>
              <a:t>Are there any existing scripts that could be replaced or supplemented by conversational guides and tools?</a:t>
            </a:r>
          </a:p>
          <a:p>
            <a:r>
              <a:rPr lang="en-US" dirty="0"/>
              <a:t>Do frontline staff have the empathy, capabilities, capacity and incentive to identify and support consumers in vulnerable situations? What additional support or resources could be provided?</a:t>
            </a:r>
          </a:p>
          <a:p>
            <a:r>
              <a:rPr lang="en-US" dirty="0"/>
              <a:t>Does the organisation create a disclosure environment that makes it easier for customers to share relevant information about vulnerable circumstances they may be experiencing? How could this be improved?</a:t>
            </a:r>
          </a:p>
          <a:p>
            <a:endParaRPr lang="en-US" dirty="0"/>
          </a:p>
          <a:p>
            <a:pPr marL="0" indent="0">
              <a:buFont typeface="Arial" panose="020B0604020202020204" pitchFamily="34" charset="0"/>
              <a:buNone/>
            </a:pPr>
            <a:r>
              <a:rPr lang="en-US" b="1" dirty="0"/>
              <a:t>Activity suggestion:</a:t>
            </a:r>
          </a:p>
          <a:p>
            <a:pPr marL="0" indent="0">
              <a:buFont typeface="Arial" panose="020B0604020202020204" pitchFamily="34" charset="0"/>
              <a:buNone/>
            </a:pPr>
            <a:r>
              <a:rPr lang="en-US" dirty="0"/>
              <a:t>Use these questions to guide a discussion with your colleagues.</a:t>
            </a:r>
          </a:p>
        </p:txBody>
      </p:sp>
    </p:spTree>
    <p:extLst>
      <p:ext uri="{BB962C8B-B14F-4D97-AF65-F5344CB8AC3E}">
        <p14:creationId xmlns:p14="http://schemas.microsoft.com/office/powerpoint/2010/main" val="1819672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8F9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CC7-C4EC-4D28-B3D9-D4E2BF4F17B3}"/>
              </a:ext>
            </a:extLst>
          </p:cNvPr>
          <p:cNvSpPr txBox="1">
            <a:spLocks/>
          </p:cNvSpPr>
          <p:nvPr/>
        </p:nvSpPr>
        <p:spPr>
          <a:xfrm>
            <a:off x="0" y="2451845"/>
            <a:ext cx="12192000" cy="995083"/>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AU" sz="3600" b="1" dirty="0">
                <a:solidFill>
                  <a:schemeClr val="bg1"/>
                </a:solidFill>
              </a:rPr>
              <a:t>Collaborate with other organisations</a:t>
            </a:r>
          </a:p>
        </p:txBody>
      </p:sp>
      <p:sp>
        <p:nvSpPr>
          <p:cNvPr id="3" name="Subtitle 2">
            <a:extLst>
              <a:ext uri="{FF2B5EF4-FFF2-40B4-BE49-F238E27FC236}">
                <a16:creationId xmlns:a16="http://schemas.microsoft.com/office/drawing/2014/main" id="{C4332B98-C803-4E33-9DCA-62E2E823120D}"/>
              </a:ext>
            </a:extLst>
          </p:cNvPr>
          <p:cNvSpPr txBox="1">
            <a:spLocks/>
          </p:cNvSpPr>
          <p:nvPr/>
        </p:nvSpPr>
        <p:spPr>
          <a:xfrm>
            <a:off x="0" y="3646466"/>
            <a:ext cx="12192000"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p>
          <a:p>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208635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441FAD-D13B-F8A3-9074-EF5EBE76920F}"/>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BE6F49BA-3271-AA88-9C28-2C9EF9CB569F}"/>
              </a:ext>
            </a:extLst>
          </p:cNvPr>
          <p:cNvSpPr txBox="1"/>
          <p:nvPr/>
        </p:nvSpPr>
        <p:spPr>
          <a:xfrm>
            <a:off x="262800" y="1800000"/>
            <a:ext cx="7063530" cy="3647152"/>
          </a:xfrm>
          <a:prstGeom prst="rect">
            <a:avLst/>
          </a:prstGeom>
          <a:noFill/>
        </p:spPr>
        <p:txBody>
          <a:bodyPr wrap="square" rtlCol="0">
            <a:spAutoFit/>
          </a:bodyPr>
          <a:lstStyle/>
          <a:p>
            <a:pPr>
              <a:lnSpc>
                <a:spcPct val="90000"/>
              </a:lnSpc>
            </a:pPr>
            <a:r>
              <a:rPr lang="en-US" sz="1500" b="1" dirty="0"/>
              <a:t>In developing the toolkit, the AER found that:</a:t>
            </a:r>
          </a:p>
          <a:p>
            <a:pPr>
              <a:lnSpc>
                <a:spcPct val="90000"/>
              </a:lnSpc>
            </a:pPr>
            <a:endParaRPr lang="en-US" sz="1500" dirty="0"/>
          </a:p>
          <a:p>
            <a:pPr marL="285750" indent="-285750">
              <a:lnSpc>
                <a:spcPct val="90000"/>
              </a:lnSpc>
              <a:buFont typeface="Arial" panose="020B0604020202020204" pitchFamily="34" charset="0"/>
              <a:buChar char="•"/>
            </a:pPr>
            <a:r>
              <a:rPr lang="en-US" sz="1500" dirty="0"/>
              <a:t>Silos within and between organisations and sectors can exacerbate customer vulnerability, limiting identification of vulnerability and preventing consumers from accessing necessary support.</a:t>
            </a:r>
          </a:p>
          <a:p>
            <a:pPr>
              <a:lnSpc>
                <a:spcPct val="90000"/>
              </a:lnSpc>
            </a:pPr>
            <a:endParaRPr lang="en-US" sz="1500" dirty="0"/>
          </a:p>
          <a:p>
            <a:pPr marL="285750" indent="-285750">
              <a:lnSpc>
                <a:spcPct val="90000"/>
              </a:lnSpc>
              <a:buFont typeface="Arial" panose="020B0604020202020204" pitchFamily="34" charset="0"/>
              <a:buChar char="•"/>
            </a:pPr>
            <a:r>
              <a:rPr lang="en-US" sz="1500" dirty="0"/>
              <a:t>The burden of having to engage with several organisations can lead to a severe emotional toll or a total lack of engagement.</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Effective inward referral pathways can alert you to vulnerable circumstances that may otherwise remain hidden, while outward referral pathways can ensure your customers receive appropriate holistic support to improve their outcomes in the long term.</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Establishing appropriate referral pathways, policies and procedures can amplify the impact of identification and improve outcomes for your customers.</a:t>
            </a:r>
          </a:p>
          <a:p>
            <a:endParaRPr lang="en-US" sz="1500" dirty="0"/>
          </a:p>
        </p:txBody>
      </p:sp>
      <p:sp>
        <p:nvSpPr>
          <p:cNvPr id="5" name="TextBox 4">
            <a:extLst>
              <a:ext uri="{FF2B5EF4-FFF2-40B4-BE49-F238E27FC236}">
                <a16:creationId xmlns:a16="http://schemas.microsoft.com/office/drawing/2014/main" id="{150F21D6-BB74-9E7F-3F75-5877C52F7953}"/>
              </a:ext>
            </a:extLst>
          </p:cNvPr>
          <p:cNvSpPr txBox="1"/>
          <p:nvPr/>
        </p:nvSpPr>
        <p:spPr>
          <a:xfrm>
            <a:off x="262800" y="900000"/>
            <a:ext cx="10427516" cy="584775"/>
          </a:xfrm>
          <a:prstGeom prst="rect">
            <a:avLst/>
          </a:prstGeom>
          <a:noFill/>
        </p:spPr>
        <p:txBody>
          <a:bodyPr wrap="square" rtlCol="0">
            <a:spAutoFit/>
          </a:bodyPr>
          <a:lstStyle/>
          <a:p>
            <a:r>
              <a:rPr lang="en-US" sz="1600" dirty="0">
                <a:solidFill>
                  <a:srgbClr val="008F92"/>
                </a:solidFill>
              </a:rPr>
              <a:t>This principle is about developing relationships within and across sectors </a:t>
            </a:r>
            <a:br>
              <a:rPr lang="en-US" sz="1600" dirty="0">
                <a:solidFill>
                  <a:srgbClr val="008F92"/>
                </a:solidFill>
              </a:rPr>
            </a:br>
            <a:r>
              <a:rPr lang="en-US" sz="1600" dirty="0">
                <a:solidFill>
                  <a:srgbClr val="008F92"/>
                </a:solidFill>
              </a:rPr>
              <a:t>to holistically identify and support consumers experiencing vulnerability.</a:t>
            </a:r>
          </a:p>
        </p:txBody>
      </p:sp>
      <p:pic>
        <p:nvPicPr>
          <p:cNvPr id="6" name="Graphic 5" descr="Remote work with solid fill">
            <a:extLst>
              <a:ext uri="{FF2B5EF4-FFF2-40B4-BE49-F238E27FC236}">
                <a16:creationId xmlns:a16="http://schemas.microsoft.com/office/drawing/2014/main" id="{895495F4-04A1-95E8-7896-36FA6F1F637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4645" y="2967434"/>
            <a:ext cx="2772852" cy="2772852"/>
          </a:xfrm>
          <a:prstGeom prst="rect">
            <a:avLst/>
          </a:prstGeom>
        </p:spPr>
      </p:pic>
      <p:sp>
        <p:nvSpPr>
          <p:cNvPr id="7" name="Title 1">
            <a:extLst>
              <a:ext uri="{FF2B5EF4-FFF2-40B4-BE49-F238E27FC236}">
                <a16:creationId xmlns:a16="http://schemas.microsoft.com/office/drawing/2014/main" id="{9C711444-EDC4-83E4-5842-92379F8E13D8}"/>
              </a:ext>
            </a:extLst>
          </p:cNvPr>
          <p:cNvSpPr txBox="1">
            <a:spLocks/>
          </p:cNvSpPr>
          <p:nvPr/>
        </p:nvSpPr>
        <p:spPr>
          <a:xfrm>
            <a:off x="252000" y="360000"/>
            <a:ext cx="6425229"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008F92"/>
                </a:solidFill>
              </a:rPr>
              <a:t>Collaborate with other organisations</a:t>
            </a:r>
            <a:endParaRPr lang="en-AU" sz="2800" dirty="0">
              <a:solidFill>
                <a:srgbClr val="008F92"/>
              </a:solidFill>
            </a:endParaRPr>
          </a:p>
        </p:txBody>
      </p:sp>
    </p:spTree>
    <p:extLst>
      <p:ext uri="{BB962C8B-B14F-4D97-AF65-F5344CB8AC3E}">
        <p14:creationId xmlns:p14="http://schemas.microsoft.com/office/powerpoint/2010/main" val="160608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D6B6E8-3B90-A0F5-EB5D-2389AB6E397F}"/>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0852B9DE-E086-9571-32C6-04A6C5B90A2A}"/>
              </a:ext>
            </a:extLst>
          </p:cNvPr>
          <p:cNvSpPr txBox="1"/>
          <p:nvPr/>
        </p:nvSpPr>
        <p:spPr>
          <a:xfrm>
            <a:off x="5760000" y="1379447"/>
            <a:ext cx="4333881" cy="4708981"/>
          </a:xfrm>
          <a:prstGeom prst="rect">
            <a:avLst/>
          </a:prstGeom>
          <a:noFill/>
        </p:spPr>
        <p:txBody>
          <a:bodyPr wrap="square" rtlCol="0">
            <a:spAutoFit/>
          </a:bodyPr>
          <a:lstStyle/>
          <a:p>
            <a:r>
              <a:rPr lang="en-US" sz="1500" dirty="0"/>
              <a:t>Lee is experiencing acute financial hardship and seeks food relief from a local community support organisation.</a:t>
            </a:r>
          </a:p>
          <a:p>
            <a:endParaRPr lang="en-US" sz="1500" dirty="0"/>
          </a:p>
          <a:p>
            <a:r>
              <a:rPr lang="en-US" sz="1500" dirty="0"/>
              <a:t>The organisation recognises he needs more holistic support and schedules an appointment with a financial counsellor. The financial counsellor helps Lee make a plan to address some of his current challenges, including debts with his energy and water providers. </a:t>
            </a:r>
          </a:p>
          <a:p>
            <a:pPr marL="285750" indent="-285750">
              <a:buFont typeface="Arial" panose="020B0604020202020204" pitchFamily="34" charset="0"/>
              <a:buChar char="•"/>
            </a:pPr>
            <a:endParaRPr lang="en-US" sz="1500" dirty="0"/>
          </a:p>
          <a:p>
            <a:r>
              <a:rPr lang="en-US" sz="1500" dirty="0"/>
              <a:t>Lee is relieved to only have to tell his story once and to receive proactive support from his other providers.</a:t>
            </a:r>
          </a:p>
          <a:p>
            <a:pPr marL="285750" indent="-285750">
              <a:buFont typeface="Arial" panose="020B0604020202020204" pitchFamily="34" charset="0"/>
              <a:buChar char="•"/>
            </a:pPr>
            <a:endParaRPr lang="en-US" sz="1500" dirty="0"/>
          </a:p>
          <a:p>
            <a:r>
              <a:rPr lang="en-US" sz="1500" dirty="0"/>
              <a:t>Rather than calling his individual service providers one at a time, he can focus on improving his situation more broadly. This helps Lee get back on track and start catching up on his bills again sooner.</a:t>
            </a:r>
            <a:endParaRPr lang="en-AU" sz="1500" dirty="0"/>
          </a:p>
        </p:txBody>
      </p:sp>
      <p:sp>
        <p:nvSpPr>
          <p:cNvPr id="6" name="Title 1">
            <a:extLst>
              <a:ext uri="{FF2B5EF4-FFF2-40B4-BE49-F238E27FC236}">
                <a16:creationId xmlns:a16="http://schemas.microsoft.com/office/drawing/2014/main" id="{ED5C81EF-6339-E0E9-92F6-36C4DC68DB8F}"/>
              </a:ext>
            </a:extLst>
          </p:cNvPr>
          <p:cNvSpPr txBox="1">
            <a:spLocks/>
          </p:cNvSpPr>
          <p:nvPr/>
        </p:nvSpPr>
        <p:spPr>
          <a:xfrm>
            <a:off x="262800" y="360000"/>
            <a:ext cx="614018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008F92"/>
                </a:solidFill>
              </a:rPr>
              <a:t>Better practice principle in action: </a:t>
            </a:r>
            <a:br>
              <a:rPr lang="en-US" sz="2800" dirty="0">
                <a:solidFill>
                  <a:srgbClr val="008F92"/>
                </a:solidFill>
              </a:rPr>
            </a:br>
            <a:r>
              <a:rPr lang="en-US" sz="1800" b="0" dirty="0">
                <a:solidFill>
                  <a:srgbClr val="008F92"/>
                </a:solidFill>
              </a:rPr>
              <a:t>Collaborate with other organisations</a:t>
            </a:r>
          </a:p>
        </p:txBody>
      </p:sp>
      <p:pic>
        <p:nvPicPr>
          <p:cNvPr id="7" name="Picture 6">
            <a:extLst>
              <a:ext uri="{FF2B5EF4-FFF2-40B4-BE49-F238E27FC236}">
                <a16:creationId xmlns:a16="http://schemas.microsoft.com/office/drawing/2014/main" id="{C685E709-B59F-2620-8B86-131D191EB246}"/>
              </a:ext>
            </a:extLst>
          </p:cNvPr>
          <p:cNvPicPr>
            <a:picLocks noChangeAspect="1"/>
          </p:cNvPicPr>
          <p:nvPr/>
        </p:nvPicPr>
        <p:blipFill>
          <a:blip r:embed="rId3"/>
          <a:stretch>
            <a:fillRect/>
          </a:stretch>
        </p:blipFill>
        <p:spPr>
          <a:xfrm>
            <a:off x="334800" y="1440000"/>
            <a:ext cx="4619727" cy="5202000"/>
          </a:xfrm>
          <a:prstGeom prst="rect">
            <a:avLst/>
          </a:prstGeom>
        </p:spPr>
      </p:pic>
    </p:spTree>
    <p:extLst>
      <p:ext uri="{BB962C8B-B14F-4D97-AF65-F5344CB8AC3E}">
        <p14:creationId xmlns:p14="http://schemas.microsoft.com/office/powerpoint/2010/main" val="71591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A12D6-5DE8-876F-0AD2-4F9D7518B56B}"/>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A810C21-28E2-0692-34FF-E121875F0FF2}"/>
              </a:ext>
            </a:extLst>
          </p:cNvPr>
          <p:cNvSpPr txBox="1"/>
          <p:nvPr/>
        </p:nvSpPr>
        <p:spPr>
          <a:xfrm>
            <a:off x="262801" y="1371178"/>
            <a:ext cx="5137199" cy="4985980"/>
          </a:xfrm>
          <a:prstGeom prst="rect">
            <a:avLst/>
          </a:prstGeom>
          <a:noFill/>
        </p:spPr>
        <p:txBody>
          <a:bodyPr wrap="square" rtlCol="0">
            <a:spAutoFit/>
          </a:bodyPr>
          <a:lstStyle/>
          <a:p>
            <a:r>
              <a:rPr lang="en-AU" sz="1500" b="1" dirty="0"/>
              <a:t>In learning from Lee’s experience, what could </a:t>
            </a:r>
            <a:br>
              <a:rPr lang="en-AU" sz="1500" b="1" dirty="0"/>
            </a:br>
            <a:r>
              <a:rPr lang="en-AU" sz="1500" b="1" dirty="0"/>
              <a:t>be done?</a:t>
            </a:r>
            <a:endParaRPr lang="en-AU" sz="1500" b="1" i="1" dirty="0"/>
          </a:p>
          <a:p>
            <a:pPr>
              <a:lnSpc>
                <a:spcPct val="80000"/>
              </a:lnSpc>
            </a:pPr>
            <a:endParaRPr lang="en-AU" sz="1500" i="1" dirty="0"/>
          </a:p>
          <a:p>
            <a:pPr marL="285750" indent="-285750">
              <a:lnSpc>
                <a:spcPct val="80000"/>
              </a:lnSpc>
              <a:buFont typeface="Arial" panose="020B0604020202020204" pitchFamily="34" charset="0"/>
              <a:buChar char="•"/>
            </a:pPr>
            <a:r>
              <a:rPr lang="en-US" sz="1500" dirty="0"/>
              <a:t>Establish relationships with external organisations such as other retailers, networks and distributors, government agencies, non-profits and financial counsellors.</a:t>
            </a:r>
          </a:p>
          <a:p>
            <a:pPr marL="285750" indent="-285750">
              <a:lnSpc>
                <a:spcPct val="80000"/>
              </a:lnSpc>
              <a:buFont typeface="Arial" panose="020B0604020202020204" pitchFamily="34" charset="0"/>
              <a:buChar char="•"/>
            </a:pPr>
            <a:endParaRPr lang="en-US" sz="1500" dirty="0"/>
          </a:p>
          <a:p>
            <a:pPr marL="285750" indent="-285750">
              <a:lnSpc>
                <a:spcPct val="80000"/>
              </a:lnSpc>
              <a:buFont typeface="Arial" panose="020B0604020202020204" pitchFamily="34" charset="0"/>
              <a:buChar char="•"/>
            </a:pPr>
            <a:r>
              <a:rPr lang="en-US" sz="1500" dirty="0"/>
              <a:t>Maintain procedures for receiving third-party disclosures and develop links with local and national support services to ensure third parties are aware of channels to provide disclosures.</a:t>
            </a:r>
          </a:p>
          <a:p>
            <a:pPr marL="285750" indent="-285750">
              <a:lnSpc>
                <a:spcPct val="80000"/>
              </a:lnSpc>
              <a:buFont typeface="Arial" panose="020B0604020202020204" pitchFamily="34" charset="0"/>
              <a:buChar char="•"/>
            </a:pPr>
            <a:endParaRPr lang="en-US" sz="1500" dirty="0"/>
          </a:p>
          <a:p>
            <a:pPr marL="285750" indent="-285750">
              <a:lnSpc>
                <a:spcPct val="80000"/>
              </a:lnSpc>
              <a:buFont typeface="Arial" panose="020B0604020202020204" pitchFamily="34" charset="0"/>
              <a:buChar char="•"/>
            </a:pPr>
            <a:r>
              <a:rPr lang="en-US" sz="1500" dirty="0"/>
              <a:t>Develop and implement clear referral policies and procedures, including policies and procedures for obtaining and recording consumer consent in line with relevant privacy obligations.</a:t>
            </a:r>
          </a:p>
          <a:p>
            <a:pPr marL="285750" indent="-285750">
              <a:lnSpc>
                <a:spcPct val="80000"/>
              </a:lnSpc>
              <a:buFont typeface="Arial" panose="020B0604020202020204" pitchFamily="34" charset="0"/>
              <a:buChar char="•"/>
            </a:pPr>
            <a:endParaRPr lang="en-US" sz="1500" dirty="0"/>
          </a:p>
          <a:p>
            <a:pPr marL="285750" indent="-285750">
              <a:lnSpc>
                <a:spcPct val="80000"/>
              </a:lnSpc>
              <a:buFont typeface="Arial" panose="020B0604020202020204" pitchFamily="34" charset="0"/>
              <a:buChar char="•"/>
            </a:pPr>
            <a:r>
              <a:rPr lang="en-US" sz="1500" dirty="0"/>
              <a:t>Create efficient and secure channels for information sharing.</a:t>
            </a:r>
          </a:p>
          <a:p>
            <a:pPr marL="285750" indent="-285750">
              <a:lnSpc>
                <a:spcPct val="80000"/>
              </a:lnSpc>
              <a:buFont typeface="Arial" panose="020B0604020202020204" pitchFamily="34" charset="0"/>
              <a:buChar char="•"/>
            </a:pPr>
            <a:endParaRPr lang="en-US" sz="1500" dirty="0"/>
          </a:p>
          <a:p>
            <a:pPr marL="285750" indent="-285750">
              <a:lnSpc>
                <a:spcPct val="80000"/>
              </a:lnSpc>
              <a:buFont typeface="Arial" panose="020B0604020202020204" pitchFamily="34" charset="0"/>
              <a:buChar char="•"/>
            </a:pPr>
            <a:r>
              <a:rPr lang="en-US" sz="1500" dirty="0"/>
              <a:t>Appoint a dedicated staff member or team to manage relationships with third parties.</a:t>
            </a:r>
          </a:p>
          <a:p>
            <a:pPr marL="285750" indent="-285750">
              <a:lnSpc>
                <a:spcPct val="80000"/>
              </a:lnSpc>
              <a:buFont typeface="Arial" panose="020B0604020202020204" pitchFamily="34" charset="0"/>
              <a:buChar char="•"/>
            </a:pPr>
            <a:endParaRPr lang="en-US" sz="1500" dirty="0"/>
          </a:p>
          <a:p>
            <a:pPr marL="285750" indent="-285750">
              <a:lnSpc>
                <a:spcPct val="80000"/>
              </a:lnSpc>
              <a:buFont typeface="Arial" panose="020B0604020202020204" pitchFamily="34" charset="0"/>
              <a:buChar char="•"/>
            </a:pPr>
            <a:r>
              <a:rPr lang="en-US" sz="1500" dirty="0"/>
              <a:t>Implement a regular reporting process to assess outcomes and identify areas for improvement.</a:t>
            </a:r>
            <a:endParaRPr lang="en-AU" sz="1500" dirty="0"/>
          </a:p>
        </p:txBody>
      </p:sp>
      <p:sp>
        <p:nvSpPr>
          <p:cNvPr id="5" name="TextBox 4">
            <a:extLst>
              <a:ext uri="{FF2B5EF4-FFF2-40B4-BE49-F238E27FC236}">
                <a16:creationId xmlns:a16="http://schemas.microsoft.com/office/drawing/2014/main" id="{A8698BE5-5E87-B41D-1AAA-C52592691C94}"/>
              </a:ext>
            </a:extLst>
          </p:cNvPr>
          <p:cNvSpPr txBox="1"/>
          <p:nvPr/>
        </p:nvSpPr>
        <p:spPr>
          <a:xfrm>
            <a:off x="6480000" y="1509940"/>
            <a:ext cx="3912229" cy="4308872"/>
          </a:xfrm>
          <a:prstGeom prst="rect">
            <a:avLst/>
          </a:prstGeom>
          <a:solidFill>
            <a:srgbClr val="DEEDED"/>
          </a:solidFill>
          <a:effectLst>
            <a:outerShdw blurRad="101600" dist="38100" dir="2700000" sx="102000" sy="102000" algn="tl" rotWithShape="0">
              <a:prstClr val="black">
                <a:alpha val="32000"/>
              </a:prstClr>
            </a:outerShdw>
          </a:effectLst>
        </p:spPr>
        <p:txBody>
          <a:bodyPr wrap="square">
            <a:spAutoFit/>
          </a:bodyPr>
          <a:lstStyle>
            <a:defPPr>
              <a:defRPr lang="en-US"/>
            </a:defPPr>
            <a:lvl1pPr>
              <a:defRPr sz="1400">
                <a:solidFill>
                  <a:schemeClr val="accent1"/>
                </a:solidFill>
              </a:defRPr>
            </a:lvl1pPr>
          </a:lstStyle>
          <a:p>
            <a:endParaRPr lang="en-US" dirty="0"/>
          </a:p>
          <a:p>
            <a:r>
              <a:rPr lang="en-US" sz="1800" b="1" dirty="0">
                <a:solidFill>
                  <a:srgbClr val="41ABAD"/>
                </a:solidFill>
              </a:rPr>
              <a:t>Case study: </a:t>
            </a:r>
          </a:p>
          <a:p>
            <a:r>
              <a:rPr lang="en-US" dirty="0">
                <a:solidFill>
                  <a:srgbClr val="41ABAD"/>
                </a:solidFill>
              </a:rPr>
              <a:t>Knock to Stay Connected Customer Code</a:t>
            </a:r>
          </a:p>
          <a:p>
            <a:endParaRPr lang="en-US" sz="1200" dirty="0"/>
          </a:p>
          <a:p>
            <a:r>
              <a:rPr lang="en-US" sz="1200" dirty="0"/>
              <a:t>The Knock to Stay Connected Customer Code is a customer-led approach to keeping customers connected to their energy.</a:t>
            </a:r>
          </a:p>
          <a:p>
            <a:endParaRPr lang="en-US" sz="1200" dirty="0"/>
          </a:p>
          <a:p>
            <a:r>
              <a:rPr lang="en-US" sz="1200" dirty="0"/>
              <a:t>Participating retailers and network providers collaborate to ensure customers at risk of disconnection receive a ‘knock on the door’. This lets customers know that assistance is available and encourages them to contact their energy retailer before they are disconnected.</a:t>
            </a:r>
          </a:p>
          <a:p>
            <a:endParaRPr lang="en-US" sz="1200" dirty="0"/>
          </a:p>
          <a:p>
            <a:r>
              <a:rPr lang="en-US" sz="1200" dirty="0"/>
              <a:t>National trials have demonstrated that up to 80% of disconnections can be avoided through this human-centred approach.</a:t>
            </a:r>
          </a:p>
          <a:p>
            <a:endParaRPr lang="en-US" sz="1200" dirty="0"/>
          </a:p>
          <a:p>
            <a:r>
              <a:rPr lang="en-US" sz="1200" dirty="0"/>
              <a:t>The Knock to Stay Connected program is an example of how collaboration with other organisations can effectively address consumer vulnerability.</a:t>
            </a:r>
          </a:p>
        </p:txBody>
      </p:sp>
      <p:sp>
        <p:nvSpPr>
          <p:cNvPr id="8" name="Title 1">
            <a:extLst>
              <a:ext uri="{FF2B5EF4-FFF2-40B4-BE49-F238E27FC236}">
                <a16:creationId xmlns:a16="http://schemas.microsoft.com/office/drawing/2014/main" id="{4500983B-4D43-7617-2AF2-F921DE147595}"/>
              </a:ext>
            </a:extLst>
          </p:cNvPr>
          <p:cNvSpPr txBox="1">
            <a:spLocks/>
          </p:cNvSpPr>
          <p:nvPr/>
        </p:nvSpPr>
        <p:spPr>
          <a:xfrm>
            <a:off x="262800" y="360000"/>
            <a:ext cx="614018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008F92"/>
                </a:solidFill>
              </a:rPr>
              <a:t>Better practice principle in action: </a:t>
            </a:r>
            <a:br>
              <a:rPr lang="en-US" sz="2800" dirty="0">
                <a:solidFill>
                  <a:srgbClr val="008F92"/>
                </a:solidFill>
              </a:rPr>
            </a:br>
            <a:r>
              <a:rPr lang="en-US" sz="1800" b="0" dirty="0">
                <a:solidFill>
                  <a:srgbClr val="008F92"/>
                </a:solidFill>
              </a:rPr>
              <a:t>Collaborate with other organisations</a:t>
            </a:r>
          </a:p>
        </p:txBody>
      </p:sp>
    </p:spTree>
    <p:extLst>
      <p:ext uri="{BB962C8B-B14F-4D97-AF65-F5344CB8AC3E}">
        <p14:creationId xmlns:p14="http://schemas.microsoft.com/office/powerpoint/2010/main" val="42565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8F92">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82034"/>
            <a:ext cx="10674579" cy="1322147"/>
          </a:xfrm>
        </p:spPr>
        <p:txBody>
          <a:bodyPr>
            <a:normAutofit/>
          </a:bodyPr>
          <a:lstStyle/>
          <a:p>
            <a:r>
              <a:rPr lang="en-US" sz="3200" dirty="0"/>
              <a:t>Collaborate with other organisations</a:t>
            </a:r>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29</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008F92"/>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2" name="Content Placeholder 6">
            <a:extLst>
              <a:ext uri="{FF2B5EF4-FFF2-40B4-BE49-F238E27FC236}">
                <a16:creationId xmlns:a16="http://schemas.microsoft.com/office/drawing/2014/main" id="{D6826AEF-4362-2EC6-B86F-46A8695D26BC}"/>
              </a:ext>
            </a:extLst>
          </p:cNvPr>
          <p:cNvSpPr txBox="1">
            <a:spLocks/>
          </p:cNvSpPr>
          <p:nvPr/>
        </p:nvSpPr>
        <p:spPr>
          <a:xfrm>
            <a:off x="1051792" y="1815152"/>
            <a:ext cx="9808713" cy="4203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Questions to consider:</a:t>
            </a:r>
          </a:p>
          <a:p>
            <a:pPr marL="0" marR="0" lvl="0" indent="0" algn="l" defTabSz="914400" rtl="0" eaLnBrk="1" fontAlgn="auto" latinLnBrk="0" hangingPunct="1">
              <a:lnSpc>
                <a:spcPct val="90000"/>
              </a:lnSpc>
              <a:spcBef>
                <a:spcPts val="1200"/>
              </a:spcBef>
              <a:spcAft>
                <a:spcPts val="400"/>
              </a:spcAft>
              <a:buClr>
                <a:srgbClr val="E0601F"/>
              </a:buClr>
              <a:buSzTx/>
              <a:buFont typeface="Arial" panose="020B0604020202020204" pitchFamily="34" charset="0"/>
              <a:buNone/>
              <a:tabLst/>
              <a:defRPr/>
            </a:pPr>
            <a:r>
              <a:rPr kumimoji="0" lang="en-AU" sz="2000" b="0" i="0" strike="noStrike" kern="1200" cap="none" spc="0" normalizeH="0" baseline="0" noProof="0" dirty="0">
                <a:ln>
                  <a:noFill/>
                </a:ln>
                <a:solidFill>
                  <a:srgbClr val="303F51"/>
                </a:solidFill>
                <a:effectLst/>
                <a:uLnTx/>
                <a:uFillTx/>
                <a:latin typeface="Arial" panose="020B0604020202020204"/>
                <a:ea typeface="+mn-ea"/>
                <a:cs typeface="+mn-cs"/>
              </a:rPr>
              <a:t>In your organisation:</a:t>
            </a:r>
          </a:p>
          <a:p>
            <a:r>
              <a:rPr lang="en-US" dirty="0"/>
              <a:t>What referral pathways and partnerships are established to support consumers, particularly those experiencing vulnerability?  </a:t>
            </a:r>
          </a:p>
          <a:p>
            <a:r>
              <a:rPr lang="en-US" dirty="0"/>
              <a:t>What collaborative relationships do you have with other organisations to improve practices and share knowledge regarding consumers experiencing vulnerability? This may include other retailers, networks and distributors, government agencies, non-profits and financial counsellors.</a:t>
            </a:r>
          </a:p>
          <a:p>
            <a:r>
              <a:rPr lang="en-US" dirty="0"/>
              <a:t>What referral policies and procedures do you have, including policies and procedures for obtaining and recording consumer consent?</a:t>
            </a:r>
          </a:p>
        </p:txBody>
      </p:sp>
    </p:spTree>
    <p:extLst>
      <p:ext uri="{BB962C8B-B14F-4D97-AF65-F5344CB8AC3E}">
        <p14:creationId xmlns:p14="http://schemas.microsoft.com/office/powerpoint/2010/main" val="280218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F6ED87E-7486-72DA-82CD-00EE00A695ED}"/>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3" name="Slide Number Placeholder 2">
            <a:extLst>
              <a:ext uri="{FF2B5EF4-FFF2-40B4-BE49-F238E27FC236}">
                <a16:creationId xmlns:a16="http://schemas.microsoft.com/office/drawing/2014/main" id="{CBE4C79F-B6D2-526B-C020-D9D8DAA6B309}"/>
              </a:ext>
            </a:extLst>
          </p:cNvPr>
          <p:cNvSpPr>
            <a:spLocks noGrp="1"/>
          </p:cNvSpPr>
          <p:nvPr>
            <p:ph type="sldNum" sz="quarter" idx="4"/>
          </p:nvPr>
        </p:nvSpPr>
        <p:spPr/>
        <p:txBody>
          <a:bodyPr/>
          <a:lstStyle/>
          <a:p>
            <a:fld id="{59E0E5AC-4EB8-1344-86F9-1F2AD8323603}" type="slidenum">
              <a:rPr lang="en-US" smtClean="0"/>
              <a:pPr/>
              <a:t>3</a:t>
            </a:fld>
            <a:endParaRPr lang="en-US" dirty="0"/>
          </a:p>
        </p:txBody>
      </p:sp>
      <p:sp>
        <p:nvSpPr>
          <p:cNvPr id="19" name="Text Placeholder 18">
            <a:extLst>
              <a:ext uri="{FF2B5EF4-FFF2-40B4-BE49-F238E27FC236}">
                <a16:creationId xmlns:a16="http://schemas.microsoft.com/office/drawing/2014/main" id="{B29892E4-2E17-EA57-5822-248F9D6AD0E7}"/>
              </a:ext>
            </a:extLst>
          </p:cNvPr>
          <p:cNvSpPr>
            <a:spLocks noGrp="1"/>
          </p:cNvSpPr>
          <p:nvPr>
            <p:ph type="body" idx="1"/>
          </p:nvPr>
        </p:nvSpPr>
        <p:spPr>
          <a:xfrm>
            <a:off x="262800" y="900000"/>
            <a:ext cx="5609432" cy="843627"/>
          </a:xfrm>
        </p:spPr>
        <p:txBody>
          <a:bodyPr>
            <a:normAutofit lnSpcReduction="10000"/>
          </a:bodyPr>
          <a:lstStyle/>
          <a:p>
            <a:pPr>
              <a:lnSpc>
                <a:spcPct val="100000"/>
              </a:lnSpc>
            </a:pPr>
            <a:r>
              <a:rPr lang="en-US" sz="1800" dirty="0">
                <a:solidFill>
                  <a:schemeClr val="tx2"/>
                </a:solidFill>
              </a:rPr>
              <a:t>The toolkit contains 6 better practice principles for identifying and supporting consumers experiencing vulnerability.</a:t>
            </a:r>
          </a:p>
        </p:txBody>
      </p:sp>
      <p:sp>
        <p:nvSpPr>
          <p:cNvPr id="17" name="Content Placeholder 16">
            <a:extLst>
              <a:ext uri="{FF2B5EF4-FFF2-40B4-BE49-F238E27FC236}">
                <a16:creationId xmlns:a16="http://schemas.microsoft.com/office/drawing/2014/main" id="{CDBA651B-22FE-1FA8-468B-FB3E0A8CB889}"/>
              </a:ext>
            </a:extLst>
          </p:cNvPr>
          <p:cNvSpPr>
            <a:spLocks noGrp="1"/>
          </p:cNvSpPr>
          <p:nvPr>
            <p:ph sz="half" idx="2"/>
          </p:nvPr>
        </p:nvSpPr>
        <p:spPr>
          <a:xfrm>
            <a:off x="262800" y="1978097"/>
            <a:ext cx="5609432" cy="3684588"/>
          </a:xfrm>
        </p:spPr>
        <p:txBody>
          <a:bodyPr>
            <a:normAutofit/>
          </a:bodyPr>
          <a:lstStyle/>
          <a:p>
            <a:pPr marL="0" indent="0">
              <a:buNone/>
            </a:pPr>
            <a:r>
              <a:rPr lang="en-US" sz="1600" dirty="0"/>
              <a:t>The principles are intended to work in unison.</a:t>
            </a:r>
            <a:br>
              <a:rPr lang="en-US" sz="1600" dirty="0"/>
            </a:br>
            <a:endParaRPr lang="en-US" sz="1600" dirty="0"/>
          </a:p>
          <a:p>
            <a:pPr marL="0" indent="0">
              <a:buNone/>
            </a:pPr>
            <a:r>
              <a:rPr lang="en-US" sz="1600" dirty="0"/>
              <a:t>In the toolkit each principle is explained through:</a:t>
            </a:r>
          </a:p>
          <a:p>
            <a:r>
              <a:rPr lang="en-US" sz="1600" dirty="0"/>
              <a:t>a consumer story that illustrates the potential impact on customer experiences and outcomes</a:t>
            </a:r>
          </a:p>
          <a:p>
            <a:r>
              <a:rPr lang="en-US" sz="1600" dirty="0"/>
              <a:t>better practice findings from research and consultation</a:t>
            </a:r>
          </a:p>
          <a:p>
            <a:r>
              <a:rPr lang="en-US" sz="1600" dirty="0"/>
              <a:t>industry case studies with practical examples of how the principle can be implemented</a:t>
            </a:r>
          </a:p>
          <a:p>
            <a:r>
              <a:rPr lang="en-US" sz="1600" b="0" i="0" u="none" strike="noStrike" baseline="0" dirty="0"/>
              <a:t>a summary of how you can put the principle into practice in your organis</a:t>
            </a:r>
            <a:r>
              <a:rPr lang="en-US" sz="1600" dirty="0"/>
              <a:t>ation.</a:t>
            </a:r>
            <a:endParaRPr lang="en-AU" sz="1600" dirty="0"/>
          </a:p>
        </p:txBody>
      </p:sp>
      <p:sp>
        <p:nvSpPr>
          <p:cNvPr id="28" name="Title 1">
            <a:extLst>
              <a:ext uri="{FF2B5EF4-FFF2-40B4-BE49-F238E27FC236}">
                <a16:creationId xmlns:a16="http://schemas.microsoft.com/office/drawing/2014/main" id="{65C40EDA-EAE9-C2B3-4D11-C7B35B782F4C}"/>
              </a:ext>
            </a:extLst>
          </p:cNvPr>
          <p:cNvSpPr>
            <a:spLocks noGrp="1"/>
          </p:cNvSpPr>
          <p:nvPr>
            <p:ph type="title"/>
          </p:nvPr>
        </p:nvSpPr>
        <p:spPr>
          <a:xfrm>
            <a:off x="262800" y="360000"/>
            <a:ext cx="11492506" cy="525829"/>
          </a:xfrm>
        </p:spPr>
        <p:txBody>
          <a:bodyPr>
            <a:normAutofit/>
          </a:bodyPr>
          <a:lstStyle/>
          <a:p>
            <a:r>
              <a:rPr lang="en-US" sz="2800" dirty="0">
                <a:solidFill>
                  <a:schemeClr val="accent2"/>
                </a:solidFill>
              </a:rPr>
              <a:t>The better practice principles</a:t>
            </a:r>
            <a:endParaRPr lang="en-AU" sz="2800" dirty="0">
              <a:solidFill>
                <a:schemeClr val="accent2"/>
              </a:solidFill>
            </a:endParaRPr>
          </a:p>
        </p:txBody>
      </p:sp>
      <p:pic>
        <p:nvPicPr>
          <p:cNvPr id="4" name="Picture 3">
            <a:extLst>
              <a:ext uri="{FF2B5EF4-FFF2-40B4-BE49-F238E27FC236}">
                <a16:creationId xmlns:a16="http://schemas.microsoft.com/office/drawing/2014/main" id="{B24AE8EA-98E6-AEFE-F5D6-47191822E741}"/>
              </a:ext>
            </a:extLst>
          </p:cNvPr>
          <p:cNvPicPr>
            <a:picLocks noChangeAspect="1"/>
          </p:cNvPicPr>
          <p:nvPr/>
        </p:nvPicPr>
        <p:blipFill>
          <a:blip r:embed="rId4"/>
          <a:stretch>
            <a:fillRect/>
          </a:stretch>
        </p:blipFill>
        <p:spPr>
          <a:xfrm>
            <a:off x="5954650" y="402553"/>
            <a:ext cx="4792784" cy="6284276"/>
          </a:xfrm>
          <a:prstGeom prst="rect">
            <a:avLst/>
          </a:prstGeom>
        </p:spPr>
      </p:pic>
    </p:spTree>
    <p:extLst>
      <p:ext uri="{BB962C8B-B14F-4D97-AF65-F5344CB8AC3E}">
        <p14:creationId xmlns:p14="http://schemas.microsoft.com/office/powerpoint/2010/main" val="37388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8F92">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82034"/>
            <a:ext cx="10674579" cy="1322147"/>
          </a:xfrm>
        </p:spPr>
        <p:txBody>
          <a:bodyPr>
            <a:normAutofit/>
          </a:bodyPr>
          <a:lstStyle/>
          <a:p>
            <a:r>
              <a:rPr lang="en-US" sz="3200" dirty="0"/>
              <a:t>Collaborate with other organisations</a:t>
            </a:r>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30</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008F92"/>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2" name="Content Placeholder 6">
            <a:extLst>
              <a:ext uri="{FF2B5EF4-FFF2-40B4-BE49-F238E27FC236}">
                <a16:creationId xmlns:a16="http://schemas.microsoft.com/office/drawing/2014/main" id="{D6826AEF-4362-2EC6-B86F-46A8695D26BC}"/>
              </a:ext>
            </a:extLst>
          </p:cNvPr>
          <p:cNvSpPr txBox="1">
            <a:spLocks/>
          </p:cNvSpPr>
          <p:nvPr/>
        </p:nvSpPr>
        <p:spPr>
          <a:xfrm>
            <a:off x="1051792" y="1815152"/>
            <a:ext cx="9808713" cy="4203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Activity suggestion:</a:t>
            </a:r>
          </a:p>
          <a:p>
            <a:r>
              <a:rPr lang="en-US" dirty="0"/>
              <a:t>Run an interactive session with staff to brainstorm responses to each of the questions.</a:t>
            </a:r>
          </a:p>
          <a:p>
            <a:r>
              <a:rPr lang="en-US" dirty="0"/>
              <a:t>Consider using sticky notes (digital or physical) or an online collaboration tool (e.g. Padlet) to collect staff’s responses. This provides a visual reference to aid discussion and for review post-brainstorming.</a:t>
            </a:r>
          </a:p>
        </p:txBody>
      </p:sp>
    </p:spTree>
    <p:extLst>
      <p:ext uri="{BB962C8B-B14F-4D97-AF65-F5344CB8AC3E}">
        <p14:creationId xmlns:p14="http://schemas.microsoft.com/office/powerpoint/2010/main" val="224769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4B267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CC7-C4EC-4D28-B3D9-D4E2BF4F17B3}"/>
              </a:ext>
            </a:extLst>
          </p:cNvPr>
          <p:cNvSpPr txBox="1">
            <a:spLocks/>
          </p:cNvSpPr>
          <p:nvPr/>
        </p:nvSpPr>
        <p:spPr>
          <a:xfrm>
            <a:off x="0" y="2612571"/>
            <a:ext cx="12192000" cy="434054"/>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b="1" i="0" u="none" strike="noStrike" baseline="0" dirty="0">
                <a:solidFill>
                  <a:schemeClr val="bg1"/>
                </a:solidFill>
                <a:latin typeface="+mn-lt"/>
              </a:rPr>
              <a:t>Use data to improve consumer outcomes</a:t>
            </a:r>
          </a:p>
        </p:txBody>
      </p:sp>
      <p:sp>
        <p:nvSpPr>
          <p:cNvPr id="3" name="Subtitle 2">
            <a:extLst>
              <a:ext uri="{FF2B5EF4-FFF2-40B4-BE49-F238E27FC236}">
                <a16:creationId xmlns:a16="http://schemas.microsoft.com/office/drawing/2014/main" id="{C4332B98-C803-4E33-9DCA-62E2E823120D}"/>
              </a:ext>
            </a:extLst>
          </p:cNvPr>
          <p:cNvSpPr txBox="1">
            <a:spLocks/>
          </p:cNvSpPr>
          <p:nvPr/>
        </p:nvSpPr>
        <p:spPr>
          <a:xfrm>
            <a:off x="0" y="3377322"/>
            <a:ext cx="12192000"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p>
          <a:p>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192943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5FF0F3-B12A-784B-984B-23F45745DC1D}"/>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E15D1E10-686B-43A4-0543-2F1003801098}"/>
              </a:ext>
            </a:extLst>
          </p:cNvPr>
          <p:cNvSpPr txBox="1"/>
          <p:nvPr/>
        </p:nvSpPr>
        <p:spPr>
          <a:xfrm>
            <a:off x="261711" y="1800000"/>
            <a:ext cx="7083969" cy="3000821"/>
          </a:xfrm>
          <a:prstGeom prst="rect">
            <a:avLst/>
          </a:prstGeom>
          <a:noFill/>
        </p:spPr>
        <p:txBody>
          <a:bodyPr wrap="square" rtlCol="0">
            <a:spAutoFit/>
          </a:bodyPr>
          <a:lstStyle/>
          <a:p>
            <a:pPr>
              <a:lnSpc>
                <a:spcPct val="90000"/>
              </a:lnSpc>
            </a:pPr>
            <a:r>
              <a:rPr lang="en-US" sz="1500" b="1" dirty="0"/>
              <a:t>In developing the toolkit, the AER found that:</a:t>
            </a:r>
          </a:p>
          <a:p>
            <a:pPr>
              <a:lnSpc>
                <a:spcPct val="90000"/>
              </a:lnSpc>
            </a:pPr>
            <a:endParaRPr lang="en-US" sz="1500" dirty="0"/>
          </a:p>
          <a:p>
            <a:pPr marL="285750" indent="-285750">
              <a:lnSpc>
                <a:spcPct val="90000"/>
              </a:lnSpc>
              <a:buFont typeface="Arial" panose="020B0604020202020204" pitchFamily="34" charset="0"/>
              <a:buChar char="•"/>
            </a:pPr>
            <a:r>
              <a:rPr lang="en-US" sz="1500" dirty="0"/>
              <a:t>Poor data management can hinder early identification of vulnerability and contribute to consumer harm. </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Effective, ethical and secure data and customer management systems can aid in identifying and supporting consumers experiencing vulnerability.</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Technologies and processes have significant potential to assist in the identification of vulnerability. </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Using data to act on vulnerability indicators can improve relationships with customers, drive greater engagement and improve outcomes for both the service provider and the customer in the long run.</a:t>
            </a:r>
          </a:p>
        </p:txBody>
      </p:sp>
      <p:sp>
        <p:nvSpPr>
          <p:cNvPr id="5" name="TextBox 4">
            <a:extLst>
              <a:ext uri="{FF2B5EF4-FFF2-40B4-BE49-F238E27FC236}">
                <a16:creationId xmlns:a16="http://schemas.microsoft.com/office/drawing/2014/main" id="{3EB8D15F-4345-FF0F-A864-890DED8E927E}"/>
              </a:ext>
            </a:extLst>
          </p:cNvPr>
          <p:cNvSpPr txBox="1"/>
          <p:nvPr/>
        </p:nvSpPr>
        <p:spPr>
          <a:xfrm>
            <a:off x="261711" y="900000"/>
            <a:ext cx="7083969" cy="584775"/>
          </a:xfrm>
          <a:prstGeom prst="rect">
            <a:avLst/>
          </a:prstGeom>
          <a:noFill/>
        </p:spPr>
        <p:txBody>
          <a:bodyPr wrap="square">
            <a:spAutoFit/>
          </a:bodyPr>
          <a:lstStyle/>
          <a:p>
            <a:r>
              <a:rPr lang="en-US" sz="1600" dirty="0">
                <a:solidFill>
                  <a:srgbClr val="4B267D"/>
                </a:solidFill>
              </a:rPr>
              <a:t>This principle is about energy service providers making better use of data to identify and support consumers experiencing vulnerability.</a:t>
            </a:r>
          </a:p>
        </p:txBody>
      </p:sp>
      <p:pic>
        <p:nvPicPr>
          <p:cNvPr id="6" name="Graphic 5" descr="Presentation with pie chart with solid fill">
            <a:extLst>
              <a:ext uri="{FF2B5EF4-FFF2-40B4-BE49-F238E27FC236}">
                <a16:creationId xmlns:a16="http://schemas.microsoft.com/office/drawing/2014/main" id="{EA859E76-EADB-F03B-C8B5-DE3D6EA070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080852" y="3110504"/>
            <a:ext cx="2885630" cy="2885630"/>
          </a:xfrm>
          <a:prstGeom prst="rect">
            <a:avLst/>
          </a:prstGeom>
        </p:spPr>
      </p:pic>
      <p:sp>
        <p:nvSpPr>
          <p:cNvPr id="7" name="Title 1">
            <a:extLst>
              <a:ext uri="{FF2B5EF4-FFF2-40B4-BE49-F238E27FC236}">
                <a16:creationId xmlns:a16="http://schemas.microsoft.com/office/drawing/2014/main" id="{E6ED2295-FE28-85BB-2A2D-0DA001D9D31A}"/>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4B267D"/>
                </a:solidFill>
              </a:rPr>
              <a:t>Use data to improve consumer outcomes</a:t>
            </a:r>
            <a:endParaRPr lang="en-AU" sz="2800" dirty="0">
              <a:solidFill>
                <a:srgbClr val="4B267D"/>
              </a:solidFill>
            </a:endParaRPr>
          </a:p>
        </p:txBody>
      </p:sp>
    </p:spTree>
    <p:extLst>
      <p:ext uri="{BB962C8B-B14F-4D97-AF65-F5344CB8AC3E}">
        <p14:creationId xmlns:p14="http://schemas.microsoft.com/office/powerpoint/2010/main" val="419960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172F5E-29E2-411A-D936-B67ADDC4151D}"/>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a:xfrm>
            <a:off x="11595100" y="280218"/>
            <a:ext cx="501651" cy="24467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F5876A96-6460-127D-FD3C-0B71C2B1B97F}"/>
              </a:ext>
            </a:extLst>
          </p:cNvPr>
          <p:cNvSpPr txBox="1"/>
          <p:nvPr/>
        </p:nvSpPr>
        <p:spPr>
          <a:xfrm>
            <a:off x="5733632" y="1420758"/>
            <a:ext cx="4114377" cy="4016484"/>
          </a:xfrm>
          <a:prstGeom prst="rect">
            <a:avLst/>
          </a:prstGeom>
          <a:noFill/>
        </p:spPr>
        <p:txBody>
          <a:bodyPr wrap="square" rtlCol="0">
            <a:spAutoFit/>
          </a:bodyPr>
          <a:lstStyle/>
          <a:p>
            <a:r>
              <a:rPr lang="en-US" sz="1500" dirty="0"/>
              <a:t>Cora has recently retired and become eligible for the aged pension. The retailer is notified that she would like to start paying her bill using Centrepay.</a:t>
            </a:r>
          </a:p>
          <a:p>
            <a:endParaRPr lang="en-US" sz="1500" dirty="0"/>
          </a:p>
          <a:p>
            <a:r>
              <a:rPr lang="en-US" sz="1500" dirty="0"/>
              <a:t>The request immediately identifies Cora in the retailer’s system and their hardship team proactively reaches out to her to discuss her circumstances and needs. </a:t>
            </a:r>
          </a:p>
          <a:p>
            <a:pPr marL="285750" indent="-285750">
              <a:buFont typeface="Arial" panose="020B0604020202020204" pitchFamily="34" charset="0"/>
              <a:buChar char="•"/>
            </a:pPr>
            <a:endParaRPr lang="en-US" sz="1500" dirty="0"/>
          </a:p>
          <a:p>
            <a:r>
              <a:rPr lang="en-US" sz="1500" dirty="0"/>
              <a:t>The retailer puts Cora on the most appropriate energy plan for her circumstances and make sure she is receiving the right energy concessions, putting her on a path to avoid energy debt and setting them up for a good relationship into the future.</a:t>
            </a:r>
          </a:p>
          <a:p>
            <a:pPr marL="285750" indent="-285750">
              <a:buFont typeface="Arial" panose="020B0604020202020204" pitchFamily="34" charset="0"/>
              <a:buChar char="•"/>
            </a:pPr>
            <a:endParaRPr lang="en-US" sz="1500" dirty="0">
              <a:solidFill>
                <a:schemeClr val="bg1"/>
              </a:solidFill>
            </a:endParaRPr>
          </a:p>
        </p:txBody>
      </p:sp>
      <p:sp>
        <p:nvSpPr>
          <p:cNvPr id="6" name="Title 1">
            <a:extLst>
              <a:ext uri="{FF2B5EF4-FFF2-40B4-BE49-F238E27FC236}">
                <a16:creationId xmlns:a16="http://schemas.microsoft.com/office/drawing/2014/main" id="{235C88BB-FD79-5544-823D-BF966CDA78D0}"/>
              </a:ext>
            </a:extLst>
          </p:cNvPr>
          <p:cNvSpPr txBox="1">
            <a:spLocks/>
          </p:cNvSpPr>
          <p:nvPr/>
        </p:nvSpPr>
        <p:spPr>
          <a:xfrm>
            <a:off x="262800" y="360000"/>
            <a:ext cx="614018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4B267D"/>
                </a:solidFill>
              </a:rPr>
              <a:t>Better practice principle in action: </a:t>
            </a:r>
            <a:br>
              <a:rPr lang="en-US" sz="2800" dirty="0">
                <a:solidFill>
                  <a:srgbClr val="4B267D"/>
                </a:solidFill>
              </a:rPr>
            </a:br>
            <a:r>
              <a:rPr lang="en-US" sz="1800" b="0" dirty="0">
                <a:solidFill>
                  <a:srgbClr val="4B267D"/>
                </a:solidFill>
              </a:rPr>
              <a:t>Use data to improve consumer outcomes</a:t>
            </a:r>
          </a:p>
        </p:txBody>
      </p:sp>
      <p:pic>
        <p:nvPicPr>
          <p:cNvPr id="2" name="Picture 1">
            <a:extLst>
              <a:ext uri="{FF2B5EF4-FFF2-40B4-BE49-F238E27FC236}">
                <a16:creationId xmlns:a16="http://schemas.microsoft.com/office/drawing/2014/main" id="{EDD718BF-E148-84E1-8C48-2B11068535B5}"/>
              </a:ext>
            </a:extLst>
          </p:cNvPr>
          <p:cNvPicPr>
            <a:picLocks noChangeAspect="1"/>
          </p:cNvPicPr>
          <p:nvPr/>
        </p:nvPicPr>
        <p:blipFill>
          <a:blip r:embed="rId3"/>
          <a:stretch>
            <a:fillRect/>
          </a:stretch>
        </p:blipFill>
        <p:spPr>
          <a:xfrm>
            <a:off x="519302" y="1296000"/>
            <a:ext cx="4904576" cy="5202000"/>
          </a:xfrm>
          <a:prstGeom prst="rect">
            <a:avLst/>
          </a:prstGeom>
        </p:spPr>
      </p:pic>
    </p:spTree>
    <p:extLst>
      <p:ext uri="{BB962C8B-B14F-4D97-AF65-F5344CB8AC3E}">
        <p14:creationId xmlns:p14="http://schemas.microsoft.com/office/powerpoint/2010/main" val="34722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0503D9-F056-FBCE-F3EC-361113ED4C5B}"/>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140D2040-1E63-D663-8520-723434C45F21}"/>
              </a:ext>
            </a:extLst>
          </p:cNvPr>
          <p:cNvSpPr txBox="1"/>
          <p:nvPr/>
        </p:nvSpPr>
        <p:spPr>
          <a:xfrm>
            <a:off x="262800" y="1352157"/>
            <a:ext cx="4505143" cy="4131900"/>
          </a:xfrm>
          <a:prstGeom prst="rect">
            <a:avLst/>
          </a:prstGeom>
          <a:noFill/>
        </p:spPr>
        <p:txBody>
          <a:bodyPr wrap="square" rtlCol="0">
            <a:spAutoFit/>
          </a:bodyPr>
          <a:lstStyle/>
          <a:p>
            <a:r>
              <a:rPr lang="en-AU" sz="1500" b="1" dirty="0"/>
              <a:t>In learning from Cora’s experience, what could be done? </a:t>
            </a:r>
          </a:p>
          <a:p>
            <a:endParaRPr lang="en-AU" sz="1500" dirty="0"/>
          </a:p>
          <a:p>
            <a:pPr marL="285750" indent="-285750">
              <a:lnSpc>
                <a:spcPct val="90000"/>
              </a:lnSpc>
              <a:buFont typeface="Arial" panose="020B0604020202020204" pitchFamily="34" charset="0"/>
              <a:buChar char="•"/>
            </a:pPr>
            <a:r>
              <a:rPr lang="en-US" sz="1500" dirty="0"/>
              <a:t>Learn from your data and use it to identify when consumers might be experiencing vulnerability, so that you can provide proactive and empathetic support.</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Proactively maintain and update data for consumers in vulnerable circumstances.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Ensure that frontline staff can not only recognise and record vulnerability, but also clearly explain what data is being recorded, why it is being recorded and how it will be used.</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Work with other organisations to facilitate better use of data across sectors.</a:t>
            </a:r>
            <a:endParaRPr lang="en-AU" sz="1500" dirty="0"/>
          </a:p>
          <a:p>
            <a:endParaRPr lang="en-AU" sz="1500" dirty="0"/>
          </a:p>
        </p:txBody>
      </p:sp>
      <p:sp>
        <p:nvSpPr>
          <p:cNvPr id="5" name="TextBox 4">
            <a:extLst>
              <a:ext uri="{FF2B5EF4-FFF2-40B4-BE49-F238E27FC236}">
                <a16:creationId xmlns:a16="http://schemas.microsoft.com/office/drawing/2014/main" id="{CF1EC578-2219-1C0F-91DE-A35607A232FF}"/>
              </a:ext>
            </a:extLst>
          </p:cNvPr>
          <p:cNvSpPr txBox="1"/>
          <p:nvPr/>
        </p:nvSpPr>
        <p:spPr>
          <a:xfrm>
            <a:off x="6402981" y="1484313"/>
            <a:ext cx="3836220" cy="3847207"/>
          </a:xfrm>
          <a:prstGeom prst="rect">
            <a:avLst/>
          </a:prstGeom>
          <a:solidFill>
            <a:srgbClr val="ECEAF0"/>
          </a:solidFill>
          <a:effectLst>
            <a:outerShdw blurRad="101600" dist="38100" dir="2700000" sx="102000" sy="102000" algn="tl" rotWithShape="0">
              <a:prstClr val="black">
                <a:alpha val="32000"/>
              </a:prstClr>
            </a:outerShdw>
          </a:effectLst>
        </p:spPr>
        <p:txBody>
          <a:bodyPr wrap="square">
            <a:spAutoFit/>
          </a:bodyPr>
          <a:lstStyle>
            <a:defPPr>
              <a:defRPr lang="en-US"/>
            </a:defPPr>
            <a:lvl1pPr>
              <a:defRPr sz="1400">
                <a:solidFill>
                  <a:schemeClr val="accent1"/>
                </a:solidFill>
              </a:defRPr>
            </a:lvl1pPr>
          </a:lstStyle>
          <a:p>
            <a:endParaRPr lang="en-US" sz="1800" b="1" dirty="0">
              <a:solidFill>
                <a:srgbClr val="4B267D"/>
              </a:solidFill>
            </a:endParaRPr>
          </a:p>
          <a:p>
            <a:r>
              <a:rPr lang="en-US" sz="1800" b="1" dirty="0">
                <a:solidFill>
                  <a:srgbClr val="4B267D"/>
                </a:solidFill>
              </a:rPr>
              <a:t>Case study: </a:t>
            </a:r>
          </a:p>
          <a:p>
            <a:r>
              <a:rPr lang="en-US" dirty="0">
                <a:solidFill>
                  <a:srgbClr val="4B267D"/>
                </a:solidFill>
              </a:rPr>
              <a:t>Horizon Power</a:t>
            </a:r>
          </a:p>
          <a:p>
            <a:endParaRPr lang="en-US" dirty="0"/>
          </a:p>
          <a:p>
            <a:r>
              <a:rPr lang="en-US" sz="1200" dirty="0"/>
              <a:t>Horizon Power has developed a statistical model which uses customer data to proactively identify and assist customers who may be experiencing payment difficulty. </a:t>
            </a:r>
          </a:p>
          <a:p>
            <a:endParaRPr lang="en-US" sz="1200" dirty="0"/>
          </a:p>
          <a:p>
            <a:r>
              <a:rPr lang="en-US" sz="1200" dirty="0"/>
              <a:t>Using historical payment and billing information, the model predicts a customer’s risk of default to identify whether they might be experiencing payment difficulty and need further support.</a:t>
            </a:r>
          </a:p>
          <a:p>
            <a:endParaRPr lang="en-US" sz="1200" dirty="0"/>
          </a:p>
          <a:p>
            <a:r>
              <a:rPr lang="en-US" sz="1200" dirty="0"/>
              <a:t>Proactively reaching out to customers based on the insights from the model has provided an additional opportunity for Horizon Power to engage with customers and identify available support options as early as possible in the payment difficulty journey.</a:t>
            </a:r>
          </a:p>
        </p:txBody>
      </p:sp>
      <p:sp>
        <p:nvSpPr>
          <p:cNvPr id="8" name="Title 1">
            <a:extLst>
              <a:ext uri="{FF2B5EF4-FFF2-40B4-BE49-F238E27FC236}">
                <a16:creationId xmlns:a16="http://schemas.microsoft.com/office/drawing/2014/main" id="{CF93EC54-7261-08AB-8B57-F89A5B3DB925}"/>
              </a:ext>
            </a:extLst>
          </p:cNvPr>
          <p:cNvSpPr txBox="1">
            <a:spLocks/>
          </p:cNvSpPr>
          <p:nvPr/>
        </p:nvSpPr>
        <p:spPr>
          <a:xfrm>
            <a:off x="262800" y="360000"/>
            <a:ext cx="614018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4B267D"/>
                </a:solidFill>
              </a:rPr>
              <a:t>Better practice principle in action: </a:t>
            </a:r>
            <a:br>
              <a:rPr lang="en-US" sz="2800" dirty="0">
                <a:solidFill>
                  <a:srgbClr val="4B267D"/>
                </a:solidFill>
              </a:rPr>
            </a:br>
            <a:r>
              <a:rPr lang="en-US" sz="1800" b="0" dirty="0">
                <a:solidFill>
                  <a:srgbClr val="4B267D"/>
                </a:solidFill>
              </a:rPr>
              <a:t>Use data to improve consumer outcomes</a:t>
            </a:r>
          </a:p>
        </p:txBody>
      </p:sp>
    </p:spTree>
    <p:extLst>
      <p:ext uri="{BB962C8B-B14F-4D97-AF65-F5344CB8AC3E}">
        <p14:creationId xmlns:p14="http://schemas.microsoft.com/office/powerpoint/2010/main" val="194064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B267D">
            <a:alpha val="20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82034"/>
            <a:ext cx="10674579" cy="1322147"/>
          </a:xfrm>
        </p:spPr>
        <p:txBody>
          <a:bodyPr>
            <a:normAutofit/>
          </a:bodyPr>
          <a:lstStyle/>
          <a:p>
            <a:r>
              <a:rPr lang="en-US" sz="3200" dirty="0"/>
              <a:t>Use data to improve consumer outcomes</a:t>
            </a:r>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35</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4B267D"/>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2" name="Content Placeholder 6">
            <a:extLst>
              <a:ext uri="{FF2B5EF4-FFF2-40B4-BE49-F238E27FC236}">
                <a16:creationId xmlns:a16="http://schemas.microsoft.com/office/drawing/2014/main" id="{D6826AEF-4362-2EC6-B86F-46A8695D26BC}"/>
              </a:ext>
            </a:extLst>
          </p:cNvPr>
          <p:cNvSpPr txBox="1">
            <a:spLocks/>
          </p:cNvSpPr>
          <p:nvPr/>
        </p:nvSpPr>
        <p:spPr>
          <a:xfrm>
            <a:off x="1051792" y="1815152"/>
            <a:ext cx="9808713" cy="42035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Questions to consider:</a:t>
            </a:r>
          </a:p>
          <a:p>
            <a:pPr marL="0" indent="0">
              <a:buNone/>
            </a:pPr>
            <a:r>
              <a:rPr kumimoji="0" lang="en-AU" sz="2000" b="0" i="0" strike="noStrike" kern="1200" cap="none" spc="0" normalizeH="0" baseline="0" noProof="0" dirty="0">
                <a:ln>
                  <a:noFill/>
                </a:ln>
                <a:solidFill>
                  <a:srgbClr val="303F51"/>
                </a:solidFill>
                <a:effectLst/>
                <a:uLnTx/>
                <a:uFillTx/>
                <a:latin typeface="Arial" panose="020B0604020202020204"/>
                <a:ea typeface="+mn-ea"/>
                <a:cs typeface="+mn-cs"/>
              </a:rPr>
              <a:t>In your organisation:</a:t>
            </a:r>
            <a:endParaRPr lang="en-US" dirty="0"/>
          </a:p>
          <a:p>
            <a:r>
              <a:rPr lang="en-US" dirty="0"/>
              <a:t>Are you learning from your data and using it to proactively identify when consumers might be experiencing vulnerability and provide empathetic support?</a:t>
            </a:r>
          </a:p>
          <a:p>
            <a:r>
              <a:rPr lang="en-US" dirty="0"/>
              <a:t>Do you proactively maintain and update data for consumers who may be experiencing vulnerability?</a:t>
            </a:r>
          </a:p>
          <a:p>
            <a:r>
              <a:rPr lang="en-US" dirty="0"/>
              <a:t>Are you ensuring that frontline staff can not only recognise and record vulnerability, but also clearly explain what data is being recorded, why it is being recorded and how it will be used?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Activity suggestion:</a:t>
            </a:r>
          </a:p>
          <a:p>
            <a:pPr marL="0" indent="0">
              <a:buFont typeface="Arial" panose="020B0604020202020204" pitchFamily="34" charset="0"/>
              <a:buNone/>
            </a:pPr>
            <a:r>
              <a:rPr lang="en-US" dirty="0"/>
              <a:t>Use these questions to guide a discussion with your colleagues.</a:t>
            </a:r>
          </a:p>
          <a:p>
            <a:endParaRPr lang="en-US" dirty="0"/>
          </a:p>
        </p:txBody>
      </p:sp>
    </p:spTree>
    <p:extLst>
      <p:ext uri="{BB962C8B-B14F-4D97-AF65-F5344CB8AC3E}">
        <p14:creationId xmlns:p14="http://schemas.microsoft.com/office/powerpoint/2010/main" val="167571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EA51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07CC7-C4EC-4D28-B3D9-D4E2BF4F17B3}"/>
              </a:ext>
            </a:extLst>
          </p:cNvPr>
          <p:cNvSpPr txBox="1">
            <a:spLocks/>
          </p:cNvSpPr>
          <p:nvPr/>
        </p:nvSpPr>
        <p:spPr>
          <a:xfrm>
            <a:off x="0" y="2677446"/>
            <a:ext cx="12192000" cy="935733"/>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b="1" i="0" u="none" strike="noStrike" baseline="0" dirty="0">
                <a:solidFill>
                  <a:schemeClr val="bg1"/>
                </a:solidFill>
                <a:latin typeface="+mn-lt"/>
              </a:rPr>
              <a:t>Commit to continuously improving </a:t>
            </a:r>
            <a:br>
              <a:rPr lang="en-US" sz="3600" b="1" i="0" u="none" strike="noStrike" baseline="0" dirty="0">
                <a:solidFill>
                  <a:schemeClr val="bg1"/>
                </a:solidFill>
                <a:latin typeface="+mn-lt"/>
              </a:rPr>
            </a:br>
            <a:r>
              <a:rPr lang="en-US" sz="3600" b="1" i="0" u="none" strike="noStrike" baseline="0" dirty="0">
                <a:solidFill>
                  <a:schemeClr val="bg1"/>
                </a:solidFill>
                <a:latin typeface="+mn-lt"/>
              </a:rPr>
              <a:t>consumer experiences and outcomes</a:t>
            </a:r>
            <a:endParaRPr lang="en-AU" sz="3600" b="1" dirty="0">
              <a:solidFill>
                <a:schemeClr val="bg1"/>
              </a:solidFill>
              <a:latin typeface="+mn-lt"/>
            </a:endParaRPr>
          </a:p>
        </p:txBody>
      </p:sp>
      <p:sp>
        <p:nvSpPr>
          <p:cNvPr id="3" name="Subtitle 2">
            <a:extLst>
              <a:ext uri="{FF2B5EF4-FFF2-40B4-BE49-F238E27FC236}">
                <a16:creationId xmlns:a16="http://schemas.microsoft.com/office/drawing/2014/main" id="{C4332B98-C803-4E33-9DCA-62E2E823120D}"/>
              </a:ext>
            </a:extLst>
          </p:cNvPr>
          <p:cNvSpPr txBox="1">
            <a:spLocks/>
          </p:cNvSpPr>
          <p:nvPr/>
        </p:nvSpPr>
        <p:spPr>
          <a:xfrm>
            <a:off x="0" y="3810439"/>
            <a:ext cx="12192000"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p>
          <a:p>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358554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E6DFD4-8A5B-C0DA-FD7D-1043D4EFEAC8}"/>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ED0DD34-EF2B-30DC-26BA-78F19136C69C}"/>
              </a:ext>
            </a:extLst>
          </p:cNvPr>
          <p:cNvSpPr txBox="1"/>
          <p:nvPr/>
        </p:nvSpPr>
        <p:spPr>
          <a:xfrm>
            <a:off x="261711" y="2160000"/>
            <a:ext cx="6227586" cy="3670236"/>
          </a:xfrm>
          <a:prstGeom prst="rect">
            <a:avLst/>
          </a:prstGeom>
          <a:noFill/>
        </p:spPr>
        <p:txBody>
          <a:bodyPr wrap="square" rtlCol="0">
            <a:spAutoFit/>
          </a:bodyPr>
          <a:lstStyle/>
          <a:p>
            <a:r>
              <a:rPr lang="en-US" sz="1500" b="1" i="0" u="none" strike="noStrike" baseline="0" dirty="0"/>
              <a:t>In developing the toolkit, the AER found that:</a:t>
            </a:r>
          </a:p>
          <a:p>
            <a:endParaRPr lang="en-US" sz="1500" dirty="0"/>
          </a:p>
          <a:p>
            <a:pPr marL="285750" indent="-285750">
              <a:lnSpc>
                <a:spcPct val="90000"/>
              </a:lnSpc>
              <a:buFont typeface="Arial" panose="020B0604020202020204" pitchFamily="34" charset="0"/>
              <a:buChar char="•"/>
            </a:pPr>
            <a:r>
              <a:rPr lang="en-US" sz="1500" b="0" i="0" u="none" strike="noStrike" baseline="0" dirty="0"/>
              <a:t>Without effective monitoring, reporting and change, energy service providers will miss opportunities to improve identification and support of consumers experiencing vulnerability.</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b="0" i="0" u="none" strike="noStrike" baseline="0" dirty="0"/>
              <a:t>Well-communicated expectations of staff and performance measurement ensure organisational goals are adequately passed on to the frontline. </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b="0" i="0" u="none" strike="noStrike" baseline="0" dirty="0"/>
              <a:t>Key performance indicators and other organisational</a:t>
            </a:r>
            <a:r>
              <a:rPr lang="en-US" sz="1500" dirty="0"/>
              <a:t> </a:t>
            </a:r>
            <a:r>
              <a:rPr lang="en-US" sz="1500" b="0" i="0" u="none" strike="noStrike" baseline="0" dirty="0"/>
              <a:t>metrics play a vital role in driving better practice and improving outcomes for consumers experiencing vulnerability.</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b="0" i="0" u="none" strike="noStrike" baseline="0" dirty="0"/>
              <a:t>By actively disclosing initiatives on addressing vulnerability to the public, consumer-facing energy businesses are better able to build and maintain trust with their customers.</a:t>
            </a:r>
          </a:p>
        </p:txBody>
      </p:sp>
      <p:sp>
        <p:nvSpPr>
          <p:cNvPr id="5" name="TextBox 4">
            <a:extLst>
              <a:ext uri="{FF2B5EF4-FFF2-40B4-BE49-F238E27FC236}">
                <a16:creationId xmlns:a16="http://schemas.microsoft.com/office/drawing/2014/main" id="{3DDB1889-1FA2-6482-F1FA-BD02CD7CD3C7}"/>
              </a:ext>
            </a:extLst>
          </p:cNvPr>
          <p:cNvSpPr txBox="1"/>
          <p:nvPr/>
        </p:nvSpPr>
        <p:spPr>
          <a:xfrm>
            <a:off x="261711" y="1260000"/>
            <a:ext cx="6642943" cy="830997"/>
          </a:xfrm>
          <a:prstGeom prst="rect">
            <a:avLst/>
          </a:prstGeom>
          <a:noFill/>
        </p:spPr>
        <p:txBody>
          <a:bodyPr wrap="square">
            <a:spAutoFit/>
          </a:bodyPr>
          <a:lstStyle/>
          <a:p>
            <a:r>
              <a:rPr lang="en-US" sz="1600" i="0" u="none" strike="noStrike" baseline="0" dirty="0">
                <a:solidFill>
                  <a:schemeClr val="accent1"/>
                </a:solidFill>
              </a:rPr>
              <a:t>This principle is about energy service providers regularly seeking, testing and implementing new ways of doing things to drive improvements for consumers.</a:t>
            </a:r>
          </a:p>
        </p:txBody>
      </p:sp>
      <p:sp>
        <p:nvSpPr>
          <p:cNvPr id="7" name="Title 1">
            <a:extLst>
              <a:ext uri="{FF2B5EF4-FFF2-40B4-BE49-F238E27FC236}">
                <a16:creationId xmlns:a16="http://schemas.microsoft.com/office/drawing/2014/main" id="{3F53BA87-3E99-BC97-A61D-A5DF80D6B7FE}"/>
              </a:ext>
            </a:extLst>
          </p:cNvPr>
          <p:cNvSpPr txBox="1">
            <a:spLocks/>
          </p:cNvSpPr>
          <p:nvPr/>
        </p:nvSpPr>
        <p:spPr>
          <a:xfrm>
            <a:off x="262800" y="360000"/>
            <a:ext cx="6838886" cy="88102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rgbClr val="EA5195"/>
                </a:solidFill>
              </a:rPr>
              <a:t>Commit to continuously improving consumer experiences and outcomes</a:t>
            </a:r>
            <a:endParaRPr lang="en-AU" sz="2800" dirty="0">
              <a:solidFill>
                <a:srgbClr val="EA5195"/>
              </a:solidFill>
            </a:endParaRPr>
          </a:p>
        </p:txBody>
      </p:sp>
      <p:pic>
        <p:nvPicPr>
          <p:cNvPr id="2" name="Graphic 1" descr="Classroom with solid fill">
            <a:extLst>
              <a:ext uri="{FF2B5EF4-FFF2-40B4-BE49-F238E27FC236}">
                <a16:creationId xmlns:a16="http://schemas.microsoft.com/office/drawing/2014/main" id="{9AF20FB0-AB14-6D1F-0390-A297FB706F6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40714" y="3016090"/>
            <a:ext cx="2814146" cy="2814146"/>
          </a:xfrm>
          <a:prstGeom prst="rect">
            <a:avLst/>
          </a:prstGeom>
        </p:spPr>
      </p:pic>
    </p:spTree>
    <p:extLst>
      <p:ext uri="{BB962C8B-B14F-4D97-AF65-F5344CB8AC3E}">
        <p14:creationId xmlns:p14="http://schemas.microsoft.com/office/powerpoint/2010/main" val="21863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51B2B0-29A4-AF6B-8150-BC83C84E3825}"/>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BB8B65C-76C2-F0D8-7208-2AFF01886537}"/>
              </a:ext>
            </a:extLst>
          </p:cNvPr>
          <p:cNvSpPr txBox="1"/>
          <p:nvPr/>
        </p:nvSpPr>
        <p:spPr>
          <a:xfrm>
            <a:off x="5400001" y="1440000"/>
            <a:ext cx="5268000" cy="5170646"/>
          </a:xfrm>
          <a:prstGeom prst="rect">
            <a:avLst/>
          </a:prstGeom>
          <a:noFill/>
        </p:spPr>
        <p:txBody>
          <a:bodyPr wrap="square" rtlCol="0">
            <a:spAutoFit/>
          </a:bodyPr>
          <a:lstStyle/>
          <a:p>
            <a:r>
              <a:rPr lang="en-US" sz="1500" dirty="0"/>
              <a:t>Hamish lost his job during the pandemic and has been working casual jobs in the gig economy to make ends meet. </a:t>
            </a:r>
          </a:p>
          <a:p>
            <a:pPr marL="285750" indent="-285750">
              <a:buFont typeface="Arial" panose="020B0604020202020204" pitchFamily="34" charset="0"/>
              <a:buChar char="•"/>
            </a:pPr>
            <a:endParaRPr lang="en-US" sz="1500" dirty="0"/>
          </a:p>
          <a:p>
            <a:r>
              <a:rPr lang="en-US" sz="1500" dirty="0"/>
              <a:t>Instead of seeking support from his retailer, he has been managing his energy bills by making sacrifices in other areas of his life – severely restricting his heating and cooling and reducing his spending on other essentials such as food. </a:t>
            </a:r>
          </a:p>
          <a:p>
            <a:pPr marL="285750" indent="-285750">
              <a:buFont typeface="Arial" panose="020B0604020202020204" pitchFamily="34" charset="0"/>
              <a:buChar char="•"/>
            </a:pPr>
            <a:endParaRPr lang="en-US" sz="1500" dirty="0"/>
          </a:p>
          <a:p>
            <a:r>
              <a:rPr lang="en-US" sz="1500" dirty="0"/>
              <a:t>He has used either payday loans or buy now pay later services to pay for his groceries and utilities.</a:t>
            </a:r>
          </a:p>
          <a:p>
            <a:pPr marL="285750" indent="-285750">
              <a:buFont typeface="Arial" panose="020B0604020202020204" pitchFamily="34" charset="0"/>
              <a:buChar char="•"/>
            </a:pPr>
            <a:endParaRPr lang="en-US" sz="1500" dirty="0"/>
          </a:p>
          <a:p>
            <a:r>
              <a:rPr lang="en-US" sz="1500" dirty="0"/>
              <a:t>Monitoring feedback and data from customers, frontline staff and external stakeholders, his retailer has become aware that this kind of credit is increasingly becoming an issue for their customers experiencing vulnerability. </a:t>
            </a:r>
          </a:p>
          <a:p>
            <a:pPr marL="285750" indent="-285750">
              <a:buFont typeface="Arial" panose="020B0604020202020204" pitchFamily="34" charset="0"/>
              <a:buChar char="•"/>
            </a:pPr>
            <a:endParaRPr lang="en-US" sz="1500" dirty="0"/>
          </a:p>
          <a:p>
            <a:r>
              <a:rPr lang="en-US" sz="1500" dirty="0"/>
              <a:t>In response, his retailer established a project to explore how they can better identify and support these customers, including options to update their billing systems or staff training so that use of buy now pay later services can be used as an indicator of potential vulnerability. </a:t>
            </a:r>
            <a:endParaRPr lang="en-AU" sz="1500" dirty="0"/>
          </a:p>
        </p:txBody>
      </p:sp>
      <p:sp>
        <p:nvSpPr>
          <p:cNvPr id="6" name="Title 1">
            <a:extLst>
              <a:ext uri="{FF2B5EF4-FFF2-40B4-BE49-F238E27FC236}">
                <a16:creationId xmlns:a16="http://schemas.microsoft.com/office/drawing/2014/main" id="{3D5EBE0C-1CD1-918C-51B6-3B375BB3E815}"/>
              </a:ext>
            </a:extLst>
          </p:cNvPr>
          <p:cNvSpPr txBox="1">
            <a:spLocks/>
          </p:cNvSpPr>
          <p:nvPr/>
        </p:nvSpPr>
        <p:spPr>
          <a:xfrm>
            <a:off x="262800" y="360000"/>
            <a:ext cx="759660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EA5195"/>
                </a:solidFill>
              </a:rPr>
              <a:t>Better practice principle in action: </a:t>
            </a:r>
            <a:br>
              <a:rPr lang="en-US" sz="2800" dirty="0">
                <a:solidFill>
                  <a:srgbClr val="EA5195"/>
                </a:solidFill>
              </a:rPr>
            </a:br>
            <a:r>
              <a:rPr lang="en-US" sz="1800" b="0" dirty="0">
                <a:solidFill>
                  <a:srgbClr val="EA5195"/>
                </a:solidFill>
              </a:rPr>
              <a:t>Commit to continuously improving consumer experiences and outcomes</a:t>
            </a:r>
          </a:p>
        </p:txBody>
      </p:sp>
      <p:pic>
        <p:nvPicPr>
          <p:cNvPr id="2" name="Picture 1">
            <a:extLst>
              <a:ext uri="{FF2B5EF4-FFF2-40B4-BE49-F238E27FC236}">
                <a16:creationId xmlns:a16="http://schemas.microsoft.com/office/drawing/2014/main" id="{B3D7D9E7-DD55-6000-9E30-F909777EF47E}"/>
              </a:ext>
            </a:extLst>
          </p:cNvPr>
          <p:cNvPicPr>
            <a:picLocks noChangeAspect="1"/>
          </p:cNvPicPr>
          <p:nvPr/>
        </p:nvPicPr>
        <p:blipFill>
          <a:blip r:embed="rId3"/>
          <a:stretch>
            <a:fillRect/>
          </a:stretch>
        </p:blipFill>
        <p:spPr>
          <a:xfrm>
            <a:off x="537902" y="1296000"/>
            <a:ext cx="4370511" cy="5202000"/>
          </a:xfrm>
          <a:prstGeom prst="rect">
            <a:avLst/>
          </a:prstGeom>
        </p:spPr>
      </p:pic>
    </p:spTree>
    <p:extLst>
      <p:ext uri="{BB962C8B-B14F-4D97-AF65-F5344CB8AC3E}">
        <p14:creationId xmlns:p14="http://schemas.microsoft.com/office/powerpoint/2010/main" val="250232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20489D-C98F-1492-22EC-F874778DFB72}"/>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7186BB0-E607-3DE8-8C2C-F5A504F05CB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EFB96A2-3BF0-75E4-58BE-A82A5AE4BA99}"/>
              </a:ext>
            </a:extLst>
          </p:cNvPr>
          <p:cNvSpPr txBox="1"/>
          <p:nvPr/>
        </p:nvSpPr>
        <p:spPr>
          <a:xfrm>
            <a:off x="262801" y="1456914"/>
            <a:ext cx="4842600" cy="4293483"/>
          </a:xfrm>
          <a:prstGeom prst="rect">
            <a:avLst/>
          </a:prstGeom>
          <a:noFill/>
        </p:spPr>
        <p:txBody>
          <a:bodyPr wrap="square" rtlCol="0">
            <a:spAutoFit/>
          </a:bodyPr>
          <a:lstStyle/>
          <a:p>
            <a:r>
              <a:rPr lang="en-AU" sz="1500" b="1" dirty="0"/>
              <a:t>Learning from Hamish’s experience, what be done?</a:t>
            </a:r>
          </a:p>
          <a:p>
            <a:pPr>
              <a:lnSpc>
                <a:spcPct val="90000"/>
              </a:lnSpc>
            </a:pPr>
            <a:endParaRPr lang="en-AU" sz="1500" dirty="0"/>
          </a:p>
          <a:p>
            <a:pPr marL="285750" indent="-285750">
              <a:lnSpc>
                <a:spcPct val="90000"/>
              </a:lnSpc>
              <a:buFont typeface="Arial" panose="020B0604020202020204" pitchFamily="34" charset="0"/>
              <a:buChar char="•"/>
            </a:pPr>
            <a:r>
              <a:rPr lang="en-US" sz="1500" dirty="0"/>
              <a:t>Establish relevant performance indicators and organisational metrics to monitor and report on.</a:t>
            </a:r>
          </a:p>
          <a:p>
            <a:pPr>
              <a:lnSpc>
                <a:spcPct val="90000"/>
              </a:lnSpc>
            </a:pPr>
            <a:endParaRPr lang="en-US" sz="1500" dirty="0"/>
          </a:p>
          <a:p>
            <a:pPr marL="285750" indent="-285750">
              <a:lnSpc>
                <a:spcPct val="90000"/>
              </a:lnSpc>
              <a:buFont typeface="Arial" panose="020B0604020202020204" pitchFamily="34" charset="0"/>
              <a:buChar char="•"/>
            </a:pPr>
            <a:r>
              <a:rPr lang="en-US" sz="1500" dirty="0"/>
              <a:t>Evaluate whether consumers’ needs are being met and improve processes where needed.</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Regularly review policies, practices and complaints to identify barriers for consumers or opportunities for improvement.</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Audit records for customers experiencing financial hardship to assess whether this may have been exacerbated by poor service experiences or improper practices.</a:t>
            </a:r>
          </a:p>
          <a:p>
            <a:pPr marL="285750" indent="-285750">
              <a:lnSpc>
                <a:spcPct val="90000"/>
              </a:lnSpc>
              <a:buFont typeface="Arial" panose="020B0604020202020204" pitchFamily="34" charset="0"/>
              <a:buChar char="•"/>
            </a:pPr>
            <a:endParaRPr lang="en-US" sz="1500" dirty="0"/>
          </a:p>
          <a:p>
            <a:pPr marL="285750" indent="-285750">
              <a:lnSpc>
                <a:spcPct val="90000"/>
              </a:lnSpc>
              <a:buFont typeface="Arial" panose="020B0604020202020204" pitchFamily="34" charset="0"/>
              <a:buChar char="•"/>
            </a:pPr>
            <a:r>
              <a:rPr lang="en-US" sz="1500" dirty="0"/>
              <a:t>Monitor and adapt new research and developments in identifying and addressing vulnerability.</a:t>
            </a:r>
            <a:endParaRPr lang="en-AU" sz="1500" dirty="0"/>
          </a:p>
          <a:p>
            <a:endParaRPr lang="en-AU" sz="1500" dirty="0"/>
          </a:p>
        </p:txBody>
      </p:sp>
      <p:sp>
        <p:nvSpPr>
          <p:cNvPr id="5" name="TextBox 4">
            <a:extLst>
              <a:ext uri="{FF2B5EF4-FFF2-40B4-BE49-F238E27FC236}">
                <a16:creationId xmlns:a16="http://schemas.microsoft.com/office/drawing/2014/main" id="{58055041-ACE2-F859-601A-5BD5D9FCF9AD}"/>
              </a:ext>
            </a:extLst>
          </p:cNvPr>
          <p:cNvSpPr txBox="1"/>
          <p:nvPr/>
        </p:nvSpPr>
        <p:spPr>
          <a:xfrm>
            <a:off x="6480000" y="1482541"/>
            <a:ext cx="3759200" cy="4493538"/>
          </a:xfrm>
          <a:prstGeom prst="rect">
            <a:avLst/>
          </a:prstGeom>
          <a:solidFill>
            <a:srgbClr val="F6E6ED"/>
          </a:solidFill>
          <a:effectLst>
            <a:outerShdw blurRad="101600" dist="38100" dir="2700000" sx="102000" sy="102000" algn="tl" rotWithShape="0">
              <a:prstClr val="black">
                <a:alpha val="32000"/>
              </a:prstClr>
            </a:outerShdw>
          </a:effectLst>
        </p:spPr>
        <p:txBody>
          <a:bodyPr wrap="square">
            <a:spAutoFit/>
          </a:bodyPr>
          <a:lstStyle/>
          <a:p>
            <a:endParaRPr lang="en-US" sz="1200" i="1" dirty="0">
              <a:solidFill>
                <a:schemeClr val="accent1"/>
              </a:solidFill>
            </a:endParaRPr>
          </a:p>
          <a:p>
            <a:r>
              <a:rPr lang="en-US" b="1" dirty="0">
                <a:solidFill>
                  <a:srgbClr val="EA5195"/>
                </a:solidFill>
              </a:rPr>
              <a:t>Case study: </a:t>
            </a:r>
          </a:p>
          <a:p>
            <a:r>
              <a:rPr lang="en-US" sz="1400" dirty="0">
                <a:solidFill>
                  <a:srgbClr val="EA5195"/>
                </a:solidFill>
              </a:rPr>
              <a:t>Ergon Energy</a:t>
            </a:r>
          </a:p>
          <a:p>
            <a:endParaRPr lang="en-US" sz="1400" b="1" dirty="0">
              <a:solidFill>
                <a:schemeClr val="accent1"/>
              </a:solidFill>
            </a:endParaRPr>
          </a:p>
          <a:p>
            <a:r>
              <a:rPr lang="en-US" sz="1200" dirty="0">
                <a:solidFill>
                  <a:schemeClr val="accent1"/>
                </a:solidFill>
              </a:rPr>
              <a:t>Ergon Energy Retail used research and data to improve the customer experience of its Interactive Voice Response system. </a:t>
            </a:r>
          </a:p>
          <a:p>
            <a:endParaRPr lang="en-US" sz="1200" dirty="0">
              <a:solidFill>
                <a:schemeClr val="accent1"/>
              </a:solidFill>
            </a:endParaRPr>
          </a:p>
          <a:p>
            <a:r>
              <a:rPr lang="en-US" sz="1200" dirty="0">
                <a:solidFill>
                  <a:schemeClr val="accent1"/>
                </a:solidFill>
              </a:rPr>
              <a:t>Calls were analysed to identify the top 3 drivers of customer contact, evaluate customer sentiment and understand consumer intention. Ergon Energy used these data insights to simplifying the menu structure, providing a call-back option and introducing tailored wait messages. </a:t>
            </a:r>
          </a:p>
          <a:p>
            <a:endParaRPr lang="en-US" sz="1200" dirty="0">
              <a:solidFill>
                <a:schemeClr val="accent1"/>
              </a:solidFill>
            </a:endParaRPr>
          </a:p>
          <a:p>
            <a:r>
              <a:rPr lang="en-US" sz="1200" dirty="0">
                <a:solidFill>
                  <a:schemeClr val="accent1"/>
                </a:solidFill>
              </a:rPr>
              <a:t>This reduced the cost to serve by enabling better resource allocation and led to increased customer satisfaction.</a:t>
            </a:r>
          </a:p>
          <a:p>
            <a:endParaRPr lang="en-US" sz="1200" dirty="0">
              <a:solidFill>
                <a:schemeClr val="accent1"/>
              </a:solidFill>
            </a:endParaRPr>
          </a:p>
          <a:p>
            <a:r>
              <a:rPr lang="en-US" sz="1200" dirty="0">
                <a:solidFill>
                  <a:schemeClr val="accent1"/>
                </a:solidFill>
              </a:rPr>
              <a:t>Ergon Energy has committed to continuously improving consumer experiences and outcomes by using research and data to better identify and engage with consumers.</a:t>
            </a:r>
          </a:p>
        </p:txBody>
      </p:sp>
      <p:sp>
        <p:nvSpPr>
          <p:cNvPr id="8" name="Title 1">
            <a:extLst>
              <a:ext uri="{FF2B5EF4-FFF2-40B4-BE49-F238E27FC236}">
                <a16:creationId xmlns:a16="http://schemas.microsoft.com/office/drawing/2014/main" id="{7CE5CA70-1243-2461-B8B8-F39588F35722}"/>
              </a:ext>
            </a:extLst>
          </p:cNvPr>
          <p:cNvSpPr txBox="1">
            <a:spLocks/>
          </p:cNvSpPr>
          <p:nvPr/>
        </p:nvSpPr>
        <p:spPr>
          <a:xfrm>
            <a:off x="262800" y="360000"/>
            <a:ext cx="7596600" cy="72213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20000"/>
              </a:lnSpc>
            </a:pPr>
            <a:r>
              <a:rPr lang="en-US" sz="2800" dirty="0">
                <a:solidFill>
                  <a:srgbClr val="EA5195"/>
                </a:solidFill>
              </a:rPr>
              <a:t>Better practice principle in action: </a:t>
            </a:r>
            <a:br>
              <a:rPr lang="en-US" sz="2800" dirty="0">
                <a:solidFill>
                  <a:srgbClr val="EA5195"/>
                </a:solidFill>
              </a:rPr>
            </a:br>
            <a:r>
              <a:rPr lang="en-US" sz="1800" b="0" dirty="0">
                <a:solidFill>
                  <a:srgbClr val="EA5195"/>
                </a:solidFill>
              </a:rPr>
              <a:t>Commit to continuously improving consumer experiences and outcomes</a:t>
            </a:r>
          </a:p>
        </p:txBody>
      </p:sp>
    </p:spTree>
    <p:extLst>
      <p:ext uri="{BB962C8B-B14F-4D97-AF65-F5344CB8AC3E}">
        <p14:creationId xmlns:p14="http://schemas.microsoft.com/office/powerpoint/2010/main" val="5191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0D1FAE-F79E-7E28-4BD8-AD65F4F6EE3E}"/>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10" name="Content Placeholder 9">
            <a:extLst>
              <a:ext uri="{FF2B5EF4-FFF2-40B4-BE49-F238E27FC236}">
                <a16:creationId xmlns:a16="http://schemas.microsoft.com/office/drawing/2014/main" id="{11554E32-A759-E8CD-5075-BB27FBB540B8}"/>
              </a:ext>
            </a:extLst>
          </p:cNvPr>
          <p:cNvSpPr>
            <a:spLocks noGrp="1"/>
          </p:cNvSpPr>
          <p:nvPr>
            <p:ph idx="1"/>
          </p:nvPr>
        </p:nvSpPr>
        <p:spPr>
          <a:xfrm>
            <a:off x="262800" y="1069246"/>
            <a:ext cx="11631741" cy="907382"/>
          </a:xfrm>
        </p:spPr>
        <p:txBody>
          <a:bodyPr>
            <a:normAutofit/>
          </a:bodyPr>
          <a:lstStyle/>
          <a:p>
            <a:r>
              <a:rPr lang="en-US" sz="1800" dirty="0"/>
              <a:t>None of us can solve consumer vulnerability, but we all have a role to play in reducing the risk of vulnerability and helping consumers who are experiencing vulnerability have better experiences in the energy market.</a:t>
            </a:r>
            <a:endParaRPr lang="en-AU" sz="1800" dirty="0"/>
          </a:p>
        </p:txBody>
      </p:sp>
      <p:sp>
        <p:nvSpPr>
          <p:cNvPr id="3" name="Slide Number Placeholder 2">
            <a:extLst>
              <a:ext uri="{FF2B5EF4-FFF2-40B4-BE49-F238E27FC236}">
                <a16:creationId xmlns:a16="http://schemas.microsoft.com/office/drawing/2014/main" id="{291FCE9E-50E5-F000-BD08-01712BA6F302}"/>
              </a:ext>
            </a:extLst>
          </p:cNvPr>
          <p:cNvSpPr>
            <a:spLocks noGrp="1"/>
          </p:cNvSpPr>
          <p:nvPr>
            <p:ph type="sldNum" sz="quarter" idx="4"/>
          </p:nvPr>
        </p:nvSpPr>
        <p:spPr/>
        <p:txBody>
          <a:bodyPr/>
          <a:lstStyle/>
          <a:p>
            <a:fld id="{59E0E5AC-4EB8-1344-86F9-1F2AD8323603}" type="slidenum">
              <a:rPr lang="en-US" smtClean="0"/>
              <a:pPr/>
              <a:t>4</a:t>
            </a:fld>
            <a:endParaRPr lang="en-US" dirty="0"/>
          </a:p>
        </p:txBody>
      </p:sp>
      <p:pic>
        <p:nvPicPr>
          <p:cNvPr id="12" name="Picture 11">
            <a:extLst>
              <a:ext uri="{FF2B5EF4-FFF2-40B4-BE49-F238E27FC236}">
                <a16:creationId xmlns:a16="http://schemas.microsoft.com/office/drawing/2014/main" id="{41AD9950-E741-E15B-2899-7C0DB7BF1859}"/>
              </a:ext>
            </a:extLst>
          </p:cNvPr>
          <p:cNvPicPr>
            <a:picLocks noChangeAspect="1"/>
          </p:cNvPicPr>
          <p:nvPr/>
        </p:nvPicPr>
        <p:blipFill>
          <a:blip r:embed="rId3"/>
          <a:stretch>
            <a:fillRect/>
          </a:stretch>
        </p:blipFill>
        <p:spPr>
          <a:xfrm>
            <a:off x="262800" y="1791378"/>
            <a:ext cx="7202488" cy="4546251"/>
          </a:xfrm>
          <a:prstGeom prst="rect">
            <a:avLst/>
          </a:prstGeom>
        </p:spPr>
      </p:pic>
      <p:sp>
        <p:nvSpPr>
          <p:cNvPr id="5" name="Title 1">
            <a:extLst>
              <a:ext uri="{FF2B5EF4-FFF2-40B4-BE49-F238E27FC236}">
                <a16:creationId xmlns:a16="http://schemas.microsoft.com/office/drawing/2014/main" id="{6D882CEF-D31F-B14A-B7F2-711E9F4C5B69}"/>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Driving better practice at every level</a:t>
            </a:r>
            <a:endParaRPr lang="en-AU" sz="2800" dirty="0">
              <a:solidFill>
                <a:schemeClr val="accent2"/>
              </a:solidFill>
            </a:endParaRPr>
          </a:p>
        </p:txBody>
      </p:sp>
    </p:spTree>
    <p:extLst>
      <p:ext uri="{BB962C8B-B14F-4D97-AF65-F5344CB8AC3E}">
        <p14:creationId xmlns:p14="http://schemas.microsoft.com/office/powerpoint/2010/main" val="264558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5195">
            <a:alpha val="19000"/>
          </a:srgb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13762"/>
            <a:ext cx="10674579" cy="1596674"/>
          </a:xfrm>
        </p:spPr>
        <p:txBody>
          <a:bodyPr>
            <a:noAutofit/>
          </a:bodyPr>
          <a:lstStyle/>
          <a:p>
            <a:r>
              <a:rPr lang="en-US" sz="2800" dirty="0"/>
              <a:t>Commit to continuously improving consumer experiences and outcomes</a:t>
            </a:r>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solidFill>
            <a:srgbClr val="EA5195"/>
          </a:solidFill>
          <a:ln>
            <a:no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FFFFFF"/>
                </a:solidFill>
                <a:effectLst/>
                <a:uLnTx/>
                <a:uFillTx/>
                <a:latin typeface="Arial" panose="020B0604020202020204"/>
                <a:ea typeface="+mn-ea"/>
                <a:cs typeface="+mn-cs"/>
              </a:rPr>
              <a:t>WORKSHEET</a:t>
            </a: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Content Placeholder 6">
            <a:extLst>
              <a:ext uri="{FF2B5EF4-FFF2-40B4-BE49-F238E27FC236}">
                <a16:creationId xmlns:a16="http://schemas.microsoft.com/office/drawing/2014/main" id="{D6907665-E3DE-19E4-FCDB-6FA4C88CDAC4}"/>
              </a:ext>
            </a:extLst>
          </p:cNvPr>
          <p:cNvSpPr txBox="1">
            <a:spLocks/>
          </p:cNvSpPr>
          <p:nvPr/>
        </p:nvSpPr>
        <p:spPr>
          <a:xfrm>
            <a:off x="1051792" y="1951630"/>
            <a:ext cx="9808713" cy="3919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E0601F"/>
              </a:buClr>
              <a:buNone/>
            </a:pPr>
            <a:r>
              <a:rPr lang="en-AU" b="1" dirty="0"/>
              <a:t>Questions to consider:</a:t>
            </a:r>
            <a:endParaRPr kumimoji="0" lang="en-AU" sz="2000" b="0" i="0" strike="noStrike" kern="1200" cap="none" spc="0" normalizeH="0" baseline="0" noProof="0" dirty="0">
              <a:ln>
                <a:noFill/>
              </a:ln>
              <a:solidFill>
                <a:srgbClr val="303F51"/>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What performance metrics relating to identifying and supporting customers experiencing vulnerability does your organisation monitor and report on?</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How often does your organisation review policies, practices and complaints to identify barriers for consumers and opportunities for improvement? </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303F51"/>
                </a:solidFill>
                <a:effectLst/>
                <a:uLnTx/>
                <a:uFillTx/>
                <a:latin typeface="Arial" panose="020B0604020202020204"/>
                <a:ea typeface="+mn-ea"/>
                <a:cs typeface="+mn-cs"/>
              </a:rPr>
              <a:t>Does the organisation audit records for customers experiencing financial hardship to assess whether this may have been exacerbated by poor service experiences or improper practices?</a:t>
            </a:r>
          </a:p>
          <a:p>
            <a:pPr marL="228600" marR="0" lvl="0" indent="-228600" algn="l" defTabSz="914400" rtl="0" eaLnBrk="1" fontAlgn="auto" latinLnBrk="0" hangingPunct="1">
              <a:lnSpc>
                <a:spcPct val="90000"/>
              </a:lnSpc>
              <a:spcBef>
                <a:spcPts val="400"/>
              </a:spcBef>
              <a:spcAft>
                <a:spcPts val="400"/>
              </a:spcAft>
              <a:buClr>
                <a:srgbClr val="E0601F"/>
              </a:buClr>
              <a:buSzTx/>
              <a:buFont typeface="Arial" panose="020B0604020202020204" pitchFamily="34" charset="0"/>
              <a:buChar char="•"/>
              <a:tabLst/>
              <a:defRPr/>
            </a:pPr>
            <a:endParaRPr lang="en-US" dirty="0">
              <a:solidFill>
                <a:srgbClr val="303F51"/>
              </a:solidFill>
              <a:latin typeface="Arial" panose="020B0604020202020204"/>
            </a:endParaRPr>
          </a:p>
          <a:p>
            <a:pPr marL="0" indent="0">
              <a:buFont typeface="Arial" panose="020B0604020202020204" pitchFamily="34" charset="0"/>
              <a:buNone/>
            </a:pPr>
            <a:r>
              <a:rPr lang="en-US" b="1" dirty="0"/>
              <a:t>Activity suggestion:</a:t>
            </a:r>
          </a:p>
          <a:p>
            <a:pPr marL="0" indent="0">
              <a:buFont typeface="Arial" panose="020B0604020202020204" pitchFamily="34" charset="0"/>
              <a:buNone/>
            </a:pPr>
            <a:r>
              <a:rPr lang="en-US" dirty="0"/>
              <a:t>For each question, consider your organisation’s current approach and then consider ‘how could we do this better?’ to define your ideal approach.</a:t>
            </a:r>
          </a:p>
        </p:txBody>
      </p:sp>
    </p:spTree>
    <p:extLst>
      <p:ext uri="{BB962C8B-B14F-4D97-AF65-F5344CB8AC3E}">
        <p14:creationId xmlns:p14="http://schemas.microsoft.com/office/powerpoint/2010/main" val="179677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05B9EA-D25D-7BCD-7EA4-58BC4D809205}"/>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5A161D0D-7339-C625-2B1A-EE0FD4505DA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E0E5AC-4EB8-1344-86F9-1F2AD8323603}" type="slidenum">
              <a:rPr kumimoji="0" lang="en-US" sz="10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22D08FA5-3E34-A650-4376-0359B672EFC2}"/>
              </a:ext>
            </a:extLst>
          </p:cNvPr>
          <p:cNvSpPr txBox="1"/>
          <p:nvPr/>
        </p:nvSpPr>
        <p:spPr>
          <a:xfrm>
            <a:off x="262800" y="1002641"/>
            <a:ext cx="11460948" cy="3231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rPr>
              <a:t>Some customer groups may particularly benefit from more specialised support. These include:</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3" name="Diagram 2">
            <a:extLst>
              <a:ext uri="{FF2B5EF4-FFF2-40B4-BE49-F238E27FC236}">
                <a16:creationId xmlns:a16="http://schemas.microsoft.com/office/drawing/2014/main" id="{E6B35234-509C-96A5-ECA0-213461DD529C}"/>
              </a:ext>
            </a:extLst>
          </p:cNvPr>
          <p:cNvGraphicFramePr/>
          <p:nvPr>
            <p:extLst>
              <p:ext uri="{D42A27DB-BD31-4B8C-83A1-F6EECF244321}">
                <p14:modId xmlns:p14="http://schemas.microsoft.com/office/powerpoint/2010/main" val="1465802329"/>
              </p:ext>
            </p:extLst>
          </p:nvPr>
        </p:nvGraphicFramePr>
        <p:xfrm>
          <a:off x="101600" y="1447799"/>
          <a:ext cx="11795956" cy="5017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7CA4C881-157E-D593-0D9C-05919DDEF740}"/>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Special cohorts and addressing vulnerability</a:t>
            </a:r>
            <a:endParaRPr lang="en-AU" sz="2800" dirty="0">
              <a:solidFill>
                <a:schemeClr val="accent2"/>
              </a:solidFill>
            </a:endParaRPr>
          </a:p>
        </p:txBody>
      </p:sp>
    </p:spTree>
    <p:extLst>
      <p:ext uri="{BB962C8B-B14F-4D97-AF65-F5344CB8AC3E}">
        <p14:creationId xmlns:p14="http://schemas.microsoft.com/office/powerpoint/2010/main" val="244712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6DC77-EFC8-B8A6-8896-B1E4BDAB1F61}"/>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5A161D0D-7339-C625-2B1A-EE0FD4505DAC}"/>
              </a:ext>
            </a:extLst>
          </p:cNvPr>
          <p:cNvSpPr>
            <a:spLocks noGrp="1"/>
          </p:cNvSpPr>
          <p:nvPr>
            <p:ph type="sldNum" sz="quarter" idx="4"/>
          </p:nvPr>
        </p:nvSpPr>
        <p:spPr/>
        <p:txBody>
          <a:bodyPr/>
          <a:lstStyle/>
          <a:p>
            <a:fld id="{59E0E5AC-4EB8-1344-86F9-1F2AD8323603}" type="slidenum">
              <a:rPr lang="en-US" smtClean="0"/>
              <a:pPr/>
              <a:t>42</a:t>
            </a:fld>
            <a:endParaRPr lang="en-US" dirty="0"/>
          </a:p>
        </p:txBody>
      </p:sp>
      <p:graphicFrame>
        <p:nvGraphicFramePr>
          <p:cNvPr id="8" name="Diagram 7">
            <a:extLst>
              <a:ext uri="{FF2B5EF4-FFF2-40B4-BE49-F238E27FC236}">
                <a16:creationId xmlns:a16="http://schemas.microsoft.com/office/drawing/2014/main" id="{1D1CA9B0-6920-3BA1-2F60-EC4B5CABAFBB}"/>
              </a:ext>
            </a:extLst>
          </p:cNvPr>
          <p:cNvGraphicFramePr/>
          <p:nvPr>
            <p:extLst>
              <p:ext uri="{D42A27DB-BD31-4B8C-83A1-F6EECF244321}">
                <p14:modId xmlns:p14="http://schemas.microsoft.com/office/powerpoint/2010/main" val="277319021"/>
              </p:ext>
            </p:extLst>
          </p:nvPr>
        </p:nvGraphicFramePr>
        <p:xfrm>
          <a:off x="334963" y="1484313"/>
          <a:ext cx="10454482" cy="4962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1CBB33F6-AD8D-FB6A-086C-4FBE03E80927}"/>
              </a:ext>
            </a:extLst>
          </p:cNvPr>
          <p:cNvSpPr txBox="1">
            <a:spLocks/>
          </p:cNvSpPr>
          <p:nvPr/>
        </p:nvSpPr>
        <p:spPr>
          <a:xfrm>
            <a:off x="262800" y="360000"/>
            <a:ext cx="8101629" cy="94161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Why identifying and supporting consumers experiencing vulnerability is important</a:t>
            </a:r>
            <a:endParaRPr lang="en-AU" sz="2800" dirty="0">
              <a:solidFill>
                <a:schemeClr val="accent2"/>
              </a:solidFill>
            </a:endParaRPr>
          </a:p>
        </p:txBody>
      </p:sp>
    </p:spTree>
    <p:extLst>
      <p:ext uri="{BB962C8B-B14F-4D97-AF65-F5344CB8AC3E}">
        <p14:creationId xmlns:p14="http://schemas.microsoft.com/office/powerpoint/2010/main" val="3284979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535E4C2-9FD5-4A8E-941E-F38BEB950141}"/>
              </a:ext>
            </a:extLst>
          </p:cNvPr>
          <p:cNvSpPr>
            <a:spLocks noGrp="1"/>
          </p:cNvSpPr>
          <p:nvPr>
            <p:ph idx="1"/>
          </p:nvPr>
        </p:nvSpPr>
        <p:spPr>
          <a:xfrm>
            <a:off x="0" y="979714"/>
            <a:ext cx="12192000" cy="5878286"/>
          </a:xfrm>
          <a:solidFill>
            <a:schemeClr val="tx2">
              <a:lumMod val="20000"/>
              <a:lumOff val="80000"/>
            </a:schemeClr>
          </a:solidFill>
        </p:spPr>
        <p:txBody>
          <a:bodyPr>
            <a:normAutofit/>
          </a:bodyPr>
          <a:lstStyle/>
          <a:p>
            <a:pPr marL="0" indent="0">
              <a:buNone/>
            </a:pPr>
            <a:endParaRPr lang="en-US" sz="500" dirty="0"/>
          </a:p>
          <a:p>
            <a:pPr marL="261938" lvl="1" indent="0">
              <a:buNone/>
            </a:pPr>
            <a:r>
              <a:rPr lang="en-US" sz="1600" dirty="0"/>
              <a:t>Other sectors and regions offer valuable learnings and insights that can be applied to drive better practice in the energy sector. We hope that these resources provide a useful starting point for more detailed consideration and implementation of the better practice principles.</a:t>
            </a:r>
            <a:endParaRPr lang="en-US" dirty="0"/>
          </a:p>
          <a:p>
            <a:pPr algn="ctr"/>
            <a:endParaRPr lang="en-US" sz="2400"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AU" dirty="0">
              <a:solidFill>
                <a:schemeClr val="tx1"/>
              </a:solidFill>
            </a:endParaRPr>
          </a:p>
          <a:p>
            <a:pPr algn="ctr"/>
            <a:endParaRPr lang="en-AU" dirty="0">
              <a:solidFill>
                <a:schemeClr val="tx1"/>
              </a:solidFill>
            </a:endParaRPr>
          </a:p>
          <a:p>
            <a:pPr algn="ctr"/>
            <a:endParaRPr lang="en-AU" dirty="0">
              <a:solidFill>
                <a:schemeClr val="tx1"/>
              </a:solidFill>
            </a:endParaRPr>
          </a:p>
          <a:p>
            <a:pPr algn="ctr"/>
            <a:endParaRPr lang="en-AU" dirty="0">
              <a:solidFill>
                <a:schemeClr val="tx1"/>
              </a:solidFill>
            </a:endParaRPr>
          </a:p>
          <a:p>
            <a:pPr algn="ctr"/>
            <a:endParaRPr lang="en-AU" dirty="0">
              <a:solidFill>
                <a:schemeClr val="tx1"/>
              </a:solidFill>
            </a:endParaRPr>
          </a:p>
          <a:p>
            <a:pPr algn="ctr"/>
            <a:endParaRPr lang="en-AU" dirty="0">
              <a:solidFill>
                <a:schemeClr val="tx1"/>
              </a:solidFill>
            </a:endParaRPr>
          </a:p>
        </p:txBody>
      </p:sp>
      <p:sp>
        <p:nvSpPr>
          <p:cNvPr id="4" name="Slide Number Placeholder 3">
            <a:extLst>
              <a:ext uri="{FF2B5EF4-FFF2-40B4-BE49-F238E27FC236}">
                <a16:creationId xmlns:a16="http://schemas.microsoft.com/office/drawing/2014/main" id="{CF87CE5E-BB54-E51A-9BA0-39F64B57C334}"/>
              </a:ext>
            </a:extLst>
          </p:cNvPr>
          <p:cNvSpPr>
            <a:spLocks noGrp="1"/>
          </p:cNvSpPr>
          <p:nvPr>
            <p:ph type="sldNum" sz="quarter" idx="4"/>
          </p:nvPr>
        </p:nvSpPr>
        <p:spPr/>
        <p:txBody>
          <a:bodyPr/>
          <a:lstStyle/>
          <a:p>
            <a:fld id="{59E0E5AC-4EB8-1344-86F9-1F2AD8323603}" type="slidenum">
              <a:rPr lang="en-US" smtClean="0"/>
              <a:pPr/>
              <a:t>43</a:t>
            </a:fld>
            <a:endParaRPr lang="en-US" dirty="0"/>
          </a:p>
        </p:txBody>
      </p:sp>
      <p:graphicFrame>
        <p:nvGraphicFramePr>
          <p:cNvPr id="6" name="Table 6">
            <a:extLst>
              <a:ext uri="{FF2B5EF4-FFF2-40B4-BE49-F238E27FC236}">
                <a16:creationId xmlns:a16="http://schemas.microsoft.com/office/drawing/2014/main" id="{1AA1CA7D-0BFF-0F22-A0F5-465404214C28}"/>
              </a:ext>
            </a:extLst>
          </p:cNvPr>
          <p:cNvGraphicFramePr>
            <a:graphicFrameLocks noGrp="1"/>
          </p:cNvGraphicFramePr>
          <p:nvPr>
            <p:extLst>
              <p:ext uri="{D42A27DB-BD31-4B8C-83A1-F6EECF244321}">
                <p14:modId xmlns:p14="http://schemas.microsoft.com/office/powerpoint/2010/main" val="718332026"/>
              </p:ext>
            </p:extLst>
          </p:nvPr>
        </p:nvGraphicFramePr>
        <p:xfrm>
          <a:off x="276225" y="1975787"/>
          <a:ext cx="11639550" cy="4532201"/>
        </p:xfrm>
        <a:graphic>
          <a:graphicData uri="http://schemas.openxmlformats.org/drawingml/2006/table">
            <a:tbl>
              <a:tblPr firstRow="1" bandRow="1">
                <a:effectLst>
                  <a:outerShdw blurRad="63500" sx="102000" sy="102000" algn="ctr" rotWithShape="0">
                    <a:prstClr val="black">
                      <a:alpha val="40000"/>
                    </a:prstClr>
                  </a:outerShdw>
                </a:effectLst>
                <a:tableStyleId>{9DCAF9ED-07DC-4A11-8D7F-57B35C25682E}</a:tableStyleId>
              </a:tblPr>
              <a:tblGrid>
                <a:gridCol w="3476542">
                  <a:extLst>
                    <a:ext uri="{9D8B030D-6E8A-4147-A177-3AD203B41FA5}">
                      <a16:colId xmlns:a16="http://schemas.microsoft.com/office/drawing/2014/main" val="430726009"/>
                    </a:ext>
                  </a:extLst>
                </a:gridCol>
                <a:gridCol w="8163008">
                  <a:extLst>
                    <a:ext uri="{9D8B030D-6E8A-4147-A177-3AD203B41FA5}">
                      <a16:colId xmlns:a16="http://schemas.microsoft.com/office/drawing/2014/main" val="1547330130"/>
                    </a:ext>
                  </a:extLst>
                </a:gridCol>
              </a:tblGrid>
              <a:tr h="313162">
                <a:tc>
                  <a:txBody>
                    <a:bodyPr/>
                    <a:lstStyle/>
                    <a:p>
                      <a:r>
                        <a:rPr lang="en-AU" sz="1400" dirty="0">
                          <a:solidFill>
                            <a:schemeClr val="bg1">
                              <a:lumMod val="95000"/>
                            </a:schemeClr>
                          </a:solidFill>
                        </a:rPr>
                        <a:t>Resource</a:t>
                      </a:r>
                    </a:p>
                  </a:txBody>
                  <a:tcPr/>
                </a:tc>
                <a:tc>
                  <a:txBody>
                    <a:bodyPr/>
                    <a:lstStyle/>
                    <a:p>
                      <a:r>
                        <a:rPr lang="en-AU" sz="1400" dirty="0">
                          <a:solidFill>
                            <a:schemeClr val="bg1">
                              <a:lumMod val="95000"/>
                            </a:schemeClr>
                          </a:solidFill>
                        </a:rPr>
                        <a:t>Summary</a:t>
                      </a:r>
                    </a:p>
                  </a:txBody>
                  <a:tcPr/>
                </a:tc>
                <a:extLst>
                  <a:ext uri="{0D108BD9-81ED-4DB2-BD59-A6C34878D82A}">
                    <a16:rowId xmlns:a16="http://schemas.microsoft.com/office/drawing/2014/main" val="2050047633"/>
                  </a:ext>
                </a:extLst>
              </a:tr>
              <a:tr h="930501">
                <a:tc>
                  <a:txBody>
                    <a:bodyPr/>
                    <a:lstStyle/>
                    <a:p>
                      <a:pPr lvl="0" algn="l"/>
                      <a:r>
                        <a:rPr lang="en-US" sz="1200" b="1" dirty="0">
                          <a:solidFill>
                            <a:schemeClr val="accent1"/>
                          </a:solidFill>
                        </a:rPr>
                        <a:t>Australian Communications and Media Authority</a:t>
                      </a:r>
                    </a:p>
                    <a:p>
                      <a:pPr lvl="0" algn="l"/>
                      <a:r>
                        <a:rPr lang="en-US" sz="1200" dirty="0">
                          <a:solidFill>
                            <a:schemeClr val="accent1"/>
                          </a:solidFill>
                          <a:hlinkClick r:id="rId3">
                            <a:extLst>
                              <a:ext uri="{A12FA001-AC4F-418D-AE19-62706E023703}">
                                <ahyp:hlinkClr xmlns:ahyp="http://schemas.microsoft.com/office/drawing/2018/hyperlinkcolor" val="tx"/>
                              </a:ext>
                            </a:extLst>
                          </a:hlinkClick>
                        </a:rPr>
                        <a:t>Consumer vulnerability:</a:t>
                      </a:r>
                    </a:p>
                    <a:p>
                      <a:pPr lvl="0" algn="l"/>
                      <a:r>
                        <a:rPr lang="en-US" sz="1200" dirty="0">
                          <a:solidFill>
                            <a:schemeClr val="accent1"/>
                          </a:solidFill>
                          <a:hlinkClick r:id="rId3">
                            <a:extLst>
                              <a:ext uri="{A12FA001-AC4F-418D-AE19-62706E023703}">
                                <ahyp:hlinkClr xmlns:ahyp="http://schemas.microsoft.com/office/drawing/2018/hyperlinkcolor" val="tx"/>
                              </a:ext>
                            </a:extLst>
                          </a:hlinkClick>
                        </a:rPr>
                        <a:t>expectations for the</a:t>
                      </a:r>
                    </a:p>
                    <a:p>
                      <a:pPr lvl="0" algn="l"/>
                      <a:r>
                        <a:rPr lang="en-US" sz="1200" dirty="0">
                          <a:solidFill>
                            <a:schemeClr val="accent1"/>
                          </a:solidFill>
                          <a:hlinkClick r:id="rId3">
                            <a:extLst>
                              <a:ext uri="{A12FA001-AC4F-418D-AE19-62706E023703}">
                                <ahyp:hlinkClr xmlns:ahyp="http://schemas.microsoft.com/office/drawing/2018/hyperlinkcolor" val="tx"/>
                              </a:ext>
                            </a:extLst>
                          </a:hlinkClick>
                        </a:rPr>
                        <a:t>telecommunications industry</a:t>
                      </a:r>
                      <a:endParaRPr lang="en-AU" sz="1200" dirty="0">
                        <a:solidFill>
                          <a:schemeClr val="accent1"/>
                        </a:solidFill>
                      </a:endParaRPr>
                    </a:p>
                  </a:txBody>
                  <a:tcPr anchor="ctr">
                    <a:solidFill>
                      <a:schemeClr val="accent2">
                        <a:lumMod val="20000"/>
                        <a:lumOff val="80000"/>
                      </a:schemeClr>
                    </a:solidFill>
                  </a:tcPr>
                </a:tc>
                <a:tc>
                  <a:txBody>
                    <a:bodyPr/>
                    <a:lstStyle/>
                    <a:p>
                      <a:pPr algn="l"/>
                      <a:r>
                        <a:rPr lang="en-US" sz="1200" dirty="0">
                          <a:solidFill>
                            <a:schemeClr val="accent1"/>
                          </a:solidFill>
                        </a:rPr>
                        <a:t>This document presents the telecommunications regulator’s expectations for the telecommunications industry to improve outcomes for consumers experiencing vulnerability. Both telecommunications and energy are essential services, and many of the recommendations are also applicable in an energy context.</a:t>
                      </a:r>
                      <a:endParaRPr lang="en-AU" sz="1200" dirty="0">
                        <a:solidFill>
                          <a:schemeClr val="accent1"/>
                        </a:solidFill>
                      </a:endParaRPr>
                    </a:p>
                  </a:txBody>
                  <a:tcPr anchor="ctr">
                    <a:solidFill>
                      <a:schemeClr val="bg1"/>
                    </a:solidFill>
                  </a:tcPr>
                </a:tc>
                <a:extLst>
                  <a:ext uri="{0D108BD9-81ED-4DB2-BD59-A6C34878D82A}">
                    <a16:rowId xmlns:a16="http://schemas.microsoft.com/office/drawing/2014/main" val="416050561"/>
                  </a:ext>
                </a:extLst>
              </a:tr>
              <a:tr h="720479">
                <a:tc>
                  <a:txBody>
                    <a:bodyPr/>
                    <a:lstStyle/>
                    <a:p>
                      <a:pPr lvl="0" algn="l"/>
                      <a:r>
                        <a:rPr lang="en-US" sz="1200" b="1" dirty="0">
                          <a:solidFill>
                            <a:schemeClr val="accent1"/>
                          </a:solidFill>
                        </a:rPr>
                        <a:t>Australian Financial Security Authority</a:t>
                      </a:r>
                    </a:p>
                    <a:p>
                      <a:pPr lvl="0" algn="l"/>
                      <a:r>
                        <a:rPr lang="en-US" sz="1200" dirty="0">
                          <a:solidFill>
                            <a:schemeClr val="accent1"/>
                          </a:solidFill>
                          <a:hlinkClick r:id="rId4">
                            <a:extLst>
                              <a:ext uri="{A12FA001-AC4F-418D-AE19-62706E023703}">
                                <ahyp:hlinkClr xmlns:ahyp="http://schemas.microsoft.com/office/drawing/2018/hyperlinkcolor" val="tx"/>
                              </a:ext>
                            </a:extLst>
                          </a:hlinkClick>
                        </a:rPr>
                        <a:t>Vulnerability Framework 2022–25</a:t>
                      </a:r>
                      <a:endParaRPr lang="en-AU" sz="1200" dirty="0">
                        <a:solidFill>
                          <a:schemeClr val="accent1"/>
                        </a:solidFill>
                      </a:endParaRPr>
                    </a:p>
                  </a:txBody>
                  <a:tcPr anchor="ctr">
                    <a:solidFill>
                      <a:schemeClr val="accent2">
                        <a:lumMod val="20000"/>
                        <a:lumOff val="80000"/>
                      </a:schemeClr>
                    </a:solidFill>
                  </a:tcPr>
                </a:tc>
                <a:tc>
                  <a:txBody>
                    <a:bodyPr/>
                    <a:lstStyle/>
                    <a:p>
                      <a:pPr algn="l"/>
                      <a:r>
                        <a:rPr lang="en-US" sz="1200" dirty="0">
                          <a:solidFill>
                            <a:schemeClr val="accent1"/>
                          </a:solidFill>
                        </a:rPr>
                        <a:t>This resource sets out a three-year strategy for improving AFSA’s identification and support of vulnerable people. Its 6 focus areas can be applied to most sectors and may be a useful example for energy companies that are creating their own strategic vulnerability framework.</a:t>
                      </a:r>
                      <a:endParaRPr lang="en-AU" sz="1200" dirty="0">
                        <a:solidFill>
                          <a:schemeClr val="accent1"/>
                        </a:solidFill>
                      </a:endParaRPr>
                    </a:p>
                  </a:txBody>
                  <a:tcPr anchor="ctr">
                    <a:solidFill>
                      <a:schemeClr val="bg1"/>
                    </a:solidFill>
                  </a:tcPr>
                </a:tc>
                <a:extLst>
                  <a:ext uri="{0D108BD9-81ED-4DB2-BD59-A6C34878D82A}">
                    <a16:rowId xmlns:a16="http://schemas.microsoft.com/office/drawing/2014/main" val="3828184153"/>
                  </a:ext>
                </a:extLst>
              </a:tr>
              <a:tr h="842482">
                <a:tc>
                  <a:txBody>
                    <a:bodyPr/>
                    <a:lstStyle/>
                    <a:p>
                      <a:pPr lvl="0" algn="l"/>
                      <a:r>
                        <a:rPr lang="en-US" sz="1200" b="1" dirty="0">
                          <a:solidFill>
                            <a:schemeClr val="accent1"/>
                          </a:solidFill>
                        </a:rPr>
                        <a:t>Office of Gas and Electricity Markets of the United Kingdom</a:t>
                      </a:r>
                    </a:p>
                    <a:p>
                      <a:pPr lvl="0" algn="l"/>
                      <a:r>
                        <a:rPr lang="en-US" sz="1200" dirty="0">
                          <a:solidFill>
                            <a:schemeClr val="accent1"/>
                          </a:solidFill>
                          <a:hlinkClick r:id="rId5">
                            <a:extLst>
                              <a:ext uri="{A12FA001-AC4F-418D-AE19-62706E023703}">
                                <ahyp:hlinkClr xmlns:ahyp="http://schemas.microsoft.com/office/drawing/2018/hyperlinkcolor" val="tx"/>
                              </a:ext>
                            </a:extLst>
                          </a:hlinkClick>
                        </a:rPr>
                        <a:t>Good practice for supporting</a:t>
                      </a:r>
                    </a:p>
                    <a:p>
                      <a:pPr lvl="0" algn="l"/>
                      <a:r>
                        <a:rPr lang="en-US" sz="1200" dirty="0">
                          <a:solidFill>
                            <a:schemeClr val="accent1"/>
                          </a:solidFill>
                          <a:hlinkClick r:id="rId5">
                            <a:extLst>
                              <a:ext uri="{A12FA001-AC4F-418D-AE19-62706E023703}">
                                <ahyp:hlinkClr xmlns:ahyp="http://schemas.microsoft.com/office/drawing/2018/hyperlinkcolor" val="tx"/>
                              </a:ext>
                            </a:extLst>
                          </a:hlinkClick>
                        </a:rPr>
                        <a:t>customers in payment difficulty</a:t>
                      </a:r>
                      <a:r>
                        <a:rPr lang="en-US" sz="1200" dirty="0">
                          <a:solidFill>
                            <a:schemeClr val="accent1"/>
                          </a:solidFill>
                        </a:rPr>
                        <a:t> </a:t>
                      </a:r>
                      <a:endParaRPr lang="en-AU" sz="1200" dirty="0">
                        <a:solidFill>
                          <a:schemeClr val="accent1"/>
                        </a:solidFill>
                      </a:endParaRPr>
                    </a:p>
                  </a:txBody>
                  <a:tcPr anchor="ctr">
                    <a:solidFill>
                      <a:schemeClr val="accent2">
                        <a:lumMod val="20000"/>
                        <a:lumOff val="80000"/>
                      </a:schemeClr>
                    </a:solidFill>
                  </a:tcPr>
                </a:tc>
                <a:tc>
                  <a:txBody>
                    <a:bodyPr/>
                    <a:lstStyle/>
                    <a:p>
                      <a:pPr algn="l"/>
                      <a:r>
                        <a:rPr lang="en-US" sz="1200" dirty="0">
                          <a:solidFill>
                            <a:schemeClr val="accent1"/>
                          </a:solidFill>
                        </a:rPr>
                        <a:t>This resource shares examples of what the UK energy regulator considers to be good practice when supporting people who are struggling to pay their energy bills. It focuses on 4 main areas: debt prevention, debt communications, debt support and debt recovery.</a:t>
                      </a:r>
                      <a:endParaRPr lang="en-AU" sz="1200" dirty="0">
                        <a:solidFill>
                          <a:schemeClr val="accent1"/>
                        </a:solidFill>
                      </a:endParaRPr>
                    </a:p>
                  </a:txBody>
                  <a:tcPr anchor="ctr">
                    <a:solidFill>
                      <a:schemeClr val="bg1"/>
                    </a:solidFill>
                  </a:tcPr>
                </a:tc>
                <a:extLst>
                  <a:ext uri="{0D108BD9-81ED-4DB2-BD59-A6C34878D82A}">
                    <a16:rowId xmlns:a16="http://schemas.microsoft.com/office/drawing/2014/main" val="2327200565"/>
                  </a:ext>
                </a:extLst>
              </a:tr>
              <a:tr h="827278">
                <a:tc>
                  <a:txBody>
                    <a:bodyPr/>
                    <a:lstStyle/>
                    <a:p>
                      <a:pPr lvl="0" algn="l"/>
                      <a:r>
                        <a:rPr lang="en-US" sz="1200" b="1" dirty="0">
                          <a:solidFill>
                            <a:schemeClr val="accent1"/>
                          </a:solidFill>
                        </a:rPr>
                        <a:t>Australian Energy Council</a:t>
                      </a:r>
                    </a:p>
                    <a:p>
                      <a:pPr lvl="0" algn="l"/>
                      <a:r>
                        <a:rPr lang="en-US" sz="1200" dirty="0">
                          <a:solidFill>
                            <a:schemeClr val="accent1"/>
                          </a:solidFill>
                          <a:hlinkClick r:id="rId6">
                            <a:extLst>
                              <a:ext uri="{A12FA001-AC4F-418D-AE19-62706E023703}">
                                <ahyp:hlinkClr xmlns:ahyp="http://schemas.microsoft.com/office/drawing/2018/hyperlinkcolor" val="tx"/>
                              </a:ext>
                            </a:extLst>
                          </a:hlinkClick>
                        </a:rPr>
                        <a:t>Guidance for retailers seeking to</a:t>
                      </a:r>
                    </a:p>
                    <a:p>
                      <a:pPr lvl="0" algn="l"/>
                      <a:r>
                        <a:rPr lang="en-US" sz="1200" dirty="0">
                          <a:solidFill>
                            <a:schemeClr val="accent1"/>
                          </a:solidFill>
                          <a:hlinkClick r:id="rId6">
                            <a:extLst>
                              <a:ext uri="{A12FA001-AC4F-418D-AE19-62706E023703}">
                                <ahyp:hlinkClr xmlns:ahyp="http://schemas.microsoft.com/office/drawing/2018/hyperlinkcolor" val="tx"/>
                              </a:ext>
                            </a:extLst>
                          </a:hlinkClick>
                        </a:rPr>
                        <a:t>implement best practice</a:t>
                      </a:r>
                    </a:p>
                    <a:p>
                      <a:pPr lvl="0" algn="l"/>
                      <a:r>
                        <a:rPr lang="en-US" sz="1200" dirty="0">
                          <a:solidFill>
                            <a:schemeClr val="accent1"/>
                          </a:solidFill>
                          <a:hlinkClick r:id="rId6">
                            <a:extLst>
                              <a:ext uri="{A12FA001-AC4F-418D-AE19-62706E023703}">
                                <ahyp:hlinkClr xmlns:ahyp="http://schemas.microsoft.com/office/drawing/2018/hyperlinkcolor" val="tx"/>
                              </a:ext>
                            </a:extLst>
                          </a:hlinkClick>
                        </a:rPr>
                        <a:t>customer support</a:t>
                      </a:r>
                      <a:endParaRPr lang="en-AU" sz="1200" dirty="0">
                        <a:solidFill>
                          <a:schemeClr val="accent1"/>
                        </a:solidFill>
                      </a:endParaRPr>
                    </a:p>
                  </a:txBody>
                  <a:tcPr anchor="ctr">
                    <a:solidFill>
                      <a:schemeClr val="accent2">
                        <a:lumMod val="20000"/>
                        <a:lumOff val="80000"/>
                      </a:schemeClr>
                    </a:solidFill>
                  </a:tcPr>
                </a:tc>
                <a:tc>
                  <a:txBody>
                    <a:bodyPr/>
                    <a:lstStyle/>
                    <a:p>
                      <a:pPr algn="l"/>
                      <a:r>
                        <a:rPr lang="en-US" sz="1200" dirty="0">
                          <a:solidFill>
                            <a:schemeClr val="accent1"/>
                          </a:solidFill>
                        </a:rPr>
                        <a:t>This resource offers practical guidance for energy retailers to apply best practice principles when aiding people in managing energy costs. It does this by presenting a scenario and an objective, and steps out how retailers may act in this situation to achieve best-practice assistance outcomes.</a:t>
                      </a:r>
                      <a:endParaRPr lang="en-AU" sz="1200" dirty="0">
                        <a:solidFill>
                          <a:schemeClr val="accent1"/>
                        </a:solidFill>
                      </a:endParaRPr>
                    </a:p>
                  </a:txBody>
                  <a:tcPr anchor="ctr">
                    <a:solidFill>
                      <a:schemeClr val="bg1"/>
                    </a:solidFill>
                  </a:tcPr>
                </a:tc>
                <a:extLst>
                  <a:ext uri="{0D108BD9-81ED-4DB2-BD59-A6C34878D82A}">
                    <a16:rowId xmlns:a16="http://schemas.microsoft.com/office/drawing/2014/main" val="1348984046"/>
                  </a:ext>
                </a:extLst>
              </a:tr>
              <a:tr h="423177">
                <a:tc>
                  <a:txBody>
                    <a:bodyPr/>
                    <a:lstStyle/>
                    <a:p>
                      <a:pPr lvl="0" algn="l"/>
                      <a:r>
                        <a:rPr lang="en-US" sz="1200" b="1" dirty="0">
                          <a:solidFill>
                            <a:schemeClr val="accent1"/>
                          </a:solidFill>
                        </a:rPr>
                        <a:t>Queensland University of Technology</a:t>
                      </a:r>
                    </a:p>
                    <a:p>
                      <a:pPr lvl="0" algn="l"/>
                      <a:r>
                        <a:rPr lang="en-US" sz="1200" dirty="0">
                          <a:solidFill>
                            <a:schemeClr val="accent1"/>
                          </a:solidFill>
                          <a:hlinkClick r:id="rId7">
                            <a:extLst>
                              <a:ext uri="{A12FA001-AC4F-418D-AE19-62706E023703}">
                                <ahyp:hlinkClr xmlns:ahyp="http://schemas.microsoft.com/office/drawing/2018/hyperlinkcolor" val="tx"/>
                              </a:ext>
                            </a:extLst>
                          </a:hlinkClick>
                        </a:rPr>
                        <a:t>Supporting CALD Australians to</a:t>
                      </a:r>
                    </a:p>
                    <a:p>
                      <a:pPr lvl="0" algn="l"/>
                      <a:r>
                        <a:rPr lang="en-US" sz="1200" dirty="0">
                          <a:solidFill>
                            <a:schemeClr val="accent1"/>
                          </a:solidFill>
                          <a:hlinkClick r:id="rId7">
                            <a:extLst>
                              <a:ext uri="{A12FA001-AC4F-418D-AE19-62706E023703}">
                                <ahyp:hlinkClr xmlns:ahyp="http://schemas.microsoft.com/office/drawing/2018/hyperlinkcolor" val="tx"/>
                              </a:ext>
                            </a:extLst>
                          </a:hlinkClick>
                        </a:rPr>
                        <a:t>be empowered energy consumers</a:t>
                      </a:r>
                      <a:endParaRPr lang="en-AU" sz="1200" dirty="0">
                        <a:solidFill>
                          <a:schemeClr val="accent1"/>
                        </a:solidFill>
                      </a:endParaRPr>
                    </a:p>
                  </a:txBody>
                  <a:tcPr anchor="ctr">
                    <a:solidFill>
                      <a:schemeClr val="accent2">
                        <a:lumMod val="20000"/>
                        <a:lumOff val="80000"/>
                      </a:schemeClr>
                    </a:solidFill>
                  </a:tcPr>
                </a:tc>
                <a:tc>
                  <a:txBody>
                    <a:bodyPr/>
                    <a:lstStyle/>
                    <a:p>
                      <a:pPr algn="l"/>
                      <a:r>
                        <a:rPr lang="en-US" sz="1200" dirty="0">
                          <a:solidFill>
                            <a:schemeClr val="accent1"/>
                          </a:solidFill>
                        </a:rPr>
                        <a:t>This resource provides 6 strategic recommendations to industry on how to better support energy consumers from culturally and linguistically diverse backgrounds. The recommendations are informed by comprehensive qualitative research into the lived experiences of culturally and linguistically diverse consumers, undertaken with funding from Energy Consumers Australia.</a:t>
                      </a:r>
                      <a:endParaRPr lang="en-AU" sz="1200" dirty="0">
                        <a:solidFill>
                          <a:schemeClr val="accent1"/>
                        </a:solidFill>
                      </a:endParaRPr>
                    </a:p>
                  </a:txBody>
                  <a:tcPr anchor="ctr">
                    <a:solidFill>
                      <a:schemeClr val="bg1"/>
                    </a:solidFill>
                  </a:tcPr>
                </a:tc>
                <a:extLst>
                  <a:ext uri="{0D108BD9-81ED-4DB2-BD59-A6C34878D82A}">
                    <a16:rowId xmlns:a16="http://schemas.microsoft.com/office/drawing/2014/main" val="271537903"/>
                  </a:ext>
                </a:extLst>
              </a:tr>
            </a:tbl>
          </a:graphicData>
        </a:graphic>
      </p:graphicFrame>
      <p:sp>
        <p:nvSpPr>
          <p:cNvPr id="9" name="Title 1">
            <a:extLst>
              <a:ext uri="{FF2B5EF4-FFF2-40B4-BE49-F238E27FC236}">
                <a16:creationId xmlns:a16="http://schemas.microsoft.com/office/drawing/2014/main" id="{FD7707B2-086F-3357-7599-78E62EDA38EF}"/>
              </a:ext>
            </a:extLst>
          </p:cNvPr>
          <p:cNvSpPr txBox="1">
            <a:spLocks/>
          </p:cNvSpPr>
          <p:nvPr/>
        </p:nvSpPr>
        <p:spPr>
          <a:xfrm>
            <a:off x="262800" y="360000"/>
            <a:ext cx="7971000"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Other resources</a:t>
            </a:r>
            <a:endParaRPr lang="en-AU" sz="2800" dirty="0">
              <a:solidFill>
                <a:schemeClr val="accent2"/>
              </a:solidFill>
            </a:endParaRPr>
          </a:p>
        </p:txBody>
      </p:sp>
    </p:spTree>
    <p:extLst>
      <p:ext uri="{BB962C8B-B14F-4D97-AF65-F5344CB8AC3E}">
        <p14:creationId xmlns:p14="http://schemas.microsoft.com/office/powerpoint/2010/main" val="17438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A0F2-6371-1B62-580A-AEA836641DBE}"/>
              </a:ext>
            </a:extLst>
          </p:cNvPr>
          <p:cNvSpPr>
            <a:spLocks noGrp="1"/>
          </p:cNvSpPr>
          <p:nvPr>
            <p:ph type="ctrTitle"/>
          </p:nvPr>
        </p:nvSpPr>
        <p:spPr>
          <a:xfrm>
            <a:off x="8192530" y="1566904"/>
            <a:ext cx="3863545" cy="635000"/>
          </a:xfrm>
        </p:spPr>
        <p:txBody>
          <a:bodyPr>
            <a:normAutofit/>
          </a:bodyPr>
          <a:lstStyle/>
          <a:p>
            <a:pPr algn="ctr"/>
            <a:r>
              <a:rPr lang="en-AU" sz="3600" dirty="0">
                <a:solidFill>
                  <a:schemeClr val="bg1"/>
                </a:solidFill>
              </a:rPr>
              <a:t>Questions?</a:t>
            </a:r>
          </a:p>
        </p:txBody>
      </p:sp>
    </p:spTree>
    <p:extLst>
      <p:ext uri="{BB962C8B-B14F-4D97-AF65-F5344CB8AC3E}">
        <p14:creationId xmlns:p14="http://schemas.microsoft.com/office/powerpoint/2010/main" val="105262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FF33AA-0E11-C731-9CB0-8524B37CC3B4}"/>
              </a:ext>
            </a:extLst>
          </p:cNvPr>
          <p:cNvPicPr>
            <a:picLocks noChangeAspect="1"/>
          </p:cNvPicPr>
          <p:nvPr/>
        </p:nvPicPr>
        <p:blipFill rotWithShape="1">
          <a:blip r:embed="rId2">
            <a:alphaModFix amt="50000"/>
          </a:blip>
          <a:srcRect l="-15390" t="32754" r="27863" b="376"/>
          <a:stretch/>
        </p:blipFill>
        <p:spPr>
          <a:xfrm>
            <a:off x="8842576" y="0"/>
            <a:ext cx="3349423" cy="2830286"/>
          </a:xfrm>
          <a:prstGeom prst="rect">
            <a:avLst/>
          </a:prstGeom>
        </p:spPr>
      </p:pic>
      <p:sp>
        <p:nvSpPr>
          <p:cNvPr id="7" name="Content Placeholder 6">
            <a:extLst>
              <a:ext uri="{FF2B5EF4-FFF2-40B4-BE49-F238E27FC236}">
                <a16:creationId xmlns:a16="http://schemas.microsoft.com/office/drawing/2014/main" id="{E60A155D-D9EA-23F1-43B7-FA6E68E88A3E}"/>
              </a:ext>
            </a:extLst>
          </p:cNvPr>
          <p:cNvSpPr txBox="1">
            <a:spLocks noGrp="1"/>
          </p:cNvSpPr>
          <p:nvPr>
            <p:ph idx="1"/>
          </p:nvPr>
        </p:nvSpPr>
        <p:spPr>
          <a:xfrm>
            <a:off x="262801" y="1415228"/>
            <a:ext cx="8206286" cy="5163978"/>
          </a:xfrm>
          <a:prstGeom prst="rect">
            <a:avLst/>
          </a:prstGeom>
          <a:solidFill>
            <a:schemeClr val="bg1"/>
          </a:solidFill>
        </p:spPr>
        <p:txBody>
          <a:bodyPr wrap="square">
            <a:spAutoFit/>
          </a:bodyPr>
          <a:lstStyle/>
          <a:p>
            <a:pPr defTabSz="420624">
              <a:spcBef>
                <a:spcPts val="920"/>
              </a:spcBef>
              <a:buFont typeface="Arial" panose="020B0604020202020204" pitchFamily="34" charset="0"/>
              <a:buChar char="►"/>
            </a:pPr>
            <a:r>
              <a:rPr lang="en-US" kern="1200" dirty="0">
                <a:solidFill>
                  <a:schemeClr val="tx1"/>
                </a:solidFill>
                <a:ea typeface="Roboto" panose="02000000000000000000" pitchFamily="2" charset="0"/>
                <a:cs typeface="Times New Roman" panose="02020603050405020304" pitchFamily="18" charset="0"/>
              </a:rPr>
              <a:t>Instead of prioritising one principle over another, consider setting goals and taking actions that address all the principles to make progress towards better practice.</a:t>
            </a:r>
          </a:p>
          <a:p>
            <a:pPr defTabSz="420624">
              <a:spcBef>
                <a:spcPts val="920"/>
              </a:spcBef>
              <a:buFont typeface="Arial" panose="020B0604020202020204" pitchFamily="34" charset="0"/>
              <a:buChar char="►"/>
            </a:pPr>
            <a:r>
              <a:rPr lang="en-AU" kern="1200" dirty="0">
                <a:solidFill>
                  <a:schemeClr val="tx1"/>
                </a:solidFill>
                <a:ea typeface="Roboto" panose="02000000000000000000" pitchFamily="2" charset="0"/>
                <a:cs typeface="Times New Roman" panose="02020603050405020304" pitchFamily="18" charset="0"/>
              </a:rPr>
              <a:t>The consumer stories are illustrative examples only and do not represent the full range of consumer experiences or potential actions. In implementing the principles, you should draw on the lived experiences of your own customers and your own organisational insights.</a:t>
            </a:r>
          </a:p>
          <a:p>
            <a:pPr defTabSz="420624">
              <a:spcBef>
                <a:spcPts val="920"/>
              </a:spcBef>
              <a:buFont typeface="Arial" panose="020B0604020202020204" pitchFamily="34" charset="0"/>
              <a:buChar char="►"/>
            </a:pPr>
            <a:r>
              <a:rPr lang="en-US" kern="1200" dirty="0">
                <a:solidFill>
                  <a:schemeClr val="tx1"/>
                </a:solidFill>
                <a:ea typeface="Roboto" panose="02000000000000000000" pitchFamily="2" charset="0"/>
                <a:cs typeface="Times New Roman" panose="02020603050405020304" pitchFamily="18" charset="0"/>
              </a:rPr>
              <a:t>Identify goals and actions to improve how your organisation identifies, engages and supports consumers experiencing vulnerability. Aim for a mix of short, medium and long-term ideas.</a:t>
            </a:r>
            <a:endParaRPr lang="en-AU" kern="1200" dirty="0">
              <a:solidFill>
                <a:schemeClr val="tx1"/>
              </a:solidFill>
              <a:ea typeface="Roboto" panose="02000000000000000000" pitchFamily="2" charset="0"/>
              <a:cs typeface="Times New Roman" panose="02020603050405020304" pitchFamily="18" charset="0"/>
            </a:endParaRPr>
          </a:p>
          <a:p>
            <a:pPr defTabSz="420624">
              <a:spcBef>
                <a:spcPts val="920"/>
              </a:spcBef>
              <a:buFont typeface="Arial" panose="020B0604020202020204" pitchFamily="34" charset="0"/>
              <a:buChar char="►"/>
            </a:pPr>
            <a:r>
              <a:rPr lang="en-AU" dirty="0">
                <a:solidFill>
                  <a:schemeClr val="tx1"/>
                </a:solidFill>
                <a:effectLst/>
                <a:ea typeface="Roboto" panose="02000000000000000000" pitchFamily="2" charset="0"/>
                <a:cs typeface="Times New Roman" panose="02020603050405020304" pitchFamily="18" charset="0"/>
              </a:rPr>
              <a:t>Worksheet slides </a:t>
            </a:r>
            <a:r>
              <a:rPr lang="en-AU" dirty="0">
                <a:solidFill>
                  <a:schemeClr val="tx1"/>
                </a:solidFill>
                <a:ea typeface="Roboto" panose="02000000000000000000" pitchFamily="2" charset="0"/>
                <a:cs typeface="Times New Roman" panose="02020603050405020304" pitchFamily="18" charset="0"/>
              </a:rPr>
              <a:t>are included throughout this presentation </a:t>
            </a:r>
            <a:r>
              <a:rPr lang="en-US" dirty="0">
                <a:solidFill>
                  <a:schemeClr val="tx1"/>
                </a:solidFill>
                <a:ea typeface="Roboto" panose="02000000000000000000" pitchFamily="2" charset="0"/>
                <a:cs typeface="Times New Roman" panose="02020603050405020304" pitchFamily="18" charset="0"/>
              </a:rPr>
              <a:t>to support consumer-facing energy businesses in implementing the practices outlined in the toolkit. Consider how these activities can be used and adapted to suit your organisation.</a:t>
            </a:r>
          </a:p>
          <a:p>
            <a:pPr defTabSz="420624">
              <a:spcBef>
                <a:spcPts val="920"/>
              </a:spcBef>
              <a:buFont typeface="Arial" panose="020B0604020202020204" pitchFamily="34" charset="0"/>
              <a:buChar char="►"/>
            </a:pPr>
            <a:r>
              <a:rPr lang="en-US" dirty="0">
                <a:solidFill>
                  <a:schemeClr val="tx1"/>
                </a:solidFill>
                <a:ea typeface="Roboto" panose="02000000000000000000" pitchFamily="2" charset="0"/>
                <a:cs typeface="Times New Roman" panose="02020603050405020304" pitchFamily="18" charset="0"/>
              </a:rPr>
              <a:t>Commit to reviewing your progress implementing the better practice principles and revisiting your goals.</a:t>
            </a:r>
            <a:endParaRPr lang="en-AU" dirty="0">
              <a:solidFill>
                <a:schemeClr val="tx1"/>
              </a:solidFill>
              <a:effectLst/>
              <a:ea typeface="Roboto" panose="02000000000000000000" pitchFamily="2" charset="0"/>
              <a:cs typeface="Times New Roman" panose="02020603050405020304" pitchFamily="18" charset="0"/>
            </a:endParaRPr>
          </a:p>
          <a:p>
            <a:pPr defTabSz="420624">
              <a:spcBef>
                <a:spcPts val="920"/>
              </a:spcBef>
              <a:buFont typeface="Arial" panose="020B0604020202020204" pitchFamily="34" charset="0"/>
              <a:buChar char="►"/>
            </a:pPr>
            <a:endParaRPr lang="en-AU" dirty="0">
              <a:solidFill>
                <a:schemeClr val="tx1"/>
              </a:solidFill>
              <a:effectLst/>
              <a:ea typeface="Roboto" panose="02000000000000000000" pitchFamily="2"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78FC7FF-7A02-BF2D-B30B-CC58630A04C9}"/>
              </a:ext>
            </a:extLst>
          </p:cNvPr>
          <p:cNvSpPr>
            <a:spLocks noGrp="1"/>
          </p:cNvSpPr>
          <p:nvPr>
            <p:ph type="sldNum" sz="quarter" idx="4"/>
          </p:nvPr>
        </p:nvSpPr>
        <p:spPr/>
        <p:txBody>
          <a:bodyPr/>
          <a:lstStyle/>
          <a:p>
            <a:fld id="{59E0E5AC-4EB8-1344-86F9-1F2AD8323603}" type="slidenum">
              <a:rPr lang="en-US" smtClean="0"/>
              <a:pPr/>
              <a:t>5</a:t>
            </a:fld>
            <a:endParaRPr lang="en-US" dirty="0"/>
          </a:p>
        </p:txBody>
      </p:sp>
      <p:sp>
        <p:nvSpPr>
          <p:cNvPr id="3" name="Title 1">
            <a:extLst>
              <a:ext uri="{FF2B5EF4-FFF2-40B4-BE49-F238E27FC236}">
                <a16:creationId xmlns:a16="http://schemas.microsoft.com/office/drawing/2014/main" id="{DE3DD856-E1C6-CAE3-1C2E-C916E1866147}"/>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Consider how to use the toolkit in your work</a:t>
            </a:r>
            <a:endParaRPr lang="en-AU" sz="2800" dirty="0">
              <a:solidFill>
                <a:schemeClr val="accent2"/>
              </a:solidFill>
            </a:endParaRPr>
          </a:p>
        </p:txBody>
      </p:sp>
      <p:pic>
        <p:nvPicPr>
          <p:cNvPr id="2" name="Graphic 1" descr="Boardroom with solid fill">
            <a:extLst>
              <a:ext uri="{FF2B5EF4-FFF2-40B4-BE49-F238E27FC236}">
                <a16:creationId xmlns:a16="http://schemas.microsoft.com/office/drawing/2014/main" id="{8724A332-E53C-A455-FAAA-A7D08E6FBB6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16086" y="3110504"/>
            <a:ext cx="3265100" cy="3265100"/>
          </a:xfrm>
          <a:prstGeom prst="rect">
            <a:avLst/>
          </a:prstGeom>
        </p:spPr>
      </p:pic>
    </p:spTree>
    <p:extLst>
      <p:ext uri="{BB962C8B-B14F-4D97-AF65-F5344CB8AC3E}">
        <p14:creationId xmlns:p14="http://schemas.microsoft.com/office/powerpoint/2010/main" val="93016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49AA5F-B4BD-251E-B8CC-D65AA9C8784E}"/>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graphicFrame>
        <p:nvGraphicFramePr>
          <p:cNvPr id="8" name="Content Placeholder 7">
            <a:extLst>
              <a:ext uri="{FF2B5EF4-FFF2-40B4-BE49-F238E27FC236}">
                <a16:creationId xmlns:a16="http://schemas.microsoft.com/office/drawing/2014/main" id="{5847D610-3E21-FEDE-67A2-253373D1AA65}"/>
              </a:ext>
            </a:extLst>
          </p:cNvPr>
          <p:cNvGraphicFramePr>
            <a:graphicFrameLocks noGrp="1"/>
          </p:cNvGraphicFramePr>
          <p:nvPr>
            <p:ph idx="1"/>
            <p:extLst>
              <p:ext uri="{D42A27DB-BD31-4B8C-83A1-F6EECF244321}">
                <p14:modId xmlns:p14="http://schemas.microsoft.com/office/powerpoint/2010/main" val="1874125854"/>
              </p:ext>
            </p:extLst>
          </p:nvPr>
        </p:nvGraphicFramePr>
        <p:xfrm>
          <a:off x="235751" y="2015711"/>
          <a:ext cx="11651450" cy="41717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0F473F07-FD82-F2FA-1BEB-9168CDE63213}"/>
              </a:ext>
            </a:extLst>
          </p:cNvPr>
          <p:cNvSpPr>
            <a:spLocks noGrp="1"/>
          </p:cNvSpPr>
          <p:nvPr>
            <p:ph type="sldNum" sz="quarter" idx="4"/>
          </p:nvPr>
        </p:nvSpPr>
        <p:spPr/>
        <p:txBody>
          <a:bodyPr/>
          <a:lstStyle/>
          <a:p>
            <a:fld id="{59E0E5AC-4EB8-1344-86F9-1F2AD8323603}" type="slidenum">
              <a:rPr lang="en-US" smtClean="0"/>
              <a:pPr/>
              <a:t>6</a:t>
            </a:fld>
            <a:endParaRPr lang="en-US" dirty="0"/>
          </a:p>
        </p:txBody>
      </p:sp>
      <p:sp>
        <p:nvSpPr>
          <p:cNvPr id="14" name="TextBox 13">
            <a:extLst>
              <a:ext uri="{FF2B5EF4-FFF2-40B4-BE49-F238E27FC236}">
                <a16:creationId xmlns:a16="http://schemas.microsoft.com/office/drawing/2014/main" id="{879FD963-DDD1-FB86-5C77-633830174412}"/>
              </a:ext>
            </a:extLst>
          </p:cNvPr>
          <p:cNvSpPr txBox="1"/>
          <p:nvPr/>
        </p:nvSpPr>
        <p:spPr>
          <a:xfrm>
            <a:off x="262800" y="975600"/>
            <a:ext cx="10475792" cy="707886"/>
          </a:xfrm>
          <a:prstGeom prst="rect">
            <a:avLst/>
          </a:prstGeom>
          <a:noFill/>
        </p:spPr>
        <p:txBody>
          <a:bodyPr wrap="square" rtlCol="0">
            <a:spAutoFit/>
          </a:bodyPr>
          <a:lstStyle/>
          <a:p>
            <a:r>
              <a:rPr lang="en-US" sz="2000" dirty="0">
                <a:solidFill>
                  <a:schemeClr val="tx2"/>
                </a:solidFill>
              </a:rPr>
              <a:t>Vulnerability can be defined as circumstances that mean a person may be less able to protect or represent their interests, engage effectively or are more likely to suffer detriment.</a:t>
            </a:r>
          </a:p>
        </p:txBody>
      </p:sp>
      <p:sp>
        <p:nvSpPr>
          <p:cNvPr id="2" name="Title 1">
            <a:extLst>
              <a:ext uri="{FF2B5EF4-FFF2-40B4-BE49-F238E27FC236}">
                <a16:creationId xmlns:a16="http://schemas.microsoft.com/office/drawing/2014/main" id="{B6FBABF2-3401-A1F2-677B-0F251BE6C3A4}"/>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What is vulnerability?</a:t>
            </a:r>
            <a:endParaRPr lang="en-AU" sz="2800" dirty="0">
              <a:solidFill>
                <a:schemeClr val="accent2"/>
              </a:solidFill>
            </a:endParaRPr>
          </a:p>
        </p:txBody>
      </p:sp>
    </p:spTree>
    <p:extLst>
      <p:ext uri="{BB962C8B-B14F-4D97-AF65-F5344CB8AC3E}">
        <p14:creationId xmlns:p14="http://schemas.microsoft.com/office/powerpoint/2010/main" val="1592501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98793C-9D45-A56D-C256-15963640E896}"/>
              </a:ext>
            </a:extLst>
          </p:cNvPr>
          <p:cNvPicPr>
            <a:picLocks noChangeAspect="1"/>
          </p:cNvPicPr>
          <p:nvPr/>
        </p:nvPicPr>
        <p:blipFill rotWithShape="1">
          <a:blip r:embed="rId3">
            <a:alphaModFix amt="50000"/>
          </a:blip>
          <a:srcRect l="-15390" t="32754" r="27863" b="376"/>
          <a:stretch/>
        </p:blipFill>
        <p:spPr>
          <a:xfrm>
            <a:off x="8842576" y="0"/>
            <a:ext cx="3349423" cy="2830286"/>
          </a:xfrm>
          <a:prstGeom prst="rect">
            <a:avLst/>
          </a:prstGeom>
        </p:spPr>
      </p:pic>
      <p:sp>
        <p:nvSpPr>
          <p:cNvPr id="4" name="Slide Number Placeholder 3">
            <a:extLst>
              <a:ext uri="{FF2B5EF4-FFF2-40B4-BE49-F238E27FC236}">
                <a16:creationId xmlns:a16="http://schemas.microsoft.com/office/drawing/2014/main" id="{D847D205-193C-679E-8425-497D4C5261C4}"/>
              </a:ext>
            </a:extLst>
          </p:cNvPr>
          <p:cNvSpPr>
            <a:spLocks noGrp="1"/>
          </p:cNvSpPr>
          <p:nvPr>
            <p:ph type="sldNum" sz="quarter" idx="4"/>
          </p:nvPr>
        </p:nvSpPr>
        <p:spPr/>
        <p:txBody>
          <a:bodyPr/>
          <a:lstStyle/>
          <a:p>
            <a:fld id="{59E0E5AC-4EB8-1344-86F9-1F2AD8323603}" type="slidenum">
              <a:rPr lang="en-US" smtClean="0"/>
              <a:pPr/>
              <a:t>7</a:t>
            </a:fld>
            <a:endParaRPr lang="en-US" dirty="0"/>
          </a:p>
        </p:txBody>
      </p:sp>
      <p:sp>
        <p:nvSpPr>
          <p:cNvPr id="15" name="Arrow: Right 14">
            <a:extLst>
              <a:ext uri="{FF2B5EF4-FFF2-40B4-BE49-F238E27FC236}">
                <a16:creationId xmlns:a16="http://schemas.microsoft.com/office/drawing/2014/main" id="{0F57DD13-5F62-9BC9-EA1E-23562785D3F1}"/>
              </a:ext>
            </a:extLst>
          </p:cNvPr>
          <p:cNvSpPr/>
          <p:nvPr/>
        </p:nvSpPr>
        <p:spPr>
          <a:xfrm>
            <a:off x="4807592" y="2506585"/>
            <a:ext cx="1426129" cy="82489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0000"/>
              </a:solidFill>
            </a:endParaRPr>
          </a:p>
        </p:txBody>
      </p:sp>
      <p:sp>
        <p:nvSpPr>
          <p:cNvPr id="16" name="Arrow: Right 15">
            <a:extLst>
              <a:ext uri="{FF2B5EF4-FFF2-40B4-BE49-F238E27FC236}">
                <a16:creationId xmlns:a16="http://schemas.microsoft.com/office/drawing/2014/main" id="{F0DADE41-D081-36F7-AB52-AF8FB2E08DD1}"/>
              </a:ext>
            </a:extLst>
          </p:cNvPr>
          <p:cNvSpPr/>
          <p:nvPr/>
        </p:nvSpPr>
        <p:spPr>
          <a:xfrm>
            <a:off x="4807591" y="4767126"/>
            <a:ext cx="1426129" cy="824897"/>
          </a:xfrm>
          <a:prstGeom prst="rightArrow">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Rectangle: Rounded Corners 22">
            <a:extLst>
              <a:ext uri="{FF2B5EF4-FFF2-40B4-BE49-F238E27FC236}">
                <a16:creationId xmlns:a16="http://schemas.microsoft.com/office/drawing/2014/main" id="{23D7B9EE-B034-F81F-AB6A-F15E28D8B5A4}"/>
              </a:ext>
            </a:extLst>
          </p:cNvPr>
          <p:cNvSpPr/>
          <p:nvPr/>
        </p:nvSpPr>
        <p:spPr>
          <a:xfrm>
            <a:off x="456331" y="1990227"/>
            <a:ext cx="3979436" cy="1857617"/>
          </a:xfrm>
          <a:prstGeom prst="roundRect">
            <a:avLst/>
          </a:prstGeom>
          <a:solidFill>
            <a:schemeClr val="bg1"/>
          </a:solidFill>
          <a:ln>
            <a:noFill/>
          </a:ln>
          <a:effectLst>
            <a:glow rad="63500">
              <a:schemeClr val="accent1">
                <a:satMod val="175000"/>
                <a:alpha val="40000"/>
              </a:schemeClr>
            </a:glow>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tx2"/>
                </a:solidFill>
              </a:rPr>
              <a:t>A </a:t>
            </a:r>
            <a:r>
              <a:rPr lang="en-US" sz="2000" b="1" dirty="0">
                <a:solidFill>
                  <a:schemeClr val="accent2"/>
                </a:solidFill>
              </a:rPr>
              <a:t>poor experience </a:t>
            </a:r>
            <a:r>
              <a:rPr lang="en-US" sz="2000" dirty="0">
                <a:solidFill>
                  <a:schemeClr val="tx2"/>
                </a:solidFill>
              </a:rPr>
              <a:t>can be perceived as a </a:t>
            </a:r>
            <a:r>
              <a:rPr lang="en-US" sz="2000" b="0" dirty="0">
                <a:solidFill>
                  <a:schemeClr val="tx2"/>
                </a:solidFill>
              </a:rPr>
              <a:t>service failure</a:t>
            </a:r>
            <a:r>
              <a:rPr lang="en-US" sz="2000" dirty="0">
                <a:solidFill>
                  <a:schemeClr val="tx2"/>
                </a:solidFill>
              </a:rPr>
              <a:t>, potentially </a:t>
            </a:r>
            <a:r>
              <a:rPr lang="en-US" sz="2000" b="1" dirty="0">
                <a:solidFill>
                  <a:schemeClr val="accent2"/>
                </a:solidFill>
              </a:rPr>
              <a:t>damaging the relationship</a:t>
            </a:r>
            <a:r>
              <a:rPr lang="en-US" sz="2000" dirty="0">
                <a:solidFill>
                  <a:schemeClr val="accent2"/>
                </a:solidFill>
              </a:rPr>
              <a:t> </a:t>
            </a:r>
            <a:r>
              <a:rPr lang="en-US" sz="2000" dirty="0">
                <a:solidFill>
                  <a:schemeClr val="tx2"/>
                </a:solidFill>
              </a:rPr>
              <a:t>with that</a:t>
            </a:r>
            <a:r>
              <a:rPr lang="en-US" sz="2000" b="1" dirty="0">
                <a:solidFill>
                  <a:schemeClr val="tx2"/>
                </a:solidFill>
              </a:rPr>
              <a:t> </a:t>
            </a:r>
            <a:r>
              <a:rPr lang="en-US" sz="2000" b="0" dirty="0">
                <a:solidFill>
                  <a:schemeClr val="tx2"/>
                </a:solidFill>
              </a:rPr>
              <a:t>customer</a:t>
            </a:r>
            <a:r>
              <a:rPr lang="en-US" sz="2000" b="1" dirty="0">
                <a:solidFill>
                  <a:schemeClr val="tx2"/>
                </a:solidFill>
              </a:rPr>
              <a:t> </a:t>
            </a:r>
            <a:r>
              <a:rPr lang="en-US" sz="2000" dirty="0">
                <a:solidFill>
                  <a:schemeClr val="tx2"/>
                </a:solidFill>
              </a:rPr>
              <a:t>for good.</a:t>
            </a:r>
            <a:endParaRPr lang="en-AU" sz="2000" dirty="0">
              <a:solidFill>
                <a:schemeClr val="tx2"/>
              </a:solidFill>
            </a:endParaRPr>
          </a:p>
        </p:txBody>
      </p:sp>
      <p:sp>
        <p:nvSpPr>
          <p:cNvPr id="24" name="Rectangle: Rounded Corners 23">
            <a:extLst>
              <a:ext uri="{FF2B5EF4-FFF2-40B4-BE49-F238E27FC236}">
                <a16:creationId xmlns:a16="http://schemas.microsoft.com/office/drawing/2014/main" id="{224072A0-992D-5768-DB77-6E736D960307}"/>
              </a:ext>
            </a:extLst>
          </p:cNvPr>
          <p:cNvSpPr/>
          <p:nvPr/>
        </p:nvSpPr>
        <p:spPr>
          <a:xfrm>
            <a:off x="456331" y="4324340"/>
            <a:ext cx="3979436" cy="1857617"/>
          </a:xfrm>
          <a:prstGeom prst="roundRect">
            <a:avLst/>
          </a:prstGeom>
          <a:solidFill>
            <a:schemeClr val="bg1"/>
          </a:solidFill>
          <a:ln>
            <a:noFill/>
          </a:ln>
          <a:effectLst>
            <a:glow rad="63500">
              <a:schemeClr val="accent1">
                <a:satMod val="175000"/>
                <a:alpha val="40000"/>
              </a:schemeClr>
            </a:glow>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dirty="0">
                <a:solidFill>
                  <a:schemeClr val="tx2"/>
                </a:solidFill>
              </a:rPr>
              <a:t>A </a:t>
            </a:r>
            <a:r>
              <a:rPr lang="en-US" sz="2000" b="1" dirty="0">
                <a:solidFill>
                  <a:srgbClr val="00B050"/>
                </a:solidFill>
              </a:rPr>
              <a:t>good experience</a:t>
            </a:r>
            <a:r>
              <a:rPr lang="en-US" sz="2000" dirty="0">
                <a:solidFill>
                  <a:schemeClr val="tx2"/>
                </a:solidFill>
              </a:rPr>
              <a:t> can </a:t>
            </a:r>
            <a:r>
              <a:rPr lang="en-US" sz="2000" b="1" dirty="0">
                <a:solidFill>
                  <a:srgbClr val="00B050"/>
                </a:solidFill>
              </a:rPr>
              <a:t>strengthen the relationship</a:t>
            </a:r>
            <a:r>
              <a:rPr lang="en-US" sz="2000" dirty="0">
                <a:solidFill>
                  <a:schemeClr val="tx2"/>
                </a:solidFill>
              </a:rPr>
              <a:t>, </a:t>
            </a:r>
            <a:r>
              <a:rPr lang="en-US" sz="2000" b="0" dirty="0">
                <a:solidFill>
                  <a:schemeClr val="tx2"/>
                </a:solidFill>
              </a:rPr>
              <a:t>reducing</a:t>
            </a:r>
            <a:r>
              <a:rPr lang="en-US" sz="2000" dirty="0">
                <a:solidFill>
                  <a:schemeClr val="tx2"/>
                </a:solidFill>
              </a:rPr>
              <a:t> the risk of </a:t>
            </a:r>
            <a:r>
              <a:rPr lang="en-US" sz="2000" b="0" dirty="0">
                <a:solidFill>
                  <a:schemeClr val="tx2"/>
                </a:solidFill>
              </a:rPr>
              <a:t>consumer harm </a:t>
            </a:r>
            <a:r>
              <a:rPr lang="en-US" sz="2000" dirty="0">
                <a:solidFill>
                  <a:schemeClr val="tx2"/>
                </a:solidFill>
              </a:rPr>
              <a:t>in the long term.</a:t>
            </a:r>
            <a:endParaRPr lang="en-AU" sz="2000" dirty="0">
              <a:solidFill>
                <a:schemeClr val="tx2"/>
              </a:solidFill>
            </a:endParaRPr>
          </a:p>
        </p:txBody>
      </p:sp>
      <p:sp>
        <p:nvSpPr>
          <p:cNvPr id="27" name="Rectangle: Rounded Corners 26">
            <a:extLst>
              <a:ext uri="{FF2B5EF4-FFF2-40B4-BE49-F238E27FC236}">
                <a16:creationId xmlns:a16="http://schemas.microsoft.com/office/drawing/2014/main" id="{50A22C4B-67BA-427A-BBAA-1914AAA150E8}"/>
              </a:ext>
            </a:extLst>
          </p:cNvPr>
          <p:cNvSpPr/>
          <p:nvPr/>
        </p:nvSpPr>
        <p:spPr>
          <a:xfrm>
            <a:off x="6460403" y="1989857"/>
            <a:ext cx="4922879" cy="1857617"/>
          </a:xfrm>
          <a:prstGeom prst="roundRect">
            <a:avLst/>
          </a:prstGeom>
          <a:solidFill>
            <a:schemeClr val="bg1"/>
          </a:solidFill>
          <a:ln>
            <a:noFill/>
          </a:ln>
          <a:effectLst>
            <a:glow rad="63500">
              <a:schemeClr val="accent1">
                <a:satMod val="175000"/>
                <a:alpha val="40000"/>
              </a:schemeClr>
            </a:glow>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defTabSz="1111250">
              <a:lnSpc>
                <a:spcPct val="90000"/>
              </a:lnSpc>
              <a:spcBef>
                <a:spcPct val="0"/>
              </a:spcBef>
              <a:spcAft>
                <a:spcPct val="35000"/>
              </a:spcAft>
              <a:buNone/>
            </a:pPr>
            <a:r>
              <a:rPr lang="en-US" sz="2000" b="1" kern="1200" dirty="0">
                <a:solidFill>
                  <a:schemeClr val="tx2"/>
                </a:solidFill>
              </a:rPr>
              <a:t>Poor business </a:t>
            </a:r>
            <a:r>
              <a:rPr lang="en-US" sz="2000" kern="1200" dirty="0">
                <a:solidFill>
                  <a:schemeClr val="tx2"/>
                </a:solidFill>
              </a:rPr>
              <a:t>practice or service delivery can </a:t>
            </a:r>
            <a:r>
              <a:rPr lang="en-US" sz="2000" b="1" kern="1200" dirty="0">
                <a:solidFill>
                  <a:schemeClr val="tx2"/>
                </a:solidFill>
              </a:rPr>
              <a:t>increase harm</a:t>
            </a:r>
            <a:r>
              <a:rPr lang="en-US" sz="2000" kern="1200" dirty="0">
                <a:solidFill>
                  <a:schemeClr val="tx2"/>
                </a:solidFill>
              </a:rPr>
              <a:t> to those at risk of or </a:t>
            </a:r>
            <a:r>
              <a:rPr lang="en-US" sz="2000" b="1" kern="1200" dirty="0">
                <a:solidFill>
                  <a:schemeClr val="tx2"/>
                </a:solidFill>
              </a:rPr>
              <a:t>experiencing vulnerability.</a:t>
            </a:r>
          </a:p>
        </p:txBody>
      </p:sp>
      <p:sp>
        <p:nvSpPr>
          <p:cNvPr id="28" name="Rectangle: Rounded Corners 27">
            <a:extLst>
              <a:ext uri="{FF2B5EF4-FFF2-40B4-BE49-F238E27FC236}">
                <a16:creationId xmlns:a16="http://schemas.microsoft.com/office/drawing/2014/main" id="{597FDF97-8F3E-FAA2-D740-51455EAEBC60}"/>
              </a:ext>
            </a:extLst>
          </p:cNvPr>
          <p:cNvSpPr/>
          <p:nvPr/>
        </p:nvSpPr>
        <p:spPr>
          <a:xfrm>
            <a:off x="6460403" y="4274938"/>
            <a:ext cx="4922879" cy="1956419"/>
          </a:xfrm>
          <a:prstGeom prst="roundRect">
            <a:avLst/>
          </a:prstGeom>
          <a:solidFill>
            <a:schemeClr val="bg1"/>
          </a:solidFill>
          <a:ln>
            <a:noFill/>
          </a:ln>
          <a:effectLst>
            <a:glow rad="63500">
              <a:schemeClr val="accent1">
                <a:satMod val="175000"/>
                <a:alpha val="40000"/>
              </a:schemeClr>
            </a:glow>
            <a:outerShdw blurRad="76200" dir="18900000" sy="23000" kx="-1200000" algn="b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tx2"/>
                </a:solidFill>
              </a:rPr>
              <a:t>Good practices </a:t>
            </a:r>
            <a:r>
              <a:rPr lang="en-US" sz="2000" dirty="0">
                <a:solidFill>
                  <a:schemeClr val="tx2"/>
                </a:solidFill>
              </a:rPr>
              <a:t>can </a:t>
            </a:r>
            <a:r>
              <a:rPr lang="en-US" sz="2000" b="1" dirty="0">
                <a:solidFill>
                  <a:schemeClr val="tx2"/>
                </a:solidFill>
              </a:rPr>
              <a:t>increase consumer trust</a:t>
            </a:r>
            <a:r>
              <a:rPr lang="en-US" sz="2000" dirty="0">
                <a:solidFill>
                  <a:schemeClr val="tx2"/>
                </a:solidFill>
              </a:rPr>
              <a:t> in energy businesses, with </a:t>
            </a:r>
            <a:r>
              <a:rPr lang="en-US" sz="2000" b="1" dirty="0">
                <a:solidFill>
                  <a:schemeClr val="tx2"/>
                </a:solidFill>
              </a:rPr>
              <a:t>benefits</a:t>
            </a:r>
            <a:r>
              <a:rPr lang="en-US" sz="2000" dirty="0">
                <a:solidFill>
                  <a:schemeClr val="tx2"/>
                </a:solidFill>
              </a:rPr>
              <a:t> for customer loyalty, advocacy, retention and growth.</a:t>
            </a:r>
          </a:p>
        </p:txBody>
      </p:sp>
      <p:sp>
        <p:nvSpPr>
          <p:cNvPr id="3" name="TextBox 2">
            <a:extLst>
              <a:ext uri="{FF2B5EF4-FFF2-40B4-BE49-F238E27FC236}">
                <a16:creationId xmlns:a16="http://schemas.microsoft.com/office/drawing/2014/main" id="{22C0F1A5-279D-748D-0D52-AF5913009C78}"/>
              </a:ext>
            </a:extLst>
          </p:cNvPr>
          <p:cNvSpPr txBox="1"/>
          <p:nvPr/>
        </p:nvSpPr>
        <p:spPr>
          <a:xfrm>
            <a:off x="262800" y="966437"/>
            <a:ext cx="7448324" cy="707886"/>
          </a:xfrm>
          <a:prstGeom prst="rect">
            <a:avLst/>
          </a:prstGeom>
          <a:noFill/>
        </p:spPr>
        <p:txBody>
          <a:bodyPr wrap="square" rtlCol="0">
            <a:spAutoFit/>
          </a:bodyPr>
          <a:lstStyle/>
          <a:p>
            <a:r>
              <a:rPr lang="en-US" sz="2000" dirty="0">
                <a:solidFill>
                  <a:schemeClr val="tx2"/>
                </a:solidFill>
              </a:rPr>
              <a:t>The support provided to a consumer experiencing vulnerability can be a ‘moment of truth’ in their journey with a business.</a:t>
            </a:r>
          </a:p>
        </p:txBody>
      </p:sp>
      <p:sp>
        <p:nvSpPr>
          <p:cNvPr id="5" name="Title 1">
            <a:extLst>
              <a:ext uri="{FF2B5EF4-FFF2-40B4-BE49-F238E27FC236}">
                <a16:creationId xmlns:a16="http://schemas.microsoft.com/office/drawing/2014/main" id="{BF80766D-99FF-1A09-BFDD-DF31037F6838}"/>
              </a:ext>
            </a:extLst>
          </p:cNvPr>
          <p:cNvSpPr txBox="1">
            <a:spLocks/>
          </p:cNvSpPr>
          <p:nvPr/>
        </p:nvSpPr>
        <p:spPr>
          <a:xfrm>
            <a:off x="262800" y="360000"/>
            <a:ext cx="11492506" cy="525829"/>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sz="2800" dirty="0">
                <a:solidFill>
                  <a:schemeClr val="accent2"/>
                </a:solidFill>
              </a:rPr>
              <a:t>Vulnerability and better practice principles</a:t>
            </a:r>
            <a:endParaRPr lang="en-AU" sz="2800" dirty="0">
              <a:solidFill>
                <a:schemeClr val="accent2"/>
              </a:solidFill>
            </a:endParaRPr>
          </a:p>
        </p:txBody>
      </p:sp>
    </p:spTree>
    <p:extLst>
      <p:ext uri="{BB962C8B-B14F-4D97-AF65-F5344CB8AC3E}">
        <p14:creationId xmlns:p14="http://schemas.microsoft.com/office/powerpoint/2010/main" val="410872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5B3185-AC09-CC8E-F11C-03DF4E492046}"/>
              </a:ext>
            </a:extLst>
          </p:cNvPr>
          <p:cNvSpPr>
            <a:spLocks noGrp="1"/>
          </p:cNvSpPr>
          <p:nvPr>
            <p:ph type="title"/>
          </p:nvPr>
        </p:nvSpPr>
        <p:spPr>
          <a:xfrm>
            <a:off x="1061798" y="386754"/>
            <a:ext cx="10674579" cy="1322147"/>
          </a:xfrm>
        </p:spPr>
        <p:txBody>
          <a:bodyPr>
            <a:normAutofit/>
          </a:bodyPr>
          <a:lstStyle/>
          <a:p>
            <a:r>
              <a:rPr lang="en-US" sz="3200" dirty="0"/>
              <a:t>Using the toolkit and understanding your customers</a:t>
            </a:r>
            <a:endParaRPr lang="en-AU" sz="3200" dirty="0"/>
          </a:p>
        </p:txBody>
      </p:sp>
      <p:sp>
        <p:nvSpPr>
          <p:cNvPr id="4" name="Slide Number Placeholder 3">
            <a:extLst>
              <a:ext uri="{FF2B5EF4-FFF2-40B4-BE49-F238E27FC236}">
                <a16:creationId xmlns:a16="http://schemas.microsoft.com/office/drawing/2014/main" id="{329AF71A-A0E5-1806-66CA-F745084C2884}"/>
              </a:ext>
            </a:extLst>
          </p:cNvPr>
          <p:cNvSpPr>
            <a:spLocks noGrp="1"/>
          </p:cNvSpPr>
          <p:nvPr>
            <p:ph type="sldNum" sz="quarter" idx="4"/>
          </p:nvPr>
        </p:nvSpPr>
        <p:spPr/>
        <p:txBody>
          <a:bodyPr/>
          <a:lstStyle/>
          <a:p>
            <a:fld id="{59E0E5AC-4EB8-1344-86F9-1F2AD8323603}" type="slidenum">
              <a:rPr lang="en-US" smtClean="0"/>
              <a:pPr/>
              <a:t>8</a:t>
            </a:fld>
            <a:endParaRPr lang="en-US" dirty="0"/>
          </a:p>
        </p:txBody>
      </p:sp>
      <p:sp>
        <p:nvSpPr>
          <p:cNvPr id="8" name="Rectangle 7">
            <a:extLst>
              <a:ext uri="{FF2B5EF4-FFF2-40B4-BE49-F238E27FC236}">
                <a16:creationId xmlns:a16="http://schemas.microsoft.com/office/drawing/2014/main" id="{013E8145-49DE-4E7E-C5BD-1B609BB41201}"/>
              </a:ext>
            </a:extLst>
          </p:cNvPr>
          <p:cNvSpPr/>
          <p:nvPr/>
        </p:nvSpPr>
        <p:spPr>
          <a:xfrm rot="16200000">
            <a:off x="-597743" y="792338"/>
            <a:ext cx="2260537" cy="67586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AU" sz="2000" dirty="0"/>
              <a:t>WORKSHEET</a:t>
            </a:r>
            <a:endParaRPr lang="en-AU" dirty="0"/>
          </a:p>
        </p:txBody>
      </p:sp>
      <p:sp>
        <p:nvSpPr>
          <p:cNvPr id="11" name="Content Placeholder 6">
            <a:extLst>
              <a:ext uri="{FF2B5EF4-FFF2-40B4-BE49-F238E27FC236}">
                <a16:creationId xmlns:a16="http://schemas.microsoft.com/office/drawing/2014/main" id="{D6907665-E3DE-19E4-FCDB-6FA4C88CDAC4}"/>
              </a:ext>
            </a:extLst>
          </p:cNvPr>
          <p:cNvSpPr txBox="1">
            <a:spLocks/>
          </p:cNvSpPr>
          <p:nvPr/>
        </p:nvSpPr>
        <p:spPr>
          <a:xfrm>
            <a:off x="1051792" y="2260537"/>
            <a:ext cx="9808713" cy="3576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400"/>
              </a:spcBef>
              <a:spcAft>
                <a:spcPts val="400"/>
              </a:spcAft>
              <a:buClr>
                <a:schemeClr val="accent2"/>
              </a:buClr>
              <a:buFont typeface="Arial" panose="020B0604020202020204" pitchFamily="34" charset="0"/>
              <a:buChar char="•"/>
              <a:defRPr sz="2000" kern="1200">
                <a:solidFill>
                  <a:schemeClr val="accent1"/>
                </a:solidFill>
                <a:latin typeface="+mn-lt"/>
                <a:ea typeface="+mn-ea"/>
                <a:cs typeface="+mn-cs"/>
              </a:defRPr>
            </a:lvl1pPr>
            <a:lvl2pPr marL="490538" indent="-230188" algn="l" defTabSz="914400" rtl="0" eaLnBrk="1" latinLnBrk="0" hangingPunct="1">
              <a:lnSpc>
                <a:spcPct val="90000"/>
              </a:lnSpc>
              <a:spcBef>
                <a:spcPts val="400"/>
              </a:spcBef>
              <a:spcAft>
                <a:spcPts val="400"/>
              </a:spcAft>
              <a:buFont typeface="Arial" panose="020B0604020202020204" pitchFamily="34" charset="0"/>
              <a:buChar char="•"/>
              <a:tabLst/>
              <a:defRPr sz="1800" kern="1200">
                <a:solidFill>
                  <a:schemeClr val="accent1"/>
                </a:solidFill>
                <a:latin typeface="+mn-lt"/>
                <a:ea typeface="+mn-ea"/>
                <a:cs typeface="+mn-cs"/>
              </a:defRPr>
            </a:lvl2pPr>
            <a:lvl3pPr marL="758825" indent="-228600" algn="l" defTabSz="914400" rtl="0" eaLnBrk="1" latinLnBrk="0" hangingPunct="1">
              <a:lnSpc>
                <a:spcPct val="90000"/>
              </a:lnSpc>
              <a:spcBef>
                <a:spcPts val="400"/>
              </a:spcBef>
              <a:spcAft>
                <a:spcPts val="400"/>
              </a:spcAft>
              <a:buFont typeface="Arial" panose="020B0604020202020204" pitchFamily="34" charset="0"/>
              <a:buChar char="•"/>
              <a:tabLst/>
              <a:defRPr sz="1600" kern="1200">
                <a:solidFill>
                  <a:schemeClr val="accent1"/>
                </a:solidFill>
                <a:latin typeface="+mn-lt"/>
                <a:ea typeface="+mn-ea"/>
                <a:cs typeface="+mn-cs"/>
              </a:defRPr>
            </a:lvl3pPr>
            <a:lvl4pPr marL="102711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4pPr>
            <a:lvl5pPr marL="1249363" indent="-228600" algn="l" defTabSz="914400" rtl="0" eaLnBrk="1" latinLnBrk="0" hangingPunct="1">
              <a:lnSpc>
                <a:spcPct val="90000"/>
              </a:lnSpc>
              <a:spcBef>
                <a:spcPts val="400"/>
              </a:spcBef>
              <a:spcAft>
                <a:spcPts val="400"/>
              </a:spcAft>
              <a:buFont typeface="Arial" panose="020B0604020202020204" pitchFamily="34" charset="0"/>
              <a:buChar char="•"/>
              <a:tabLst/>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b="1" dirty="0"/>
              <a:t>Questions to consider:</a:t>
            </a:r>
          </a:p>
          <a:p>
            <a:r>
              <a:rPr lang="en-US" dirty="0"/>
              <a:t>What are the key messages and takeaways from the toolkit for you?</a:t>
            </a:r>
          </a:p>
          <a:p>
            <a:r>
              <a:rPr lang="en-US" dirty="0"/>
              <a:t>How do the consumer stories from the toolkit resonate with you? Do you think they are similar to the experiences of your organisation’s customers?</a:t>
            </a:r>
          </a:p>
          <a:p>
            <a:r>
              <a:rPr lang="en-US" dirty="0"/>
              <a:t>Are there any takeaways from the industry case studies that you could use, adopt or develop in your organisation?</a:t>
            </a:r>
          </a:p>
          <a:p>
            <a:endParaRPr lang="en-US" dirty="0"/>
          </a:p>
          <a:p>
            <a:pPr marL="0" indent="0">
              <a:buFont typeface="Arial" panose="020B0604020202020204" pitchFamily="34" charset="0"/>
              <a:buNone/>
            </a:pPr>
            <a:r>
              <a:rPr lang="en-US" b="1" dirty="0"/>
              <a:t>Activity suggestion:</a:t>
            </a:r>
          </a:p>
          <a:p>
            <a:pPr marL="0" indent="0">
              <a:buFont typeface="Arial" panose="020B0604020202020204" pitchFamily="34" charset="0"/>
              <a:buNone/>
            </a:pPr>
            <a:r>
              <a:rPr lang="en-US" dirty="0"/>
              <a:t>Use these questions to guide a discussion with your colleagues.</a:t>
            </a:r>
          </a:p>
        </p:txBody>
      </p:sp>
    </p:spTree>
    <p:extLst>
      <p:ext uri="{BB962C8B-B14F-4D97-AF65-F5344CB8AC3E}">
        <p14:creationId xmlns:p14="http://schemas.microsoft.com/office/powerpoint/2010/main" val="41491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1B6296"/>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B00E4FE-1613-8D76-1D15-7B951D1DCC8B}"/>
              </a:ext>
            </a:extLst>
          </p:cNvPr>
          <p:cNvSpPr txBox="1">
            <a:spLocks/>
          </p:cNvSpPr>
          <p:nvPr/>
        </p:nvSpPr>
        <p:spPr>
          <a:xfrm>
            <a:off x="0" y="3199261"/>
            <a:ext cx="12192000" cy="766539"/>
          </a:xfrm>
          <a:prstGeom prst="rect">
            <a:avLst/>
          </a:prstGeom>
        </p:spPr>
        <p:txBody>
          <a:bodyPr anchor="b"/>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dirty="0"/>
              <a:t>Build an organisational culture focused </a:t>
            </a:r>
            <a:br>
              <a:rPr lang="en-US" sz="3600" dirty="0"/>
            </a:br>
            <a:r>
              <a:rPr lang="en-US" sz="3600" dirty="0"/>
              <a:t>on strong customer relationships and</a:t>
            </a:r>
            <a:br>
              <a:rPr lang="en-US" sz="3600" dirty="0"/>
            </a:br>
            <a:r>
              <a:rPr lang="en-US" sz="3600" dirty="0"/>
              <a:t>better consumer outcomes</a:t>
            </a:r>
          </a:p>
        </p:txBody>
      </p:sp>
      <p:sp>
        <p:nvSpPr>
          <p:cNvPr id="10" name="Subtitle 2">
            <a:extLst>
              <a:ext uri="{FF2B5EF4-FFF2-40B4-BE49-F238E27FC236}">
                <a16:creationId xmlns:a16="http://schemas.microsoft.com/office/drawing/2014/main" id="{E05CD189-183D-6909-6F14-387284927543}"/>
              </a:ext>
            </a:extLst>
          </p:cNvPr>
          <p:cNvSpPr txBox="1">
            <a:spLocks/>
          </p:cNvSpPr>
          <p:nvPr/>
        </p:nvSpPr>
        <p:spPr>
          <a:xfrm>
            <a:off x="2209800" y="4134547"/>
            <a:ext cx="7772399" cy="434054"/>
          </a:xfrm>
          <a:prstGeom prst="rect">
            <a:avLst/>
          </a:prstGeom>
        </p:spPr>
        <p:txBody>
          <a:bodyPr/>
          <a:lstStyle>
            <a:lvl1pPr marL="0" indent="0" algn="ctr" defTabSz="914400" rtl="0" eaLnBrk="1" latinLnBrk="0" hangingPunct="1">
              <a:lnSpc>
                <a:spcPct val="90000"/>
              </a:lnSpc>
              <a:spcBef>
                <a:spcPts val="400"/>
              </a:spcBef>
              <a:spcAft>
                <a:spcPts val="400"/>
              </a:spcAft>
              <a:buClr>
                <a:schemeClr val="accent2"/>
              </a:buClr>
              <a:buFont typeface="Arial" panose="020B0604020202020204" pitchFamily="34" charset="0"/>
              <a:buNone/>
              <a:defRPr lang="en-AU" sz="2000" kern="1200" smtClean="0">
                <a:solidFill>
                  <a:schemeClr val="bg1"/>
                </a:solidFill>
                <a:effectLst/>
                <a:latin typeface="+mn-lt"/>
                <a:ea typeface="+mn-ea"/>
                <a:cs typeface="+mn-cs"/>
              </a:defRPr>
            </a:lvl1pPr>
            <a:lvl2pPr marL="457200" indent="0" algn="ctr" defTabSz="914400" rtl="0" eaLnBrk="1" latinLnBrk="0" hangingPunct="1">
              <a:lnSpc>
                <a:spcPct val="90000"/>
              </a:lnSpc>
              <a:spcBef>
                <a:spcPts val="400"/>
              </a:spcBef>
              <a:spcAft>
                <a:spcPts val="400"/>
              </a:spcAft>
              <a:buFont typeface="Arial" panose="020B0604020202020204" pitchFamily="34" charset="0"/>
              <a:buNone/>
              <a:tabLst/>
              <a:defRPr sz="2000" kern="1200">
                <a:solidFill>
                  <a:schemeClr val="accent1"/>
                </a:solidFill>
                <a:latin typeface="+mn-lt"/>
                <a:ea typeface="+mn-ea"/>
                <a:cs typeface="+mn-cs"/>
              </a:defRPr>
            </a:lvl2pPr>
            <a:lvl3pPr marL="914400" indent="0" algn="ctr" defTabSz="914400" rtl="0" eaLnBrk="1" latinLnBrk="0" hangingPunct="1">
              <a:lnSpc>
                <a:spcPct val="90000"/>
              </a:lnSpc>
              <a:spcBef>
                <a:spcPts val="400"/>
              </a:spcBef>
              <a:spcAft>
                <a:spcPts val="400"/>
              </a:spcAft>
              <a:buFont typeface="Arial" panose="020B0604020202020204" pitchFamily="34" charset="0"/>
              <a:buNone/>
              <a:tabLst/>
              <a:defRPr sz="1800" kern="1200">
                <a:solidFill>
                  <a:schemeClr val="accent1"/>
                </a:solidFill>
                <a:latin typeface="+mn-lt"/>
                <a:ea typeface="+mn-ea"/>
                <a:cs typeface="+mn-cs"/>
              </a:defRPr>
            </a:lvl3pPr>
            <a:lvl4pPr marL="13716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4pPr>
            <a:lvl5pPr marL="1828800" indent="0" algn="ctr" defTabSz="914400" rtl="0" eaLnBrk="1" latinLnBrk="0" hangingPunct="1">
              <a:lnSpc>
                <a:spcPct val="90000"/>
              </a:lnSpc>
              <a:spcBef>
                <a:spcPts val="400"/>
              </a:spcBef>
              <a:spcAft>
                <a:spcPts val="400"/>
              </a:spcAft>
              <a:buFont typeface="Arial" panose="020B0604020202020204" pitchFamily="34" charset="0"/>
              <a:buNone/>
              <a:tabLst/>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i="1" dirty="0">
                <a:effectLst>
                  <a:outerShdw blurRad="38100" dist="38100" dir="2700000" algn="tl">
                    <a:srgbClr val="000000">
                      <a:alpha val="43137"/>
                    </a:srgbClr>
                  </a:outerShdw>
                </a:effectLst>
                <a:latin typeface="Helvetica" pitchFamily="2" charset="0"/>
              </a:rPr>
              <a:t>Better practice principles</a:t>
            </a:r>
            <a:br>
              <a:rPr lang="en-US" i="1" dirty="0">
                <a:effectLst>
                  <a:outerShdw blurRad="38100" dist="38100" dir="2700000" algn="tl">
                    <a:srgbClr val="000000">
                      <a:alpha val="43137"/>
                    </a:srgbClr>
                  </a:outerShdw>
                </a:effectLst>
                <a:latin typeface="Helvetica" pitchFamily="2" charset="0"/>
              </a:rPr>
            </a:br>
            <a:endParaRPr lang="en-US" i="1" dirty="0">
              <a:effectLst>
                <a:outerShdw blurRad="38100" dist="38100" dir="2700000" algn="tl">
                  <a:srgbClr val="000000">
                    <a:alpha val="43137"/>
                  </a:srgbClr>
                </a:outerShdw>
              </a:effectLst>
              <a:latin typeface="Helvetica" pitchFamily="2" charset="0"/>
            </a:endParaRPr>
          </a:p>
        </p:txBody>
      </p:sp>
    </p:spTree>
    <p:extLst>
      <p:ext uri="{BB962C8B-B14F-4D97-AF65-F5344CB8AC3E}">
        <p14:creationId xmlns:p14="http://schemas.microsoft.com/office/powerpoint/2010/main" val="176307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AER primary colour palette">
      <a:dk1>
        <a:srgbClr val="000000"/>
      </a:dk1>
      <a:lt1>
        <a:srgbClr val="FFFFFF"/>
      </a:lt1>
      <a:dk2>
        <a:srgbClr val="44546A"/>
      </a:dk2>
      <a:lt2>
        <a:srgbClr val="E7E6E6"/>
      </a:lt2>
      <a:accent1>
        <a:srgbClr val="303F51"/>
      </a:accent1>
      <a:accent2>
        <a:srgbClr val="E0601F"/>
      </a:accent2>
      <a:accent3>
        <a:srgbClr val="554741"/>
      </a:accent3>
      <a:accent4>
        <a:srgbClr val="89B3CE"/>
      </a:accent4>
      <a:accent5>
        <a:srgbClr val="5F9E88"/>
      </a:accent5>
      <a:accent6>
        <a:srgbClr val="919191"/>
      </a:accent6>
      <a:hlink>
        <a:srgbClr val="5D95CA"/>
      </a:hlink>
      <a:folHlink>
        <a:srgbClr val="386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pl_AER PowerPoint_Image Rich16x9.pptx" id="{6BAD7476-A6BE-4002-A3FB-1BA57101A9CE}" vid="{D41C77B3-497B-46F6-BD23-381D7699CB18}"/>
    </a:ext>
  </a:extLst>
</a:theme>
</file>

<file path=ppt/theme/theme2.xml><?xml version="1.0" encoding="utf-8"?>
<a:theme xmlns:a="http://schemas.openxmlformats.org/drawingml/2006/main" name="2_Office Theme">
  <a:themeElements>
    <a:clrScheme name="AER primary colour palette">
      <a:dk1>
        <a:srgbClr val="000000"/>
      </a:dk1>
      <a:lt1>
        <a:srgbClr val="FFFFFF"/>
      </a:lt1>
      <a:dk2>
        <a:srgbClr val="44546A"/>
      </a:dk2>
      <a:lt2>
        <a:srgbClr val="E7E6E6"/>
      </a:lt2>
      <a:accent1>
        <a:srgbClr val="303F51"/>
      </a:accent1>
      <a:accent2>
        <a:srgbClr val="E0601F"/>
      </a:accent2>
      <a:accent3>
        <a:srgbClr val="554741"/>
      </a:accent3>
      <a:accent4>
        <a:srgbClr val="89B3CE"/>
      </a:accent4>
      <a:accent5>
        <a:srgbClr val="5F9E88"/>
      </a:accent5>
      <a:accent6>
        <a:srgbClr val="919191"/>
      </a:accent6>
      <a:hlink>
        <a:srgbClr val="5D95CA"/>
      </a:hlink>
      <a:folHlink>
        <a:srgbClr val="3863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64E1A62-4313-43F2-8255-C4A04A72227B}" vid="{1CF1B333-0967-426F-BA03-FF69986AEC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1025</TotalTime>
  <Words>6177</Words>
  <Application>Microsoft Office PowerPoint</Application>
  <PresentationFormat>Widescreen</PresentationFormat>
  <Paragraphs>542</Paragraphs>
  <Slides>44</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Aptos</vt:lpstr>
      <vt:lpstr>Arial</vt:lpstr>
      <vt:lpstr>Calibri</vt:lpstr>
      <vt:lpstr>Helvetica</vt:lpstr>
      <vt:lpstr>HelveticaNeueLT Std</vt:lpstr>
      <vt:lpstr>HelveticaNeueLT Std Lt</vt:lpstr>
      <vt:lpstr>HelveticaNeueLT Std Thin</vt:lpstr>
      <vt:lpstr>Roboto</vt:lpstr>
      <vt:lpstr>Office Theme</vt:lpstr>
      <vt:lpstr>2_Office Theme</vt:lpstr>
      <vt:lpstr>Customer  engagement  toolkit</vt:lpstr>
      <vt:lpstr>What is the Customer engagement toolkit?</vt:lpstr>
      <vt:lpstr>The better practice principles</vt:lpstr>
      <vt:lpstr>PowerPoint Presentation</vt:lpstr>
      <vt:lpstr>PowerPoint Presentation</vt:lpstr>
      <vt:lpstr>PowerPoint Presentation</vt:lpstr>
      <vt:lpstr>PowerPoint Presentation</vt:lpstr>
      <vt:lpstr>Using the toolkit and understanding your customers</vt:lpstr>
      <vt:lpstr>PowerPoint Presentation</vt:lpstr>
      <vt:lpstr>PowerPoint Presentation</vt:lpstr>
      <vt:lpstr>Better practice principle in action:  Build an organisational culture focused on strong customer relationships and better consumer outcomes </vt:lpstr>
      <vt:lpstr>PowerPoint Presentation</vt:lpstr>
      <vt:lpstr>Build an organisational culture focused on strong customer relationships and better consumer outcomes</vt:lpstr>
      <vt:lpstr>Build an organisational culture focused on strong customer relationships and better consumer outcomes</vt:lpstr>
      <vt:lpstr>PowerPoint Presentation</vt:lpstr>
      <vt:lpstr>PowerPoint Presentation</vt:lpstr>
      <vt:lpstr>PowerPoint Presentation</vt:lpstr>
      <vt:lpstr>PowerPoint Presentation</vt:lpstr>
      <vt:lpstr>Design for all customers</vt:lpstr>
      <vt:lpstr>PowerPoint Presentation</vt:lpstr>
      <vt:lpstr>PowerPoint Presentation</vt:lpstr>
      <vt:lpstr>PowerPoint Presentation</vt:lpstr>
      <vt:lpstr>PowerPoint Presentation</vt:lpstr>
      <vt:lpstr>Deliver customer service that engages effectively with vulnerability</vt:lpstr>
      <vt:lpstr>PowerPoint Presentation</vt:lpstr>
      <vt:lpstr>PowerPoint Presentation</vt:lpstr>
      <vt:lpstr>PowerPoint Presentation</vt:lpstr>
      <vt:lpstr>PowerPoint Presentation</vt:lpstr>
      <vt:lpstr>Collaborate with other organisations</vt:lpstr>
      <vt:lpstr>Collaborate with other organisations</vt:lpstr>
      <vt:lpstr>PowerPoint Presentation</vt:lpstr>
      <vt:lpstr>PowerPoint Presentation</vt:lpstr>
      <vt:lpstr>PowerPoint Presentation</vt:lpstr>
      <vt:lpstr>PowerPoint Presentation</vt:lpstr>
      <vt:lpstr>Use data to improve consumer outcomes</vt:lpstr>
      <vt:lpstr>PowerPoint Presentation</vt:lpstr>
      <vt:lpstr>PowerPoint Presentation</vt:lpstr>
      <vt:lpstr>PowerPoint Presentation</vt:lpstr>
      <vt:lpstr>PowerPoint Presentation</vt:lpstr>
      <vt:lpstr>Commit to continuously improving consumer experiences and outcomes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Engagement Toolkit - Additional Resource 1 - Flexible Slide Deck</dc:title>
  <dc:creator>Australian Energy Regulator</dc:creator>
  <cp:lastModifiedBy>Nicola Pitt</cp:lastModifiedBy>
  <cp:revision>6</cp:revision>
  <dcterms:modified xsi:type="dcterms:W3CDTF">2025-02-26T05:23:05Z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9d5a995-dfdf-4407-9a97-edbbc68c9f53_Enabled">
    <vt:lpwstr>true</vt:lpwstr>
  </property>
  <property fmtid="{D5CDD505-2E9C-101B-9397-08002B2CF9AE}" pid="3" name="MSIP_Label_d9d5a995-dfdf-4407-9a97-edbbc68c9f53_SetDate">
    <vt:lpwstr>2025-01-19T22:12:28Z</vt:lpwstr>
  </property>
  <property fmtid="{D5CDD505-2E9C-101B-9397-08002B2CF9AE}" pid="4" name="MSIP_Label_d9d5a995-dfdf-4407-9a97-edbbc68c9f53_Method">
    <vt:lpwstr>Privileged</vt:lpwstr>
  </property>
  <property fmtid="{D5CDD505-2E9C-101B-9397-08002B2CF9AE}" pid="5" name="MSIP_Label_d9d5a995-dfdf-4407-9a97-edbbc68c9f53_Name">
    <vt:lpwstr>OFFICIAL</vt:lpwstr>
  </property>
  <property fmtid="{D5CDD505-2E9C-101B-9397-08002B2CF9AE}" pid="6" name="MSIP_Label_d9d5a995-dfdf-4407-9a97-edbbc68c9f53_SiteId">
    <vt:lpwstr>b33e9e1a-e443-4edd-9789-24bed26d38d6</vt:lpwstr>
  </property>
  <property fmtid="{D5CDD505-2E9C-101B-9397-08002B2CF9AE}" pid="7" name="MSIP_Label_d9d5a995-dfdf-4407-9a97-edbbc68c9f53_ActionId">
    <vt:lpwstr>57c8bf3c-a3a4-4255-b85f-99dd5b539a5f</vt:lpwstr>
  </property>
  <property fmtid="{D5CDD505-2E9C-101B-9397-08002B2CF9AE}" pid="8" name="MSIP_Label_d9d5a995-dfdf-4407-9a97-edbbc68c9f53_ContentBits">
    <vt:lpwstr>0</vt:lpwstr>
  </property>
</Properties>
</file>