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 bookmarkIdSeed="9">
  <p:sldMasterIdLst>
    <p:sldMasterId id="2147484019" r:id="rId4"/>
    <p:sldMasterId id="2147484080" r:id="rId5"/>
  </p:sldMasterIdLst>
  <p:notesMasterIdLst>
    <p:notesMasterId r:id="rId36"/>
  </p:notesMasterIdLst>
  <p:handoutMasterIdLst>
    <p:handoutMasterId r:id="rId37"/>
  </p:handoutMasterIdLst>
  <p:sldIdLst>
    <p:sldId id="523" r:id="rId6"/>
    <p:sldId id="669" r:id="rId7"/>
    <p:sldId id="664" r:id="rId8"/>
    <p:sldId id="798" r:id="rId9"/>
    <p:sldId id="844" r:id="rId10"/>
    <p:sldId id="780" r:id="rId11"/>
    <p:sldId id="779" r:id="rId12"/>
    <p:sldId id="839" r:id="rId13"/>
    <p:sldId id="840" r:id="rId14"/>
    <p:sldId id="786" r:id="rId15"/>
    <p:sldId id="796" r:id="rId16"/>
    <p:sldId id="822" r:id="rId17"/>
    <p:sldId id="831" r:id="rId18"/>
    <p:sldId id="832" r:id="rId19"/>
    <p:sldId id="785" r:id="rId20"/>
    <p:sldId id="797" r:id="rId21"/>
    <p:sldId id="845" r:id="rId22"/>
    <p:sldId id="802" r:id="rId23"/>
    <p:sldId id="836" r:id="rId24"/>
    <p:sldId id="833" r:id="rId25"/>
    <p:sldId id="828" r:id="rId26"/>
    <p:sldId id="837" r:id="rId27"/>
    <p:sldId id="838" r:id="rId28"/>
    <p:sldId id="841" r:id="rId29"/>
    <p:sldId id="830" r:id="rId30"/>
    <p:sldId id="810" r:id="rId31"/>
    <p:sldId id="803" r:id="rId32"/>
    <p:sldId id="814" r:id="rId33"/>
    <p:sldId id="823" r:id="rId34"/>
    <p:sldId id="777" r:id="rId35"/>
  </p:sldIdLst>
  <p:sldSz cx="8640763" cy="6985000"/>
  <p:notesSz cx="7099300" cy="10234613"/>
  <p:embeddedFontLst>
    <p:embeddedFont>
      <p:font typeface="Arial Black" panose="020B0A04020102020204" pitchFamily="34" charset="0"/>
      <p:bold r:id="rId38"/>
    </p:embeddedFont>
    <p:embeddedFont>
      <p:font typeface="Calibri" panose="020F0502020204030204" pitchFamily="34" charset="0"/>
      <p:regular r:id="rId39"/>
      <p:bold r:id="rId40"/>
      <p:italic r:id="rId41"/>
      <p:boldItalic r:id="rId4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00">
          <p15:clr>
            <a:srgbClr val="A4A3A4"/>
          </p15:clr>
        </p15:guide>
        <p15:guide id="2" pos="272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harry" initials="lharry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5697"/>
    <a:srgbClr val="0000FF"/>
    <a:srgbClr val="006710"/>
    <a:srgbClr val="5FC85A"/>
    <a:srgbClr val="5FC65A"/>
    <a:srgbClr val="F7FCF6"/>
    <a:srgbClr val="CCFFCC"/>
    <a:srgbClr val="BFD3C1"/>
    <a:srgbClr val="FBFBFB"/>
    <a:srgbClr val="C8C8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91" autoAdjust="0"/>
    <p:restoredTop sz="99467" autoAdjust="0"/>
  </p:normalViewPr>
  <p:slideViewPr>
    <p:cSldViewPr>
      <p:cViewPr>
        <p:scale>
          <a:sx n="80" d="100"/>
          <a:sy n="80" d="100"/>
        </p:scale>
        <p:origin x="-2676" y="-846"/>
      </p:cViewPr>
      <p:guideLst>
        <p:guide orient="horz" pos="2200"/>
        <p:guide pos="272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228"/>
    </p:cViewPr>
  </p:sorterViewPr>
  <p:notesViewPr>
    <p:cSldViewPr>
      <p:cViewPr varScale="1">
        <p:scale>
          <a:sx n="77" d="100"/>
          <a:sy n="77" d="100"/>
        </p:scale>
        <p:origin x="-2094" y="-84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font" Target="fonts/font2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font" Target="fonts/font5.fntdata"/><Relationship Id="rId47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font" Target="fonts/font1.fntdata"/><Relationship Id="rId46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font" Target="fonts/font4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handoutMaster" Target="handoutMasters/handoutMaster1.xml"/><Relationship Id="rId40" Type="http://schemas.openxmlformats.org/officeDocument/2006/relationships/font" Target="fonts/font3.fntdata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6.53c FIT (</a:t>
            </a:r>
            <a:r>
              <a:rPr lang="en-US" dirty="0" err="1"/>
              <a:t>GWh</a:t>
            </a:r>
            <a:r>
              <a:rPr lang="en-US"/>
              <a:t>)</a:t>
            </a:r>
          </a:p>
        </c:rich>
      </c:tx>
      <c:overlay val="0"/>
    </c:title>
    <c:autoTitleDeleted val="0"/>
    <c:plotArea>
      <c:layout/>
      <c:pieChart>
        <c:varyColors val="1"/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15646525386068214"/>
          <c:y val="0.87878776401522096"/>
          <c:w val="0.6777082348471003"/>
          <c:h val="0.1212123232128638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dirty="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6365" cy="511731"/>
          </a:xfrm>
          <a:prstGeom prst="rect">
            <a:avLst/>
          </a:prstGeom>
        </p:spPr>
        <p:txBody>
          <a:bodyPr vert="horz" lIns="97952" tIns="48976" rIns="97952" bIns="48976" rtlCol="0"/>
          <a:lstStyle>
            <a:lvl1pPr algn="l">
              <a:defRPr sz="1200"/>
            </a:lvl1pPr>
          </a:lstStyle>
          <a:p>
            <a:endParaRPr lang="en-AU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5" y="0"/>
            <a:ext cx="2435480" cy="523309"/>
          </a:xfrm>
          <a:prstGeom prst="rect">
            <a:avLst/>
          </a:prstGeom>
        </p:spPr>
        <p:txBody>
          <a:bodyPr vert="horz" lIns="97952" tIns="48976" rIns="97952" bIns="48976" rtlCol="0"/>
          <a:lstStyle>
            <a:lvl1pPr algn="r">
              <a:defRPr sz="1200"/>
            </a:lvl1pPr>
          </a:lstStyle>
          <a:p>
            <a:fld id="{5337DCA9-3741-4425-8FAE-59AB202FB3D5}" type="datetimeFigureOut">
              <a:rPr lang="en-AU" sz="1100">
                <a:latin typeface="Arial" pitchFamily="34" charset="0"/>
                <a:cs typeface="Arial" pitchFamily="34" charset="0"/>
              </a:rPr>
              <a:pPr/>
              <a:t>11/12/2014</a:t>
            </a:fld>
            <a:endParaRPr lang="en-AU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5" cy="511731"/>
          </a:xfrm>
          <a:prstGeom prst="rect">
            <a:avLst/>
          </a:prstGeom>
        </p:spPr>
        <p:txBody>
          <a:bodyPr vert="horz" lIns="97952" tIns="48976" rIns="97952" bIns="48976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5" cy="511731"/>
          </a:xfrm>
          <a:prstGeom prst="rect">
            <a:avLst/>
          </a:prstGeom>
        </p:spPr>
        <p:txBody>
          <a:bodyPr vert="horz" lIns="97952" tIns="48976" rIns="97952" bIns="48976" rtlCol="0" anchor="b"/>
          <a:lstStyle>
            <a:lvl1pPr algn="r">
              <a:defRPr sz="1200"/>
            </a:lvl1pPr>
          </a:lstStyle>
          <a:p>
            <a:fld id="{57EDBE15-0FAA-4813-B893-5C6326F5AA3A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6" name="Picture 5" descr="Ergon_green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56773" y="3"/>
            <a:ext cx="642527" cy="564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6267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6365" cy="511731"/>
          </a:xfrm>
          <a:prstGeom prst="rect">
            <a:avLst/>
          </a:prstGeom>
        </p:spPr>
        <p:txBody>
          <a:bodyPr vert="horz" lIns="97952" tIns="48976" rIns="97952" bIns="48976" rtlCol="0"/>
          <a:lstStyle>
            <a:lvl1pPr algn="l">
              <a:defRPr sz="1100">
                <a:latin typeface="Arial" pitchFamily="34" charset="0"/>
                <a:cs typeface="Arial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1"/>
            <a:ext cx="3076365" cy="511731"/>
          </a:xfrm>
          <a:prstGeom prst="rect">
            <a:avLst/>
          </a:prstGeom>
        </p:spPr>
        <p:txBody>
          <a:bodyPr vert="horz" lIns="97952" tIns="48976" rIns="97952" bIns="48976" rtlCol="0"/>
          <a:lstStyle>
            <a:lvl1pPr algn="r">
              <a:defRPr sz="1100">
                <a:latin typeface="Arial" pitchFamily="34" charset="0"/>
                <a:cs typeface="Arial" pitchFamily="34" charset="0"/>
              </a:defRPr>
            </a:lvl1pPr>
          </a:lstStyle>
          <a:p>
            <a:fld id="{826B3B95-B617-4B4A-BAA4-09B6FD8BB88A}" type="datetimeFigureOut">
              <a:rPr lang="en-AU" smtClean="0"/>
              <a:pPr/>
              <a:t>11/12/2014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6338" y="768350"/>
            <a:ext cx="47466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7952" tIns="48976" rIns="97952" bIns="48976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3"/>
            <a:ext cx="5679440" cy="4605576"/>
          </a:xfrm>
          <a:prstGeom prst="rect">
            <a:avLst/>
          </a:prstGeom>
        </p:spPr>
        <p:txBody>
          <a:bodyPr vert="horz" lIns="97952" tIns="48976" rIns="97952" bIns="4897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5" cy="511731"/>
          </a:xfrm>
          <a:prstGeom prst="rect">
            <a:avLst/>
          </a:prstGeom>
        </p:spPr>
        <p:txBody>
          <a:bodyPr vert="horz" lIns="97952" tIns="48976" rIns="97952" bIns="48976" rtlCol="0" anchor="b"/>
          <a:lstStyle>
            <a:lvl1pPr algn="l">
              <a:defRPr sz="1100">
                <a:latin typeface="Arial" pitchFamily="34" charset="0"/>
                <a:cs typeface="Arial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5" cy="511731"/>
          </a:xfrm>
          <a:prstGeom prst="rect">
            <a:avLst/>
          </a:prstGeom>
        </p:spPr>
        <p:txBody>
          <a:bodyPr vert="horz" lIns="97952" tIns="48976" rIns="97952" bIns="48976" rtlCol="0" anchor="b"/>
          <a:lstStyle>
            <a:lvl1pPr algn="r">
              <a:defRPr sz="1100">
                <a:latin typeface="Arial" pitchFamily="34" charset="0"/>
                <a:cs typeface="Arial" pitchFamily="34" charset="0"/>
              </a:defRPr>
            </a:lvl1pPr>
          </a:lstStyle>
          <a:p>
            <a:fld id="{577A2C7E-6272-4A15-868D-478279F84331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5977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defTabSz="914400" rtl="0" eaLnBrk="1" latinLnBrk="0" hangingPunct="1">
      <a:defRPr sz="1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defTabSz="914400" rtl="0" eaLnBrk="1" latinLnBrk="0" hangingPunct="1">
      <a:defRPr sz="1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defTabSz="914400" rtl="0" eaLnBrk="1" latinLnBrk="0" hangingPunct="1">
      <a:defRPr sz="1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defTabSz="914400" rtl="0" eaLnBrk="1" latinLnBrk="0" hangingPunct="1">
      <a:defRPr sz="1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A2C7E-6272-4A15-868D-478279F84331}" type="slidenum">
              <a:rPr lang="en-AU" smtClean="0">
                <a:solidFill>
                  <a:prstClr val="black"/>
                </a:solidFill>
              </a:rPr>
              <a:pPr/>
              <a:t>1</a:t>
            </a:fld>
            <a:endParaRPr lang="en-A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6338" y="768350"/>
            <a:ext cx="47466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A2C7E-6272-4A15-868D-478279F84331}" type="slidenum">
              <a:rPr lang="en-AU" smtClean="0"/>
              <a:pPr/>
              <a:t>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317883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A2C7E-6272-4A15-868D-478279F84331}" type="slidenum">
              <a:rPr lang="en-AU" smtClean="0"/>
              <a:pPr/>
              <a:t>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66972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Ergon_blue fram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43917" y="108124"/>
            <a:ext cx="8388000" cy="67248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47974" y="1044228"/>
            <a:ext cx="6696744" cy="972000"/>
          </a:xfrm>
        </p:spPr>
        <p:txBody>
          <a:bodyPr tIns="0" anchor="t" anchorCtr="0"/>
          <a:lstStyle>
            <a:lvl1pPr algn="r"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Presentation </a:t>
            </a:r>
            <a:br>
              <a:rPr lang="en-US" dirty="0" smtClean="0"/>
            </a:br>
            <a:r>
              <a:rPr lang="en-US" dirty="0" smtClean="0"/>
              <a:t>Title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87697" y="2030681"/>
            <a:ext cx="6048534" cy="720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accent2"/>
                </a:solidFill>
                <a:latin typeface="+mn-lt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 goes here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E0625-A237-4F73-9D23-1C5E9A7C3105}" type="datetime1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11/12/2014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F1758-56BE-4E10-A323-FF90B7EA4B97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Picture 11" descr="Ergon_blue logo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350826" y="1116281"/>
            <a:ext cx="1162792" cy="93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818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headline</a:t>
            </a:r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780FA-E167-43D9-B929-E176A5B73977}" type="datetime1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11/12/2014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F1758-56BE-4E10-A323-FF90B7EA4B97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59941" y="3780532"/>
            <a:ext cx="3960000" cy="255600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  <a:latin typeface="+mn-lt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"/>
          </p:nvPr>
        </p:nvSpPr>
        <p:spPr>
          <a:xfrm>
            <a:off x="4464397" y="3780531"/>
            <a:ext cx="3960000" cy="2556000"/>
          </a:xfrm>
          <a:prstGeom prst="round2DiagRect">
            <a:avLst>
              <a:gd name="adj1" fmla="val 248"/>
              <a:gd name="adj2" fmla="val 9093"/>
            </a:avLst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>
            <a:normAutofit/>
          </a:bodyPr>
          <a:lstStyle>
            <a:lvl1pPr marL="0" indent="0">
              <a:buNone/>
              <a:defRPr sz="180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AU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>
            <a:off x="359941" y="1044228"/>
            <a:ext cx="3960000" cy="2556000"/>
          </a:xfrm>
          <a:prstGeom prst="round2DiagRect">
            <a:avLst>
              <a:gd name="adj1" fmla="val 248"/>
              <a:gd name="adj2" fmla="val 9093"/>
            </a:avLst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>
            <a:normAutofit/>
          </a:bodyPr>
          <a:lstStyle>
            <a:lvl1pPr marL="0" indent="0">
              <a:buNone/>
              <a:defRPr sz="180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AU" dirty="0"/>
          </a:p>
        </p:txBody>
      </p:sp>
      <p:sp>
        <p:nvSpPr>
          <p:cNvPr id="17" name="Content Placeholder 6"/>
          <p:cNvSpPr>
            <a:spLocks noGrp="1"/>
          </p:cNvSpPr>
          <p:nvPr>
            <p:ph sz="quarter" idx="15"/>
          </p:nvPr>
        </p:nvSpPr>
        <p:spPr>
          <a:xfrm>
            <a:off x="4464397" y="1044228"/>
            <a:ext cx="3960000" cy="255600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  <a:latin typeface="+mn-lt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4367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650" y="4889500"/>
            <a:ext cx="5184458" cy="577233"/>
          </a:xfrm>
        </p:spPr>
        <p:txBody>
          <a:bodyPr anchor="t" anchorCtr="0"/>
          <a:lstStyle>
            <a:lvl1pPr algn="l">
              <a:defRPr sz="1800" b="1"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93650" y="1044227"/>
            <a:ext cx="5184458" cy="3816425"/>
          </a:xfrm>
          <a:prstGeom prst="round2DiagRect">
            <a:avLst>
              <a:gd name="adj1" fmla="val 248"/>
              <a:gd name="adj2" fmla="val 9093"/>
            </a:avLst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>
            <a:normAutofit/>
          </a:bodyPr>
          <a:lstStyle>
            <a:lvl1pPr marL="0" indent="0">
              <a:buNone/>
              <a:defRPr sz="180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93650" y="5466733"/>
            <a:ext cx="5184458" cy="8197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BA73A-D4FC-442F-A0BA-0594077D3E44}" type="datetime1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11/12/2014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F1758-56BE-4E10-A323-FF90B7EA4B97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359941" y="252140"/>
            <a:ext cx="7200900" cy="576000"/>
          </a:xfrm>
        </p:spPr>
        <p:txBody>
          <a:bodyPr anchor="ctr" anchorCtr="0"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/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Click to add headline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060195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with_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9941" y="1044227"/>
            <a:ext cx="8064896" cy="5400601"/>
          </a:xfrm>
          <a:prstGeom prst="round2DiagRect">
            <a:avLst>
              <a:gd name="adj1" fmla="val 248"/>
              <a:gd name="adj2" fmla="val 9093"/>
            </a:avLst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>
            <a:normAutofit/>
          </a:bodyPr>
          <a:lstStyle>
            <a:lvl1pPr marL="0" indent="0">
              <a:buNone/>
              <a:defRPr sz="180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A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BA73A-D4FC-442F-A0BA-0594077D3E44}" type="datetime1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11/12/2014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F1758-56BE-4E10-A323-FF90B7EA4B97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59941" y="252141"/>
            <a:ext cx="7200801" cy="57606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add headline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146260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Only_Full_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BA73A-D4FC-442F-A0BA-0594077D3E44}" type="datetime1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11/12/2014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F1758-56BE-4E10-A323-FF90B7EA4B97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8640763" cy="12602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925" y="180131"/>
            <a:ext cx="8208912" cy="6264697"/>
          </a:xfrm>
          <a:prstGeom prst="round2DiagRect">
            <a:avLst>
              <a:gd name="adj1" fmla="val 248"/>
              <a:gd name="adj2" fmla="val 9093"/>
            </a:avLst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>
            <a:normAutofit/>
          </a:bodyPr>
          <a:lstStyle>
            <a:lvl1pPr marL="0" indent="0">
              <a:buNone/>
              <a:defRPr sz="180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218033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992E6-C43C-478F-A837-C293E93240E8}" type="datetime1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11/12/2014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F1758-56BE-4E10-A323-FF90B7EA4B97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59941" y="252141"/>
            <a:ext cx="7200801" cy="57606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add headline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91956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Ergon_blue fram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43917" y="108124"/>
            <a:ext cx="8388000" cy="67248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47974" y="1044228"/>
            <a:ext cx="6696744" cy="972000"/>
          </a:xfrm>
        </p:spPr>
        <p:txBody>
          <a:bodyPr tIns="0" anchor="t" anchorCtr="0"/>
          <a:lstStyle>
            <a:lvl1pPr algn="r"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Presentation </a:t>
            </a:r>
            <a:br>
              <a:rPr lang="en-US" dirty="0" smtClean="0"/>
            </a:br>
            <a:r>
              <a:rPr lang="en-US" dirty="0" smtClean="0"/>
              <a:t>Title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87697" y="2030681"/>
            <a:ext cx="6048534" cy="720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accent2"/>
                </a:solidFill>
                <a:latin typeface="+mn-lt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 goes here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E0625-A237-4F73-9D23-1C5E9A7C3105}" type="datetime1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11/12/2014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F1758-56BE-4E10-A323-FF90B7EA4B97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Picture 11" descr="Ergon_blue logo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350826" y="1116281"/>
            <a:ext cx="1162792" cy="93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1944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headline</a:t>
            </a:r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780FA-E167-43D9-B929-E176A5B73977}" type="datetime1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11/12/2014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F1758-56BE-4E10-A323-FF90B7EA4B97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360363" y="1116236"/>
            <a:ext cx="8064500" cy="525598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AU" sz="1800" b="0" i="0" smtClean="0">
                <a:latin typeface="+mn-lt"/>
              </a:defRPr>
            </a:lvl1pPr>
            <a:lvl2pPr marL="715963" indent="-358775">
              <a:defRPr/>
            </a:lvl2pPr>
            <a:lvl3pPr marL="1076325" indent="-358775">
              <a:defRPr/>
            </a:lvl3pPr>
            <a:lvl4pPr marL="1435100" indent="-358775">
              <a:defRPr/>
            </a:lvl4pPr>
            <a:lvl5pPr marL="1797050" indent="-358775"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AU" dirty="0" smtClean="0"/>
              <a:t>To view the slide layout options available click on “New Slide” on the Home tab above </a:t>
            </a:r>
          </a:p>
          <a:p>
            <a:pPr lvl="0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465095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story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add headline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59941" y="1044228"/>
            <a:ext cx="7920881" cy="65160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Story Heading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59941" y="1836316"/>
            <a:ext cx="7920881" cy="460851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12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1800">
                <a:latin typeface="+mn-lt"/>
              </a:defRPr>
            </a:lvl1pPr>
            <a:lvl2pPr marL="360000" indent="-360000">
              <a:buFont typeface="Arial" pitchFamily="34" charset="0"/>
              <a:buChar char="•"/>
              <a:defRPr sz="1800" baseline="0">
                <a:solidFill>
                  <a:schemeClr val="accent1"/>
                </a:solidFill>
                <a:latin typeface="Arial" pitchFamily="34" charset="0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</a:p>
          <a:p>
            <a:pPr lvl="0"/>
            <a:r>
              <a:rPr lang="en-US" dirty="0" err="1" smtClean="0"/>
              <a:t>Sed</a:t>
            </a:r>
            <a:r>
              <a:rPr lang="en-US" dirty="0" smtClean="0"/>
              <a:t> at </a:t>
            </a:r>
            <a:r>
              <a:rPr lang="en-US" dirty="0" err="1" smtClean="0"/>
              <a:t>scelerisque</a:t>
            </a:r>
            <a:r>
              <a:rPr lang="en-US" dirty="0" smtClean="0"/>
              <a:t> </a:t>
            </a:r>
            <a:r>
              <a:rPr lang="en-US" dirty="0" err="1" smtClean="0"/>
              <a:t>turpis</a:t>
            </a:r>
            <a:r>
              <a:rPr lang="en-US" dirty="0" smtClean="0"/>
              <a:t>.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posuere</a:t>
            </a:r>
            <a:r>
              <a:rPr lang="en-US" dirty="0" smtClean="0"/>
              <a:t>, </a:t>
            </a:r>
            <a:r>
              <a:rPr lang="en-US" dirty="0" err="1" smtClean="0"/>
              <a:t>leo</a:t>
            </a:r>
            <a:r>
              <a:rPr lang="en-US" dirty="0" smtClean="0"/>
              <a:t>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cursus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, </a:t>
            </a:r>
            <a:r>
              <a:rPr lang="en-US" dirty="0" err="1" smtClean="0"/>
              <a:t>massa</a:t>
            </a:r>
            <a:r>
              <a:rPr lang="en-US" dirty="0" smtClean="0"/>
              <a:t> </a:t>
            </a:r>
            <a:r>
              <a:rPr lang="en-US" dirty="0" err="1" smtClean="0"/>
              <a:t>lectus</a:t>
            </a:r>
            <a:r>
              <a:rPr lang="en-US" dirty="0" smtClean="0"/>
              <a:t> </a:t>
            </a:r>
            <a:r>
              <a:rPr lang="en-US" dirty="0" err="1" smtClean="0"/>
              <a:t>rhoncus</a:t>
            </a:r>
            <a:r>
              <a:rPr lang="en-US" dirty="0" smtClean="0"/>
              <a:t> </a:t>
            </a:r>
            <a:r>
              <a:rPr lang="en-US" dirty="0" err="1" smtClean="0"/>
              <a:t>sem</a:t>
            </a:r>
            <a:r>
              <a:rPr lang="en-US" dirty="0" smtClean="0"/>
              <a:t>, </a:t>
            </a:r>
            <a:r>
              <a:rPr lang="en-US" dirty="0" err="1" smtClean="0"/>
              <a:t>eu</a:t>
            </a:r>
            <a:r>
              <a:rPr lang="en-US" dirty="0" smtClean="0"/>
              <a:t> </a:t>
            </a:r>
            <a:r>
              <a:rPr lang="en-US" dirty="0" err="1" smtClean="0"/>
              <a:t>euismod</a:t>
            </a:r>
            <a:r>
              <a:rPr lang="en-US" dirty="0" smtClean="0"/>
              <a:t> </a:t>
            </a:r>
            <a:r>
              <a:rPr lang="en-US" dirty="0" err="1" smtClean="0"/>
              <a:t>odio</a:t>
            </a:r>
            <a:r>
              <a:rPr lang="en-US" dirty="0" smtClean="0"/>
              <a:t> </a:t>
            </a:r>
            <a:r>
              <a:rPr lang="en-US" dirty="0" err="1" smtClean="0"/>
              <a:t>augue</a:t>
            </a:r>
            <a:r>
              <a:rPr lang="en-US" dirty="0" smtClean="0"/>
              <a:t> et </a:t>
            </a:r>
            <a:r>
              <a:rPr lang="en-US" dirty="0" err="1" smtClean="0"/>
              <a:t>odio</a:t>
            </a:r>
            <a:r>
              <a:rPr lang="en-US" dirty="0" smtClean="0"/>
              <a:t>.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 dictum quam et </a:t>
            </a:r>
            <a:r>
              <a:rPr lang="en-US" dirty="0" err="1" smtClean="0"/>
              <a:t>rhoncus</a:t>
            </a:r>
            <a:r>
              <a:rPr lang="en-US" dirty="0" smtClean="0"/>
              <a:t>. </a:t>
            </a:r>
          </a:p>
          <a:p>
            <a:pPr lvl="0"/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scelerisque</a:t>
            </a:r>
            <a:r>
              <a:rPr lang="en-US" dirty="0" smtClean="0"/>
              <a:t> </a:t>
            </a:r>
            <a:r>
              <a:rPr lang="en-US" dirty="0" err="1" smtClean="0"/>
              <a:t>lobortis</a:t>
            </a:r>
            <a:r>
              <a:rPr lang="en-US" dirty="0" smtClean="0"/>
              <a:t> </a:t>
            </a:r>
            <a:r>
              <a:rPr lang="en-US" dirty="0" err="1" smtClean="0"/>
              <a:t>pharetra</a:t>
            </a:r>
            <a:r>
              <a:rPr lang="en-US" dirty="0" smtClean="0"/>
              <a:t>. </a:t>
            </a:r>
            <a:r>
              <a:rPr lang="en-US" dirty="0" err="1" smtClean="0"/>
              <a:t>Nunc</a:t>
            </a:r>
            <a:r>
              <a:rPr lang="en-US" dirty="0" smtClean="0"/>
              <a:t> dictum, </a:t>
            </a:r>
            <a:r>
              <a:rPr lang="en-US" dirty="0" err="1" smtClean="0"/>
              <a:t>metus</a:t>
            </a:r>
            <a:r>
              <a:rPr lang="en-US" dirty="0" smtClean="0"/>
              <a:t> vitae tempus </a:t>
            </a:r>
            <a:r>
              <a:rPr lang="en-US" dirty="0" err="1" smtClean="0"/>
              <a:t>viverra</a:t>
            </a:r>
            <a:r>
              <a:rPr lang="en-US" dirty="0" smtClean="0"/>
              <a:t>, </a:t>
            </a:r>
            <a:r>
              <a:rPr lang="en-US" dirty="0" err="1" smtClean="0"/>
              <a:t>purus</a:t>
            </a:r>
            <a:r>
              <a:rPr lang="en-US" dirty="0" smtClean="0"/>
              <a:t>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malesuada</a:t>
            </a:r>
            <a:r>
              <a:rPr lang="en-US" dirty="0" smtClean="0"/>
              <a:t> nisi, id </a:t>
            </a:r>
            <a:r>
              <a:rPr lang="en-US" dirty="0" err="1" smtClean="0"/>
              <a:t>consectetur</a:t>
            </a:r>
            <a:r>
              <a:rPr lang="en-US" dirty="0" smtClean="0"/>
              <a:t> lacus </a:t>
            </a:r>
            <a:r>
              <a:rPr lang="en-US" dirty="0" err="1" smtClean="0"/>
              <a:t>justo</a:t>
            </a:r>
            <a:r>
              <a:rPr lang="en-US" dirty="0" smtClean="0"/>
              <a:t> et nisi. </a:t>
            </a:r>
            <a:r>
              <a:rPr lang="en-US" dirty="0" err="1" smtClean="0"/>
              <a:t>Nulla</a:t>
            </a:r>
            <a:r>
              <a:rPr lang="en-US" dirty="0" smtClean="0"/>
              <a:t> et </a:t>
            </a:r>
            <a:r>
              <a:rPr lang="en-US" dirty="0" err="1" smtClean="0"/>
              <a:t>pretium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, </a:t>
            </a:r>
            <a:r>
              <a:rPr lang="en-US" dirty="0" err="1" smtClean="0"/>
              <a:t>eu</a:t>
            </a:r>
            <a:r>
              <a:rPr lang="en-US" dirty="0" smtClean="0"/>
              <a:t> </a:t>
            </a:r>
            <a:r>
              <a:rPr lang="en-US" dirty="0" err="1" smtClean="0"/>
              <a:t>mollis</a:t>
            </a:r>
            <a:r>
              <a:rPr lang="en-US" dirty="0" smtClean="0"/>
              <a:t> est. </a:t>
            </a:r>
          </a:p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ornare</a:t>
            </a:r>
            <a:r>
              <a:rPr lang="en-US" dirty="0" smtClean="0"/>
              <a:t> </a:t>
            </a:r>
            <a:r>
              <a:rPr lang="en-US" dirty="0" err="1" smtClean="0"/>
              <a:t>volutpat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volutpat</a:t>
            </a:r>
            <a:r>
              <a:rPr lang="en-US" dirty="0" smtClean="0"/>
              <a:t> ac. </a:t>
            </a:r>
            <a:r>
              <a:rPr lang="en-US" dirty="0" err="1" smtClean="0"/>
              <a:t>Vestibulum</a:t>
            </a:r>
            <a:r>
              <a:rPr lang="en-US" dirty="0" smtClean="0"/>
              <a:t> </a:t>
            </a:r>
            <a:r>
              <a:rPr lang="en-US" dirty="0" err="1" smtClean="0"/>
              <a:t>tincidunt</a:t>
            </a:r>
            <a:r>
              <a:rPr lang="en-US" dirty="0" smtClean="0"/>
              <a:t> </a:t>
            </a:r>
            <a:r>
              <a:rPr lang="en-US" dirty="0" err="1" smtClean="0"/>
              <a:t>metus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 magna </a:t>
            </a:r>
            <a:r>
              <a:rPr lang="en-US" dirty="0" err="1" smtClean="0"/>
              <a:t>sodales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. </a:t>
            </a:r>
          </a:p>
          <a:p>
            <a:pPr lvl="0"/>
            <a:r>
              <a:rPr lang="en-US" dirty="0" err="1" smtClean="0"/>
              <a:t>Curabitur</a:t>
            </a:r>
            <a:r>
              <a:rPr lang="en-US" dirty="0" smtClean="0"/>
              <a:t> </a:t>
            </a:r>
            <a:r>
              <a:rPr lang="en-US" dirty="0" err="1" smtClean="0"/>
              <a:t>fringilla</a:t>
            </a:r>
            <a:r>
              <a:rPr lang="en-US" dirty="0" smtClean="0"/>
              <a:t> </a:t>
            </a:r>
            <a:r>
              <a:rPr lang="en-US" dirty="0" err="1" smtClean="0"/>
              <a:t>arcu</a:t>
            </a:r>
            <a:r>
              <a:rPr lang="en-US" dirty="0" smtClean="0"/>
              <a:t> </a:t>
            </a:r>
            <a:r>
              <a:rPr lang="en-US" dirty="0" err="1" smtClean="0"/>
              <a:t>eu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blandit</a:t>
            </a:r>
            <a:r>
              <a:rPr lang="en-US" dirty="0" smtClean="0"/>
              <a:t>.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endParaRPr lang="en-US" dirty="0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BDD2A-2F5B-47D7-847E-0339BF84EC66}" type="datetime1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11/12/2014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F1758-56BE-4E10-A323-FF90B7EA4B97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446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2561" y="4488510"/>
            <a:ext cx="7344649" cy="1387299"/>
          </a:xfrm>
        </p:spPr>
        <p:txBody>
          <a:bodyPr anchor="t"/>
          <a:lstStyle>
            <a:lvl1pPr algn="l">
              <a:defRPr sz="3200" b="1" cap="none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add section header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2561" y="2960542"/>
            <a:ext cx="7344649" cy="152796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section header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627D2-F87C-4F1E-86FF-A432802A6B31}" type="datetime1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11/12/2014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F1758-56BE-4E10-A323-FF90B7EA4B97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9158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add headline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9941" y="1044228"/>
            <a:ext cx="3888432" cy="5195383"/>
          </a:xfrm>
          <a:prstGeom prst="rect">
            <a:avLst/>
          </a:prstGeom>
        </p:spPr>
        <p:txBody>
          <a:bodyPr/>
          <a:lstStyle>
            <a:lvl1pPr marL="360000" indent="-360000">
              <a:lnSpc>
                <a:spcPct val="112000"/>
              </a:lnSpc>
              <a:spcAft>
                <a:spcPts val="600"/>
              </a:spcAft>
              <a:buFont typeface="Arial" pitchFamily="34" charset="0"/>
              <a:buChar char="•"/>
              <a:defRPr sz="1800">
                <a:solidFill>
                  <a:schemeClr val="accent1"/>
                </a:solidFill>
                <a:latin typeface="+mn-lt"/>
              </a:defRPr>
            </a:lvl1pPr>
            <a:lvl2pPr>
              <a:defRPr sz="18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accent1"/>
                </a:solidFill>
              </a:defRPr>
            </a:lvl3pPr>
            <a:lvl4pPr>
              <a:defRPr sz="1800">
                <a:solidFill>
                  <a:schemeClr val="accent1"/>
                </a:solidFill>
              </a:defRPr>
            </a:lvl4pPr>
            <a:lvl5pPr>
              <a:defRPr sz="1800">
                <a:solidFill>
                  <a:schemeClr val="accent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01148-732E-493A-B230-8AD78AB5CB5A}" type="datetime1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11/12/2014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F1758-56BE-4E10-A323-FF90B7EA4B97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sz="half" idx="13"/>
          </p:nvPr>
        </p:nvSpPr>
        <p:spPr>
          <a:xfrm>
            <a:off x="4464397" y="1044228"/>
            <a:ext cx="3888432" cy="5195383"/>
          </a:xfrm>
          <a:prstGeom prst="rect">
            <a:avLst/>
          </a:prstGeom>
        </p:spPr>
        <p:txBody>
          <a:bodyPr/>
          <a:lstStyle>
            <a:lvl1pPr marL="360000" indent="-360000">
              <a:lnSpc>
                <a:spcPct val="112000"/>
              </a:lnSpc>
              <a:spcAft>
                <a:spcPts val="600"/>
              </a:spcAft>
              <a:buFont typeface="Arial" pitchFamily="34" charset="0"/>
              <a:buChar char="•"/>
              <a:defRPr sz="1800">
                <a:solidFill>
                  <a:schemeClr val="accent1"/>
                </a:solidFill>
                <a:latin typeface="+mn-lt"/>
              </a:defRPr>
            </a:lvl1pPr>
            <a:lvl2pPr>
              <a:defRPr sz="18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accent1"/>
                </a:solidFill>
              </a:defRPr>
            </a:lvl3pPr>
            <a:lvl4pPr>
              <a:defRPr sz="1800">
                <a:solidFill>
                  <a:schemeClr val="accent1"/>
                </a:solidFill>
              </a:defRPr>
            </a:lvl4pPr>
            <a:lvl5pPr>
              <a:defRPr sz="1800">
                <a:solidFill>
                  <a:schemeClr val="accent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95265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headline</a:t>
            </a:r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780FA-E167-43D9-B929-E176A5B73977}" type="datetime1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11/12/2014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F1758-56BE-4E10-A323-FF90B7EA4B97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360363" y="1116236"/>
            <a:ext cx="8064500" cy="525598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AU" sz="1800" b="0" i="0" smtClean="0">
                <a:latin typeface="+mn-lt"/>
              </a:defRPr>
            </a:lvl1pPr>
            <a:lvl2pPr marL="715963" indent="-358775">
              <a:defRPr/>
            </a:lvl2pPr>
            <a:lvl3pPr marL="1076325" indent="-358775">
              <a:defRPr/>
            </a:lvl3pPr>
            <a:lvl4pPr marL="1435100" indent="-358775">
              <a:defRPr/>
            </a:lvl4pPr>
            <a:lvl5pPr marL="1797050" indent="-358775"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AU" dirty="0" smtClean="0"/>
              <a:t>To view the slide layout options available click on “New Slide” on the Home tab above </a:t>
            </a:r>
          </a:p>
          <a:p>
            <a:pPr lvl="0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975565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-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headline</a:t>
            </a:r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780FA-E167-43D9-B929-E176A5B73977}" type="datetime1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11/12/2014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F1758-56BE-4E10-A323-FF90B7EA4B97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359940" y="1044228"/>
            <a:ext cx="3850109" cy="65160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38650" y="1044228"/>
            <a:ext cx="3829050" cy="65160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360363" y="1836317"/>
            <a:ext cx="3816350" cy="4393034"/>
          </a:xfrm>
        </p:spPr>
        <p:txBody>
          <a:bodyPr/>
          <a:lstStyle>
            <a:lvl1pPr marL="360000" indent="-360000">
              <a:lnSpc>
                <a:spcPct val="112000"/>
              </a:lnSpc>
              <a:spcAft>
                <a:spcPts val="600"/>
              </a:spcAft>
              <a:buFont typeface="Arial" pitchFamily="34" charset="0"/>
              <a:buChar char="•"/>
              <a:defRPr sz="180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  <a:lvl2pPr>
              <a:defRPr>
                <a:solidFill>
                  <a:schemeClr val="accent1"/>
                </a:solidFill>
                <a:latin typeface="+mn-lt"/>
              </a:defRPr>
            </a:lvl2pPr>
            <a:lvl3pPr>
              <a:defRPr>
                <a:solidFill>
                  <a:schemeClr val="accent1"/>
                </a:solidFill>
                <a:latin typeface="+mn-lt"/>
              </a:defRPr>
            </a:lvl3pPr>
            <a:lvl4pPr>
              <a:defRPr>
                <a:solidFill>
                  <a:schemeClr val="accent1"/>
                </a:solidFill>
                <a:latin typeface="+mn-lt"/>
              </a:defRPr>
            </a:lvl4pPr>
            <a:lvl5pPr>
              <a:defRPr>
                <a:solidFill>
                  <a:schemeClr val="accent1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4"/>
          </p:nvPr>
        </p:nvSpPr>
        <p:spPr>
          <a:xfrm>
            <a:off x="4393870" y="1836738"/>
            <a:ext cx="3886530" cy="4392612"/>
          </a:xfrm>
        </p:spPr>
        <p:txBody>
          <a:bodyPr/>
          <a:lstStyle>
            <a:lvl1pPr marL="360000" indent="-360000">
              <a:lnSpc>
                <a:spcPct val="112000"/>
              </a:lnSpc>
              <a:spcAft>
                <a:spcPts val="600"/>
              </a:spcAft>
              <a:buFont typeface="Arial" pitchFamily="34" charset="0"/>
              <a:buChar char="•"/>
              <a:defRPr sz="180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  <a:lvl2pPr>
              <a:defRPr>
                <a:solidFill>
                  <a:schemeClr val="accent1"/>
                </a:solidFill>
                <a:latin typeface="+mn-lt"/>
              </a:defRPr>
            </a:lvl2pPr>
            <a:lvl3pPr>
              <a:defRPr>
                <a:solidFill>
                  <a:schemeClr val="accent1"/>
                </a:solidFill>
                <a:latin typeface="+mn-lt"/>
              </a:defRPr>
            </a:lvl3pPr>
            <a:lvl4pPr>
              <a:defRPr>
                <a:solidFill>
                  <a:schemeClr val="accent1"/>
                </a:solidFill>
                <a:latin typeface="+mn-lt"/>
              </a:defRPr>
            </a:lvl4pPr>
            <a:lvl5pPr>
              <a:defRPr>
                <a:solidFill>
                  <a:schemeClr val="accent1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316536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49" y="972220"/>
            <a:ext cx="2842751" cy="1183569"/>
          </a:xfrm>
        </p:spPr>
        <p:txBody>
          <a:bodyPr anchor="b"/>
          <a:lstStyle>
            <a:lvl1pPr algn="l">
              <a:defRPr sz="20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301" y="972220"/>
            <a:ext cx="4830427" cy="5267391"/>
          </a:xfrm>
          <a:prstGeom prst="rect">
            <a:avLst/>
          </a:prstGeom>
        </p:spPr>
        <p:txBody>
          <a:bodyPr/>
          <a:lstStyle>
            <a:lvl1pPr marL="360000" indent="-360000">
              <a:spcAft>
                <a:spcPts val="600"/>
              </a:spcAft>
              <a:defRPr lang="en-US" sz="1800" b="0" i="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>
              <a:defRPr sz="18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accent1"/>
                </a:solidFill>
              </a:defRPr>
            </a:lvl3pPr>
            <a:lvl4pPr>
              <a:defRPr sz="1800">
                <a:solidFill>
                  <a:schemeClr val="accent1"/>
                </a:solidFill>
              </a:defRPr>
            </a:lvl4pPr>
            <a:lvl5pPr>
              <a:defRPr sz="1800">
                <a:solidFill>
                  <a:schemeClr val="accent1"/>
                </a:solidFill>
              </a:defRPr>
            </a:lvl5pPr>
            <a:lvl6pPr>
              <a:defRPr sz="18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342900" lvl="0" indent="-342900" algn="l" defTabSz="914400" rtl="0" eaLnBrk="1" latinLnBrk="0" hangingPunct="1">
              <a:lnSpc>
                <a:spcPct val="112000"/>
              </a:lnSpc>
              <a:spcBef>
                <a:spcPct val="200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mtClean="0"/>
              <a:t>Click to edit Master text styles</a:t>
            </a:r>
          </a:p>
          <a:p>
            <a:pPr marL="342900" lvl="1" indent="-342900" algn="l" defTabSz="914400" rtl="0" eaLnBrk="1" latinLnBrk="0" hangingPunct="1">
              <a:lnSpc>
                <a:spcPct val="112000"/>
              </a:lnSpc>
              <a:spcBef>
                <a:spcPct val="200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mtClean="0"/>
              <a:t>Second level</a:t>
            </a:r>
          </a:p>
          <a:p>
            <a:pPr marL="342900" lvl="2" indent="-342900" algn="l" defTabSz="914400" rtl="0" eaLnBrk="1" latinLnBrk="0" hangingPunct="1">
              <a:lnSpc>
                <a:spcPct val="112000"/>
              </a:lnSpc>
              <a:spcBef>
                <a:spcPct val="200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mtClean="0"/>
              <a:t>Third level</a:t>
            </a:r>
          </a:p>
          <a:p>
            <a:pPr marL="342900" lvl="3" indent="-342900" algn="l" defTabSz="914400" rtl="0" eaLnBrk="1" latinLnBrk="0" hangingPunct="1">
              <a:lnSpc>
                <a:spcPct val="112000"/>
              </a:lnSpc>
              <a:spcBef>
                <a:spcPct val="200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mtClean="0"/>
              <a:t>Fourth level</a:t>
            </a:r>
          </a:p>
          <a:p>
            <a:pPr marL="342900" lvl="4" indent="-342900" algn="l" defTabSz="914400" rtl="0" eaLnBrk="1" latinLnBrk="0" hangingPunct="1">
              <a:lnSpc>
                <a:spcPct val="112000"/>
              </a:lnSpc>
              <a:spcBef>
                <a:spcPct val="200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2039" y="2196356"/>
            <a:ext cx="2842751" cy="404325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12256-5576-4F1C-8FD7-2808224B4529}" type="datetime1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11/12/2014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F1758-56BE-4E10-A323-FF90B7EA4B97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59941" y="242589"/>
            <a:ext cx="7186835" cy="576000"/>
          </a:xfrm>
        </p:spPr>
        <p:txBody>
          <a:bodyPr anchor="ctr" anchorCtr="0"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 smtClean="0"/>
              <a:t>Click to add headline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177842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ntent -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9942" y="1044228"/>
            <a:ext cx="3888434" cy="5195383"/>
          </a:xfrm>
          <a:prstGeom prst="rect">
            <a:avLst/>
          </a:prstGeom>
        </p:spPr>
        <p:txBody>
          <a:bodyPr/>
          <a:lstStyle>
            <a:lvl1pPr marL="360000" indent="-360000">
              <a:lnSpc>
                <a:spcPct val="112000"/>
              </a:lnSpc>
              <a:spcAft>
                <a:spcPts val="600"/>
              </a:spcAft>
              <a:buFont typeface="Arial" pitchFamily="34" charset="0"/>
              <a:buChar char="•"/>
              <a:defRPr sz="1800">
                <a:solidFill>
                  <a:schemeClr val="accent1"/>
                </a:solidFill>
                <a:latin typeface="+mn-lt"/>
              </a:defRPr>
            </a:lvl1pPr>
            <a:lvl2pPr>
              <a:defRPr sz="18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accent1"/>
                </a:solidFill>
              </a:defRPr>
            </a:lvl3pPr>
            <a:lvl4pPr>
              <a:defRPr sz="1800">
                <a:solidFill>
                  <a:schemeClr val="accent1"/>
                </a:solidFill>
              </a:defRPr>
            </a:lvl4pPr>
            <a:lvl5pPr>
              <a:defRPr sz="1800">
                <a:solidFill>
                  <a:schemeClr val="accent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1357A-6096-4AF7-B74A-FAF7D7CFFF55}" type="datetime1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11/12/2014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F1758-56BE-4E10-A323-FF90B7EA4B97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37075" y="1044575"/>
            <a:ext cx="3743747" cy="5184775"/>
          </a:xfrm>
          <a:prstGeom prst="round2DiagRect">
            <a:avLst>
              <a:gd name="adj1" fmla="val 0"/>
              <a:gd name="adj2" fmla="val 7379"/>
            </a:avLst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>
            <a:normAutofit/>
          </a:bodyPr>
          <a:lstStyle>
            <a:lvl1pPr>
              <a:defRPr sz="1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 smtClean="0"/>
              <a:t>Click icon to add picture</a:t>
            </a:r>
            <a:endParaRPr lang="en-AU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59941" y="252141"/>
            <a:ext cx="7200801" cy="57606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add headline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196710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ntent -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92389" y="1116236"/>
            <a:ext cx="3888433" cy="5195383"/>
          </a:xfrm>
          <a:prstGeom prst="rect">
            <a:avLst/>
          </a:prstGeom>
        </p:spPr>
        <p:txBody>
          <a:bodyPr/>
          <a:lstStyle>
            <a:lvl1pPr marL="360000" indent="-360000">
              <a:lnSpc>
                <a:spcPct val="112000"/>
              </a:lnSpc>
              <a:spcAft>
                <a:spcPts val="600"/>
              </a:spcAft>
              <a:buFont typeface="Arial" pitchFamily="34" charset="0"/>
              <a:buChar char="•"/>
              <a:defRPr sz="1800">
                <a:solidFill>
                  <a:schemeClr val="accent1"/>
                </a:solidFill>
                <a:latin typeface="+mn-lt"/>
              </a:defRPr>
            </a:lvl1pPr>
            <a:lvl2pPr>
              <a:defRPr sz="18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accent1"/>
                </a:solidFill>
              </a:defRPr>
            </a:lvl3pPr>
            <a:lvl4pPr>
              <a:defRPr sz="1800">
                <a:solidFill>
                  <a:schemeClr val="accent1"/>
                </a:solidFill>
              </a:defRPr>
            </a:lvl4pPr>
            <a:lvl5pPr>
              <a:defRPr sz="1800">
                <a:solidFill>
                  <a:schemeClr val="accent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4798-EBE3-4091-9DE4-5CB45AEEAE18}" type="datetime1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11/12/2014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F1758-56BE-4E10-A323-FF90B7EA4B97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59941" y="1116236"/>
            <a:ext cx="3816424" cy="5184775"/>
          </a:xfrm>
          <a:prstGeom prst="round2DiagRect">
            <a:avLst>
              <a:gd name="adj1" fmla="val 128"/>
              <a:gd name="adj2" fmla="val 11705"/>
            </a:avLst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>
            <a:normAutofit/>
          </a:bodyPr>
          <a:lstStyle>
            <a:lvl1pPr>
              <a:defRPr sz="1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 smtClean="0"/>
              <a:t>Click icon to add picture</a:t>
            </a:r>
            <a:endParaRPr lang="en-AU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59941" y="252141"/>
            <a:ext cx="7200801" cy="57606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add headline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65754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headline</a:t>
            </a:r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780FA-E167-43D9-B929-E176A5B73977}" type="datetime1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11/12/2014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F1758-56BE-4E10-A323-FF90B7EA4B97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59941" y="3780532"/>
            <a:ext cx="3960000" cy="255600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  <a:latin typeface="+mn-lt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"/>
          </p:nvPr>
        </p:nvSpPr>
        <p:spPr>
          <a:xfrm>
            <a:off x="4464397" y="3780531"/>
            <a:ext cx="3960000" cy="2556000"/>
          </a:xfrm>
          <a:prstGeom prst="round2DiagRect">
            <a:avLst>
              <a:gd name="adj1" fmla="val 248"/>
              <a:gd name="adj2" fmla="val 9093"/>
            </a:avLst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>
            <a:normAutofit/>
          </a:bodyPr>
          <a:lstStyle>
            <a:lvl1pPr marL="0" indent="0">
              <a:buNone/>
              <a:defRPr sz="180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AU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>
            <a:off x="359941" y="1044228"/>
            <a:ext cx="3960000" cy="2556000"/>
          </a:xfrm>
          <a:prstGeom prst="round2DiagRect">
            <a:avLst>
              <a:gd name="adj1" fmla="val 248"/>
              <a:gd name="adj2" fmla="val 9093"/>
            </a:avLst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>
            <a:normAutofit/>
          </a:bodyPr>
          <a:lstStyle>
            <a:lvl1pPr marL="0" indent="0">
              <a:buNone/>
              <a:defRPr sz="180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AU" dirty="0"/>
          </a:p>
        </p:txBody>
      </p:sp>
      <p:sp>
        <p:nvSpPr>
          <p:cNvPr id="17" name="Content Placeholder 6"/>
          <p:cNvSpPr>
            <a:spLocks noGrp="1"/>
          </p:cNvSpPr>
          <p:nvPr>
            <p:ph sz="quarter" idx="15"/>
          </p:nvPr>
        </p:nvSpPr>
        <p:spPr>
          <a:xfrm>
            <a:off x="4464397" y="1044228"/>
            <a:ext cx="3960000" cy="255600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  <a:latin typeface="+mn-lt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1041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650" y="4889500"/>
            <a:ext cx="5184458" cy="577233"/>
          </a:xfrm>
        </p:spPr>
        <p:txBody>
          <a:bodyPr anchor="t" anchorCtr="0"/>
          <a:lstStyle>
            <a:lvl1pPr algn="l">
              <a:defRPr sz="1800" b="1"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93650" y="1044227"/>
            <a:ext cx="5184458" cy="3816425"/>
          </a:xfrm>
          <a:prstGeom prst="round2DiagRect">
            <a:avLst>
              <a:gd name="adj1" fmla="val 248"/>
              <a:gd name="adj2" fmla="val 9093"/>
            </a:avLst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>
            <a:normAutofit/>
          </a:bodyPr>
          <a:lstStyle>
            <a:lvl1pPr marL="0" indent="0">
              <a:buNone/>
              <a:defRPr sz="180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93650" y="5466733"/>
            <a:ext cx="5184458" cy="8197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BA73A-D4FC-442F-A0BA-0594077D3E44}" type="datetime1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11/12/2014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F1758-56BE-4E10-A323-FF90B7EA4B97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359941" y="252140"/>
            <a:ext cx="7200900" cy="576000"/>
          </a:xfrm>
        </p:spPr>
        <p:txBody>
          <a:bodyPr anchor="ctr" anchorCtr="0"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/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Click to add headline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091307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with_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9941" y="1044227"/>
            <a:ext cx="8064896" cy="5400601"/>
          </a:xfrm>
          <a:prstGeom prst="round2DiagRect">
            <a:avLst>
              <a:gd name="adj1" fmla="val 248"/>
              <a:gd name="adj2" fmla="val 9093"/>
            </a:avLst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>
            <a:normAutofit/>
          </a:bodyPr>
          <a:lstStyle>
            <a:lvl1pPr marL="0" indent="0">
              <a:buNone/>
              <a:defRPr sz="180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A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BA73A-D4FC-442F-A0BA-0594077D3E44}" type="datetime1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11/12/2014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F1758-56BE-4E10-A323-FF90B7EA4B97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59941" y="252141"/>
            <a:ext cx="7200801" cy="57606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add headline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814220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Only_Full_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BA73A-D4FC-442F-A0BA-0594077D3E44}" type="datetime1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11/12/2014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F1758-56BE-4E10-A323-FF90B7EA4B97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8640763" cy="12602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925" y="180131"/>
            <a:ext cx="8208912" cy="6264697"/>
          </a:xfrm>
          <a:prstGeom prst="round2DiagRect">
            <a:avLst>
              <a:gd name="adj1" fmla="val 248"/>
              <a:gd name="adj2" fmla="val 9093"/>
            </a:avLst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>
            <a:normAutofit/>
          </a:bodyPr>
          <a:lstStyle>
            <a:lvl1pPr marL="0" indent="0">
              <a:buNone/>
              <a:defRPr sz="180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293413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992E6-C43C-478F-A837-C293E93240E8}" type="datetime1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11/12/2014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F1758-56BE-4E10-A323-FF90B7EA4B97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59941" y="252141"/>
            <a:ext cx="7200801" cy="57606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add headline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83785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story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add headline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59941" y="1044228"/>
            <a:ext cx="7920881" cy="65160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Story Heading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59941" y="1836316"/>
            <a:ext cx="7920881" cy="460851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12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1800">
                <a:latin typeface="+mn-lt"/>
              </a:defRPr>
            </a:lvl1pPr>
            <a:lvl2pPr marL="360000" indent="-360000">
              <a:buFont typeface="Arial" pitchFamily="34" charset="0"/>
              <a:buChar char="•"/>
              <a:defRPr sz="1800" baseline="0">
                <a:solidFill>
                  <a:schemeClr val="accent1"/>
                </a:solidFill>
                <a:latin typeface="Arial" pitchFamily="34" charset="0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</a:p>
          <a:p>
            <a:pPr lvl="0"/>
            <a:r>
              <a:rPr lang="en-US" dirty="0" err="1" smtClean="0"/>
              <a:t>Sed</a:t>
            </a:r>
            <a:r>
              <a:rPr lang="en-US" dirty="0" smtClean="0"/>
              <a:t> at </a:t>
            </a:r>
            <a:r>
              <a:rPr lang="en-US" dirty="0" err="1" smtClean="0"/>
              <a:t>scelerisque</a:t>
            </a:r>
            <a:r>
              <a:rPr lang="en-US" dirty="0" smtClean="0"/>
              <a:t> </a:t>
            </a:r>
            <a:r>
              <a:rPr lang="en-US" dirty="0" err="1" smtClean="0"/>
              <a:t>turpis</a:t>
            </a:r>
            <a:r>
              <a:rPr lang="en-US" dirty="0" smtClean="0"/>
              <a:t>.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posuere</a:t>
            </a:r>
            <a:r>
              <a:rPr lang="en-US" dirty="0" smtClean="0"/>
              <a:t>, </a:t>
            </a:r>
            <a:r>
              <a:rPr lang="en-US" dirty="0" err="1" smtClean="0"/>
              <a:t>leo</a:t>
            </a:r>
            <a:r>
              <a:rPr lang="en-US" dirty="0" smtClean="0"/>
              <a:t>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cursus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, </a:t>
            </a:r>
            <a:r>
              <a:rPr lang="en-US" dirty="0" err="1" smtClean="0"/>
              <a:t>massa</a:t>
            </a:r>
            <a:r>
              <a:rPr lang="en-US" dirty="0" smtClean="0"/>
              <a:t> </a:t>
            </a:r>
            <a:r>
              <a:rPr lang="en-US" dirty="0" err="1" smtClean="0"/>
              <a:t>lectus</a:t>
            </a:r>
            <a:r>
              <a:rPr lang="en-US" dirty="0" smtClean="0"/>
              <a:t> </a:t>
            </a:r>
            <a:r>
              <a:rPr lang="en-US" dirty="0" err="1" smtClean="0"/>
              <a:t>rhoncus</a:t>
            </a:r>
            <a:r>
              <a:rPr lang="en-US" dirty="0" smtClean="0"/>
              <a:t> </a:t>
            </a:r>
            <a:r>
              <a:rPr lang="en-US" dirty="0" err="1" smtClean="0"/>
              <a:t>sem</a:t>
            </a:r>
            <a:r>
              <a:rPr lang="en-US" dirty="0" smtClean="0"/>
              <a:t>, </a:t>
            </a:r>
            <a:r>
              <a:rPr lang="en-US" dirty="0" err="1" smtClean="0"/>
              <a:t>eu</a:t>
            </a:r>
            <a:r>
              <a:rPr lang="en-US" dirty="0" smtClean="0"/>
              <a:t> </a:t>
            </a:r>
            <a:r>
              <a:rPr lang="en-US" dirty="0" err="1" smtClean="0"/>
              <a:t>euismod</a:t>
            </a:r>
            <a:r>
              <a:rPr lang="en-US" dirty="0" smtClean="0"/>
              <a:t> </a:t>
            </a:r>
            <a:r>
              <a:rPr lang="en-US" dirty="0" err="1" smtClean="0"/>
              <a:t>odio</a:t>
            </a:r>
            <a:r>
              <a:rPr lang="en-US" dirty="0" smtClean="0"/>
              <a:t> </a:t>
            </a:r>
            <a:r>
              <a:rPr lang="en-US" dirty="0" err="1" smtClean="0"/>
              <a:t>augue</a:t>
            </a:r>
            <a:r>
              <a:rPr lang="en-US" dirty="0" smtClean="0"/>
              <a:t> et </a:t>
            </a:r>
            <a:r>
              <a:rPr lang="en-US" dirty="0" err="1" smtClean="0"/>
              <a:t>odio</a:t>
            </a:r>
            <a:r>
              <a:rPr lang="en-US" dirty="0" smtClean="0"/>
              <a:t>.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 dictum quam et </a:t>
            </a:r>
            <a:r>
              <a:rPr lang="en-US" dirty="0" err="1" smtClean="0"/>
              <a:t>rhoncus</a:t>
            </a:r>
            <a:r>
              <a:rPr lang="en-US" dirty="0" smtClean="0"/>
              <a:t>. </a:t>
            </a:r>
          </a:p>
          <a:p>
            <a:pPr lvl="0"/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scelerisque</a:t>
            </a:r>
            <a:r>
              <a:rPr lang="en-US" dirty="0" smtClean="0"/>
              <a:t> </a:t>
            </a:r>
            <a:r>
              <a:rPr lang="en-US" dirty="0" err="1" smtClean="0"/>
              <a:t>lobortis</a:t>
            </a:r>
            <a:r>
              <a:rPr lang="en-US" dirty="0" smtClean="0"/>
              <a:t> </a:t>
            </a:r>
            <a:r>
              <a:rPr lang="en-US" dirty="0" err="1" smtClean="0"/>
              <a:t>pharetra</a:t>
            </a:r>
            <a:r>
              <a:rPr lang="en-US" dirty="0" smtClean="0"/>
              <a:t>. </a:t>
            </a:r>
            <a:r>
              <a:rPr lang="en-US" dirty="0" err="1" smtClean="0"/>
              <a:t>Nunc</a:t>
            </a:r>
            <a:r>
              <a:rPr lang="en-US" dirty="0" smtClean="0"/>
              <a:t> dictum, </a:t>
            </a:r>
            <a:r>
              <a:rPr lang="en-US" dirty="0" err="1" smtClean="0"/>
              <a:t>metus</a:t>
            </a:r>
            <a:r>
              <a:rPr lang="en-US" dirty="0" smtClean="0"/>
              <a:t> vitae tempus </a:t>
            </a:r>
            <a:r>
              <a:rPr lang="en-US" dirty="0" err="1" smtClean="0"/>
              <a:t>viverra</a:t>
            </a:r>
            <a:r>
              <a:rPr lang="en-US" dirty="0" smtClean="0"/>
              <a:t>, </a:t>
            </a:r>
            <a:r>
              <a:rPr lang="en-US" dirty="0" err="1" smtClean="0"/>
              <a:t>purus</a:t>
            </a:r>
            <a:r>
              <a:rPr lang="en-US" dirty="0" smtClean="0"/>
              <a:t>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malesuada</a:t>
            </a:r>
            <a:r>
              <a:rPr lang="en-US" dirty="0" smtClean="0"/>
              <a:t> nisi, id </a:t>
            </a:r>
            <a:r>
              <a:rPr lang="en-US" dirty="0" err="1" smtClean="0"/>
              <a:t>consectetur</a:t>
            </a:r>
            <a:r>
              <a:rPr lang="en-US" dirty="0" smtClean="0"/>
              <a:t> lacus </a:t>
            </a:r>
            <a:r>
              <a:rPr lang="en-US" dirty="0" err="1" smtClean="0"/>
              <a:t>justo</a:t>
            </a:r>
            <a:r>
              <a:rPr lang="en-US" dirty="0" smtClean="0"/>
              <a:t> et nisi. </a:t>
            </a:r>
            <a:r>
              <a:rPr lang="en-US" dirty="0" err="1" smtClean="0"/>
              <a:t>Nulla</a:t>
            </a:r>
            <a:r>
              <a:rPr lang="en-US" dirty="0" smtClean="0"/>
              <a:t> et </a:t>
            </a:r>
            <a:r>
              <a:rPr lang="en-US" dirty="0" err="1" smtClean="0"/>
              <a:t>pretium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, </a:t>
            </a:r>
            <a:r>
              <a:rPr lang="en-US" dirty="0" err="1" smtClean="0"/>
              <a:t>eu</a:t>
            </a:r>
            <a:r>
              <a:rPr lang="en-US" dirty="0" smtClean="0"/>
              <a:t> </a:t>
            </a:r>
            <a:r>
              <a:rPr lang="en-US" dirty="0" err="1" smtClean="0"/>
              <a:t>mollis</a:t>
            </a:r>
            <a:r>
              <a:rPr lang="en-US" dirty="0" smtClean="0"/>
              <a:t> est. </a:t>
            </a:r>
          </a:p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ornare</a:t>
            </a:r>
            <a:r>
              <a:rPr lang="en-US" dirty="0" smtClean="0"/>
              <a:t> </a:t>
            </a:r>
            <a:r>
              <a:rPr lang="en-US" dirty="0" err="1" smtClean="0"/>
              <a:t>volutpat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volutpat</a:t>
            </a:r>
            <a:r>
              <a:rPr lang="en-US" dirty="0" smtClean="0"/>
              <a:t> ac. </a:t>
            </a:r>
            <a:r>
              <a:rPr lang="en-US" dirty="0" err="1" smtClean="0"/>
              <a:t>Vestibulum</a:t>
            </a:r>
            <a:r>
              <a:rPr lang="en-US" dirty="0" smtClean="0"/>
              <a:t> </a:t>
            </a:r>
            <a:r>
              <a:rPr lang="en-US" dirty="0" err="1" smtClean="0"/>
              <a:t>tincidunt</a:t>
            </a:r>
            <a:r>
              <a:rPr lang="en-US" dirty="0" smtClean="0"/>
              <a:t> </a:t>
            </a:r>
            <a:r>
              <a:rPr lang="en-US" dirty="0" err="1" smtClean="0"/>
              <a:t>metus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 magna </a:t>
            </a:r>
            <a:r>
              <a:rPr lang="en-US" dirty="0" err="1" smtClean="0"/>
              <a:t>sodales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. </a:t>
            </a:r>
          </a:p>
          <a:p>
            <a:pPr lvl="0"/>
            <a:r>
              <a:rPr lang="en-US" dirty="0" err="1" smtClean="0"/>
              <a:t>Curabitur</a:t>
            </a:r>
            <a:r>
              <a:rPr lang="en-US" dirty="0" smtClean="0"/>
              <a:t> </a:t>
            </a:r>
            <a:r>
              <a:rPr lang="en-US" dirty="0" err="1" smtClean="0"/>
              <a:t>fringilla</a:t>
            </a:r>
            <a:r>
              <a:rPr lang="en-US" dirty="0" smtClean="0"/>
              <a:t> </a:t>
            </a:r>
            <a:r>
              <a:rPr lang="en-US" dirty="0" err="1" smtClean="0"/>
              <a:t>arcu</a:t>
            </a:r>
            <a:r>
              <a:rPr lang="en-US" dirty="0" smtClean="0"/>
              <a:t> </a:t>
            </a:r>
            <a:r>
              <a:rPr lang="en-US" dirty="0" err="1" smtClean="0"/>
              <a:t>eu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blandit</a:t>
            </a:r>
            <a:r>
              <a:rPr lang="en-US" dirty="0" smtClean="0"/>
              <a:t>.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endParaRPr lang="en-US" dirty="0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BDD2A-2F5B-47D7-847E-0339BF84EC66}" type="datetime1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11/12/2014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F1758-56BE-4E10-A323-FF90B7EA4B97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904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2561" y="4488510"/>
            <a:ext cx="7344649" cy="1387299"/>
          </a:xfrm>
        </p:spPr>
        <p:txBody>
          <a:bodyPr anchor="t"/>
          <a:lstStyle>
            <a:lvl1pPr algn="l">
              <a:defRPr sz="3200" b="1" cap="none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add section header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2561" y="2960542"/>
            <a:ext cx="7344649" cy="152796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section header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627D2-F87C-4F1E-86FF-A432802A6B31}" type="datetime1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11/12/2014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F1758-56BE-4E10-A323-FF90B7EA4B97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384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add headline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9941" y="1044228"/>
            <a:ext cx="3888432" cy="5195383"/>
          </a:xfrm>
          <a:prstGeom prst="rect">
            <a:avLst/>
          </a:prstGeom>
        </p:spPr>
        <p:txBody>
          <a:bodyPr/>
          <a:lstStyle>
            <a:lvl1pPr marL="360000" indent="-360000">
              <a:lnSpc>
                <a:spcPct val="112000"/>
              </a:lnSpc>
              <a:spcAft>
                <a:spcPts val="600"/>
              </a:spcAft>
              <a:buFont typeface="Arial" pitchFamily="34" charset="0"/>
              <a:buChar char="•"/>
              <a:defRPr sz="1800">
                <a:solidFill>
                  <a:schemeClr val="accent1"/>
                </a:solidFill>
                <a:latin typeface="+mn-lt"/>
              </a:defRPr>
            </a:lvl1pPr>
            <a:lvl2pPr>
              <a:defRPr sz="18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accent1"/>
                </a:solidFill>
              </a:defRPr>
            </a:lvl3pPr>
            <a:lvl4pPr>
              <a:defRPr sz="1800">
                <a:solidFill>
                  <a:schemeClr val="accent1"/>
                </a:solidFill>
              </a:defRPr>
            </a:lvl4pPr>
            <a:lvl5pPr>
              <a:defRPr sz="1800">
                <a:solidFill>
                  <a:schemeClr val="accent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01148-732E-493A-B230-8AD78AB5CB5A}" type="datetime1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11/12/2014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F1758-56BE-4E10-A323-FF90B7EA4B97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sz="half" idx="13"/>
          </p:nvPr>
        </p:nvSpPr>
        <p:spPr>
          <a:xfrm>
            <a:off x="4464397" y="1044228"/>
            <a:ext cx="3888432" cy="5195383"/>
          </a:xfrm>
          <a:prstGeom prst="rect">
            <a:avLst/>
          </a:prstGeom>
        </p:spPr>
        <p:txBody>
          <a:bodyPr/>
          <a:lstStyle>
            <a:lvl1pPr marL="360000" indent="-360000">
              <a:lnSpc>
                <a:spcPct val="112000"/>
              </a:lnSpc>
              <a:spcAft>
                <a:spcPts val="600"/>
              </a:spcAft>
              <a:buFont typeface="Arial" pitchFamily="34" charset="0"/>
              <a:buChar char="•"/>
              <a:defRPr sz="1800">
                <a:solidFill>
                  <a:schemeClr val="accent1"/>
                </a:solidFill>
                <a:latin typeface="+mn-lt"/>
              </a:defRPr>
            </a:lvl1pPr>
            <a:lvl2pPr>
              <a:defRPr sz="18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accent1"/>
                </a:solidFill>
              </a:defRPr>
            </a:lvl3pPr>
            <a:lvl4pPr>
              <a:defRPr sz="1800">
                <a:solidFill>
                  <a:schemeClr val="accent1"/>
                </a:solidFill>
              </a:defRPr>
            </a:lvl4pPr>
            <a:lvl5pPr>
              <a:defRPr sz="1800">
                <a:solidFill>
                  <a:schemeClr val="accent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71934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-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headline</a:t>
            </a:r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780FA-E167-43D9-B929-E176A5B73977}" type="datetime1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11/12/2014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F1758-56BE-4E10-A323-FF90B7EA4B97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359940" y="1044228"/>
            <a:ext cx="3850109" cy="65160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38650" y="1044228"/>
            <a:ext cx="3829050" cy="65160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360363" y="1836317"/>
            <a:ext cx="3816350" cy="4393034"/>
          </a:xfrm>
        </p:spPr>
        <p:txBody>
          <a:bodyPr/>
          <a:lstStyle>
            <a:lvl1pPr marL="360000" indent="-360000">
              <a:lnSpc>
                <a:spcPct val="112000"/>
              </a:lnSpc>
              <a:spcAft>
                <a:spcPts val="600"/>
              </a:spcAft>
              <a:buFont typeface="Arial" pitchFamily="34" charset="0"/>
              <a:buChar char="•"/>
              <a:defRPr sz="180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  <a:lvl2pPr>
              <a:defRPr>
                <a:solidFill>
                  <a:schemeClr val="accent1"/>
                </a:solidFill>
                <a:latin typeface="+mn-lt"/>
              </a:defRPr>
            </a:lvl2pPr>
            <a:lvl3pPr>
              <a:defRPr>
                <a:solidFill>
                  <a:schemeClr val="accent1"/>
                </a:solidFill>
                <a:latin typeface="+mn-lt"/>
              </a:defRPr>
            </a:lvl3pPr>
            <a:lvl4pPr>
              <a:defRPr>
                <a:solidFill>
                  <a:schemeClr val="accent1"/>
                </a:solidFill>
                <a:latin typeface="+mn-lt"/>
              </a:defRPr>
            </a:lvl4pPr>
            <a:lvl5pPr>
              <a:defRPr>
                <a:solidFill>
                  <a:schemeClr val="accent1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4"/>
          </p:nvPr>
        </p:nvSpPr>
        <p:spPr>
          <a:xfrm>
            <a:off x="4393870" y="1836738"/>
            <a:ext cx="3886530" cy="4392612"/>
          </a:xfrm>
        </p:spPr>
        <p:txBody>
          <a:bodyPr/>
          <a:lstStyle>
            <a:lvl1pPr marL="360000" indent="-360000">
              <a:lnSpc>
                <a:spcPct val="112000"/>
              </a:lnSpc>
              <a:spcAft>
                <a:spcPts val="600"/>
              </a:spcAft>
              <a:buFont typeface="Arial" pitchFamily="34" charset="0"/>
              <a:buChar char="•"/>
              <a:defRPr sz="180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  <a:lvl2pPr>
              <a:defRPr>
                <a:solidFill>
                  <a:schemeClr val="accent1"/>
                </a:solidFill>
                <a:latin typeface="+mn-lt"/>
              </a:defRPr>
            </a:lvl2pPr>
            <a:lvl3pPr>
              <a:defRPr>
                <a:solidFill>
                  <a:schemeClr val="accent1"/>
                </a:solidFill>
                <a:latin typeface="+mn-lt"/>
              </a:defRPr>
            </a:lvl3pPr>
            <a:lvl4pPr>
              <a:defRPr>
                <a:solidFill>
                  <a:schemeClr val="accent1"/>
                </a:solidFill>
                <a:latin typeface="+mn-lt"/>
              </a:defRPr>
            </a:lvl4pPr>
            <a:lvl5pPr>
              <a:defRPr>
                <a:solidFill>
                  <a:schemeClr val="accent1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41107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49" y="972220"/>
            <a:ext cx="2842751" cy="1183569"/>
          </a:xfrm>
        </p:spPr>
        <p:txBody>
          <a:bodyPr anchor="b"/>
          <a:lstStyle>
            <a:lvl1pPr algn="l">
              <a:defRPr sz="20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301" y="972220"/>
            <a:ext cx="4830427" cy="5267391"/>
          </a:xfrm>
          <a:prstGeom prst="rect">
            <a:avLst/>
          </a:prstGeom>
        </p:spPr>
        <p:txBody>
          <a:bodyPr/>
          <a:lstStyle>
            <a:lvl1pPr marL="360000" indent="-360000">
              <a:spcAft>
                <a:spcPts val="600"/>
              </a:spcAft>
              <a:defRPr lang="en-US" sz="1800" b="0" i="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>
              <a:defRPr sz="18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accent1"/>
                </a:solidFill>
              </a:defRPr>
            </a:lvl3pPr>
            <a:lvl4pPr>
              <a:defRPr sz="1800">
                <a:solidFill>
                  <a:schemeClr val="accent1"/>
                </a:solidFill>
              </a:defRPr>
            </a:lvl4pPr>
            <a:lvl5pPr>
              <a:defRPr sz="1800">
                <a:solidFill>
                  <a:schemeClr val="accent1"/>
                </a:solidFill>
              </a:defRPr>
            </a:lvl5pPr>
            <a:lvl6pPr>
              <a:defRPr sz="18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342900" lvl="0" indent="-342900" algn="l" defTabSz="914400" rtl="0" eaLnBrk="1" latinLnBrk="0" hangingPunct="1">
              <a:lnSpc>
                <a:spcPct val="112000"/>
              </a:lnSpc>
              <a:spcBef>
                <a:spcPct val="200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mtClean="0"/>
              <a:t>Click to edit Master text styles</a:t>
            </a:r>
          </a:p>
          <a:p>
            <a:pPr marL="342900" lvl="1" indent="-342900" algn="l" defTabSz="914400" rtl="0" eaLnBrk="1" latinLnBrk="0" hangingPunct="1">
              <a:lnSpc>
                <a:spcPct val="112000"/>
              </a:lnSpc>
              <a:spcBef>
                <a:spcPct val="200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mtClean="0"/>
              <a:t>Second level</a:t>
            </a:r>
          </a:p>
          <a:p>
            <a:pPr marL="342900" lvl="2" indent="-342900" algn="l" defTabSz="914400" rtl="0" eaLnBrk="1" latinLnBrk="0" hangingPunct="1">
              <a:lnSpc>
                <a:spcPct val="112000"/>
              </a:lnSpc>
              <a:spcBef>
                <a:spcPct val="200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mtClean="0"/>
              <a:t>Third level</a:t>
            </a:r>
          </a:p>
          <a:p>
            <a:pPr marL="342900" lvl="3" indent="-342900" algn="l" defTabSz="914400" rtl="0" eaLnBrk="1" latinLnBrk="0" hangingPunct="1">
              <a:lnSpc>
                <a:spcPct val="112000"/>
              </a:lnSpc>
              <a:spcBef>
                <a:spcPct val="200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mtClean="0"/>
              <a:t>Fourth level</a:t>
            </a:r>
          </a:p>
          <a:p>
            <a:pPr marL="342900" lvl="4" indent="-342900" algn="l" defTabSz="914400" rtl="0" eaLnBrk="1" latinLnBrk="0" hangingPunct="1">
              <a:lnSpc>
                <a:spcPct val="112000"/>
              </a:lnSpc>
              <a:spcBef>
                <a:spcPct val="200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2039" y="2196356"/>
            <a:ext cx="2842751" cy="404325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12256-5576-4F1C-8FD7-2808224B4529}" type="datetime1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11/12/2014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F1758-56BE-4E10-A323-FF90B7EA4B97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59941" y="242589"/>
            <a:ext cx="7186835" cy="576000"/>
          </a:xfrm>
        </p:spPr>
        <p:txBody>
          <a:bodyPr anchor="ctr" anchorCtr="0"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 smtClean="0"/>
              <a:t>Click to add headline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76374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ntent -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9942" y="1044228"/>
            <a:ext cx="3888434" cy="5195383"/>
          </a:xfrm>
          <a:prstGeom prst="rect">
            <a:avLst/>
          </a:prstGeom>
        </p:spPr>
        <p:txBody>
          <a:bodyPr/>
          <a:lstStyle>
            <a:lvl1pPr marL="360000" indent="-360000">
              <a:lnSpc>
                <a:spcPct val="112000"/>
              </a:lnSpc>
              <a:spcAft>
                <a:spcPts val="600"/>
              </a:spcAft>
              <a:buFont typeface="Arial" pitchFamily="34" charset="0"/>
              <a:buChar char="•"/>
              <a:defRPr sz="1800">
                <a:solidFill>
                  <a:schemeClr val="accent1"/>
                </a:solidFill>
                <a:latin typeface="+mn-lt"/>
              </a:defRPr>
            </a:lvl1pPr>
            <a:lvl2pPr>
              <a:defRPr sz="18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accent1"/>
                </a:solidFill>
              </a:defRPr>
            </a:lvl3pPr>
            <a:lvl4pPr>
              <a:defRPr sz="1800">
                <a:solidFill>
                  <a:schemeClr val="accent1"/>
                </a:solidFill>
              </a:defRPr>
            </a:lvl4pPr>
            <a:lvl5pPr>
              <a:defRPr sz="1800">
                <a:solidFill>
                  <a:schemeClr val="accent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1357A-6096-4AF7-B74A-FAF7D7CFFF55}" type="datetime1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11/12/2014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F1758-56BE-4E10-A323-FF90B7EA4B97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37075" y="1044575"/>
            <a:ext cx="3743747" cy="5184775"/>
          </a:xfrm>
          <a:prstGeom prst="round2DiagRect">
            <a:avLst>
              <a:gd name="adj1" fmla="val 0"/>
              <a:gd name="adj2" fmla="val 7379"/>
            </a:avLst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>
            <a:normAutofit/>
          </a:bodyPr>
          <a:lstStyle>
            <a:lvl1pPr>
              <a:defRPr sz="1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 smtClean="0"/>
              <a:t>Click icon to add picture</a:t>
            </a:r>
            <a:endParaRPr lang="en-AU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59941" y="252141"/>
            <a:ext cx="7200801" cy="57606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add headline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45314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ntent -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92389" y="1116236"/>
            <a:ext cx="3888433" cy="5195383"/>
          </a:xfrm>
          <a:prstGeom prst="rect">
            <a:avLst/>
          </a:prstGeom>
        </p:spPr>
        <p:txBody>
          <a:bodyPr/>
          <a:lstStyle>
            <a:lvl1pPr marL="360000" indent="-360000">
              <a:lnSpc>
                <a:spcPct val="112000"/>
              </a:lnSpc>
              <a:spcAft>
                <a:spcPts val="600"/>
              </a:spcAft>
              <a:buFont typeface="Arial" pitchFamily="34" charset="0"/>
              <a:buChar char="•"/>
              <a:defRPr sz="1800">
                <a:solidFill>
                  <a:schemeClr val="accent1"/>
                </a:solidFill>
                <a:latin typeface="+mn-lt"/>
              </a:defRPr>
            </a:lvl1pPr>
            <a:lvl2pPr>
              <a:defRPr sz="18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accent1"/>
                </a:solidFill>
              </a:defRPr>
            </a:lvl3pPr>
            <a:lvl4pPr>
              <a:defRPr sz="1800">
                <a:solidFill>
                  <a:schemeClr val="accent1"/>
                </a:solidFill>
              </a:defRPr>
            </a:lvl4pPr>
            <a:lvl5pPr>
              <a:defRPr sz="1800">
                <a:solidFill>
                  <a:schemeClr val="accent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4798-EBE3-4091-9DE4-5CB45AEEAE18}" type="datetime1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11/12/2014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F1758-56BE-4E10-A323-FF90B7EA4B97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59941" y="1116236"/>
            <a:ext cx="3816424" cy="5184775"/>
          </a:xfrm>
          <a:prstGeom prst="round2DiagRect">
            <a:avLst>
              <a:gd name="adj1" fmla="val 128"/>
              <a:gd name="adj2" fmla="val 11705"/>
            </a:avLst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>
            <a:normAutofit/>
          </a:bodyPr>
          <a:lstStyle>
            <a:lvl1pPr>
              <a:defRPr sz="1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 smtClean="0"/>
              <a:t>Click icon to add picture</a:t>
            </a:r>
            <a:endParaRPr lang="en-AU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59941" y="252141"/>
            <a:ext cx="7200801" cy="57606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add headline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68158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Ergon_blue title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92175" y="108880"/>
            <a:ext cx="8237916" cy="809509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9941" y="6474060"/>
            <a:ext cx="2016178" cy="371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780FA-E167-43D9-B929-E176A5B73977}" type="datetime1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11/12/2014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52261" y="6474060"/>
            <a:ext cx="2736242" cy="371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08659" y="6474060"/>
            <a:ext cx="2016178" cy="371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F1758-56BE-4E10-A323-FF90B7EA4B97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9941" y="252141"/>
            <a:ext cx="720080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add headline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359942" y="1044228"/>
            <a:ext cx="7909121" cy="54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30296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0" r:id="rId1"/>
    <p:sldLayoutId id="2147484021" r:id="rId2"/>
    <p:sldLayoutId id="2147484022" r:id="rId3"/>
    <p:sldLayoutId id="2147484023" r:id="rId4"/>
    <p:sldLayoutId id="2147484024" r:id="rId5"/>
    <p:sldLayoutId id="2147484025" r:id="rId6"/>
    <p:sldLayoutId id="2147484026" r:id="rId7"/>
    <p:sldLayoutId id="2147484027" r:id="rId8"/>
    <p:sldLayoutId id="2147484028" r:id="rId9"/>
    <p:sldLayoutId id="2147484029" r:id="rId10"/>
    <p:sldLayoutId id="2147484030" r:id="rId11"/>
    <p:sldLayoutId id="2147484031" r:id="rId12"/>
    <p:sldLayoutId id="2147484032" r:id="rId13"/>
    <p:sldLayoutId id="2147484033" r:id="rId1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1800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lang="en-AU" sz="2400" b="0" i="0" kern="1200" smtClean="0">
          <a:solidFill>
            <a:schemeClr val="accent1"/>
          </a:solidFill>
          <a:latin typeface="+mj-lt"/>
          <a:ea typeface="+mn-ea"/>
          <a:cs typeface="+mn-cs"/>
        </a:defRPr>
      </a:lvl1pPr>
      <a:lvl2pPr marL="360000" indent="-360000" algn="l" defTabSz="914400" rtl="0" eaLnBrk="1" latinLnBrk="0" hangingPunct="1">
        <a:lnSpc>
          <a:spcPct val="112000"/>
        </a:lnSpc>
        <a:spcBef>
          <a:spcPct val="20000"/>
        </a:spcBef>
        <a:spcAft>
          <a:spcPts val="600"/>
        </a:spcAft>
        <a:buFont typeface="Arial" pitchFamily="34" charset="0"/>
        <a:buChar char="•"/>
        <a:tabLst/>
        <a:defRPr sz="1800" kern="1200" baseline="0">
          <a:solidFill>
            <a:schemeClr val="accent1"/>
          </a:solidFill>
          <a:latin typeface="+mn-lt"/>
          <a:ea typeface="+mn-ea"/>
          <a:cs typeface="Arial" pitchFamily="34" charset="0"/>
        </a:defRPr>
      </a:lvl2pPr>
      <a:lvl3pPr marL="720000" indent="-3600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80000" indent="-3600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440000" indent="-3600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b="0" kern="1200">
          <a:solidFill>
            <a:schemeClr val="accent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Ergon_blue title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92175" y="108880"/>
            <a:ext cx="8237916" cy="809509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9941" y="6474060"/>
            <a:ext cx="2016178" cy="371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780FA-E167-43D9-B929-E176A5B73977}" type="datetime1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11/12/2014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52261" y="6474060"/>
            <a:ext cx="2736242" cy="371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08659" y="6474060"/>
            <a:ext cx="2016178" cy="371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F1758-56BE-4E10-A323-FF90B7EA4B97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9941" y="252141"/>
            <a:ext cx="720080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add headline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359942" y="1044228"/>
            <a:ext cx="7909121" cy="54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0770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  <p:sldLayoutId id="2147484092" r:id="rId12"/>
    <p:sldLayoutId id="2147484093" r:id="rId13"/>
    <p:sldLayoutId id="2147484094" r:id="rId1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1800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lang="en-AU" sz="2400" b="0" i="0" kern="1200" smtClean="0">
          <a:solidFill>
            <a:schemeClr val="accent1"/>
          </a:solidFill>
          <a:latin typeface="+mj-lt"/>
          <a:ea typeface="+mn-ea"/>
          <a:cs typeface="+mn-cs"/>
        </a:defRPr>
      </a:lvl1pPr>
      <a:lvl2pPr marL="360000" indent="-360000" algn="l" defTabSz="914400" rtl="0" eaLnBrk="1" latinLnBrk="0" hangingPunct="1">
        <a:lnSpc>
          <a:spcPct val="112000"/>
        </a:lnSpc>
        <a:spcBef>
          <a:spcPct val="20000"/>
        </a:spcBef>
        <a:spcAft>
          <a:spcPts val="600"/>
        </a:spcAft>
        <a:buFont typeface="Arial" pitchFamily="34" charset="0"/>
        <a:buChar char="•"/>
        <a:tabLst/>
        <a:defRPr sz="1800" kern="1200" baseline="0">
          <a:solidFill>
            <a:schemeClr val="accent1"/>
          </a:solidFill>
          <a:latin typeface="+mn-lt"/>
          <a:ea typeface="+mn-ea"/>
          <a:cs typeface="Arial" pitchFamily="34" charset="0"/>
        </a:defRPr>
      </a:lvl2pPr>
      <a:lvl3pPr marL="720000" indent="-3600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80000" indent="-3600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440000" indent="-3600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b="0" kern="1200">
          <a:solidFill>
            <a:schemeClr val="accent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tm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chart" Target="../charts/char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mp"/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mp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tmp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mp"/><Relationship Id="rId2" Type="http://schemas.openxmlformats.org/officeDocument/2006/relationships/image" Target="../media/image34.tmp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mp"/><Relationship Id="rId2" Type="http://schemas.openxmlformats.org/officeDocument/2006/relationships/image" Target="../media/image36.tmp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tmp"/><Relationship Id="rId2" Type="http://schemas.openxmlformats.org/officeDocument/2006/relationships/image" Target="../media/image38.tmp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tmp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tmp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tmp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tmp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rgon.com.au/futureinvestment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tm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575965" y="1116236"/>
            <a:ext cx="6696744" cy="1584176"/>
          </a:xfrm>
        </p:spPr>
        <p:txBody>
          <a:bodyPr/>
          <a:lstStyle/>
          <a:p>
            <a:r>
              <a:rPr lang="en-AU" sz="2800" dirty="0" smtClean="0"/>
              <a:t>An Overview of </a:t>
            </a:r>
            <a:br>
              <a:rPr lang="en-AU" sz="2800" dirty="0" smtClean="0"/>
            </a:br>
            <a:r>
              <a:rPr lang="en-AU" sz="2800" dirty="0" smtClean="0"/>
              <a:t>Our Regulatory Proposal</a:t>
            </a:r>
            <a:br>
              <a:rPr lang="en-AU" sz="2800" dirty="0" smtClean="0"/>
            </a:br>
            <a:r>
              <a:rPr lang="en-AU" sz="2800" dirty="0" smtClean="0"/>
              <a:t>2015-2020</a:t>
            </a:r>
            <a:br>
              <a:rPr lang="en-AU" sz="2800" dirty="0" smtClean="0"/>
            </a:br>
            <a:r>
              <a:rPr lang="en-AU" sz="2800" dirty="0"/>
              <a:t/>
            </a:r>
            <a:br>
              <a:rPr lang="en-AU" sz="2800" dirty="0"/>
            </a:b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146783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Our progress, the challenge ahead 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F1758-56BE-4E10-A323-FF90B7EA4B97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48373" y="1548284"/>
            <a:ext cx="388843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rgbClr val="2C5697"/>
                </a:solidFill>
              </a:rPr>
              <a:t>In 2004 the </a:t>
            </a:r>
            <a:r>
              <a:rPr lang="en-AU" dirty="0" smtClean="0">
                <a:solidFill>
                  <a:srgbClr val="2C5697"/>
                </a:solidFill>
              </a:rPr>
              <a:t>EDSD </a:t>
            </a:r>
            <a:r>
              <a:rPr lang="en-AU" dirty="0">
                <a:solidFill>
                  <a:srgbClr val="2C5697"/>
                </a:solidFill>
              </a:rPr>
              <a:t>Review led to</a:t>
            </a:r>
          </a:p>
          <a:p>
            <a:r>
              <a:rPr lang="en-AU" dirty="0" smtClean="0">
                <a:solidFill>
                  <a:srgbClr val="2C5697"/>
                </a:solidFill>
              </a:rPr>
              <a:t>reliability </a:t>
            </a:r>
            <a:r>
              <a:rPr lang="en-AU" dirty="0">
                <a:solidFill>
                  <a:srgbClr val="2C5697"/>
                </a:solidFill>
              </a:rPr>
              <a:t>standards that became</a:t>
            </a:r>
          </a:p>
          <a:p>
            <a:r>
              <a:rPr lang="en-AU" dirty="0">
                <a:solidFill>
                  <a:srgbClr val="2C5697"/>
                </a:solidFill>
              </a:rPr>
              <a:t>increasingly </a:t>
            </a:r>
            <a:r>
              <a:rPr lang="en-AU" dirty="0" smtClean="0">
                <a:solidFill>
                  <a:srgbClr val="2C5697"/>
                </a:solidFill>
              </a:rPr>
              <a:t>stringent &amp; higher security standards, both of which drove investment up. </a:t>
            </a:r>
            <a:endParaRPr lang="en-AU" dirty="0">
              <a:solidFill>
                <a:srgbClr val="2C5697"/>
              </a:solidFill>
            </a:endParaRPr>
          </a:p>
          <a:p>
            <a:endParaRPr lang="en-AU" dirty="0">
              <a:solidFill>
                <a:srgbClr val="2C5697"/>
              </a:solidFill>
            </a:endParaRPr>
          </a:p>
          <a:p>
            <a:r>
              <a:rPr lang="en-AU" dirty="0">
                <a:solidFill>
                  <a:srgbClr val="2C5697"/>
                </a:solidFill>
              </a:rPr>
              <a:t>Over the last five years the performance of </a:t>
            </a:r>
            <a:r>
              <a:rPr lang="en-AU" dirty="0" smtClean="0">
                <a:solidFill>
                  <a:srgbClr val="2C5697"/>
                </a:solidFill>
              </a:rPr>
              <a:t>the network </a:t>
            </a:r>
            <a:r>
              <a:rPr lang="en-AU" dirty="0">
                <a:solidFill>
                  <a:srgbClr val="2C5697"/>
                </a:solidFill>
              </a:rPr>
              <a:t>has significantly improved</a:t>
            </a:r>
            <a:r>
              <a:rPr lang="en-AU" dirty="0" smtClean="0">
                <a:solidFill>
                  <a:srgbClr val="2C5697"/>
                </a:solidFill>
              </a:rPr>
              <a:t>.</a:t>
            </a:r>
          </a:p>
          <a:p>
            <a:endParaRPr lang="en-AU" dirty="0">
              <a:solidFill>
                <a:srgbClr val="2C5697"/>
              </a:solidFill>
            </a:endParaRPr>
          </a:p>
          <a:p>
            <a:r>
              <a:rPr lang="en-AU" dirty="0">
                <a:solidFill>
                  <a:srgbClr val="2C5697"/>
                </a:solidFill>
              </a:rPr>
              <a:t>In 2014 – for the first time since 2008 – we </a:t>
            </a:r>
            <a:r>
              <a:rPr lang="en-AU" dirty="0" smtClean="0">
                <a:solidFill>
                  <a:srgbClr val="2C5697"/>
                </a:solidFill>
              </a:rPr>
              <a:t>achieved all </a:t>
            </a:r>
            <a:r>
              <a:rPr lang="en-AU" dirty="0">
                <a:solidFill>
                  <a:srgbClr val="2C5697"/>
                </a:solidFill>
              </a:rPr>
              <a:t>six reliability performance targets within </a:t>
            </a:r>
            <a:r>
              <a:rPr lang="en-AU" dirty="0" smtClean="0">
                <a:solidFill>
                  <a:srgbClr val="2C5697"/>
                </a:solidFill>
              </a:rPr>
              <a:t>the Minimum </a:t>
            </a:r>
            <a:r>
              <a:rPr lang="en-AU" dirty="0">
                <a:solidFill>
                  <a:srgbClr val="2C5697"/>
                </a:solidFill>
              </a:rPr>
              <a:t>Service </a:t>
            </a:r>
            <a:r>
              <a:rPr lang="en-AU" dirty="0" smtClean="0">
                <a:solidFill>
                  <a:srgbClr val="2C5697"/>
                </a:solidFill>
              </a:rPr>
              <a:t>Standards.</a:t>
            </a:r>
            <a:endParaRPr lang="en-AU" dirty="0">
              <a:solidFill>
                <a:srgbClr val="2C5697"/>
              </a:solidFill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33" y="1044228"/>
            <a:ext cx="3864301" cy="547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95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How Ergon Energy compares 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F1758-56BE-4E10-A323-FF90B7EA4B97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381" y="1080120"/>
            <a:ext cx="3592454" cy="5724748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41" y="1053691"/>
            <a:ext cx="3727378" cy="4756458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141" y="108124"/>
            <a:ext cx="1057704" cy="1451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75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How Ergon Energy </a:t>
            </a:r>
            <a:r>
              <a:rPr lang="en-AU" dirty="0" smtClean="0"/>
              <a:t>compares across the NEM 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F1758-56BE-4E10-A323-FF90B7EA4B97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33" y="1476276"/>
            <a:ext cx="8237134" cy="3785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96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How </a:t>
            </a:r>
            <a:r>
              <a:rPr lang="en-AU" dirty="0" smtClean="0"/>
              <a:t>our expenditure profile compares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F1758-56BE-4E10-A323-FF90B7EA4B97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34" y="1548284"/>
            <a:ext cx="8064797" cy="463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0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How our unit replacement costs compare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F1758-56BE-4E10-A323-FF90B7EA4B97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09" y="1620292"/>
            <a:ext cx="8064797" cy="4611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36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 changing growth scenario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F1758-56BE-4E10-A323-FF90B7EA4B97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25" y="972220"/>
            <a:ext cx="3970306" cy="42924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444" y="972220"/>
            <a:ext cx="3350745" cy="42924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0" y="5471318"/>
            <a:ext cx="8640763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AU" sz="1600" dirty="0" smtClean="0">
                <a:solidFill>
                  <a:schemeClr val="accent2">
                    <a:lumMod val="75000"/>
                  </a:schemeClr>
                </a:solidFill>
              </a:rPr>
              <a:t>Our submission is based on a low growth scenario, but there is political drive for change: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600" dirty="0" smtClean="0">
                <a:solidFill>
                  <a:schemeClr val="accent2">
                    <a:lumMod val="75000"/>
                  </a:schemeClr>
                </a:solidFill>
              </a:rPr>
              <a:t>The Queensland Plan targets a doubling of regional Queensland’s population in 30 years.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600" dirty="0" smtClean="0">
                <a:solidFill>
                  <a:schemeClr val="accent2">
                    <a:lumMod val="75000"/>
                  </a:schemeClr>
                </a:solidFill>
              </a:rPr>
              <a:t>Northern Australia White Paper in progress. </a:t>
            </a:r>
            <a:r>
              <a:rPr lang="en-AU" sz="1600" dirty="0">
                <a:solidFill>
                  <a:schemeClr val="accent2">
                    <a:lumMod val="75000"/>
                  </a:schemeClr>
                </a:solidFill>
              </a:rPr>
              <a:t>Objectives</a:t>
            </a:r>
            <a:r>
              <a:rPr lang="en-AU" sz="1600" dirty="0" smtClean="0">
                <a:solidFill>
                  <a:schemeClr val="accent2">
                    <a:lumMod val="75000"/>
                  </a:schemeClr>
                </a:solidFill>
              </a:rPr>
              <a:t>:- Set </a:t>
            </a:r>
            <a:r>
              <a:rPr lang="en-AU" sz="1600" dirty="0">
                <a:solidFill>
                  <a:schemeClr val="accent2">
                    <a:lumMod val="75000"/>
                  </a:schemeClr>
                </a:solidFill>
              </a:rPr>
              <a:t>out a clear, well-defined and timely policy platform for promoting the development of Northern Australia.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AU" sz="1600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spcAft>
                <a:spcPts val="600"/>
              </a:spcAft>
            </a:pPr>
            <a:endParaRPr lang="en-AU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41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 changing industry and marketplace 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F1758-56BE-4E10-A323-FF90B7EA4B97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04" y="972221"/>
            <a:ext cx="3535905" cy="4701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978" y="972221"/>
            <a:ext cx="3854819" cy="4702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04318" y="5796756"/>
            <a:ext cx="799288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dirty="0" smtClean="0">
                <a:solidFill>
                  <a:schemeClr val="accent2"/>
                </a:solidFill>
              </a:rPr>
              <a:t>Distributed Roof Top PV on over 21% of stand-alone houses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dirty="0" smtClean="0">
                <a:solidFill>
                  <a:schemeClr val="accent2"/>
                </a:solidFill>
              </a:rPr>
              <a:t>Estimated 2010-15 </a:t>
            </a:r>
            <a:r>
              <a:rPr lang="en-AU" b="1" dirty="0" smtClean="0">
                <a:solidFill>
                  <a:schemeClr val="accent2"/>
                </a:solidFill>
              </a:rPr>
              <a:t>FIT</a:t>
            </a:r>
            <a:r>
              <a:rPr lang="en-AU" dirty="0" smtClean="0">
                <a:solidFill>
                  <a:schemeClr val="accent2"/>
                </a:solidFill>
              </a:rPr>
              <a:t> &amp; associated costs = </a:t>
            </a:r>
            <a:r>
              <a:rPr lang="en-AU" b="1" dirty="0" smtClean="0">
                <a:solidFill>
                  <a:schemeClr val="accent2"/>
                </a:solidFill>
              </a:rPr>
              <a:t>$413m</a:t>
            </a:r>
            <a:r>
              <a:rPr lang="en-AU" dirty="0" smtClean="0">
                <a:solidFill>
                  <a:schemeClr val="accent2"/>
                </a:solidFill>
              </a:rPr>
              <a:t>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dirty="0" smtClean="0">
                <a:solidFill>
                  <a:schemeClr val="accent2"/>
                </a:solidFill>
              </a:rPr>
              <a:t>Estimated 2010-15 </a:t>
            </a:r>
            <a:r>
              <a:rPr lang="en-AU" b="1" dirty="0" smtClean="0">
                <a:solidFill>
                  <a:schemeClr val="accent2"/>
                </a:solidFill>
              </a:rPr>
              <a:t>SRES</a:t>
            </a:r>
            <a:r>
              <a:rPr lang="en-AU" dirty="0" smtClean="0">
                <a:solidFill>
                  <a:schemeClr val="accent2"/>
                </a:solidFill>
              </a:rPr>
              <a:t> costs = </a:t>
            </a:r>
            <a:r>
              <a:rPr lang="en-AU" b="1" dirty="0" smtClean="0">
                <a:solidFill>
                  <a:schemeClr val="accent2"/>
                </a:solidFill>
              </a:rPr>
              <a:t>$280m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AU" b="1" dirty="0" smtClean="0">
              <a:solidFill>
                <a:schemeClr val="accent2"/>
              </a:solidFill>
            </a:endParaRP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0182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How Clean-Tech is integrated to benefit all is critical 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F1758-56BE-4E10-A323-FF90B7EA4B97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1116012"/>
            <a:ext cx="5836418" cy="34389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613" y="1103896"/>
            <a:ext cx="1784734" cy="16555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2771187062"/>
              </p:ext>
            </p:extLst>
          </p:nvPr>
        </p:nvGraphicFramePr>
        <p:xfrm>
          <a:off x="4536405" y="2772420"/>
          <a:ext cx="4320480" cy="4008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802" y="2894542"/>
            <a:ext cx="1784734" cy="16555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0" y="4716636"/>
            <a:ext cx="8568853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dirty="0" smtClean="0">
                <a:solidFill>
                  <a:schemeClr val="accent2"/>
                </a:solidFill>
              </a:rPr>
              <a:t>Distributed roof top solar supplies 2.1% of the energy traded in the grid, plus owners self consume approximately 1.15% above total grid fed energy.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dirty="0" smtClean="0">
                <a:solidFill>
                  <a:schemeClr val="accent2"/>
                </a:solidFill>
              </a:rPr>
              <a:t>High residential </a:t>
            </a:r>
            <a:r>
              <a:rPr lang="en-AU" dirty="0">
                <a:solidFill>
                  <a:schemeClr val="accent2"/>
                </a:solidFill>
              </a:rPr>
              <a:t>Feed In Tariffs have increased grid costs </a:t>
            </a:r>
            <a:r>
              <a:rPr lang="en-AU" dirty="0" smtClean="0">
                <a:solidFill>
                  <a:schemeClr val="accent2"/>
                </a:solidFill>
              </a:rPr>
              <a:t>as 44c customers change behaviour by moving more load into the evening, adding to the peak for predominantly evening peaking substations.</a:t>
            </a:r>
            <a:endParaRPr lang="en-AU" dirty="0">
              <a:solidFill>
                <a:schemeClr val="accent2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dirty="0" smtClean="0">
                <a:solidFill>
                  <a:schemeClr val="accent2"/>
                </a:solidFill>
              </a:rPr>
              <a:t>Residential </a:t>
            </a:r>
            <a:r>
              <a:rPr lang="en-AU" dirty="0">
                <a:solidFill>
                  <a:schemeClr val="accent2"/>
                </a:solidFill>
              </a:rPr>
              <a:t>Solar PV is now a key driver for sizing infrastructure in residential subdivisions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26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We have taken action to address affordability 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F1758-56BE-4E10-A323-FF90B7EA4B97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392389" y="2484388"/>
            <a:ext cx="3888432" cy="4158220"/>
          </a:xfrm>
        </p:spPr>
        <p:txBody>
          <a:bodyPr>
            <a:normAutofit fontScale="92500" lnSpcReduction="10000"/>
          </a:bodyPr>
          <a:lstStyle/>
          <a:p>
            <a:r>
              <a:rPr lang="en-AU" dirty="0"/>
              <a:t>In 2011, Ergon Energy adopted a </a:t>
            </a:r>
            <a:r>
              <a:rPr lang="en-AU" dirty="0" smtClean="0"/>
              <a:t>strategic </a:t>
            </a:r>
            <a:r>
              <a:rPr lang="en-AU" dirty="0"/>
              <a:t>goal to limit increases to average network charges to less than the CPI over the medium to longer term.</a:t>
            </a:r>
          </a:p>
          <a:p>
            <a:endParaRPr lang="en-AU" dirty="0" smtClean="0"/>
          </a:p>
          <a:p>
            <a:r>
              <a:rPr lang="en-AU" b="1" dirty="0" smtClean="0"/>
              <a:t>Our focus has been on driving </a:t>
            </a:r>
            <a:r>
              <a:rPr lang="en-AU" b="1" dirty="0"/>
              <a:t>efficiencies and </a:t>
            </a:r>
            <a:r>
              <a:rPr lang="en-AU" b="1" dirty="0" smtClean="0"/>
              <a:t>effectiveness, and  ensuring </a:t>
            </a:r>
            <a:r>
              <a:rPr lang="en-AU" b="1" dirty="0"/>
              <a:t>prudent </a:t>
            </a:r>
            <a:r>
              <a:rPr lang="en-AU" b="1" dirty="0" smtClean="0"/>
              <a:t>investment.</a:t>
            </a:r>
          </a:p>
          <a:p>
            <a:endParaRPr lang="en-AU" dirty="0"/>
          </a:p>
          <a:p>
            <a:r>
              <a:rPr lang="en-AU" dirty="0" smtClean="0"/>
              <a:t>If </a:t>
            </a:r>
            <a:r>
              <a:rPr lang="en-AU" dirty="0"/>
              <a:t>we had not </a:t>
            </a:r>
            <a:r>
              <a:rPr lang="en-AU" dirty="0" smtClean="0"/>
              <a:t>acted, and finance costs had not fallen, our customers would </a:t>
            </a:r>
            <a:r>
              <a:rPr lang="en-AU" dirty="0"/>
              <a:t>have been facing </a:t>
            </a:r>
            <a:r>
              <a:rPr lang="en-AU" dirty="0" smtClean="0"/>
              <a:t>another substantial </a:t>
            </a:r>
            <a:r>
              <a:rPr lang="en-AU" dirty="0"/>
              <a:t>increase in network </a:t>
            </a:r>
            <a:r>
              <a:rPr lang="en-AU" dirty="0" smtClean="0"/>
              <a:t>charges of </a:t>
            </a:r>
            <a:r>
              <a:rPr lang="en-AU" dirty="0"/>
              <a:t>over 12% in </a:t>
            </a:r>
            <a:r>
              <a:rPr lang="en-AU" dirty="0" smtClean="0"/>
              <a:t>2015-16.</a:t>
            </a: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323" y="108100"/>
            <a:ext cx="1399329" cy="1944240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57" y="1054849"/>
            <a:ext cx="3629132" cy="5451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3906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How our plans impact our revenue requirement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F1758-56BE-4E10-A323-FF90B7EA4B97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31949" y="1188244"/>
            <a:ext cx="7632749" cy="4971114"/>
            <a:chOff x="431949" y="1188244"/>
            <a:chExt cx="7632749" cy="4971114"/>
          </a:xfrm>
        </p:grpSpPr>
        <p:pic>
          <p:nvPicPr>
            <p:cNvPr id="4" name="Picture 3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949" y="1188244"/>
              <a:ext cx="7632749" cy="497111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5" name="Rectangle 4"/>
            <p:cNvSpPr/>
            <p:nvPr/>
          </p:nvSpPr>
          <p:spPr>
            <a:xfrm>
              <a:off x="1584077" y="3924548"/>
              <a:ext cx="1296144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624637" y="3924548"/>
              <a:ext cx="1296144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608413" y="1980332"/>
              <a:ext cx="1296144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</p:grpSp>
    </p:spTree>
    <p:extLst>
      <p:ext uri="{BB962C8B-B14F-4D97-AF65-F5344CB8AC3E}">
        <p14:creationId xmlns:p14="http://schemas.microsoft.com/office/powerpoint/2010/main" val="299003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Today’s topics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F1758-56BE-4E10-A323-FF90B7EA4B97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ound Single Corner Rectangle 4"/>
          <p:cNvSpPr/>
          <p:nvPr/>
        </p:nvSpPr>
        <p:spPr>
          <a:xfrm>
            <a:off x="3096245" y="1634249"/>
            <a:ext cx="2424318" cy="1837639"/>
          </a:xfrm>
          <a:prstGeom prst="round1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2" rIns="91423" bIns="45712" rtlCol="0" anchor="ctr"/>
          <a:lstStyle/>
          <a:p>
            <a:pPr algn="ctr"/>
            <a:r>
              <a:rPr lang="en-AU" sz="1200" dirty="0" smtClean="0">
                <a:latin typeface="+mj-lt"/>
              </a:rPr>
              <a:t>Our progress, the challenge ahead and how we compare </a:t>
            </a:r>
            <a:endParaRPr lang="en-AU" sz="1200" dirty="0">
              <a:latin typeface="+mj-lt"/>
            </a:endParaRPr>
          </a:p>
        </p:txBody>
      </p:sp>
      <p:sp>
        <p:nvSpPr>
          <p:cNvPr id="8" name="Round Single Corner Rectangle 7"/>
          <p:cNvSpPr/>
          <p:nvPr/>
        </p:nvSpPr>
        <p:spPr>
          <a:xfrm>
            <a:off x="1296045" y="3774285"/>
            <a:ext cx="2472638" cy="1765491"/>
          </a:xfrm>
          <a:prstGeom prst="round1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2" rIns="91423" bIns="45712" rtlCol="0" anchor="ctr"/>
          <a:lstStyle/>
          <a:p>
            <a:pPr algn="ctr"/>
            <a:r>
              <a:rPr lang="en-AU" sz="1200" dirty="0" smtClean="0">
                <a:latin typeface="+mj-lt"/>
              </a:rPr>
              <a:t>Our </a:t>
            </a:r>
            <a:br>
              <a:rPr lang="en-AU" sz="1200" dirty="0" smtClean="0">
                <a:latin typeface="+mj-lt"/>
              </a:rPr>
            </a:br>
            <a:r>
              <a:rPr lang="en-AU" sz="1200" dirty="0" smtClean="0">
                <a:latin typeface="+mj-lt"/>
              </a:rPr>
              <a:t>investment </a:t>
            </a:r>
            <a:br>
              <a:rPr lang="en-AU" sz="1200" dirty="0" smtClean="0">
                <a:latin typeface="+mj-lt"/>
              </a:rPr>
            </a:br>
            <a:r>
              <a:rPr lang="en-AU" sz="1200" dirty="0" smtClean="0">
                <a:latin typeface="+mj-lt"/>
              </a:rPr>
              <a:t>plans  </a:t>
            </a:r>
            <a:endParaRPr lang="en-AU" sz="1200" dirty="0">
              <a:latin typeface="+mj-lt"/>
            </a:endParaRPr>
          </a:p>
        </p:txBody>
      </p:sp>
      <p:sp>
        <p:nvSpPr>
          <p:cNvPr id="9" name="Round Single Corner Rectangle 8"/>
          <p:cNvSpPr/>
          <p:nvPr/>
        </p:nvSpPr>
        <p:spPr>
          <a:xfrm>
            <a:off x="4597925" y="3752997"/>
            <a:ext cx="2424318" cy="1765491"/>
          </a:xfrm>
          <a:prstGeom prst="round1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2" rIns="91423" bIns="45712" rtlCol="0" anchor="ctr"/>
          <a:lstStyle/>
          <a:p>
            <a:pPr algn="ctr"/>
            <a:r>
              <a:rPr lang="en-AU" sz="1200" dirty="0" smtClean="0">
                <a:latin typeface="+mj-lt"/>
              </a:rPr>
              <a:t> </a:t>
            </a:r>
          </a:p>
          <a:p>
            <a:pPr algn="ctr"/>
            <a:r>
              <a:rPr lang="en-AU" sz="1200" dirty="0" smtClean="0">
                <a:latin typeface="+mj-lt"/>
              </a:rPr>
              <a:t>Questions</a:t>
            </a:r>
            <a:endParaRPr lang="en-AU" sz="1200" dirty="0">
              <a:latin typeface="+mj-lt"/>
            </a:endParaRPr>
          </a:p>
        </p:txBody>
      </p:sp>
      <p:sp>
        <p:nvSpPr>
          <p:cNvPr id="12" name="Round Single Corner Rectangle 11"/>
          <p:cNvSpPr/>
          <p:nvPr/>
        </p:nvSpPr>
        <p:spPr>
          <a:xfrm>
            <a:off x="359941" y="1644853"/>
            <a:ext cx="2472638" cy="1816430"/>
          </a:xfrm>
          <a:prstGeom prst="round1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2" rIns="91423" bIns="45712" rtlCol="0" anchor="ctr"/>
          <a:lstStyle/>
          <a:p>
            <a:pPr algn="ctr"/>
            <a:r>
              <a:rPr lang="en-AU" sz="1200" dirty="0" smtClean="0">
                <a:latin typeface="+mj-lt"/>
              </a:rPr>
              <a:t>Ergon Energy </a:t>
            </a:r>
            <a:br>
              <a:rPr lang="en-AU" sz="1200" dirty="0" smtClean="0">
                <a:latin typeface="+mj-lt"/>
              </a:rPr>
            </a:br>
            <a:r>
              <a:rPr lang="en-AU" sz="1200" dirty="0" smtClean="0">
                <a:latin typeface="+mj-lt"/>
              </a:rPr>
              <a:t>and our service commitments</a:t>
            </a:r>
            <a:endParaRPr lang="en-AU" sz="1200" dirty="0">
              <a:latin typeface="+mj-lt"/>
            </a:endParaRPr>
          </a:p>
        </p:txBody>
      </p:sp>
      <p:sp>
        <p:nvSpPr>
          <p:cNvPr id="11" name="Round Single Corner Rectangle 10"/>
          <p:cNvSpPr/>
          <p:nvPr/>
        </p:nvSpPr>
        <p:spPr>
          <a:xfrm>
            <a:off x="5832549" y="1634249"/>
            <a:ext cx="2424318" cy="1837639"/>
          </a:xfrm>
          <a:prstGeom prst="round1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2" rIns="91423" bIns="45712" rtlCol="0" anchor="ctr"/>
          <a:lstStyle/>
          <a:p>
            <a:pPr algn="ctr"/>
            <a:r>
              <a:rPr lang="en-AU" sz="1200" dirty="0" smtClean="0">
                <a:latin typeface="+mj-lt"/>
              </a:rPr>
              <a:t>The price </a:t>
            </a:r>
            <a:br>
              <a:rPr lang="en-AU" sz="1200" dirty="0" smtClean="0">
                <a:latin typeface="+mj-lt"/>
              </a:rPr>
            </a:br>
            <a:r>
              <a:rPr lang="en-AU" sz="1200" dirty="0" smtClean="0">
                <a:latin typeface="+mj-lt"/>
              </a:rPr>
              <a:t>impact </a:t>
            </a:r>
            <a:endParaRPr lang="en-AU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0139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O</a:t>
            </a:r>
            <a:r>
              <a:rPr lang="en-AU" dirty="0" smtClean="0"/>
              <a:t>ur journey to the best possible price …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F1758-56BE-4E10-A323-FF90B7EA4B97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25" y="895199"/>
            <a:ext cx="8064797" cy="526750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26503" y="6061670"/>
            <a:ext cx="74103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>
                <a:solidFill>
                  <a:schemeClr val="tx2"/>
                </a:solidFill>
              </a:rPr>
              <a:t>Capital reduced due </a:t>
            </a:r>
            <a:r>
              <a:rPr lang="en-AU" dirty="0" smtClean="0">
                <a:solidFill>
                  <a:schemeClr val="tx2"/>
                </a:solidFill>
              </a:rPr>
              <a:t>to falling </a:t>
            </a:r>
            <a:r>
              <a:rPr lang="en-AU" dirty="0">
                <a:solidFill>
                  <a:schemeClr val="tx2"/>
                </a:solidFill>
              </a:rPr>
              <a:t>demand for energy &amp; </a:t>
            </a:r>
            <a:r>
              <a:rPr lang="en-AU" dirty="0" smtClean="0">
                <a:solidFill>
                  <a:schemeClr val="tx2"/>
                </a:solidFill>
              </a:rPr>
              <a:t>connections, demand management </a:t>
            </a:r>
            <a:r>
              <a:rPr lang="en-AU" dirty="0">
                <a:solidFill>
                  <a:schemeClr val="tx2"/>
                </a:solidFill>
              </a:rPr>
              <a:t>deferring/avoiding $</a:t>
            </a:r>
            <a:r>
              <a:rPr lang="en-AU" dirty="0" smtClean="0">
                <a:solidFill>
                  <a:schemeClr val="tx2"/>
                </a:solidFill>
              </a:rPr>
              <a:t>664m and new security standards in 2012 &amp; 2014. Cyclone </a:t>
            </a:r>
            <a:r>
              <a:rPr lang="en-AU" dirty="0" err="1" smtClean="0">
                <a:solidFill>
                  <a:schemeClr val="tx2"/>
                </a:solidFill>
              </a:rPr>
              <a:t>Yasi</a:t>
            </a:r>
            <a:r>
              <a:rPr lang="en-AU" dirty="0" smtClean="0">
                <a:solidFill>
                  <a:schemeClr val="tx2"/>
                </a:solidFill>
              </a:rPr>
              <a:t> costs not passed through.</a:t>
            </a:r>
            <a:endParaRPr lang="en-A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98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Where we plan to invest … Capex 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F1758-56BE-4E10-A323-FF90B7EA4B97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189" y="972220"/>
            <a:ext cx="5876437" cy="583264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87933" y="1188244"/>
            <a:ext cx="21602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 smtClean="0">
                <a:solidFill>
                  <a:srgbClr val="2C5697"/>
                </a:solidFill>
              </a:rPr>
              <a:t>In 2015-20 </a:t>
            </a:r>
            <a:r>
              <a:rPr lang="en-AU" dirty="0">
                <a:solidFill>
                  <a:srgbClr val="2C5697"/>
                </a:solidFill>
              </a:rPr>
              <a:t>we are seeking a capital</a:t>
            </a:r>
          </a:p>
          <a:p>
            <a:r>
              <a:rPr lang="en-AU" dirty="0">
                <a:solidFill>
                  <a:srgbClr val="2C5697"/>
                </a:solidFill>
              </a:rPr>
              <a:t>investment allowance of $3.6 billion to build and renew the poles and wires, and other assets. </a:t>
            </a:r>
          </a:p>
        </p:txBody>
      </p:sp>
    </p:spTree>
    <p:extLst>
      <p:ext uri="{BB962C8B-B14F-4D97-AF65-F5344CB8AC3E}">
        <p14:creationId xmlns:p14="http://schemas.microsoft.com/office/powerpoint/2010/main" val="175643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Maintaining reliability and safety performance… 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F1758-56BE-4E10-A323-FF90B7EA4B97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360363" y="1332260"/>
            <a:ext cx="4248050" cy="4695359"/>
          </a:xfrm>
        </p:spPr>
        <p:txBody>
          <a:bodyPr>
            <a:normAutofit fontScale="70000" lnSpcReduction="20000"/>
          </a:bodyPr>
          <a:lstStyle/>
          <a:p>
            <a:r>
              <a:rPr lang="en-AU" sz="2000" dirty="0">
                <a:latin typeface="+mj-lt"/>
              </a:rPr>
              <a:t>With </a:t>
            </a:r>
            <a:r>
              <a:rPr lang="en-AU" sz="2000" dirty="0" smtClean="0">
                <a:latin typeface="+mj-lt"/>
              </a:rPr>
              <a:t>affordability such </a:t>
            </a:r>
            <a:r>
              <a:rPr lang="en-AU" sz="2000" dirty="0">
                <a:latin typeface="+mj-lt"/>
              </a:rPr>
              <a:t>a </a:t>
            </a:r>
            <a:r>
              <a:rPr lang="en-AU" sz="2000" dirty="0" smtClean="0">
                <a:latin typeface="+mj-lt"/>
              </a:rPr>
              <a:t>significant issue, </a:t>
            </a:r>
            <a:r>
              <a:rPr lang="en-AU" sz="2000" dirty="0">
                <a:latin typeface="+mj-lt"/>
              </a:rPr>
              <a:t>and given our </a:t>
            </a:r>
            <a:r>
              <a:rPr lang="en-AU" sz="2000" dirty="0" smtClean="0">
                <a:latin typeface="+mj-lt"/>
              </a:rPr>
              <a:t>improved performance</a:t>
            </a:r>
            <a:r>
              <a:rPr lang="en-AU" sz="2000" dirty="0">
                <a:latin typeface="+mj-lt"/>
              </a:rPr>
              <a:t>, we </a:t>
            </a:r>
            <a:r>
              <a:rPr lang="en-AU" sz="2000" dirty="0" smtClean="0">
                <a:latin typeface="+mj-lt"/>
              </a:rPr>
              <a:t>have cut our reliability improvement investment.</a:t>
            </a:r>
          </a:p>
          <a:p>
            <a:endParaRPr lang="en-AU" sz="2000" dirty="0">
              <a:latin typeface="+mj-lt"/>
            </a:endParaRPr>
          </a:p>
          <a:p>
            <a:r>
              <a:rPr lang="en-AU" sz="2000" dirty="0" smtClean="0">
                <a:latin typeface="+mj-lt"/>
              </a:rPr>
              <a:t>Safety drivers account for 30% of our proposed asset renewal spend</a:t>
            </a:r>
          </a:p>
          <a:p>
            <a:endParaRPr lang="en-AU" sz="2000" dirty="0" smtClean="0">
              <a:latin typeface="+mj-lt"/>
            </a:endParaRPr>
          </a:p>
          <a:p>
            <a:r>
              <a:rPr lang="en-AU" sz="2000" dirty="0" smtClean="0">
                <a:latin typeface="+mj-lt"/>
              </a:rPr>
              <a:t>Replacing assets nearing end of functional life accounts for 70% of our proposed asset renewal spend</a:t>
            </a:r>
            <a:endParaRPr lang="en-AU" sz="2000" dirty="0">
              <a:latin typeface="+mj-lt"/>
            </a:endParaRPr>
          </a:p>
          <a:p>
            <a:endParaRPr lang="en-AU" sz="2000" dirty="0" smtClean="0">
              <a:latin typeface="+mj-lt"/>
            </a:endParaRPr>
          </a:p>
          <a:p>
            <a:r>
              <a:rPr lang="en-AU" sz="2000" dirty="0" smtClean="0">
                <a:latin typeface="+mj-lt"/>
              </a:rPr>
              <a:t>We </a:t>
            </a:r>
            <a:r>
              <a:rPr lang="en-AU" sz="2000" dirty="0">
                <a:latin typeface="+mj-lt"/>
              </a:rPr>
              <a:t>have allocated expenditure to address </a:t>
            </a:r>
            <a:r>
              <a:rPr lang="en-AU" sz="2000" dirty="0" smtClean="0">
                <a:latin typeface="+mj-lt"/>
              </a:rPr>
              <a:t>the performance </a:t>
            </a:r>
            <a:r>
              <a:rPr lang="en-AU" sz="2000" dirty="0">
                <a:latin typeface="+mj-lt"/>
              </a:rPr>
              <a:t>of up to 45 feeder lines that </a:t>
            </a:r>
            <a:r>
              <a:rPr lang="en-AU" sz="2000" dirty="0" smtClean="0">
                <a:latin typeface="+mj-lt"/>
              </a:rPr>
              <a:t>are consistently </a:t>
            </a:r>
            <a:r>
              <a:rPr lang="en-AU" sz="2000" dirty="0">
                <a:latin typeface="+mj-lt"/>
              </a:rPr>
              <a:t>underperforming</a:t>
            </a:r>
            <a:r>
              <a:rPr lang="en-AU" sz="2000" dirty="0" smtClean="0">
                <a:latin typeface="+mj-lt"/>
              </a:rPr>
              <a:t>.</a:t>
            </a:r>
          </a:p>
          <a:p>
            <a:endParaRPr lang="en-AU" sz="2000" dirty="0">
              <a:latin typeface="+mj-lt"/>
            </a:endParaRPr>
          </a:p>
          <a:p>
            <a:r>
              <a:rPr lang="en-AU" sz="2000" dirty="0" smtClean="0">
                <a:latin typeface="+mj-lt"/>
              </a:rPr>
              <a:t>We are targeting investment into operational technology and other </a:t>
            </a:r>
            <a:br>
              <a:rPr lang="en-AU" sz="2000" dirty="0" smtClean="0">
                <a:latin typeface="+mj-lt"/>
              </a:rPr>
            </a:br>
            <a:r>
              <a:rPr lang="en-AU" sz="2000" dirty="0" smtClean="0">
                <a:latin typeface="+mj-lt"/>
              </a:rPr>
              <a:t>improvement initiatives</a:t>
            </a:r>
            <a:br>
              <a:rPr lang="en-AU" sz="2000" dirty="0" smtClean="0">
                <a:latin typeface="+mj-lt"/>
              </a:rPr>
            </a:br>
            <a:r>
              <a:rPr lang="en-AU" sz="2000" dirty="0" smtClean="0">
                <a:latin typeface="+mj-lt"/>
              </a:rPr>
              <a:t>like protection devices </a:t>
            </a:r>
            <a:br>
              <a:rPr lang="en-AU" sz="2000" dirty="0" smtClean="0">
                <a:latin typeface="+mj-lt"/>
              </a:rPr>
            </a:br>
            <a:r>
              <a:rPr lang="en-AU" sz="2000" dirty="0" smtClean="0">
                <a:latin typeface="+mj-lt"/>
              </a:rPr>
              <a:t>and network resilience </a:t>
            </a:r>
            <a:br>
              <a:rPr lang="en-AU" sz="2000" dirty="0" smtClean="0">
                <a:latin typeface="+mj-lt"/>
              </a:rPr>
            </a:br>
            <a:r>
              <a:rPr lang="en-AU" sz="2000" dirty="0" smtClean="0">
                <a:latin typeface="+mj-lt"/>
              </a:rPr>
              <a:t>(spreaders).</a:t>
            </a:r>
            <a:endParaRPr lang="en-AU" sz="2000" dirty="0">
              <a:latin typeface="+mj-lt"/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221" y="5148684"/>
            <a:ext cx="1200318" cy="1667108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330" y="1160532"/>
            <a:ext cx="3857656" cy="5333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48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Meeting demand for Standard Control Services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F1758-56BE-4E10-A323-FF90B7EA4B97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14" y="1188244"/>
            <a:ext cx="3997341" cy="5495255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911" y="1145505"/>
            <a:ext cx="4057914" cy="558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03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Managing Demand – Demand Response Incentives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F1758-56BE-4E10-A323-FF90B7EA4B97}" type="slidenum">
              <a:rPr lang="en-AU" smtClean="0"/>
              <a:pPr/>
              <a:t>24</a:t>
            </a:fld>
            <a:endParaRPr lang="en-AU" dirty="0"/>
          </a:p>
        </p:txBody>
      </p:sp>
      <p:pic>
        <p:nvPicPr>
          <p:cNvPr id="11" name="Content Placeholder 10" descr="Screen Clipping"/>
          <p:cNvPicPr>
            <a:picLocks noGrp="1" noChangeAspect="1"/>
          </p:cNvPicPr>
          <p:nvPr>
            <p:ph sz="half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050" y="1073210"/>
            <a:ext cx="3889375" cy="5137029"/>
          </a:xfrm>
        </p:spPr>
      </p:pic>
      <p:pic>
        <p:nvPicPr>
          <p:cNvPr id="10" name="Content Placeholder 9" descr="Screen Clipping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63" y="1067031"/>
            <a:ext cx="3887787" cy="5149387"/>
          </a:xfrm>
        </p:spPr>
      </p:pic>
      <p:sp>
        <p:nvSpPr>
          <p:cNvPr id="13" name="TextBox 12"/>
          <p:cNvSpPr txBox="1"/>
          <p:nvPr/>
        </p:nvSpPr>
        <p:spPr>
          <a:xfrm>
            <a:off x="863997" y="627806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Zone sub - capacity</a:t>
            </a:r>
            <a:endParaRPr lang="en-AU" dirty="0"/>
          </a:p>
        </p:txBody>
      </p:sp>
      <p:sp>
        <p:nvSpPr>
          <p:cNvPr id="14" name="TextBox 13"/>
          <p:cNvSpPr txBox="1"/>
          <p:nvPr/>
        </p:nvSpPr>
        <p:spPr>
          <a:xfrm>
            <a:off x="5544517" y="6278064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Feeder - capacity</a:t>
            </a:r>
            <a:endParaRPr lang="en-AU" dirty="0"/>
          </a:p>
        </p:txBody>
      </p:sp>
      <p:sp>
        <p:nvSpPr>
          <p:cNvPr id="15" name="TextBox 14"/>
          <p:cNvSpPr txBox="1"/>
          <p:nvPr/>
        </p:nvSpPr>
        <p:spPr>
          <a:xfrm>
            <a:off x="3960341" y="6267471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and </a:t>
            </a:r>
            <a:endParaRPr lang="en-AU" dirty="0"/>
          </a:p>
        </p:txBody>
      </p:sp>
      <p:sp>
        <p:nvSpPr>
          <p:cNvPr id="16" name="TextBox 15"/>
          <p:cNvSpPr txBox="1"/>
          <p:nvPr/>
        </p:nvSpPr>
        <p:spPr>
          <a:xfrm>
            <a:off x="575965" y="6647396"/>
            <a:ext cx="79208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dirty="0" smtClean="0"/>
              <a:t>Note: data validation under way to ensure visualisation is accurate, i.e capacity constraints have not been verified</a:t>
            </a:r>
            <a:endParaRPr lang="en-AU" sz="1600" dirty="0"/>
          </a:p>
        </p:txBody>
      </p:sp>
    </p:spTree>
    <p:extLst>
      <p:ext uri="{BB962C8B-B14F-4D97-AF65-F5344CB8AC3E}">
        <p14:creationId xmlns:p14="http://schemas.microsoft.com/office/powerpoint/2010/main" val="402822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Where we plan to </a:t>
            </a:r>
            <a:r>
              <a:rPr lang="en-AU" dirty="0" smtClean="0"/>
              <a:t>invest … Opex 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F1758-56BE-4E10-A323-FF90B7EA4B97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048" y="1116236"/>
            <a:ext cx="6048672" cy="4062676"/>
          </a:xfrm>
        </p:spPr>
      </p:pic>
      <p:sp>
        <p:nvSpPr>
          <p:cNvPr id="6" name="Rectangle 5"/>
          <p:cNvSpPr/>
          <p:nvPr/>
        </p:nvSpPr>
        <p:spPr>
          <a:xfrm>
            <a:off x="287933" y="1188244"/>
            <a:ext cx="17281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 smtClean="0">
                <a:solidFill>
                  <a:srgbClr val="2C5697"/>
                </a:solidFill>
              </a:rPr>
              <a:t>In 2015-20, for </a:t>
            </a:r>
            <a:r>
              <a:rPr lang="en-AU" dirty="0">
                <a:solidFill>
                  <a:srgbClr val="2C5697"/>
                </a:solidFill>
              </a:rPr>
              <a:t>our day-to-day operating</a:t>
            </a:r>
          </a:p>
          <a:p>
            <a:r>
              <a:rPr lang="en-AU" dirty="0">
                <a:solidFill>
                  <a:srgbClr val="2C5697"/>
                </a:solidFill>
              </a:rPr>
              <a:t>investment we are seeking $1.8 billion.</a:t>
            </a:r>
          </a:p>
        </p:txBody>
      </p:sp>
    </p:spTree>
    <p:extLst>
      <p:ext uri="{BB962C8B-B14F-4D97-AF65-F5344CB8AC3E}">
        <p14:creationId xmlns:p14="http://schemas.microsoft.com/office/powerpoint/2010/main" val="250762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Distribution revenue is forecast to go down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F1758-56BE-4E10-A323-FF90B7EA4B97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40461" y="1460221"/>
            <a:ext cx="309634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>
                <a:solidFill>
                  <a:srgbClr val="2C5697"/>
                </a:solidFill>
              </a:rPr>
              <a:t>We are forecasting our distribution revenue</a:t>
            </a:r>
          </a:p>
          <a:p>
            <a:r>
              <a:rPr lang="en-AU" dirty="0">
                <a:solidFill>
                  <a:srgbClr val="2C5697"/>
                </a:solidFill>
              </a:rPr>
              <a:t>to </a:t>
            </a:r>
            <a:r>
              <a:rPr lang="en-AU" dirty="0" smtClean="0">
                <a:solidFill>
                  <a:srgbClr val="2C5697"/>
                </a:solidFill>
              </a:rPr>
              <a:t>fall, with increases under inflation.  </a:t>
            </a:r>
          </a:p>
          <a:p>
            <a:endParaRPr lang="en-AU" dirty="0">
              <a:solidFill>
                <a:srgbClr val="2C5697"/>
              </a:solidFill>
            </a:endParaRPr>
          </a:p>
          <a:p>
            <a:r>
              <a:rPr lang="en-AU" dirty="0">
                <a:solidFill>
                  <a:srgbClr val="2C5697"/>
                </a:solidFill>
              </a:rPr>
              <a:t>This could mean we are charging customers less in 2019-20 than today</a:t>
            </a:r>
            <a:r>
              <a:rPr lang="en-AU" dirty="0" smtClean="0">
                <a:solidFill>
                  <a:srgbClr val="2C5697"/>
                </a:solidFill>
              </a:rPr>
              <a:t>.</a:t>
            </a:r>
          </a:p>
          <a:p>
            <a:endParaRPr lang="en-AU" dirty="0">
              <a:solidFill>
                <a:srgbClr val="2C5697"/>
              </a:solidFill>
            </a:endParaRPr>
          </a:p>
          <a:p>
            <a:r>
              <a:rPr lang="en-AU" dirty="0" smtClean="0">
                <a:solidFill>
                  <a:srgbClr val="2C5697"/>
                </a:solidFill>
              </a:rPr>
              <a:t>The $1,717 </a:t>
            </a:r>
            <a:r>
              <a:rPr lang="en-AU" dirty="0">
                <a:solidFill>
                  <a:srgbClr val="2C5697"/>
                </a:solidFill>
              </a:rPr>
              <a:t>million </a:t>
            </a:r>
            <a:r>
              <a:rPr lang="en-AU" dirty="0" smtClean="0">
                <a:solidFill>
                  <a:srgbClr val="2C5697"/>
                </a:solidFill>
              </a:rPr>
              <a:t>forecast for 2019-20 is </a:t>
            </a:r>
            <a:r>
              <a:rPr lang="en-AU" dirty="0">
                <a:solidFill>
                  <a:srgbClr val="2C5697"/>
                </a:solidFill>
              </a:rPr>
              <a:t>lower </a:t>
            </a:r>
            <a:r>
              <a:rPr lang="en-AU" dirty="0" smtClean="0">
                <a:solidFill>
                  <a:srgbClr val="2C5697"/>
                </a:solidFill>
              </a:rPr>
              <a:t>than our </a:t>
            </a:r>
            <a:r>
              <a:rPr lang="en-AU" dirty="0">
                <a:solidFill>
                  <a:srgbClr val="2C5697"/>
                </a:solidFill>
              </a:rPr>
              <a:t>anticipated 2014-15 revenue of $1,753 million</a:t>
            </a:r>
            <a:r>
              <a:rPr lang="en-AU" dirty="0" smtClean="0">
                <a:solidFill>
                  <a:srgbClr val="2C5697"/>
                </a:solidFill>
              </a:rPr>
              <a:t>.</a:t>
            </a:r>
          </a:p>
          <a:p>
            <a:endParaRPr lang="en-AU" dirty="0">
              <a:solidFill>
                <a:srgbClr val="2C5697"/>
              </a:solidFill>
            </a:endParaRPr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41" y="1044228"/>
            <a:ext cx="4353533" cy="55538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5570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 typical residential customer 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F1758-56BE-4E10-A323-FF90B7EA4B97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33" y="972219"/>
            <a:ext cx="7272808" cy="5844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3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Aggregate expected network charges: </a:t>
            </a:r>
            <a:br>
              <a:rPr lang="en-AU" dirty="0" smtClean="0"/>
            </a:br>
            <a:r>
              <a:rPr lang="en-AU" dirty="0" smtClean="0"/>
              <a:t>Placeholder WACC = 8.02%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F1758-56BE-4E10-A323-FF90B7EA4B97}" type="slidenum">
              <a:rPr lang="en-AU" smtClean="0"/>
              <a:pPr/>
              <a:t>28</a:t>
            </a:fld>
            <a:endParaRPr lang="en-AU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33" y="1170149"/>
            <a:ext cx="8136805" cy="49513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6200000">
            <a:off x="-463378" y="3101973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MILLIONS NOMINAL $</a:t>
            </a:r>
            <a:endParaRPr lang="en-AU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01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document library 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F1758-56BE-4E10-A323-FF90B7EA4B97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61486" y="1980332"/>
            <a:ext cx="56166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smtClean="0">
                <a:solidFill>
                  <a:schemeClr val="accent1"/>
                </a:solidFill>
                <a:ea typeface="+mj-ea"/>
                <a:cs typeface="+mj-cs"/>
              </a:rPr>
              <a:t>A suite of documents are available for </a:t>
            </a:r>
            <a:br>
              <a:rPr lang="en-AU" b="1" dirty="0" smtClean="0">
                <a:solidFill>
                  <a:schemeClr val="accent1"/>
                </a:solidFill>
                <a:ea typeface="+mj-ea"/>
                <a:cs typeface="+mj-cs"/>
              </a:rPr>
            </a:br>
            <a:r>
              <a:rPr lang="en-AU" b="1" dirty="0" smtClean="0">
                <a:solidFill>
                  <a:schemeClr val="accent1"/>
                </a:solidFill>
                <a:ea typeface="+mj-ea"/>
                <a:cs typeface="+mj-cs"/>
              </a:rPr>
              <a:t>you to access on our web site:</a:t>
            </a:r>
            <a:endParaRPr lang="en-AU" b="1" dirty="0">
              <a:solidFill>
                <a:schemeClr val="accent1"/>
              </a:solidFill>
              <a:ea typeface="+mj-ea"/>
              <a:cs typeface="+mj-cs"/>
              <a:hlinkClick r:id="rId2"/>
            </a:endParaRPr>
          </a:p>
          <a:p>
            <a:endParaRPr lang="en-AU" u="sng" dirty="0">
              <a:solidFill>
                <a:srgbClr val="2C5697"/>
              </a:solidFill>
              <a:latin typeface="+mj-lt"/>
              <a:ea typeface="+mj-ea"/>
              <a:cs typeface="+mj-cs"/>
              <a:hlinkClick r:id="rId2"/>
            </a:endParaRPr>
          </a:p>
          <a:p>
            <a:r>
              <a:rPr lang="en-AU" b="1" u="sng" dirty="0">
                <a:solidFill>
                  <a:srgbClr val="2C5697"/>
                </a:solidFill>
                <a:ea typeface="+mj-ea"/>
                <a:cs typeface="+mj-cs"/>
                <a:hlinkClick r:id="rId2"/>
              </a:rPr>
              <a:t>www.ergon.com.au/futureinvestment</a:t>
            </a:r>
            <a:endParaRPr lang="en-AU" b="1" u="sng" dirty="0">
              <a:solidFill>
                <a:srgbClr val="2C5697"/>
              </a:solidFill>
              <a:ea typeface="+mj-ea"/>
              <a:cs typeface="+mj-cs"/>
            </a:endParaRPr>
          </a:p>
          <a:p>
            <a:endParaRPr lang="en-AU" u="sng" dirty="0">
              <a:solidFill>
                <a:srgbClr val="2C5697"/>
              </a:solidFill>
              <a:latin typeface="+mj-lt"/>
              <a:ea typeface="+mj-ea"/>
              <a:cs typeface="+mj-cs"/>
            </a:endParaRPr>
          </a:p>
          <a:p>
            <a:endParaRPr lang="en-AU" dirty="0" smtClean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endParaRPr lang="en-AU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endParaRPr lang="en-AU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8627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Ergon Energy’s network 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F1758-56BE-4E10-A323-FF90B7EA4B97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0" y="972221"/>
            <a:ext cx="4457223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09" y="1620292"/>
            <a:ext cx="3765040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44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F1758-56BE-4E10-A323-FF90B7EA4B97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349" y="1044228"/>
            <a:ext cx="4432300" cy="556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Thank You</a:t>
            </a:r>
            <a:endParaRPr lang="en-AU" dirty="0"/>
          </a:p>
        </p:txBody>
      </p:sp>
      <p:sp>
        <p:nvSpPr>
          <p:cNvPr id="9" name="Title 5"/>
          <p:cNvSpPr txBox="1">
            <a:spLocks/>
          </p:cNvSpPr>
          <p:nvPr/>
        </p:nvSpPr>
        <p:spPr>
          <a:xfrm>
            <a:off x="182155" y="3251051"/>
            <a:ext cx="381642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 smtClean="0"/>
              <a:t>Our 2015-20 regulated revenue submission enables us to meet our Customer Commitments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5807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Ergon Energy’s Drivers…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F1758-56BE-4E10-A323-FF90B7EA4B97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275" y="1347002"/>
            <a:ext cx="4436289" cy="556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30982" y="897272"/>
            <a:ext cx="3528293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AU" b="1" dirty="0" smtClean="0">
                <a:solidFill>
                  <a:schemeClr val="accent2">
                    <a:lumMod val="75000"/>
                  </a:schemeClr>
                </a:solidFill>
              </a:rPr>
              <a:t>Our Vision:</a:t>
            </a:r>
          </a:p>
          <a:p>
            <a:pPr>
              <a:spcAft>
                <a:spcPts val="1200"/>
              </a:spcAft>
            </a:pPr>
            <a:r>
              <a:rPr lang="en-AU" dirty="0" smtClean="0">
                <a:solidFill>
                  <a:schemeClr val="accent2">
                    <a:lumMod val="75000"/>
                  </a:schemeClr>
                </a:solidFill>
              </a:rPr>
              <a:t>“To be a High Performance, Customer-Driven, Energy Business”</a:t>
            </a:r>
          </a:p>
          <a:p>
            <a:pPr>
              <a:spcAft>
                <a:spcPts val="1200"/>
              </a:spcAft>
            </a:pPr>
            <a:endParaRPr lang="en-AU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spcAft>
                <a:spcPts val="1200"/>
              </a:spcAft>
            </a:pPr>
            <a:r>
              <a:rPr lang="en-AU" b="1" dirty="0" smtClean="0">
                <a:solidFill>
                  <a:schemeClr val="accent2">
                    <a:lumMod val="75000"/>
                  </a:schemeClr>
                </a:solidFill>
              </a:rPr>
              <a:t>Our Purpose:</a:t>
            </a:r>
          </a:p>
          <a:p>
            <a:pPr>
              <a:spcAft>
                <a:spcPts val="600"/>
              </a:spcAft>
            </a:pPr>
            <a:r>
              <a:rPr lang="en-AU" dirty="0" smtClean="0">
                <a:solidFill>
                  <a:schemeClr val="accent2">
                    <a:lumMod val="75000"/>
                  </a:schemeClr>
                </a:solidFill>
              </a:rPr>
              <a:t>“To provide safe, reliable, efficient and sustainable energy solutions to support our customers and the Queensland economy”</a:t>
            </a:r>
          </a:p>
          <a:p>
            <a:pPr>
              <a:spcAft>
                <a:spcPts val="600"/>
              </a:spcAft>
            </a:pPr>
            <a:endParaRPr lang="en-AU" b="1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spcAft>
                <a:spcPts val="1200"/>
              </a:spcAft>
            </a:pPr>
            <a:r>
              <a:rPr lang="en-AU" b="1" dirty="0" smtClean="0">
                <a:solidFill>
                  <a:schemeClr val="accent2">
                    <a:lumMod val="75000"/>
                  </a:schemeClr>
                </a:solidFill>
              </a:rPr>
              <a:t>Our Values:</a:t>
            </a:r>
          </a:p>
          <a:p>
            <a:pPr>
              <a:spcAft>
                <a:spcPts val="600"/>
              </a:spcAft>
            </a:pPr>
            <a:r>
              <a:rPr lang="en-AU" dirty="0" smtClean="0">
                <a:solidFill>
                  <a:schemeClr val="accent2">
                    <a:lumMod val="75000"/>
                  </a:schemeClr>
                </a:solidFill>
              </a:rPr>
              <a:t>“Success is built on our values of </a:t>
            </a:r>
            <a:r>
              <a:rPr lang="en-AU" dirty="0" smtClean="0">
                <a:solidFill>
                  <a:srgbClr val="FF0000"/>
                </a:solidFill>
              </a:rPr>
              <a:t>S</a:t>
            </a:r>
            <a:r>
              <a:rPr lang="en-AU" dirty="0" smtClean="0">
                <a:solidFill>
                  <a:schemeClr val="accent2">
                    <a:lumMod val="75000"/>
                  </a:schemeClr>
                </a:solidFill>
              </a:rPr>
              <a:t>afety, </a:t>
            </a:r>
            <a:r>
              <a:rPr lang="en-AU" dirty="0" smtClean="0">
                <a:solidFill>
                  <a:srgbClr val="FF0000"/>
                </a:solidFill>
              </a:rPr>
              <a:t>P</a:t>
            </a:r>
            <a:r>
              <a:rPr lang="en-AU" dirty="0" smtClean="0">
                <a:solidFill>
                  <a:schemeClr val="accent2">
                    <a:lumMod val="75000"/>
                  </a:schemeClr>
                </a:solidFill>
              </a:rPr>
              <a:t>rofessionalism, </a:t>
            </a:r>
            <a:r>
              <a:rPr lang="en-AU" dirty="0" smtClean="0">
                <a:solidFill>
                  <a:srgbClr val="FF0000"/>
                </a:solidFill>
              </a:rPr>
              <a:t>I</a:t>
            </a:r>
            <a:r>
              <a:rPr lang="en-AU" dirty="0" smtClean="0">
                <a:solidFill>
                  <a:schemeClr val="accent2">
                    <a:lumMod val="75000"/>
                  </a:schemeClr>
                </a:solidFill>
              </a:rPr>
              <a:t>ntegrity, </a:t>
            </a:r>
            <a:r>
              <a:rPr lang="en-AU" dirty="0" smtClean="0">
                <a:solidFill>
                  <a:srgbClr val="FF0000"/>
                </a:solidFill>
              </a:rPr>
              <a:t>R</a:t>
            </a:r>
            <a:r>
              <a:rPr lang="en-AU" dirty="0" smtClean="0">
                <a:solidFill>
                  <a:schemeClr val="accent2">
                    <a:lumMod val="75000"/>
                  </a:schemeClr>
                </a:solidFill>
              </a:rPr>
              <a:t>espect, </a:t>
            </a:r>
            <a:r>
              <a:rPr lang="en-AU" dirty="0" smtClean="0">
                <a:solidFill>
                  <a:srgbClr val="FF0000"/>
                </a:solidFill>
              </a:rPr>
              <a:t>I</a:t>
            </a:r>
            <a:r>
              <a:rPr lang="en-AU" dirty="0" smtClean="0">
                <a:solidFill>
                  <a:schemeClr val="accent2">
                    <a:lumMod val="75000"/>
                  </a:schemeClr>
                </a:solidFill>
              </a:rPr>
              <a:t>nnovation and </a:t>
            </a:r>
            <a:r>
              <a:rPr lang="en-AU" dirty="0" smtClean="0">
                <a:solidFill>
                  <a:srgbClr val="FF0000"/>
                </a:solidFill>
              </a:rPr>
              <a:t>T</a:t>
            </a:r>
            <a:r>
              <a:rPr lang="en-AU" dirty="0" smtClean="0">
                <a:solidFill>
                  <a:schemeClr val="accent2">
                    <a:lumMod val="75000"/>
                  </a:schemeClr>
                </a:solidFill>
              </a:rPr>
              <a:t>eamwork – </a:t>
            </a:r>
            <a:r>
              <a:rPr lang="en-AU" dirty="0" smtClean="0">
                <a:solidFill>
                  <a:srgbClr val="FF0000"/>
                </a:solidFill>
              </a:rPr>
              <a:t>SPIRIT</a:t>
            </a:r>
            <a:r>
              <a:rPr lang="en-AU" dirty="0" smtClean="0">
                <a:solidFill>
                  <a:schemeClr val="accent1"/>
                </a:solidFill>
              </a:rPr>
              <a:t>”</a:t>
            </a:r>
            <a:endParaRPr lang="en-AU" dirty="0">
              <a:solidFill>
                <a:schemeClr val="accent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59275" y="897272"/>
            <a:ext cx="3416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en-AU" b="1" dirty="0">
                <a:solidFill>
                  <a:schemeClr val="accent2">
                    <a:lumMod val="75000"/>
                  </a:schemeClr>
                </a:solidFill>
              </a:rPr>
              <a:t>Our </a:t>
            </a:r>
            <a:r>
              <a:rPr lang="en-AU" b="1" dirty="0" smtClean="0">
                <a:solidFill>
                  <a:schemeClr val="accent2">
                    <a:lumMod val="75000"/>
                  </a:schemeClr>
                </a:solidFill>
              </a:rPr>
              <a:t>Customer Commitments:</a:t>
            </a:r>
            <a:endParaRPr lang="en-AU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5743"/>
            <a:ext cx="4114893" cy="57954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Ergon Energy’s Strategy…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F1758-56BE-4E10-A323-FF90B7EA4B97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277" y="828204"/>
            <a:ext cx="5339376" cy="3339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197783" y="4049569"/>
            <a:ext cx="452587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dirty="0" smtClean="0">
                <a:solidFill>
                  <a:schemeClr val="accent2">
                    <a:lumMod val="75000"/>
                  </a:schemeClr>
                </a:solidFill>
              </a:rPr>
              <a:t>To keep average </a:t>
            </a:r>
            <a:r>
              <a:rPr lang="en-AU" b="1" dirty="0" smtClean="0">
                <a:solidFill>
                  <a:schemeClr val="accent2">
                    <a:lumMod val="75000"/>
                  </a:schemeClr>
                </a:solidFill>
              </a:rPr>
              <a:t>Network Price Increases below Inflation</a:t>
            </a:r>
            <a:endParaRPr lang="en-AU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dirty="0" smtClean="0">
                <a:solidFill>
                  <a:schemeClr val="accent2">
                    <a:lumMod val="75000"/>
                  </a:schemeClr>
                </a:solidFill>
              </a:rPr>
              <a:t>To </a:t>
            </a:r>
            <a:r>
              <a:rPr lang="en-AU" b="1" dirty="0" smtClean="0">
                <a:solidFill>
                  <a:schemeClr val="accent2">
                    <a:lumMod val="75000"/>
                  </a:schemeClr>
                </a:solidFill>
              </a:rPr>
              <a:t>improve network productivity </a:t>
            </a:r>
            <a:r>
              <a:rPr lang="en-AU" dirty="0" smtClean="0">
                <a:solidFill>
                  <a:schemeClr val="accent2">
                    <a:lumMod val="75000"/>
                  </a:schemeClr>
                </a:solidFill>
              </a:rPr>
              <a:t>through tariff reform.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dirty="0" smtClean="0">
                <a:solidFill>
                  <a:schemeClr val="accent2">
                    <a:lumMod val="75000"/>
                  </a:schemeClr>
                </a:solidFill>
              </a:rPr>
              <a:t>To develop an </a:t>
            </a:r>
            <a:r>
              <a:rPr lang="en-AU" b="1" i="1" dirty="0" smtClean="0">
                <a:solidFill>
                  <a:schemeClr val="accent2">
                    <a:lumMod val="75000"/>
                  </a:schemeClr>
                </a:solidFill>
              </a:rPr>
              <a:t>Open Access Platform </a:t>
            </a:r>
            <a:r>
              <a:rPr lang="en-AU" dirty="0" smtClean="0">
                <a:solidFill>
                  <a:schemeClr val="accent2">
                    <a:lumMod val="75000"/>
                  </a:schemeClr>
                </a:solidFill>
              </a:rPr>
              <a:t>that</a:t>
            </a:r>
            <a:r>
              <a:rPr lang="en-AU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AU" dirty="0" smtClean="0">
                <a:solidFill>
                  <a:schemeClr val="accent2">
                    <a:lumMod val="75000"/>
                  </a:schemeClr>
                </a:solidFill>
              </a:rPr>
              <a:t>enables an equitable and </a:t>
            </a:r>
            <a:r>
              <a:rPr lang="en-AU" b="1" i="1" dirty="0" smtClean="0">
                <a:solidFill>
                  <a:schemeClr val="accent2">
                    <a:lumMod val="75000"/>
                  </a:schemeClr>
                </a:solidFill>
              </a:rPr>
              <a:t>Effective Market </a:t>
            </a:r>
            <a:r>
              <a:rPr lang="en-AU" dirty="0" smtClean="0">
                <a:solidFill>
                  <a:schemeClr val="accent2">
                    <a:lumMod val="75000"/>
                  </a:schemeClr>
                </a:solidFill>
              </a:rPr>
              <a:t>for energy, demand, storage, information, control and services.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dirty="0" smtClean="0">
                <a:solidFill>
                  <a:schemeClr val="accent2">
                    <a:lumMod val="75000"/>
                  </a:schemeClr>
                </a:solidFill>
              </a:rPr>
              <a:t>To deliver </a:t>
            </a:r>
            <a:r>
              <a:rPr lang="en-AU" b="1" i="1" dirty="0" smtClean="0">
                <a:solidFill>
                  <a:schemeClr val="accent2">
                    <a:lumMod val="75000"/>
                  </a:schemeClr>
                </a:solidFill>
              </a:rPr>
              <a:t>Efficient Services.</a:t>
            </a:r>
          </a:p>
          <a:p>
            <a:endParaRPr lang="en-AU" b="1" i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AU" b="1" i="1" dirty="0"/>
          </a:p>
        </p:txBody>
      </p:sp>
    </p:spTree>
    <p:extLst>
      <p:ext uri="{BB962C8B-B14F-4D97-AF65-F5344CB8AC3E}">
        <p14:creationId xmlns:p14="http://schemas.microsoft.com/office/powerpoint/2010/main" val="408252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What makes up the price?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F1758-56BE-4E10-A323-FF90B7EA4B97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16" y="1332260"/>
            <a:ext cx="8398429" cy="444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71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Listening to our customers 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F1758-56BE-4E10-A323-FF90B7EA4B97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90" y="1129025"/>
            <a:ext cx="7632749" cy="5675843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017" y="108124"/>
            <a:ext cx="1028844" cy="1381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59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F1758-56BE-4E10-A323-FF90B7EA4B97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33" y="900212"/>
            <a:ext cx="8136904" cy="5650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7933" y="355506"/>
            <a:ext cx="69036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b="1" dirty="0" smtClean="0">
                <a:solidFill>
                  <a:schemeClr val="tx2"/>
                </a:solidFill>
                <a:latin typeface="+mj-lt"/>
              </a:rPr>
              <a:t>What our customers said about our Customer Commitments</a:t>
            </a:r>
            <a:endParaRPr lang="en-AU" sz="1600" b="1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4128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Customer Segments – Willingness to Pay</a:t>
            </a:r>
            <a:br>
              <a:rPr lang="en-AU" dirty="0" smtClean="0"/>
            </a:br>
            <a:r>
              <a:rPr lang="en-AU" dirty="0" smtClean="0"/>
              <a:t>Residential/Business Cost Trade Off Research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F1758-56BE-4E10-A323-FF90B7EA4B97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972220"/>
            <a:ext cx="8620125" cy="5568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311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4_Ergon_Blue_Template new">
  <a:themeElements>
    <a:clrScheme name="Ergon Blu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C5697"/>
      </a:accent1>
      <a:accent2>
        <a:srgbClr val="044FA3"/>
      </a:accent2>
      <a:accent3>
        <a:srgbClr val="98D5EA"/>
      </a:accent3>
      <a:accent4>
        <a:srgbClr val="009771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rgon Tex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8_Ergon_Blue_Template new">
  <a:themeElements>
    <a:clrScheme name="Ergon Blu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C5697"/>
      </a:accent1>
      <a:accent2>
        <a:srgbClr val="044FA3"/>
      </a:accent2>
      <a:accent3>
        <a:srgbClr val="98D5EA"/>
      </a:accent3>
      <a:accent4>
        <a:srgbClr val="009771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rgon Tex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7A4706BBA580C45B68F3877F555EEF9" ma:contentTypeVersion="0" ma:contentTypeDescription="Create a new document." ma:contentTypeScope="" ma:versionID="a16905992ec67e2b467e18183d3ec99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f8ddd3d9ed726580b426fdafad4fff3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E15DB21-CC06-4FC2-8F8C-353053FE105C}">
  <ds:schemaRefs>
    <ds:schemaRef ds:uri="http://schemas.microsoft.com/office/2006/metadata/properties"/>
    <ds:schemaRef ds:uri="http://purl.org/dc/elements/1.1/"/>
    <ds:schemaRef ds:uri="http://purl.org/dc/terms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4039F78-5546-46CE-8E02-063B40EFC3F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F1EC7A1-1578-4C27-8F05-9ADAB815B6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Ergon_Green_Template new</Template>
  <TotalTime>15552</TotalTime>
  <Words>874</Words>
  <Application>Microsoft Office PowerPoint</Application>
  <PresentationFormat>Custom</PresentationFormat>
  <Paragraphs>134</Paragraphs>
  <Slides>30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Arial Black</vt:lpstr>
      <vt:lpstr>Calibri</vt:lpstr>
      <vt:lpstr>14_Ergon_Blue_Template new</vt:lpstr>
      <vt:lpstr>18_Ergon_Blue_Template new</vt:lpstr>
      <vt:lpstr>An Overview of  Our Regulatory Proposal 2015-2020  </vt:lpstr>
      <vt:lpstr>Today’s topics</vt:lpstr>
      <vt:lpstr>Ergon Energy’s network </vt:lpstr>
      <vt:lpstr>Ergon Energy’s Drivers…</vt:lpstr>
      <vt:lpstr>Ergon Energy’s Strategy…</vt:lpstr>
      <vt:lpstr>What makes up the price?</vt:lpstr>
      <vt:lpstr>Listening to our customers </vt:lpstr>
      <vt:lpstr>PowerPoint Presentation</vt:lpstr>
      <vt:lpstr>Customer Segments – Willingness to Pay Residential/Business Cost Trade Off Research</vt:lpstr>
      <vt:lpstr>Our progress, the challenge ahead </vt:lpstr>
      <vt:lpstr>How Ergon Energy compares </vt:lpstr>
      <vt:lpstr>How Ergon Energy compares across the NEM </vt:lpstr>
      <vt:lpstr>How our expenditure profile compares</vt:lpstr>
      <vt:lpstr>How our unit replacement costs compare</vt:lpstr>
      <vt:lpstr>A changing growth scenario</vt:lpstr>
      <vt:lpstr>A changing industry and marketplace </vt:lpstr>
      <vt:lpstr>How Clean-Tech is integrated to benefit all is critical </vt:lpstr>
      <vt:lpstr>We have taken action to address affordability </vt:lpstr>
      <vt:lpstr>How our plans impact our revenue requirement</vt:lpstr>
      <vt:lpstr>Our journey to the best possible price …</vt:lpstr>
      <vt:lpstr>Where we plan to invest … Capex </vt:lpstr>
      <vt:lpstr>Maintaining reliability and safety performance… </vt:lpstr>
      <vt:lpstr>Meeting demand for Standard Control Services</vt:lpstr>
      <vt:lpstr>Managing Demand – Demand Response Incentives</vt:lpstr>
      <vt:lpstr>Where we plan to invest … Opex </vt:lpstr>
      <vt:lpstr>Distribution revenue is forecast to go down</vt:lpstr>
      <vt:lpstr>A typical residential customer </vt:lpstr>
      <vt:lpstr>Aggregate expected network charges:  Placeholder WACC = 8.02%</vt:lpstr>
      <vt:lpstr>The document library </vt:lpstr>
      <vt:lpstr>Thank You</vt:lpstr>
    </vt:vector>
  </TitlesOfParts>
  <Company>SPARQ Solutions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kspencer</dc:creator>
  <cp:lastModifiedBy>Lowien, Robyn</cp:lastModifiedBy>
  <cp:revision>620</cp:revision>
  <cp:lastPrinted>2014-10-31T06:41:04Z</cp:lastPrinted>
  <dcterms:created xsi:type="dcterms:W3CDTF">2013-09-25T03:20:15Z</dcterms:created>
  <dcterms:modified xsi:type="dcterms:W3CDTF">2014-12-10T22:20:22Z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0x01010097A4706BBA580C45B68F3877F555EEF9</vt:lpwstr>
  </property>
</Properties>
</file>