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82" r:id="rId2"/>
    <p:sldId id="296" r:id="rId3"/>
    <p:sldId id="295" r:id="rId4"/>
    <p:sldId id="291" r:id="rId5"/>
    <p:sldId id="292" r:id="rId6"/>
    <p:sldId id="293" r:id="rId7"/>
    <p:sldId id="294" r:id="rId8"/>
    <p:sldId id="287" r:id="rId9"/>
    <p:sldId id="288" r:id="rId10"/>
    <p:sldId id="289" r:id="rId11"/>
    <p:sldId id="297" r:id="rId12"/>
  </p:sldIdLst>
  <p:sldSz cx="9144000" cy="6858000" type="screen4x3"/>
  <p:notesSz cx="6731000" cy="9863138"/>
  <p:defaultTextStyle>
    <a:defPPr>
      <a:defRPr lang="en-US"/>
    </a:defPPr>
    <a:lvl1pPr algn="l" rtl="0" fontAlgn="base">
      <a:spcBef>
        <a:spcPct val="0"/>
      </a:spcBef>
      <a:spcAft>
        <a:spcPct val="0"/>
      </a:spcAft>
      <a:defRPr sz="1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1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1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1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1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1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1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1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1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DDEBFB"/>
    <a:srgbClr val="CCFFFF"/>
    <a:srgbClr val="008000"/>
    <a:srgbClr val="CCFF99"/>
    <a:srgbClr val="FFCC99"/>
    <a:srgbClr val="FF9933"/>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6194"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defTabSz="912813">
              <a:defRPr sz="1200">
                <a:ea typeface="ＭＳ Ｐゴシック" charset="-128"/>
                <a:cs typeface="ＭＳ Ｐゴシック" charset="-128"/>
              </a:defRPr>
            </a:lvl1pPr>
          </a:lstStyle>
          <a:p>
            <a:pPr>
              <a:defRPr/>
            </a:pPr>
            <a:endParaRPr lang="en-US"/>
          </a:p>
        </p:txBody>
      </p:sp>
      <p:sp>
        <p:nvSpPr>
          <p:cNvPr id="136195" name="Rectangle 3"/>
          <p:cNvSpPr>
            <a:spLocks noGrp="1" noChangeArrowheads="1"/>
          </p:cNvSpPr>
          <p:nvPr>
            <p:ph type="dt" sz="quarter" idx="1"/>
          </p:nvPr>
        </p:nvSpPr>
        <p:spPr bwMode="auto">
          <a:xfrm>
            <a:off x="3811588" y="0"/>
            <a:ext cx="2917825" cy="49371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defTabSz="912813">
              <a:defRPr sz="1200">
                <a:ea typeface="ＭＳ Ｐゴシック" charset="-128"/>
                <a:cs typeface="ＭＳ Ｐゴシック" charset="-128"/>
              </a:defRPr>
            </a:lvl1pPr>
          </a:lstStyle>
          <a:p>
            <a:pPr>
              <a:defRPr/>
            </a:pPr>
            <a:endParaRPr lang="en-US"/>
          </a:p>
        </p:txBody>
      </p:sp>
      <p:sp>
        <p:nvSpPr>
          <p:cNvPr id="136196" name="Rectangle 4"/>
          <p:cNvSpPr>
            <a:spLocks noGrp="1" noChangeArrowheads="1"/>
          </p:cNvSpPr>
          <p:nvPr>
            <p:ph type="ftr" sz="quarter" idx="2"/>
          </p:nvPr>
        </p:nvSpPr>
        <p:spPr bwMode="auto">
          <a:xfrm>
            <a:off x="0" y="9367838"/>
            <a:ext cx="2917825" cy="49371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defTabSz="912813">
              <a:defRPr sz="1200">
                <a:ea typeface="ＭＳ Ｐゴシック" charset="-128"/>
                <a:cs typeface="ＭＳ Ｐゴシック" charset="-128"/>
              </a:defRPr>
            </a:lvl1pPr>
          </a:lstStyle>
          <a:p>
            <a:pPr>
              <a:defRPr/>
            </a:pPr>
            <a:endParaRPr lang="en-US"/>
          </a:p>
        </p:txBody>
      </p:sp>
      <p:sp>
        <p:nvSpPr>
          <p:cNvPr id="136197" name="Rectangle 5"/>
          <p:cNvSpPr>
            <a:spLocks noGrp="1" noChangeArrowheads="1"/>
          </p:cNvSpPr>
          <p:nvPr>
            <p:ph type="sldNum" sz="quarter" idx="3"/>
          </p:nvPr>
        </p:nvSpPr>
        <p:spPr bwMode="auto">
          <a:xfrm>
            <a:off x="3811588" y="9367838"/>
            <a:ext cx="2917825" cy="49371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defTabSz="912813">
              <a:defRPr sz="1200" smtClean="0"/>
            </a:lvl1pPr>
          </a:lstStyle>
          <a:p>
            <a:pPr>
              <a:defRPr/>
            </a:pPr>
            <a:fld id="{BF836259-9C85-7C45-94BC-F9E82C04B7D3}" type="slidenum">
              <a:rPr lang="en-AU"/>
              <a:pPr>
                <a:defRPr/>
              </a:pPr>
              <a:t>‹#›</a:t>
            </a:fld>
            <a:endParaRPr lang="en-AU"/>
          </a:p>
        </p:txBody>
      </p:sp>
    </p:spTree>
    <p:extLst>
      <p:ext uri="{BB962C8B-B14F-4D97-AF65-F5344CB8AC3E}">
        <p14:creationId xmlns:p14="http://schemas.microsoft.com/office/powerpoint/2010/main" val="41400174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bwMode="auto">
          <a:xfrm>
            <a:off x="0" y="0"/>
            <a:ext cx="2917825" cy="49371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defTabSz="912813">
              <a:defRPr sz="1200">
                <a:ea typeface="ＭＳ Ｐゴシック" charset="-128"/>
                <a:cs typeface="ＭＳ Ｐゴシック" charset="-128"/>
              </a:defRPr>
            </a:lvl1pPr>
          </a:lstStyle>
          <a:p>
            <a:pPr>
              <a:defRPr/>
            </a:pPr>
            <a:endParaRPr lang="en-US"/>
          </a:p>
        </p:txBody>
      </p:sp>
      <p:sp>
        <p:nvSpPr>
          <p:cNvPr id="10243" name="Rectangle 3"/>
          <p:cNvSpPr>
            <a:spLocks noGrp="1" noChangeArrowheads="1"/>
          </p:cNvSpPr>
          <p:nvPr>
            <p:ph type="dt" idx="1"/>
          </p:nvPr>
        </p:nvSpPr>
        <p:spPr bwMode="auto">
          <a:xfrm>
            <a:off x="3811588" y="0"/>
            <a:ext cx="2917825" cy="493713"/>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lvl1pPr algn="r" defTabSz="912813">
              <a:defRPr sz="1200">
                <a:ea typeface="ＭＳ Ｐゴシック" charset="-128"/>
                <a:cs typeface="ＭＳ Ｐゴシック" charset="-128"/>
              </a:defRPr>
            </a:lvl1pPr>
          </a:lstStyle>
          <a:p>
            <a:pPr>
              <a:defRPr/>
            </a:pPr>
            <a:endParaRPr lang="en-US"/>
          </a:p>
        </p:txBody>
      </p:sp>
      <p:sp>
        <p:nvSpPr>
          <p:cNvPr id="14340" name="Rectangle 4"/>
          <p:cNvSpPr>
            <a:spLocks noGrp="1" noRot="1" noChangeAspect="1" noChangeArrowheads="1" noTextEdit="1"/>
          </p:cNvSpPr>
          <p:nvPr>
            <p:ph type="sldImg" idx="2"/>
          </p:nvPr>
        </p:nvSpPr>
        <p:spPr bwMode="auto">
          <a:xfrm>
            <a:off x="901700" y="739775"/>
            <a:ext cx="4929188" cy="369728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0245" name="Rectangle 5"/>
          <p:cNvSpPr>
            <a:spLocks noGrp="1" noChangeArrowheads="1"/>
          </p:cNvSpPr>
          <p:nvPr>
            <p:ph type="body" sz="quarter" idx="3"/>
          </p:nvPr>
        </p:nvSpPr>
        <p:spPr bwMode="auto">
          <a:xfrm>
            <a:off x="673100" y="4684713"/>
            <a:ext cx="5384800" cy="4438650"/>
          </a:xfrm>
          <a:prstGeom prst="rect">
            <a:avLst/>
          </a:prstGeom>
          <a:noFill/>
          <a:ln w="9525">
            <a:noFill/>
            <a:miter lim="800000"/>
            <a:headEnd/>
            <a:tailEnd/>
          </a:ln>
          <a:effectLst/>
        </p:spPr>
        <p:txBody>
          <a:bodyPr vert="horz" wrap="square" lIns="91294" tIns="45647" rIns="91294" bIns="45647" numCol="1" anchor="t" anchorCtr="0" compatLnSpc="1">
            <a:prstTxWarp prst="textNoShape">
              <a:avLst/>
            </a:prstTxWarp>
          </a:bodyPr>
          <a:lstStyle/>
          <a:p>
            <a:pPr lvl="0"/>
            <a:r>
              <a:rPr lang="en-AU" noProof="0"/>
              <a:t>Click to edit Master text styles</a:t>
            </a:r>
          </a:p>
          <a:p>
            <a:pPr lvl="1"/>
            <a:r>
              <a:rPr lang="en-AU" noProof="0"/>
              <a:t>Second level</a:t>
            </a:r>
          </a:p>
          <a:p>
            <a:pPr lvl="2"/>
            <a:r>
              <a:rPr lang="en-AU" noProof="0"/>
              <a:t>Third level</a:t>
            </a:r>
          </a:p>
          <a:p>
            <a:pPr lvl="3"/>
            <a:r>
              <a:rPr lang="en-AU" noProof="0"/>
              <a:t>Fourth level</a:t>
            </a:r>
          </a:p>
          <a:p>
            <a:pPr lvl="4"/>
            <a:r>
              <a:rPr lang="en-AU" noProof="0"/>
              <a:t>Fifth level</a:t>
            </a:r>
          </a:p>
        </p:txBody>
      </p:sp>
      <p:sp>
        <p:nvSpPr>
          <p:cNvPr id="10246" name="Rectangle 6"/>
          <p:cNvSpPr>
            <a:spLocks noGrp="1" noChangeArrowheads="1"/>
          </p:cNvSpPr>
          <p:nvPr>
            <p:ph type="ftr" sz="quarter" idx="4"/>
          </p:nvPr>
        </p:nvSpPr>
        <p:spPr bwMode="auto">
          <a:xfrm>
            <a:off x="0" y="9367838"/>
            <a:ext cx="2917825" cy="49371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defTabSz="912813">
              <a:defRPr sz="1200">
                <a:ea typeface="ＭＳ Ｐゴシック" charset="-128"/>
                <a:cs typeface="ＭＳ Ｐゴシック" charset="-128"/>
              </a:defRPr>
            </a:lvl1pPr>
          </a:lstStyle>
          <a:p>
            <a:pPr>
              <a:defRPr/>
            </a:pPr>
            <a:endParaRPr lang="en-US"/>
          </a:p>
        </p:txBody>
      </p:sp>
      <p:sp>
        <p:nvSpPr>
          <p:cNvPr id="10247" name="Rectangle 7"/>
          <p:cNvSpPr>
            <a:spLocks noGrp="1" noChangeArrowheads="1"/>
          </p:cNvSpPr>
          <p:nvPr>
            <p:ph type="sldNum" sz="quarter" idx="5"/>
          </p:nvPr>
        </p:nvSpPr>
        <p:spPr bwMode="auto">
          <a:xfrm>
            <a:off x="3811588" y="9367838"/>
            <a:ext cx="2917825" cy="493712"/>
          </a:xfrm>
          <a:prstGeom prst="rect">
            <a:avLst/>
          </a:prstGeom>
          <a:noFill/>
          <a:ln w="9525">
            <a:noFill/>
            <a:miter lim="800000"/>
            <a:headEnd/>
            <a:tailEnd/>
          </a:ln>
          <a:effectLst/>
        </p:spPr>
        <p:txBody>
          <a:bodyPr vert="horz" wrap="square" lIns="91294" tIns="45647" rIns="91294" bIns="45647" numCol="1" anchor="b" anchorCtr="0" compatLnSpc="1">
            <a:prstTxWarp prst="textNoShape">
              <a:avLst/>
            </a:prstTxWarp>
          </a:bodyPr>
          <a:lstStyle>
            <a:lvl1pPr algn="r" defTabSz="912813">
              <a:defRPr sz="1200" smtClean="0"/>
            </a:lvl1pPr>
          </a:lstStyle>
          <a:p>
            <a:pPr>
              <a:defRPr/>
            </a:pPr>
            <a:fld id="{07260DA7-2366-DA4C-B064-479E5A8A27E8}" type="slidenum">
              <a:rPr lang="en-AU"/>
              <a:pPr>
                <a:defRPr/>
              </a:pPr>
              <a:t>‹#›</a:t>
            </a:fld>
            <a:endParaRPr lang="en-AU"/>
          </a:p>
        </p:txBody>
      </p:sp>
    </p:spTree>
    <p:extLst>
      <p:ext uri="{BB962C8B-B14F-4D97-AF65-F5344CB8AC3E}">
        <p14:creationId xmlns:p14="http://schemas.microsoft.com/office/powerpoint/2010/main" val="4819495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pitchFamily="-110"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813" eaLnBrk="0" hangingPunct="0">
              <a:defRPr sz="1400">
                <a:solidFill>
                  <a:schemeClr val="tx1"/>
                </a:solidFill>
                <a:latin typeface="Arial" charset="0"/>
                <a:ea typeface="ＭＳ Ｐゴシック" charset="0"/>
                <a:cs typeface="ＭＳ Ｐゴシック" charset="0"/>
              </a:defRPr>
            </a:lvl1pPr>
            <a:lvl2pPr marL="742950" indent="-285750" defTabSz="912813" eaLnBrk="0" hangingPunct="0">
              <a:defRPr sz="1400">
                <a:solidFill>
                  <a:schemeClr val="tx1"/>
                </a:solidFill>
                <a:latin typeface="Arial" charset="0"/>
                <a:ea typeface="ＭＳ Ｐゴシック" charset="0"/>
              </a:defRPr>
            </a:lvl2pPr>
            <a:lvl3pPr marL="1143000" indent="-228600" defTabSz="912813" eaLnBrk="0" hangingPunct="0">
              <a:defRPr sz="1400">
                <a:solidFill>
                  <a:schemeClr val="tx1"/>
                </a:solidFill>
                <a:latin typeface="Arial" charset="0"/>
                <a:ea typeface="ＭＳ Ｐゴシック" charset="0"/>
              </a:defRPr>
            </a:lvl3pPr>
            <a:lvl4pPr marL="1600200" indent="-228600" defTabSz="912813" eaLnBrk="0" hangingPunct="0">
              <a:defRPr sz="1400">
                <a:solidFill>
                  <a:schemeClr val="tx1"/>
                </a:solidFill>
                <a:latin typeface="Arial" charset="0"/>
                <a:ea typeface="ＭＳ Ｐゴシック" charset="0"/>
              </a:defRPr>
            </a:lvl4pPr>
            <a:lvl5pPr marL="2057400" indent="-228600" defTabSz="912813" eaLnBrk="0" hangingPunct="0">
              <a:defRPr sz="1400">
                <a:solidFill>
                  <a:schemeClr val="tx1"/>
                </a:solidFill>
                <a:latin typeface="Arial" charset="0"/>
                <a:ea typeface="ＭＳ Ｐゴシック" charset="0"/>
              </a:defRPr>
            </a:lvl5pPr>
            <a:lvl6pPr marL="2514600" indent="-228600" defTabSz="912813" eaLnBrk="0" fontAlgn="base" hangingPunct="0">
              <a:spcBef>
                <a:spcPct val="0"/>
              </a:spcBef>
              <a:spcAft>
                <a:spcPct val="0"/>
              </a:spcAft>
              <a:defRPr sz="1400">
                <a:solidFill>
                  <a:schemeClr val="tx1"/>
                </a:solidFill>
                <a:latin typeface="Arial" charset="0"/>
                <a:ea typeface="ＭＳ Ｐゴシック" charset="0"/>
              </a:defRPr>
            </a:lvl6pPr>
            <a:lvl7pPr marL="2971800" indent="-228600" defTabSz="912813" eaLnBrk="0" fontAlgn="base" hangingPunct="0">
              <a:spcBef>
                <a:spcPct val="0"/>
              </a:spcBef>
              <a:spcAft>
                <a:spcPct val="0"/>
              </a:spcAft>
              <a:defRPr sz="1400">
                <a:solidFill>
                  <a:schemeClr val="tx1"/>
                </a:solidFill>
                <a:latin typeface="Arial" charset="0"/>
                <a:ea typeface="ＭＳ Ｐゴシック" charset="0"/>
              </a:defRPr>
            </a:lvl7pPr>
            <a:lvl8pPr marL="3429000" indent="-228600" defTabSz="912813" eaLnBrk="0" fontAlgn="base" hangingPunct="0">
              <a:spcBef>
                <a:spcPct val="0"/>
              </a:spcBef>
              <a:spcAft>
                <a:spcPct val="0"/>
              </a:spcAft>
              <a:defRPr sz="1400">
                <a:solidFill>
                  <a:schemeClr val="tx1"/>
                </a:solidFill>
                <a:latin typeface="Arial" charset="0"/>
                <a:ea typeface="ＭＳ Ｐゴシック" charset="0"/>
              </a:defRPr>
            </a:lvl8pPr>
            <a:lvl9pPr marL="3886200" indent="-228600" defTabSz="912813" eaLnBrk="0" fontAlgn="base" hangingPunct="0">
              <a:spcBef>
                <a:spcPct val="0"/>
              </a:spcBef>
              <a:spcAft>
                <a:spcPct val="0"/>
              </a:spcAft>
              <a:defRPr sz="1400">
                <a:solidFill>
                  <a:schemeClr val="tx1"/>
                </a:solidFill>
                <a:latin typeface="Arial" charset="0"/>
                <a:ea typeface="ＭＳ Ｐゴシック" charset="0"/>
              </a:defRPr>
            </a:lvl9pPr>
          </a:lstStyle>
          <a:p>
            <a:pPr eaLnBrk="1" hangingPunct="1"/>
            <a:fld id="{0120C6A2-ADA0-4348-95F7-77695884AA11}" type="slidenum">
              <a:rPr lang="en-US" sz="1200"/>
              <a:pPr eaLnBrk="1" hangingPunct="1"/>
              <a:t>1</a:t>
            </a:fld>
            <a:endParaRPr lang="en-US" sz="1200"/>
          </a:p>
        </p:txBody>
      </p:sp>
      <p:sp>
        <p:nvSpPr>
          <p:cNvPr id="16386" name="Rectangle 2"/>
          <p:cNvSpPr>
            <a:spLocks noGrp="1" noRot="1" noChangeAspect="1" noChangeArrowheads="1" noTextEdit="1"/>
          </p:cNvSpPr>
          <p:nvPr>
            <p:ph type="sldImg"/>
          </p:nvPr>
        </p:nvSpPr>
        <p:spPr>
          <a:solidFill>
            <a:srgbClr val="FFFFFF"/>
          </a:solidFill>
          <a:ln/>
        </p:spPr>
      </p:sp>
      <p:sp>
        <p:nvSpPr>
          <p:cNvPr id="16387" name="Rectangle 3"/>
          <p:cNvSpPr>
            <a:spLocks noGrp="1" noChangeArrowheads="1"/>
          </p:cNvSpPr>
          <p:nvPr>
            <p:ph type="body" idx="1"/>
          </p:nvPr>
        </p:nvSpPr>
        <p:spPr>
          <a:solidFill>
            <a:srgbClr val="FFFFFF"/>
          </a:solidFill>
          <a:ln>
            <a:solidFill>
              <a:srgbClr val="000000"/>
            </a:solidFill>
          </a:ln>
          <a:extLst>
            <a:ext uri="{FAA26D3D-D897-4be2-8F04-BA451C77F1D7}">
              <ma14:placeholderFlag xmlns:ma14="http://schemas.microsoft.com/office/mac/drawingml/2011/main" xmlns=""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AU" smtClean="0"/>
              <a:t>Click to edit Master subtitle style</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24F8B4E5-8A48-274B-B1BE-32E8E06BB55F}" type="slidenum">
              <a:rPr lang="en-AU"/>
              <a:pPr>
                <a:defRPr/>
              </a:pPr>
              <a:t>‹#›</a:t>
            </a:fld>
            <a:endParaRPr lang="en-AU"/>
          </a:p>
        </p:txBody>
      </p:sp>
    </p:spTree>
    <p:extLst>
      <p:ext uri="{BB962C8B-B14F-4D97-AF65-F5344CB8AC3E}">
        <p14:creationId xmlns:p14="http://schemas.microsoft.com/office/powerpoint/2010/main" val="2622299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879C8DBE-0D48-714F-AD91-B43ADD413FF9}" type="slidenum">
              <a:rPr lang="en-AU"/>
              <a:pPr>
                <a:defRPr/>
              </a:pPr>
              <a:t>‹#›</a:t>
            </a:fld>
            <a:endParaRPr lang="en-AU"/>
          </a:p>
        </p:txBody>
      </p:sp>
    </p:spTree>
    <p:extLst>
      <p:ext uri="{BB962C8B-B14F-4D97-AF65-F5344CB8AC3E}">
        <p14:creationId xmlns:p14="http://schemas.microsoft.com/office/powerpoint/2010/main" val="2540365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476250"/>
            <a:ext cx="2058988" cy="5649913"/>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476250"/>
            <a:ext cx="6029325" cy="5649913"/>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9A300968-842E-8048-8194-66D22442F4A8}" type="slidenum">
              <a:rPr lang="en-AU"/>
              <a:pPr>
                <a:defRPr/>
              </a:pPr>
              <a:t>‹#›</a:t>
            </a:fld>
            <a:endParaRPr lang="en-AU"/>
          </a:p>
        </p:txBody>
      </p:sp>
    </p:spTree>
    <p:extLst>
      <p:ext uri="{BB962C8B-B14F-4D97-AF65-F5344CB8AC3E}">
        <p14:creationId xmlns:p14="http://schemas.microsoft.com/office/powerpoint/2010/main" val="3828445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C253D442-5C25-F04A-9439-9FF40F428506}" type="slidenum">
              <a:rPr lang="en-AU"/>
              <a:pPr>
                <a:defRPr/>
              </a:pPr>
              <a:t>‹#›</a:t>
            </a:fld>
            <a:endParaRPr lang="en-AU"/>
          </a:p>
        </p:txBody>
      </p:sp>
    </p:spTree>
    <p:extLst>
      <p:ext uri="{BB962C8B-B14F-4D97-AF65-F5344CB8AC3E}">
        <p14:creationId xmlns:p14="http://schemas.microsoft.com/office/powerpoint/2010/main" val="22603018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AU" smtClean="0"/>
              <a:t>Click to edit Master text styles</a:t>
            </a:r>
          </a:p>
        </p:txBody>
      </p:sp>
      <p:sp>
        <p:nvSpPr>
          <p:cNvPr id="4" name="Rectangle 8"/>
          <p:cNvSpPr>
            <a:spLocks noGrp="1" noChangeArrowheads="1"/>
          </p:cNvSpPr>
          <p:nvPr>
            <p:ph type="sldNum" sz="quarter" idx="10"/>
          </p:nvPr>
        </p:nvSpPr>
        <p:spPr>
          <a:ln/>
        </p:spPr>
        <p:txBody>
          <a:bodyPr/>
          <a:lstStyle>
            <a:lvl1pPr>
              <a:defRPr/>
            </a:lvl1pPr>
          </a:lstStyle>
          <a:p>
            <a:pPr>
              <a:defRPr/>
            </a:pPr>
            <a:endParaRPr lang="en-AU"/>
          </a:p>
          <a:p>
            <a:pPr>
              <a:defRPr/>
            </a:pPr>
            <a:fld id="{FFC2DDDC-BA10-1446-815E-5B9F26BC9A2A}" type="slidenum">
              <a:rPr lang="en-AU"/>
              <a:pPr>
                <a:defRPr/>
              </a:pPr>
              <a:t>‹#›</a:t>
            </a:fld>
            <a:endParaRPr lang="en-AU"/>
          </a:p>
        </p:txBody>
      </p:sp>
    </p:spTree>
    <p:extLst>
      <p:ext uri="{BB962C8B-B14F-4D97-AF65-F5344CB8AC3E}">
        <p14:creationId xmlns:p14="http://schemas.microsoft.com/office/powerpoint/2010/main" val="2936039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Rectangle 8"/>
          <p:cNvSpPr>
            <a:spLocks noGrp="1" noChangeArrowheads="1"/>
          </p:cNvSpPr>
          <p:nvPr>
            <p:ph type="sldNum" sz="quarter" idx="10"/>
          </p:nvPr>
        </p:nvSpPr>
        <p:spPr>
          <a:ln/>
        </p:spPr>
        <p:txBody>
          <a:bodyPr/>
          <a:lstStyle>
            <a:lvl1pPr>
              <a:defRPr/>
            </a:lvl1pPr>
          </a:lstStyle>
          <a:p>
            <a:pPr>
              <a:defRPr/>
            </a:pPr>
            <a:endParaRPr lang="en-AU"/>
          </a:p>
          <a:p>
            <a:pPr>
              <a:defRPr/>
            </a:pPr>
            <a:fld id="{4FAA14AB-1208-3548-B5F1-1C7F25A2B26A}" type="slidenum">
              <a:rPr lang="en-AU"/>
              <a:pPr>
                <a:defRPr/>
              </a:pPr>
              <a:t>‹#›</a:t>
            </a:fld>
            <a:endParaRPr lang="en-AU"/>
          </a:p>
        </p:txBody>
      </p:sp>
    </p:spTree>
    <p:extLst>
      <p:ext uri="{BB962C8B-B14F-4D97-AF65-F5344CB8AC3E}">
        <p14:creationId xmlns:p14="http://schemas.microsoft.com/office/powerpoint/2010/main" val="38733906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Rectangle 8"/>
          <p:cNvSpPr>
            <a:spLocks noGrp="1" noChangeArrowheads="1"/>
          </p:cNvSpPr>
          <p:nvPr>
            <p:ph type="sldNum" sz="quarter" idx="10"/>
          </p:nvPr>
        </p:nvSpPr>
        <p:spPr>
          <a:ln/>
        </p:spPr>
        <p:txBody>
          <a:bodyPr/>
          <a:lstStyle>
            <a:lvl1pPr>
              <a:defRPr/>
            </a:lvl1pPr>
          </a:lstStyle>
          <a:p>
            <a:pPr>
              <a:defRPr/>
            </a:pPr>
            <a:endParaRPr lang="en-AU"/>
          </a:p>
          <a:p>
            <a:pPr>
              <a:defRPr/>
            </a:pPr>
            <a:fld id="{4588B703-0C18-D848-B09A-50C074A043B7}" type="slidenum">
              <a:rPr lang="en-AU"/>
              <a:pPr>
                <a:defRPr/>
              </a:pPr>
              <a:t>‹#›</a:t>
            </a:fld>
            <a:endParaRPr lang="en-AU"/>
          </a:p>
        </p:txBody>
      </p:sp>
    </p:spTree>
    <p:extLst>
      <p:ext uri="{BB962C8B-B14F-4D97-AF65-F5344CB8AC3E}">
        <p14:creationId xmlns:p14="http://schemas.microsoft.com/office/powerpoint/2010/main" val="958741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Rectangle 8"/>
          <p:cNvSpPr>
            <a:spLocks noGrp="1" noChangeArrowheads="1"/>
          </p:cNvSpPr>
          <p:nvPr>
            <p:ph type="sldNum" sz="quarter" idx="10"/>
          </p:nvPr>
        </p:nvSpPr>
        <p:spPr>
          <a:ln/>
        </p:spPr>
        <p:txBody>
          <a:bodyPr/>
          <a:lstStyle>
            <a:lvl1pPr>
              <a:defRPr/>
            </a:lvl1pPr>
          </a:lstStyle>
          <a:p>
            <a:pPr>
              <a:defRPr/>
            </a:pPr>
            <a:endParaRPr lang="en-AU"/>
          </a:p>
          <a:p>
            <a:pPr>
              <a:defRPr/>
            </a:pPr>
            <a:fld id="{A15CA82C-EC47-654B-8ACB-A17BB1C8E504}" type="slidenum">
              <a:rPr lang="en-AU"/>
              <a:pPr>
                <a:defRPr/>
              </a:pPr>
              <a:t>‹#›</a:t>
            </a:fld>
            <a:endParaRPr lang="en-AU"/>
          </a:p>
        </p:txBody>
      </p:sp>
    </p:spTree>
    <p:extLst>
      <p:ext uri="{BB962C8B-B14F-4D97-AF65-F5344CB8AC3E}">
        <p14:creationId xmlns:p14="http://schemas.microsoft.com/office/powerpoint/2010/main" val="891577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ln/>
        </p:spPr>
        <p:txBody>
          <a:bodyPr/>
          <a:lstStyle>
            <a:lvl1pPr>
              <a:defRPr/>
            </a:lvl1pPr>
          </a:lstStyle>
          <a:p>
            <a:pPr>
              <a:defRPr/>
            </a:pPr>
            <a:endParaRPr lang="en-AU"/>
          </a:p>
          <a:p>
            <a:pPr>
              <a:defRPr/>
            </a:pPr>
            <a:fld id="{57AA782A-EA77-AD40-AA3A-1029ACD5844F}" type="slidenum">
              <a:rPr lang="en-AU"/>
              <a:pPr>
                <a:defRPr/>
              </a:pPr>
              <a:t>‹#›</a:t>
            </a:fld>
            <a:endParaRPr lang="en-AU"/>
          </a:p>
        </p:txBody>
      </p:sp>
    </p:spTree>
    <p:extLst>
      <p:ext uri="{BB962C8B-B14F-4D97-AF65-F5344CB8AC3E}">
        <p14:creationId xmlns:p14="http://schemas.microsoft.com/office/powerpoint/2010/main" val="31585394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endParaRPr lang="en-AU"/>
          </a:p>
          <a:p>
            <a:pPr>
              <a:defRPr/>
            </a:pPr>
            <a:fld id="{0099AEFD-A1E9-CD43-8807-7B6BD5ADBD27}" type="slidenum">
              <a:rPr lang="en-AU"/>
              <a:pPr>
                <a:defRPr/>
              </a:pPr>
              <a:t>‹#›</a:t>
            </a:fld>
            <a:endParaRPr lang="en-AU"/>
          </a:p>
        </p:txBody>
      </p:sp>
    </p:spTree>
    <p:extLst>
      <p:ext uri="{BB962C8B-B14F-4D97-AF65-F5344CB8AC3E}">
        <p14:creationId xmlns:p14="http://schemas.microsoft.com/office/powerpoint/2010/main" val="128552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AU"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Rectangle 8"/>
          <p:cNvSpPr>
            <a:spLocks noGrp="1" noChangeArrowheads="1"/>
          </p:cNvSpPr>
          <p:nvPr>
            <p:ph type="sldNum" sz="quarter" idx="10"/>
          </p:nvPr>
        </p:nvSpPr>
        <p:spPr>
          <a:ln/>
        </p:spPr>
        <p:txBody>
          <a:bodyPr/>
          <a:lstStyle>
            <a:lvl1pPr>
              <a:defRPr/>
            </a:lvl1pPr>
          </a:lstStyle>
          <a:p>
            <a:pPr>
              <a:defRPr/>
            </a:pPr>
            <a:endParaRPr lang="en-AU"/>
          </a:p>
          <a:p>
            <a:pPr>
              <a:defRPr/>
            </a:pPr>
            <a:fld id="{80E99344-25EB-994F-AAF1-66AD14C77B53}" type="slidenum">
              <a:rPr lang="en-AU"/>
              <a:pPr>
                <a:defRPr/>
              </a:pPr>
              <a:t>‹#›</a:t>
            </a:fld>
            <a:endParaRPr lang="en-AU"/>
          </a:p>
        </p:txBody>
      </p:sp>
    </p:spTree>
    <p:extLst>
      <p:ext uri="{BB962C8B-B14F-4D97-AF65-F5344CB8AC3E}">
        <p14:creationId xmlns:p14="http://schemas.microsoft.com/office/powerpoint/2010/main" val="15801173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476250"/>
            <a:ext cx="8229600"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AU" smtClean="0"/>
              <a:t>Click to edit Master title style</a:t>
            </a:r>
            <a:endParaRPr lang="en-US"/>
          </a:p>
        </p:txBody>
      </p:sp>
      <p:sp>
        <p:nvSpPr>
          <p:cNvPr id="1027" name="Rectangle 3"/>
          <p:cNvSpPr>
            <a:spLocks noGrp="1" noChangeArrowheads="1"/>
          </p:cNvSpPr>
          <p:nvPr>
            <p:ph type="body" idx="1"/>
          </p:nvPr>
        </p:nvSpPr>
        <p:spPr bwMode="auto">
          <a:xfrm>
            <a:off x="457200" y="1600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1032" name="Rectangle 8"/>
          <p:cNvSpPr>
            <a:spLocks noGrp="1" noChangeArrowheads="1"/>
          </p:cNvSpPr>
          <p:nvPr>
            <p:ph type="sldNum" sz="quarter" idx="4"/>
          </p:nvPr>
        </p:nvSpPr>
        <p:spPr bwMode="auto">
          <a:xfrm>
            <a:off x="454025" y="6157913"/>
            <a:ext cx="733425"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AU"/>
          </a:p>
          <a:p>
            <a:pPr>
              <a:defRPr/>
            </a:pPr>
            <a:fld id="{5BACF879-4698-A949-BA5C-EF8332E06ABD}" type="slidenum">
              <a:rPr lang="en-AU"/>
              <a:pPr>
                <a:defRPr/>
              </a:pPr>
              <a:t>‹#›</a:t>
            </a:fld>
            <a:endParaRPr lang="en-AU"/>
          </a:p>
        </p:txBody>
      </p:sp>
      <p:sp>
        <p:nvSpPr>
          <p:cNvPr id="1029" name="Line 9"/>
          <p:cNvSpPr>
            <a:spLocks noChangeShapeType="1"/>
          </p:cNvSpPr>
          <p:nvPr/>
        </p:nvSpPr>
        <p:spPr bwMode="auto">
          <a:xfrm>
            <a:off x="452438" y="1125538"/>
            <a:ext cx="8239125" cy="0"/>
          </a:xfrm>
          <a:prstGeom prst="line">
            <a:avLst/>
          </a:prstGeom>
          <a:noFill/>
          <a:ln w="38100">
            <a:solidFill>
              <a:schemeClr val="folHlink"/>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0" name="AutoShape 11" descr="cid:812224603@27012008-0041"/>
          <p:cNvSpPr>
            <a:spLocks noChangeAspect="1" noChangeArrowheads="1"/>
          </p:cNvSpPr>
          <p:nvPr/>
        </p:nvSpPr>
        <p:spPr bwMode="auto">
          <a:xfrm>
            <a:off x="4424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800"/>
          </a:p>
        </p:txBody>
      </p:sp>
      <p:sp>
        <p:nvSpPr>
          <p:cNvPr id="1031" name="AutoShape 13" descr="cid:812224603@27012008-0041"/>
          <p:cNvSpPr>
            <a:spLocks noChangeAspect="1" noChangeArrowheads="1"/>
          </p:cNvSpPr>
          <p:nvPr/>
        </p:nvSpPr>
        <p:spPr bwMode="auto">
          <a:xfrm>
            <a:off x="4424363" y="3281363"/>
            <a:ext cx="296862" cy="296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z="18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1" fontAlgn="base" hangingPunct="1">
        <a:spcBef>
          <a:spcPct val="0"/>
        </a:spcBef>
        <a:spcAft>
          <a:spcPct val="0"/>
        </a:spcAft>
        <a:defRPr sz="2000">
          <a:solidFill>
            <a:schemeClr val="tx1"/>
          </a:solidFill>
          <a:latin typeface="+mj-lt"/>
          <a:ea typeface="ＭＳ Ｐゴシック" charset="-128"/>
          <a:cs typeface="ＭＳ Ｐゴシック" pitchFamily="-110" charset="-128"/>
        </a:defRPr>
      </a:lvl1pPr>
      <a:lvl2pPr algn="ctr" rtl="0" eaLnBrk="1" fontAlgn="base" hangingPunct="1">
        <a:spcBef>
          <a:spcPct val="0"/>
        </a:spcBef>
        <a:spcAft>
          <a:spcPct val="0"/>
        </a:spcAft>
        <a:defRPr sz="2000">
          <a:solidFill>
            <a:schemeClr val="tx1"/>
          </a:solidFill>
          <a:latin typeface="Arial" charset="0"/>
          <a:ea typeface="ＭＳ Ｐゴシック" charset="-128"/>
          <a:cs typeface="ＭＳ Ｐゴシック" pitchFamily="-110" charset="-128"/>
        </a:defRPr>
      </a:lvl2pPr>
      <a:lvl3pPr algn="ctr" rtl="0" eaLnBrk="1" fontAlgn="base" hangingPunct="1">
        <a:spcBef>
          <a:spcPct val="0"/>
        </a:spcBef>
        <a:spcAft>
          <a:spcPct val="0"/>
        </a:spcAft>
        <a:defRPr sz="2000">
          <a:solidFill>
            <a:schemeClr val="tx1"/>
          </a:solidFill>
          <a:latin typeface="Arial" charset="0"/>
          <a:ea typeface="ＭＳ Ｐゴシック" charset="-128"/>
          <a:cs typeface="ＭＳ Ｐゴシック" pitchFamily="-110" charset="-128"/>
        </a:defRPr>
      </a:lvl3pPr>
      <a:lvl4pPr algn="ctr" rtl="0" eaLnBrk="1" fontAlgn="base" hangingPunct="1">
        <a:spcBef>
          <a:spcPct val="0"/>
        </a:spcBef>
        <a:spcAft>
          <a:spcPct val="0"/>
        </a:spcAft>
        <a:defRPr sz="2000">
          <a:solidFill>
            <a:schemeClr val="tx1"/>
          </a:solidFill>
          <a:latin typeface="Arial" charset="0"/>
          <a:ea typeface="ＭＳ Ｐゴシック" charset="-128"/>
          <a:cs typeface="ＭＳ Ｐゴシック" pitchFamily="-110" charset="-128"/>
        </a:defRPr>
      </a:lvl4pPr>
      <a:lvl5pPr algn="ctr" rtl="0" eaLnBrk="1" fontAlgn="base" hangingPunct="1">
        <a:spcBef>
          <a:spcPct val="0"/>
        </a:spcBef>
        <a:spcAft>
          <a:spcPct val="0"/>
        </a:spcAft>
        <a:defRPr sz="2000">
          <a:solidFill>
            <a:schemeClr val="tx1"/>
          </a:solidFill>
          <a:latin typeface="Arial" charset="0"/>
          <a:ea typeface="ＭＳ Ｐゴシック" charset="-128"/>
          <a:cs typeface="ＭＳ Ｐゴシック" pitchFamily="-110" charset="-128"/>
        </a:defRPr>
      </a:lvl5pPr>
      <a:lvl6pPr marL="457200" algn="ctr" rtl="0" eaLnBrk="1" fontAlgn="base" hangingPunct="1">
        <a:spcBef>
          <a:spcPct val="0"/>
        </a:spcBef>
        <a:spcAft>
          <a:spcPct val="0"/>
        </a:spcAft>
        <a:defRPr sz="2000">
          <a:solidFill>
            <a:schemeClr val="tx1"/>
          </a:solidFill>
          <a:latin typeface="Arial" charset="0"/>
        </a:defRPr>
      </a:lvl6pPr>
      <a:lvl7pPr marL="914400" algn="ctr" rtl="0" eaLnBrk="1" fontAlgn="base" hangingPunct="1">
        <a:spcBef>
          <a:spcPct val="0"/>
        </a:spcBef>
        <a:spcAft>
          <a:spcPct val="0"/>
        </a:spcAft>
        <a:defRPr sz="2000">
          <a:solidFill>
            <a:schemeClr val="tx1"/>
          </a:solidFill>
          <a:latin typeface="Arial" charset="0"/>
        </a:defRPr>
      </a:lvl7pPr>
      <a:lvl8pPr marL="1371600" algn="ctr" rtl="0" eaLnBrk="1" fontAlgn="base" hangingPunct="1">
        <a:spcBef>
          <a:spcPct val="0"/>
        </a:spcBef>
        <a:spcAft>
          <a:spcPct val="0"/>
        </a:spcAft>
        <a:defRPr sz="2000">
          <a:solidFill>
            <a:schemeClr val="tx1"/>
          </a:solidFill>
          <a:latin typeface="Arial" charset="0"/>
        </a:defRPr>
      </a:lvl8pPr>
      <a:lvl9pPr marL="1828800" algn="ctr" rtl="0" eaLnBrk="1" fontAlgn="base" hangingPunct="1">
        <a:spcBef>
          <a:spcPct val="0"/>
        </a:spcBef>
        <a:spcAft>
          <a:spcPct val="0"/>
        </a:spcAft>
        <a:defRPr sz="2000">
          <a:solidFill>
            <a:schemeClr val="tx1"/>
          </a:solidFill>
          <a:latin typeface="Arial" charset="0"/>
        </a:defRPr>
      </a:lvl9pPr>
    </p:titleStyle>
    <p:bodyStyle>
      <a:lvl1pPr marL="342900" indent="-342900" algn="l" rtl="0" eaLnBrk="1" fontAlgn="base" hangingPunct="1">
        <a:spcBef>
          <a:spcPct val="20000"/>
        </a:spcBef>
        <a:spcAft>
          <a:spcPct val="0"/>
        </a:spcAft>
        <a:buChar char="•"/>
        <a:defRPr sz="1400">
          <a:solidFill>
            <a:schemeClr val="tx1"/>
          </a:solidFill>
          <a:latin typeface="+mn-lt"/>
          <a:ea typeface="ＭＳ Ｐゴシック" charset="-128"/>
          <a:cs typeface="ＭＳ Ｐゴシック" pitchFamily="-110" charset="-128"/>
        </a:defRPr>
      </a:lvl1pPr>
      <a:lvl2pPr marL="742950" indent="-285750" algn="l" rtl="0" eaLnBrk="1" fontAlgn="base" hangingPunct="1">
        <a:spcBef>
          <a:spcPct val="20000"/>
        </a:spcBef>
        <a:spcAft>
          <a:spcPct val="0"/>
        </a:spcAft>
        <a:buChar char="–"/>
        <a:defRPr sz="1400">
          <a:solidFill>
            <a:schemeClr val="tx1"/>
          </a:solidFill>
          <a:latin typeface="+mn-lt"/>
          <a:ea typeface="ＭＳ Ｐゴシック" charset="-128"/>
        </a:defRPr>
      </a:lvl2pPr>
      <a:lvl3pPr marL="1143000" indent="-228600" algn="l" rtl="0" eaLnBrk="1" fontAlgn="base" hangingPunct="1">
        <a:spcBef>
          <a:spcPct val="20000"/>
        </a:spcBef>
        <a:spcAft>
          <a:spcPct val="0"/>
        </a:spcAft>
        <a:buChar char="•"/>
        <a:defRPr sz="1400">
          <a:solidFill>
            <a:schemeClr val="tx1"/>
          </a:solidFill>
          <a:latin typeface="+mn-lt"/>
          <a:ea typeface="ＭＳ Ｐゴシック" charset="-128"/>
        </a:defRPr>
      </a:lvl3pPr>
      <a:lvl4pPr marL="1600200" indent="-228600" algn="l" rtl="0" eaLnBrk="1" fontAlgn="base" hangingPunct="1">
        <a:spcBef>
          <a:spcPct val="20000"/>
        </a:spcBef>
        <a:spcAft>
          <a:spcPct val="0"/>
        </a:spcAft>
        <a:buChar char="–"/>
        <a:defRPr sz="1400">
          <a:solidFill>
            <a:schemeClr val="tx1"/>
          </a:solidFill>
          <a:latin typeface="+mn-lt"/>
          <a:ea typeface="ＭＳ Ｐゴシック" charset="-128"/>
        </a:defRPr>
      </a:lvl4pPr>
      <a:lvl5pPr marL="2057400" indent="-228600" algn="l" rtl="0" eaLnBrk="1" fontAlgn="base" hangingPunct="1">
        <a:spcBef>
          <a:spcPct val="20000"/>
        </a:spcBef>
        <a:spcAft>
          <a:spcPct val="0"/>
        </a:spcAft>
        <a:buChar char="»"/>
        <a:defRPr sz="14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1400">
          <a:solidFill>
            <a:schemeClr val="tx1"/>
          </a:solidFill>
          <a:latin typeface="+mn-lt"/>
        </a:defRPr>
      </a:lvl6pPr>
      <a:lvl7pPr marL="2971800" indent="-228600" algn="l" rtl="0" eaLnBrk="1" fontAlgn="base" hangingPunct="1">
        <a:spcBef>
          <a:spcPct val="20000"/>
        </a:spcBef>
        <a:spcAft>
          <a:spcPct val="0"/>
        </a:spcAft>
        <a:buChar char="»"/>
        <a:defRPr sz="1400">
          <a:solidFill>
            <a:schemeClr val="tx1"/>
          </a:solidFill>
          <a:latin typeface="+mn-lt"/>
        </a:defRPr>
      </a:lvl7pPr>
      <a:lvl8pPr marL="3429000" indent="-228600" algn="l" rtl="0" eaLnBrk="1" fontAlgn="base" hangingPunct="1">
        <a:spcBef>
          <a:spcPct val="20000"/>
        </a:spcBef>
        <a:spcAft>
          <a:spcPct val="0"/>
        </a:spcAft>
        <a:buChar char="»"/>
        <a:defRPr sz="1400">
          <a:solidFill>
            <a:schemeClr val="tx1"/>
          </a:solidFill>
          <a:latin typeface="+mn-lt"/>
        </a:defRPr>
      </a:lvl8pPr>
      <a:lvl9pPr marL="3886200" indent="-228600" algn="l" rtl="0" eaLnBrk="1" fontAlgn="base" hangingPunct="1">
        <a:spcBef>
          <a:spcPct val="20000"/>
        </a:spcBef>
        <a:spcAft>
          <a:spcPct val="0"/>
        </a:spcAft>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3568" y="2708920"/>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dirty="0" smtClean="0"/>
          </a:p>
          <a:p>
            <a:pPr algn="ctr"/>
            <a:endParaRPr lang="en-US" sz="2800" dirty="0" smtClean="0"/>
          </a:p>
          <a:p>
            <a:pPr algn="ctr"/>
            <a:endParaRPr lang="en-US" sz="2800" dirty="0"/>
          </a:p>
          <a:p>
            <a:pPr algn="ctr"/>
            <a:r>
              <a:rPr lang="en-US" sz="2800" dirty="0" smtClean="0"/>
              <a:t>SAPN’s 2015-2020 proposal: initial comments</a:t>
            </a:r>
          </a:p>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endParaRPr lang="en-US" sz="2000" dirty="0"/>
          </a:p>
          <a:p>
            <a:pPr algn="ctr"/>
            <a:endParaRPr lang="en-US" sz="2000" dirty="0" smtClean="0"/>
          </a:p>
          <a:p>
            <a:pPr algn="ctr"/>
            <a:endParaRPr lang="en-US" sz="2000" dirty="0"/>
          </a:p>
          <a:p>
            <a:pPr algn="ctr"/>
            <a:r>
              <a:rPr lang="en-US" sz="2000" dirty="0" smtClean="0"/>
              <a:t>Bruce Mountain</a:t>
            </a:r>
            <a:endParaRPr lang="en-US" sz="2000" dirty="0"/>
          </a:p>
          <a:p>
            <a:pPr algn="ctr"/>
            <a:endParaRPr lang="en-US" sz="2000" dirty="0" smtClean="0"/>
          </a:p>
          <a:p>
            <a:pPr algn="ctr"/>
            <a:endParaRPr lang="en-US" sz="2000" dirty="0">
              <a:latin typeface="Book Antiqu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66750"/>
          </a:xfrm>
        </p:spPr>
        <p:txBody>
          <a:bodyPr/>
          <a:lstStyle/>
          <a:p>
            <a:r>
              <a:rPr lang="en-US" dirty="0"/>
              <a:t>C</a:t>
            </a:r>
            <a:r>
              <a:rPr lang="en-US" dirty="0" smtClean="0"/>
              <a:t>laim for tax charge to consumers - about $450m - not insignificant. Important to know that this is a realistic estimate</a:t>
            </a:r>
            <a:endParaRPr lang="en-US" dirty="0"/>
          </a:p>
        </p:txBody>
      </p:sp>
      <p:sp>
        <p:nvSpPr>
          <p:cNvPr id="3" name="Content Placeholder 2"/>
          <p:cNvSpPr>
            <a:spLocks noGrp="1"/>
          </p:cNvSpPr>
          <p:nvPr>
            <p:ph idx="1"/>
          </p:nvPr>
        </p:nvSpPr>
        <p:spPr>
          <a:xfrm>
            <a:off x="467544" y="1196752"/>
            <a:ext cx="8229600" cy="4114800"/>
          </a:xfrm>
        </p:spPr>
        <p:txBody>
          <a:bodyPr/>
          <a:lstStyle/>
          <a:p>
            <a:r>
              <a:rPr lang="en-US" sz="1600" dirty="0" smtClean="0"/>
              <a:t>Competition Tribunal decision meant SAPN allowed to recover $414m (nominal) in tax charges from consumers during current regulatory period (2011 to 2015).</a:t>
            </a:r>
          </a:p>
          <a:p>
            <a:endParaRPr lang="en-US" sz="1600" dirty="0"/>
          </a:p>
          <a:p>
            <a:r>
              <a:rPr lang="en-US" sz="1600" dirty="0" smtClean="0"/>
              <a:t>But for 2011 to 2013 financial years inclusive, SAPN financial statements show that it has received tax </a:t>
            </a:r>
            <a:r>
              <a:rPr lang="en-US" sz="1600" u="sng" dirty="0" smtClean="0"/>
              <a:t>credit</a:t>
            </a:r>
            <a:r>
              <a:rPr lang="en-US" sz="1600" dirty="0" smtClean="0"/>
              <a:t> of $4.2m.</a:t>
            </a:r>
          </a:p>
          <a:p>
            <a:endParaRPr lang="en-US" sz="1600" dirty="0"/>
          </a:p>
          <a:p>
            <a:r>
              <a:rPr lang="en-US" sz="1600" dirty="0" smtClean="0"/>
              <a:t>SAPN financial statements describe tax consolidation under head entity “Utility Management Pty Ltd”, and various Caribbean subsidiaries.  So, how much tax has SAPN actually paid, and how does this compare to what it has been allowed to recover from electricity users? </a:t>
            </a:r>
          </a:p>
          <a:p>
            <a:endParaRPr lang="en-US" sz="1600" dirty="0"/>
          </a:p>
          <a:p>
            <a:r>
              <a:rPr lang="en-US" sz="1600" dirty="0" smtClean="0"/>
              <a:t>Transparency very important in assessing SAPN claims and AER decision: if SAPN is paying substantially less tax than AER expected, the regulatory arrangements for taxation must address this. </a:t>
            </a:r>
            <a:endParaRPr lang="en-US" sz="1600"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10</a:t>
            </a:fld>
            <a:endParaRPr lang="en-AU"/>
          </a:p>
        </p:txBody>
      </p:sp>
    </p:spTree>
    <p:extLst>
      <p:ext uri="{BB962C8B-B14F-4D97-AF65-F5344CB8AC3E}">
        <p14:creationId xmlns:p14="http://schemas.microsoft.com/office/powerpoint/2010/main" val="2635599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666750"/>
          </a:xfrm>
        </p:spPr>
        <p:txBody>
          <a:bodyPr/>
          <a:lstStyle/>
          <a:p>
            <a:r>
              <a:rPr lang="en-US" dirty="0" smtClean="0"/>
              <a:t>The profitability of SAPN’s regulated business is a concern</a:t>
            </a:r>
            <a:endParaRPr lang="en-US" dirty="0"/>
          </a:p>
        </p:txBody>
      </p:sp>
      <p:sp>
        <p:nvSpPr>
          <p:cNvPr id="3" name="Content Placeholder 2"/>
          <p:cNvSpPr>
            <a:spLocks noGrp="1"/>
          </p:cNvSpPr>
          <p:nvPr>
            <p:ph idx="1"/>
          </p:nvPr>
        </p:nvSpPr>
        <p:spPr>
          <a:xfrm>
            <a:off x="539552" y="1196752"/>
            <a:ext cx="8229600" cy="4114800"/>
          </a:xfrm>
        </p:spPr>
        <p:txBody>
          <a:bodyPr/>
          <a:lstStyle/>
          <a:p>
            <a:r>
              <a:rPr lang="en-US" sz="1600" dirty="0" smtClean="0"/>
              <a:t>In 2012 the regulated business of UK Power Networks (majority owned by CKI) achieved profit before interest and taxes (PBIT) of GBP711m for delivering electricity to around 8 million connections, giving a PBIT per connection of $161 per connection.</a:t>
            </a:r>
          </a:p>
          <a:p>
            <a:endParaRPr lang="en-US" sz="1600" dirty="0"/>
          </a:p>
          <a:p>
            <a:r>
              <a:rPr lang="en-US" sz="1600" dirty="0" smtClean="0"/>
              <a:t>In 2012/13 SA Power Networks’ distribution business achieved PBIT of $595m for delivering electricity to 838 000 connections to give PBIT margin of $710 per connection.</a:t>
            </a:r>
          </a:p>
          <a:p>
            <a:endParaRPr lang="en-US" sz="1600" dirty="0"/>
          </a:p>
          <a:p>
            <a:r>
              <a:rPr lang="en-US" sz="1600" dirty="0" smtClean="0"/>
              <a:t>Even after adjustment for financing costs, SAPN’s regulated distribution business still seems to deliver about 4 times more pre-tax profit than UKPN per connection.</a:t>
            </a:r>
          </a:p>
          <a:p>
            <a:endParaRPr lang="en-US" sz="1600" dirty="0"/>
          </a:p>
          <a:p>
            <a:r>
              <a:rPr lang="en-US" sz="1600" dirty="0" smtClean="0"/>
              <a:t>SAPN has underspent regulatory capex and opex allowances but not by large amounts. Why then is SAPN so profitable in absolute terms and in comparison to UKPN ?</a:t>
            </a:r>
          </a:p>
          <a:p>
            <a:endParaRPr lang="en-US" sz="1600" dirty="0"/>
          </a:p>
          <a:p>
            <a:r>
              <a:rPr lang="en-US" sz="1600" dirty="0" smtClean="0"/>
              <a:t>Regulatory asset valuation per connection is about 4 times higher for SAPN than UKPN</a:t>
            </a:r>
            <a:r>
              <a:rPr lang="en-US" sz="1600" dirty="0"/>
              <a:t> </a:t>
            </a:r>
            <a:r>
              <a:rPr lang="en-US" sz="1600" dirty="0" smtClean="0"/>
              <a:t>and (real) WACC has been about 33% higher in SA than GB. Can these differences be justified or is this evidence of regulatory failure ? </a:t>
            </a:r>
          </a:p>
          <a:p>
            <a:endParaRPr lang="en-US" sz="1600" dirty="0"/>
          </a:p>
          <a:p>
            <a:r>
              <a:rPr lang="en-US" sz="1600" dirty="0" smtClean="0"/>
              <a:t>These concerns should be investigated by the AER.</a:t>
            </a:r>
          </a:p>
          <a:p>
            <a:endParaRPr lang="en-US" sz="1600"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11</a:t>
            </a:fld>
            <a:endParaRPr lang="en-AU"/>
          </a:p>
        </p:txBody>
      </p:sp>
    </p:spTree>
    <p:extLst>
      <p:ext uri="{BB962C8B-B14F-4D97-AF65-F5344CB8AC3E}">
        <p14:creationId xmlns:p14="http://schemas.microsoft.com/office/powerpoint/2010/main" val="1183720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a:t>Capex</a:t>
            </a:r>
          </a:p>
          <a:p>
            <a:endParaRPr lang="en-US" dirty="0" smtClean="0"/>
          </a:p>
          <a:p>
            <a:r>
              <a:rPr lang="en-US" dirty="0" smtClean="0"/>
              <a:t>Opex</a:t>
            </a:r>
          </a:p>
          <a:p>
            <a:pPr marL="0" indent="0">
              <a:buNone/>
            </a:pPr>
            <a:endParaRPr lang="en-US" dirty="0" smtClean="0"/>
          </a:p>
          <a:p>
            <a:r>
              <a:rPr lang="en-US" dirty="0" smtClean="0"/>
              <a:t>Revenue</a:t>
            </a:r>
          </a:p>
          <a:p>
            <a:pPr marL="0" indent="0">
              <a:buNone/>
            </a:pPr>
            <a:endParaRPr lang="en-US" dirty="0" smtClean="0"/>
          </a:p>
          <a:p>
            <a:r>
              <a:rPr lang="en-US" dirty="0" smtClean="0"/>
              <a:t>RAB</a:t>
            </a:r>
          </a:p>
          <a:p>
            <a:pPr marL="0" indent="0">
              <a:buNone/>
            </a:pPr>
            <a:endParaRPr lang="en-US" dirty="0" smtClean="0"/>
          </a:p>
          <a:p>
            <a:r>
              <a:rPr lang="en-US" dirty="0" smtClean="0"/>
              <a:t>WACC </a:t>
            </a:r>
          </a:p>
          <a:p>
            <a:pPr marL="0" indent="0">
              <a:buNone/>
            </a:pPr>
            <a:endParaRPr lang="en-US" dirty="0" smtClean="0"/>
          </a:p>
          <a:p>
            <a:r>
              <a:rPr lang="en-US" dirty="0" smtClean="0"/>
              <a:t>TAX</a:t>
            </a:r>
          </a:p>
          <a:p>
            <a:endParaRPr lang="en-US" dirty="0"/>
          </a:p>
          <a:p>
            <a:r>
              <a:rPr lang="en-US" dirty="0" smtClean="0"/>
              <a:t>Profits</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2</a:t>
            </a:fld>
            <a:endParaRPr lang="en-AU"/>
          </a:p>
        </p:txBody>
      </p:sp>
    </p:spTree>
    <p:extLst>
      <p:ext uri="{BB962C8B-B14F-4D97-AF65-F5344CB8AC3E}">
        <p14:creationId xmlns:p14="http://schemas.microsoft.com/office/powerpoint/2010/main" val="951510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340768"/>
            <a:ext cx="8229600" cy="4114800"/>
          </a:xfrm>
        </p:spPr>
        <p:txBody>
          <a:bodyPr/>
          <a:lstStyle/>
          <a:p>
            <a:r>
              <a:rPr lang="en-US" sz="1600" dirty="0" smtClean="0"/>
              <a:t>1,000 Mega bytes</a:t>
            </a:r>
          </a:p>
          <a:p>
            <a:endParaRPr lang="en-US" sz="1600" dirty="0"/>
          </a:p>
          <a:p>
            <a:r>
              <a:rPr lang="en-US" sz="1600" dirty="0" smtClean="0"/>
              <a:t>542 documents and spreadsheets</a:t>
            </a:r>
          </a:p>
          <a:p>
            <a:endParaRPr lang="en-US" sz="1600" dirty="0"/>
          </a:p>
          <a:p>
            <a:r>
              <a:rPr lang="en-US" sz="1600" dirty="0" smtClean="0"/>
              <a:t>34 consultant reports.</a:t>
            </a:r>
          </a:p>
          <a:p>
            <a:endParaRPr lang="en-US" sz="1600" dirty="0"/>
          </a:p>
          <a:p>
            <a:r>
              <a:rPr lang="en-US" sz="1600" dirty="0" smtClean="0"/>
              <a:t>Compared to </a:t>
            </a:r>
            <a:r>
              <a:rPr lang="en-US" sz="1600" dirty="0" err="1" smtClean="0"/>
              <a:t>Ergon</a:t>
            </a:r>
            <a:r>
              <a:rPr lang="en-US" sz="1600" dirty="0" smtClean="0"/>
              <a:t>, </a:t>
            </a:r>
            <a:r>
              <a:rPr lang="en-US" sz="1600" dirty="0" err="1" smtClean="0"/>
              <a:t>Energex</a:t>
            </a:r>
            <a:r>
              <a:rPr lang="en-US" sz="1600" dirty="0" smtClean="0"/>
              <a:t>, </a:t>
            </a:r>
            <a:r>
              <a:rPr lang="en-US" sz="1600" dirty="0" err="1" smtClean="0"/>
              <a:t>AusGrid</a:t>
            </a:r>
            <a:r>
              <a:rPr lang="en-US" sz="1600" dirty="0" smtClean="0"/>
              <a:t>, Endeavour and Essential,  </a:t>
            </a:r>
            <a:r>
              <a:rPr lang="en-US" sz="1600" dirty="0"/>
              <a:t>m</a:t>
            </a:r>
            <a:r>
              <a:rPr lang="en-US" sz="1600" dirty="0" smtClean="0"/>
              <a:t>ore consultancy reports, bigger (in mega bytes) and only slightly fewer documents than most prolific (</a:t>
            </a:r>
            <a:r>
              <a:rPr lang="en-US" sz="1600" dirty="0" err="1" smtClean="0"/>
              <a:t>Ergon</a:t>
            </a:r>
            <a:r>
              <a:rPr lang="en-US" sz="1600" dirty="0" smtClean="0"/>
              <a:t> - 560 documents and spreadsheets).</a:t>
            </a:r>
          </a:p>
          <a:p>
            <a:endParaRPr lang="en-US" sz="1600" dirty="0"/>
          </a:p>
          <a:p>
            <a:r>
              <a:rPr lang="en-US" sz="1600" dirty="0" smtClean="0"/>
              <a:t>How should we be thinking about a system of regulation that works this way? </a:t>
            </a:r>
          </a:p>
          <a:p>
            <a:endParaRPr lang="en-US" sz="1600" dirty="0" smtClean="0"/>
          </a:p>
          <a:p>
            <a:pPr lvl="1"/>
            <a:r>
              <a:rPr lang="en-US" sz="1600" dirty="0" smtClean="0"/>
              <a:t>In the commercial world, deals are not done like this. </a:t>
            </a:r>
          </a:p>
          <a:p>
            <a:pPr lvl="1"/>
            <a:r>
              <a:rPr lang="en-US" sz="1600" dirty="0" smtClean="0"/>
              <a:t>Does this reflect a breakdown in trust? </a:t>
            </a:r>
          </a:p>
          <a:p>
            <a:pPr lvl="1"/>
            <a:r>
              <a:rPr lang="en-US" sz="1600" dirty="0" smtClean="0"/>
              <a:t>What does an application like this say about SAPN’s desire to meaningfully engage with consumers ?</a:t>
            </a:r>
          </a:p>
          <a:p>
            <a:endParaRPr lang="en-US" sz="1600" dirty="0"/>
          </a:p>
          <a:p>
            <a:endParaRPr lang="en-US" sz="1600"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3</a:t>
            </a:fld>
            <a:endParaRPr lang="en-AU"/>
          </a:p>
        </p:txBody>
      </p:sp>
      <p:sp>
        <p:nvSpPr>
          <p:cNvPr id="5" name="TextBox 4"/>
          <p:cNvSpPr txBox="1"/>
          <p:nvPr/>
        </p:nvSpPr>
        <p:spPr>
          <a:xfrm>
            <a:off x="2267744" y="548680"/>
            <a:ext cx="4926925" cy="400110"/>
          </a:xfrm>
          <a:prstGeom prst="rect">
            <a:avLst/>
          </a:prstGeom>
          <a:noFill/>
        </p:spPr>
        <p:txBody>
          <a:bodyPr wrap="none" rtlCol="0">
            <a:spAutoFit/>
          </a:bodyPr>
          <a:lstStyle/>
          <a:p>
            <a:r>
              <a:rPr lang="en-US" sz="2000" dirty="0" smtClean="0"/>
              <a:t>But first, a few words on SAPN’s proposal</a:t>
            </a:r>
          </a:p>
        </p:txBody>
      </p:sp>
    </p:spTree>
    <p:extLst>
      <p:ext uri="{BB962C8B-B14F-4D97-AF65-F5344CB8AC3E}">
        <p14:creationId xmlns:p14="http://schemas.microsoft.com/office/powerpoint/2010/main" val="910721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Much higher </a:t>
            </a:r>
            <a:r>
              <a:rPr lang="en-US" dirty="0"/>
              <a:t>o</a:t>
            </a:r>
            <a:r>
              <a:rPr lang="en-US" dirty="0" smtClean="0"/>
              <a:t>pex is proposed</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4</a:t>
            </a:fld>
            <a:endParaRPr lang="en-AU"/>
          </a:p>
        </p:txBody>
      </p:sp>
      <p:pic>
        <p:nvPicPr>
          <p:cNvPr id="5" name="Picture 4"/>
          <p:cNvPicPr>
            <a:picLocks noChangeAspect="1"/>
          </p:cNvPicPr>
          <p:nvPr/>
        </p:nvPicPr>
        <p:blipFill>
          <a:blip r:embed="rId2"/>
          <a:stretch>
            <a:fillRect/>
          </a:stretch>
        </p:blipFill>
        <p:spPr>
          <a:xfrm>
            <a:off x="647700" y="1409700"/>
            <a:ext cx="7848600" cy="4025900"/>
          </a:xfrm>
          <a:prstGeom prst="rect">
            <a:avLst/>
          </a:prstGeom>
        </p:spPr>
      </p:pic>
    </p:spTree>
    <p:extLst>
      <p:ext uri="{BB962C8B-B14F-4D97-AF65-F5344CB8AC3E}">
        <p14:creationId xmlns:p14="http://schemas.microsoft.com/office/powerpoint/2010/main" val="20336243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5</a:t>
            </a:fld>
            <a:endParaRPr lang="en-AU"/>
          </a:p>
        </p:txBody>
      </p:sp>
      <p:pic>
        <p:nvPicPr>
          <p:cNvPr id="5" name="Picture 4"/>
          <p:cNvPicPr>
            <a:picLocks noChangeAspect="1"/>
          </p:cNvPicPr>
          <p:nvPr/>
        </p:nvPicPr>
        <p:blipFill>
          <a:blip r:embed="rId2"/>
          <a:stretch>
            <a:fillRect/>
          </a:stretch>
        </p:blipFill>
        <p:spPr>
          <a:xfrm>
            <a:off x="647700" y="1409700"/>
            <a:ext cx="7848600" cy="4025900"/>
          </a:xfrm>
          <a:prstGeom prst="rect">
            <a:avLst/>
          </a:prstGeom>
        </p:spPr>
      </p:pic>
      <p:sp>
        <p:nvSpPr>
          <p:cNvPr id="6" name="TextBox 5"/>
          <p:cNvSpPr txBox="1"/>
          <p:nvPr/>
        </p:nvSpPr>
        <p:spPr>
          <a:xfrm>
            <a:off x="3275856" y="476672"/>
            <a:ext cx="3480440" cy="400110"/>
          </a:xfrm>
          <a:prstGeom prst="rect">
            <a:avLst/>
          </a:prstGeom>
          <a:noFill/>
        </p:spPr>
        <p:txBody>
          <a:bodyPr wrap="none" rtlCol="0">
            <a:spAutoFit/>
          </a:bodyPr>
          <a:lstStyle/>
          <a:p>
            <a:r>
              <a:rPr lang="en-US" sz="2000" dirty="0" smtClean="0"/>
              <a:t>Likewise, much higher capex </a:t>
            </a:r>
          </a:p>
        </p:txBody>
      </p:sp>
    </p:spTree>
    <p:extLst>
      <p:ext uri="{BB962C8B-B14F-4D97-AF65-F5344CB8AC3E}">
        <p14:creationId xmlns:p14="http://schemas.microsoft.com/office/powerpoint/2010/main" val="32013024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6</a:t>
            </a:fld>
            <a:endParaRPr lang="en-AU"/>
          </a:p>
        </p:txBody>
      </p:sp>
      <p:pic>
        <p:nvPicPr>
          <p:cNvPr id="6" name="Picture 5"/>
          <p:cNvPicPr>
            <a:picLocks noChangeAspect="1"/>
          </p:cNvPicPr>
          <p:nvPr/>
        </p:nvPicPr>
        <p:blipFill>
          <a:blip r:embed="rId2"/>
          <a:stretch>
            <a:fillRect/>
          </a:stretch>
        </p:blipFill>
        <p:spPr>
          <a:xfrm>
            <a:off x="1231900" y="1219200"/>
            <a:ext cx="6667500" cy="4406900"/>
          </a:xfrm>
          <a:prstGeom prst="rect">
            <a:avLst/>
          </a:prstGeom>
        </p:spPr>
      </p:pic>
      <p:sp>
        <p:nvSpPr>
          <p:cNvPr id="7" name="TextBox 6"/>
          <p:cNvSpPr txBox="1"/>
          <p:nvPr/>
        </p:nvSpPr>
        <p:spPr>
          <a:xfrm>
            <a:off x="1979712" y="404664"/>
            <a:ext cx="5920310" cy="369332"/>
          </a:xfrm>
          <a:prstGeom prst="rect">
            <a:avLst/>
          </a:prstGeom>
          <a:noFill/>
        </p:spPr>
        <p:txBody>
          <a:bodyPr wrap="none" rtlCol="0">
            <a:spAutoFit/>
          </a:bodyPr>
          <a:lstStyle/>
          <a:p>
            <a:r>
              <a:rPr lang="en-US" sz="1800" dirty="0" smtClean="0"/>
              <a:t>Regulated Asset Base projected to increase significantly</a:t>
            </a:r>
          </a:p>
        </p:txBody>
      </p:sp>
    </p:spTree>
    <p:extLst>
      <p:ext uri="{BB962C8B-B14F-4D97-AF65-F5344CB8AC3E}">
        <p14:creationId xmlns:p14="http://schemas.microsoft.com/office/powerpoint/2010/main" val="9076824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7</a:t>
            </a:fld>
            <a:endParaRPr lang="en-AU"/>
          </a:p>
        </p:txBody>
      </p:sp>
      <p:pic>
        <p:nvPicPr>
          <p:cNvPr id="5" name="Picture 4"/>
          <p:cNvPicPr>
            <a:picLocks noChangeAspect="1"/>
          </p:cNvPicPr>
          <p:nvPr/>
        </p:nvPicPr>
        <p:blipFill>
          <a:blip r:embed="rId2"/>
          <a:stretch>
            <a:fillRect/>
          </a:stretch>
        </p:blipFill>
        <p:spPr>
          <a:xfrm>
            <a:off x="647700" y="1409700"/>
            <a:ext cx="7848600" cy="4025900"/>
          </a:xfrm>
          <a:prstGeom prst="rect">
            <a:avLst/>
          </a:prstGeom>
        </p:spPr>
      </p:pic>
      <p:sp>
        <p:nvSpPr>
          <p:cNvPr id="6" name="TextBox 5"/>
          <p:cNvSpPr txBox="1"/>
          <p:nvPr/>
        </p:nvSpPr>
        <p:spPr>
          <a:xfrm>
            <a:off x="611560" y="260648"/>
            <a:ext cx="7920880" cy="646331"/>
          </a:xfrm>
          <a:prstGeom prst="rect">
            <a:avLst/>
          </a:prstGeom>
          <a:noFill/>
        </p:spPr>
        <p:txBody>
          <a:bodyPr wrap="square" rtlCol="0">
            <a:spAutoFit/>
          </a:bodyPr>
          <a:lstStyle/>
          <a:p>
            <a:pPr algn="ctr"/>
            <a:r>
              <a:rPr lang="en-US" sz="1800" dirty="0"/>
              <a:t>H</a:t>
            </a:r>
            <a:r>
              <a:rPr lang="en-US" sz="1800" dirty="0" smtClean="0"/>
              <a:t>igher revenues reflect much higher proposed spending but partially offset by lower rate of return</a:t>
            </a:r>
          </a:p>
        </p:txBody>
      </p:sp>
    </p:spTree>
    <p:extLst>
      <p:ext uri="{BB962C8B-B14F-4D97-AF65-F5344CB8AC3E}">
        <p14:creationId xmlns:p14="http://schemas.microsoft.com/office/powerpoint/2010/main" val="15581640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60648"/>
            <a:ext cx="8229600" cy="666750"/>
          </a:xfrm>
        </p:spPr>
        <p:txBody>
          <a:bodyPr/>
          <a:lstStyle/>
          <a:p>
            <a:r>
              <a:rPr lang="en-US" dirty="0" smtClean="0"/>
              <a:t>But proposed WACC (net of risk free rate) higher than current regulatory period</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8</a:t>
            </a:fld>
            <a:endParaRPr lang="en-AU"/>
          </a:p>
        </p:txBody>
      </p:sp>
      <p:pic>
        <p:nvPicPr>
          <p:cNvPr id="3" name="Picture 2"/>
          <p:cNvPicPr>
            <a:picLocks noChangeAspect="1"/>
          </p:cNvPicPr>
          <p:nvPr/>
        </p:nvPicPr>
        <p:blipFill>
          <a:blip r:embed="rId2"/>
          <a:stretch>
            <a:fillRect/>
          </a:stretch>
        </p:blipFill>
        <p:spPr>
          <a:xfrm>
            <a:off x="683568" y="1340768"/>
            <a:ext cx="7858807" cy="1651620"/>
          </a:xfrm>
          <a:prstGeom prst="rect">
            <a:avLst/>
          </a:prstGeom>
        </p:spPr>
      </p:pic>
      <p:sp>
        <p:nvSpPr>
          <p:cNvPr id="5" name="TextBox 4"/>
          <p:cNvSpPr txBox="1"/>
          <p:nvPr/>
        </p:nvSpPr>
        <p:spPr>
          <a:xfrm>
            <a:off x="539552" y="3068960"/>
            <a:ext cx="8157552" cy="307777"/>
          </a:xfrm>
          <a:prstGeom prst="rect">
            <a:avLst/>
          </a:prstGeom>
          <a:noFill/>
        </p:spPr>
        <p:txBody>
          <a:bodyPr wrap="none" rtlCol="0">
            <a:spAutoFit/>
          </a:bodyPr>
          <a:lstStyle/>
          <a:p>
            <a:r>
              <a:rPr lang="en-US" sz="1400" dirty="0" smtClean="0">
                <a:solidFill>
                  <a:srgbClr val="FF0000"/>
                </a:solidFill>
              </a:rPr>
              <a:t>* SAPN proposal restated to be consistent with AER Risk Free Rate in NSW Draft Decision of 3.55%</a:t>
            </a:r>
          </a:p>
        </p:txBody>
      </p:sp>
      <p:pic>
        <p:nvPicPr>
          <p:cNvPr id="11" name="Picture 10"/>
          <p:cNvPicPr>
            <a:picLocks noChangeAspect="1"/>
          </p:cNvPicPr>
          <p:nvPr/>
        </p:nvPicPr>
        <p:blipFill>
          <a:blip r:embed="rId3"/>
          <a:stretch>
            <a:fillRect/>
          </a:stretch>
        </p:blipFill>
        <p:spPr>
          <a:xfrm>
            <a:off x="1043608" y="4005064"/>
            <a:ext cx="7351899" cy="1296144"/>
          </a:xfrm>
          <a:prstGeom prst="rect">
            <a:avLst/>
          </a:prstGeom>
        </p:spPr>
      </p:pic>
    </p:spTree>
    <p:extLst>
      <p:ext uri="{BB962C8B-B14F-4D97-AF65-F5344CB8AC3E}">
        <p14:creationId xmlns:p14="http://schemas.microsoft.com/office/powerpoint/2010/main" val="38159105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666750"/>
          </a:xfrm>
        </p:spPr>
        <p:txBody>
          <a:bodyPr/>
          <a:lstStyle/>
          <a:p>
            <a:r>
              <a:rPr lang="en-US" dirty="0" smtClean="0"/>
              <a:t>And proposed income tax in next period now almost 3X as much as AER allowed for current period</a:t>
            </a:r>
            <a:endParaRPr lang="en-US" dirty="0"/>
          </a:p>
        </p:txBody>
      </p:sp>
      <p:sp>
        <p:nvSpPr>
          <p:cNvPr id="4" name="Slide Number Placeholder 3"/>
          <p:cNvSpPr>
            <a:spLocks noGrp="1"/>
          </p:cNvSpPr>
          <p:nvPr>
            <p:ph type="sldNum" sz="quarter" idx="10"/>
          </p:nvPr>
        </p:nvSpPr>
        <p:spPr/>
        <p:txBody>
          <a:bodyPr/>
          <a:lstStyle/>
          <a:p>
            <a:pPr>
              <a:defRPr/>
            </a:pPr>
            <a:endParaRPr lang="en-AU" smtClean="0"/>
          </a:p>
          <a:p>
            <a:pPr>
              <a:defRPr/>
            </a:pPr>
            <a:fld id="{C253D442-5C25-F04A-9439-9FF40F428506}" type="slidenum">
              <a:rPr lang="en-AU" smtClean="0"/>
              <a:pPr>
                <a:defRPr/>
              </a:pPr>
              <a:t>9</a:t>
            </a:fld>
            <a:endParaRPr lang="en-AU"/>
          </a:p>
        </p:txBody>
      </p:sp>
      <p:pic>
        <p:nvPicPr>
          <p:cNvPr id="5" name="Picture 4"/>
          <p:cNvPicPr>
            <a:picLocks noChangeAspect="1"/>
          </p:cNvPicPr>
          <p:nvPr/>
        </p:nvPicPr>
        <p:blipFill>
          <a:blip r:embed="rId2"/>
          <a:stretch>
            <a:fillRect/>
          </a:stretch>
        </p:blipFill>
        <p:spPr>
          <a:xfrm>
            <a:off x="1043608" y="1196752"/>
            <a:ext cx="7173430" cy="4608512"/>
          </a:xfrm>
          <a:prstGeom prst="rect">
            <a:avLst/>
          </a:prstGeom>
        </p:spPr>
      </p:pic>
      <p:sp>
        <p:nvSpPr>
          <p:cNvPr id="3" name="TextBox 2"/>
          <p:cNvSpPr txBox="1"/>
          <p:nvPr/>
        </p:nvSpPr>
        <p:spPr>
          <a:xfrm>
            <a:off x="611560" y="6093296"/>
            <a:ext cx="3125012" cy="307777"/>
          </a:xfrm>
          <a:prstGeom prst="rect">
            <a:avLst/>
          </a:prstGeom>
          <a:noFill/>
        </p:spPr>
        <p:txBody>
          <a:bodyPr wrap="none" rtlCol="0">
            <a:spAutoFit/>
          </a:bodyPr>
          <a:lstStyle/>
          <a:p>
            <a:r>
              <a:rPr lang="en-US" sz="1400" dirty="0" smtClean="0"/>
              <a:t>Source: SAPN proposa</a:t>
            </a:r>
            <a:r>
              <a:rPr lang="en-US" dirty="0" smtClean="0"/>
              <a:t>l, ACT Orders</a:t>
            </a:r>
            <a:endParaRPr lang="en-US" sz="1400" dirty="0" smtClean="0"/>
          </a:p>
        </p:txBody>
      </p:sp>
    </p:spTree>
    <p:extLst>
      <p:ext uri="{BB962C8B-B14F-4D97-AF65-F5344CB8AC3E}">
        <p14:creationId xmlns:p14="http://schemas.microsoft.com/office/powerpoint/2010/main" val="1100630815"/>
      </p:ext>
    </p:extLst>
  </p:cSld>
  <p:clrMapOvr>
    <a:masterClrMapping/>
  </p:clrMapOvr>
</p:sld>
</file>

<file path=ppt/theme/theme1.xml><?xml version="1.0" encoding="utf-8"?>
<a:theme xmlns:a="http://schemas.openxmlformats.org/drawingml/2006/main" name="CME LOGO OPTIONS 18.6.11">
  <a:themeElements>
    <a:clrScheme name="Firecone 20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irecone 2007">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spAutoFit/>
      </a:bodyPr>
      <a:lstStyle>
        <a:defPPr>
          <a:defRPr sz="1400" dirty="0" smtClean="0"/>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AU" sz="1800" b="0"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sz="1400" dirty="0" smtClean="0"/>
        </a:defPPr>
      </a:lstStyle>
    </a:txDef>
  </a:objectDefaults>
  <a:extraClrSchemeLst>
    <a:extraClrScheme>
      <a:clrScheme name="Firecone 2007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irecone 2007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irecone 2007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irecone 2007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irecone 2007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irecone 2007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irecone 2007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irecone 2007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irecone 2007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irecone 2007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irecone 2007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irecone 2007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Firecone 2007 13">
        <a:dk1>
          <a:srgbClr val="000000"/>
        </a:dk1>
        <a:lt1>
          <a:srgbClr val="FFFFFF"/>
        </a:lt1>
        <a:dk2>
          <a:srgbClr val="000000"/>
        </a:dk2>
        <a:lt2>
          <a:srgbClr val="969696"/>
        </a:lt2>
        <a:accent1>
          <a:srgbClr val="EAEAEA"/>
        </a:accent1>
        <a:accent2>
          <a:srgbClr val="FFCC99"/>
        </a:accent2>
        <a:accent3>
          <a:srgbClr val="FFFFFF"/>
        </a:accent3>
        <a:accent4>
          <a:srgbClr val="000000"/>
        </a:accent4>
        <a:accent5>
          <a:srgbClr val="F3F3F3"/>
        </a:accent5>
        <a:accent6>
          <a:srgbClr val="E7B98A"/>
        </a:accent6>
        <a:hlink>
          <a:srgbClr val="990000"/>
        </a:hlink>
        <a:folHlink>
          <a:srgbClr val="FFFFCC"/>
        </a:folHlink>
      </a:clrScheme>
      <a:clrMap bg1="lt1" tx1="dk1" bg2="lt2" tx2="dk2" accent1="accent1" accent2="accent2" accent3="accent3" accent4="accent4" accent5="accent5" accent6="accent6" hlink="hlink" folHlink="folHlink"/>
    </a:extraClrScheme>
    <a:extraClrScheme>
      <a:clrScheme name="Firecone 2007 14">
        <a:dk1>
          <a:srgbClr val="000000"/>
        </a:dk1>
        <a:lt1>
          <a:srgbClr val="FFFFFF"/>
        </a:lt1>
        <a:dk2>
          <a:srgbClr val="000000"/>
        </a:dk2>
        <a:lt2>
          <a:srgbClr val="C0C0C0"/>
        </a:lt2>
        <a:accent1>
          <a:srgbClr val="EAEAEA"/>
        </a:accent1>
        <a:accent2>
          <a:srgbClr val="FFCC99"/>
        </a:accent2>
        <a:accent3>
          <a:srgbClr val="FFFFFF"/>
        </a:accent3>
        <a:accent4>
          <a:srgbClr val="000000"/>
        </a:accent4>
        <a:accent5>
          <a:srgbClr val="F3F3F3"/>
        </a:accent5>
        <a:accent6>
          <a:srgbClr val="E7B98A"/>
        </a:accent6>
        <a:hlink>
          <a:srgbClr val="990000"/>
        </a:hlink>
        <a:folHlink>
          <a:srgbClr val="FFFF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CME LOGO OPTIONS 18.6.11.pot</Template>
  <TotalTime>21687</TotalTime>
  <Words>570</Words>
  <Application>Microsoft Office PowerPoint</Application>
  <PresentationFormat>On-screen Show (4:3)</PresentationFormat>
  <Paragraphs>90</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CME LOGO OPTIONS 18.6.11</vt:lpstr>
      <vt:lpstr>PowerPoint Presentation</vt:lpstr>
      <vt:lpstr>Outline</vt:lpstr>
      <vt:lpstr>PowerPoint Presentation</vt:lpstr>
      <vt:lpstr>Much higher opex is proposed</vt:lpstr>
      <vt:lpstr>PowerPoint Presentation</vt:lpstr>
      <vt:lpstr>PowerPoint Presentation</vt:lpstr>
      <vt:lpstr>PowerPoint Presentation</vt:lpstr>
      <vt:lpstr>But proposed WACC (net of risk free rate) higher than current regulatory period</vt:lpstr>
      <vt:lpstr>And proposed income tax in next period now almost 3X as much as AER allowed for current period</vt:lpstr>
      <vt:lpstr>Claim for tax charge to consumers - about $450m - not insignificant. Important to know that this is a realistic estimate</vt:lpstr>
      <vt:lpstr>The profitability of SAPN’s regulated business is a concern</vt:lpstr>
    </vt:vector>
  </TitlesOfParts>
  <Company>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Firecone</dc:creator>
  <cp:lastModifiedBy>Lowien, Robyn</cp:lastModifiedBy>
  <cp:revision>326</cp:revision>
  <dcterms:created xsi:type="dcterms:W3CDTF">2010-11-22T22:27:00Z</dcterms:created>
  <dcterms:modified xsi:type="dcterms:W3CDTF">2014-12-10T23:44:28Z</dcterms:modified>
</cp:coreProperties>
</file>