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2" r:id="rId2"/>
    <p:sldId id="291" r:id="rId3"/>
    <p:sldId id="292" r:id="rId4"/>
    <p:sldId id="293" r:id="rId5"/>
    <p:sldId id="294" r:id="rId6"/>
    <p:sldId id="287" r:id="rId7"/>
    <p:sldId id="288" r:id="rId8"/>
    <p:sldId id="295" r:id="rId9"/>
    <p:sldId id="290" r:id="rId10"/>
  </p:sldIdLst>
  <p:sldSz cx="9144000" cy="6858000" type="screen4x3"/>
  <p:notesSz cx="6731000" cy="98631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DEBFB"/>
    <a:srgbClr val="CCFFFF"/>
    <a:srgbClr val="008000"/>
    <a:srgbClr val="CCFF99"/>
    <a:srgbClr val="FFCC99"/>
    <a:srgbClr val="FF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158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1588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fld id="{BF836259-9C85-7C45-94BC-F9E82C04B7D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0017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158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29188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4713"/>
            <a:ext cx="53848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1588" y="9367838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fld id="{07260DA7-2366-DA4C-B064-479E5A8A27E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194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120C6A2-ADA0-4348-95F7-77695884AA11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24F8B4E5-8A48-274B-B1BE-32E8E06BB5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229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879C8DBE-0D48-714F-AD91-B43ADD413F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036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76250"/>
            <a:ext cx="2058988" cy="564991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29325" cy="564991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9A300968-842E-8048-8194-66D22442F4A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844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C253D442-5C25-F04A-9439-9FF40F42850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30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FFC2DDDC-BA10-1446-815E-5B9F26BC9A2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603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4FAA14AB-1208-3548-B5F1-1C7F25A2B26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339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4588B703-0C18-D848-B09A-50C074A043B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874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A15CA82C-EC47-654B-8ACB-A17BB1C8E5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157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57AA782A-EA77-AD40-AA3A-1029ACD5844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853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0099AEFD-A1E9-CD43-8807-7B6BD5ADBD2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5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80E99344-25EB-994F-AAF1-66AD14C77B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011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82296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4025" y="6157913"/>
            <a:ext cx="733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fld id="{5BACF879-4698-A949-BA5C-EF8332E06AB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452438" y="1125538"/>
            <a:ext cx="82391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AutoShape 11" descr="cid:812224603@27012008-0041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1" name="AutoShape 13" descr="cid:812224603@27012008-0041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ＭＳ Ｐゴシック" charset="-128"/>
          <a:cs typeface="ＭＳ Ｐゴシック" pitchFamily="-110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  <a:ea typeface="ＭＳ Ｐゴシック" charset="-128"/>
          <a:cs typeface="ＭＳ Ｐゴシック" pitchFamily="-11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charset="-128"/>
          <a:cs typeface="ＭＳ Ｐゴシック" pitchFamily="-11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3568" y="270892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err="1" smtClean="0"/>
              <a:t>Energex</a:t>
            </a:r>
            <a:r>
              <a:rPr lang="en-US" sz="2800" dirty="0" smtClean="0"/>
              <a:t> and </a:t>
            </a:r>
            <a:r>
              <a:rPr lang="en-US" sz="2800" dirty="0" err="1" smtClean="0"/>
              <a:t>Ergon’s</a:t>
            </a:r>
            <a:r>
              <a:rPr lang="en-US" sz="2800" dirty="0" smtClean="0"/>
              <a:t> 2015-2020 proposal: initial comments</a:t>
            </a:r>
          </a:p>
          <a:p>
            <a:pPr algn="ctr"/>
            <a:endParaRPr lang="en-US" sz="2000" dirty="0"/>
          </a:p>
          <a:p>
            <a:pPr algn="ctr"/>
            <a:endParaRPr lang="en-US" sz="2000" dirty="0" smtClean="0"/>
          </a:p>
          <a:p>
            <a:pPr algn="ctr"/>
            <a:endParaRPr lang="en-US" sz="2000" dirty="0">
              <a:latin typeface="Book Antiqu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dirty="0" smtClean="0"/>
              <a:t>Proposed revenues much higher than actual or allowed in current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0"/>
            <a:ext cx="5059732" cy="25953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3933056"/>
            <a:ext cx="5148436" cy="26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0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66750"/>
          </a:xfrm>
        </p:spPr>
        <p:txBody>
          <a:bodyPr/>
          <a:lstStyle/>
          <a:p>
            <a:r>
              <a:rPr lang="en-US" dirty="0" smtClean="0"/>
              <a:t>Proposed RAB continues upward march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6752"/>
            <a:ext cx="4357833" cy="2880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148" y="3861048"/>
            <a:ext cx="4220527" cy="278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7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66750"/>
          </a:xfrm>
        </p:spPr>
        <p:txBody>
          <a:bodyPr/>
          <a:lstStyle/>
          <a:p>
            <a:r>
              <a:rPr lang="en-US" dirty="0" smtClean="0"/>
              <a:t>Proposed opex higher than actual in current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6752"/>
            <a:ext cx="5200113" cy="26673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3789040"/>
            <a:ext cx="5796508" cy="297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8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dirty="0" smtClean="0"/>
              <a:t>Proposed capex about the same as allowed in last QCA decision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96752"/>
            <a:ext cx="5059732" cy="25953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3789040"/>
            <a:ext cx="5724500" cy="293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6675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roposed WACC (net of risk free rate) even higher than current regulatory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539552" y="3068961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* For the purpose </a:t>
            </a:r>
            <a:r>
              <a:rPr lang="en-US" dirty="0" smtClean="0">
                <a:solidFill>
                  <a:srgbClr val="FF0000"/>
                </a:solidFill>
              </a:rPr>
              <a:t>of comparison </a:t>
            </a:r>
            <a:r>
              <a:rPr lang="en-US" sz="1400" dirty="0" err="1" smtClean="0">
                <a:solidFill>
                  <a:srgbClr val="FF0000"/>
                </a:solidFill>
              </a:rPr>
              <a:t>Energex</a:t>
            </a:r>
            <a:r>
              <a:rPr lang="en-US" sz="1400" dirty="0" smtClean="0">
                <a:solidFill>
                  <a:srgbClr val="FF0000"/>
                </a:solidFill>
              </a:rPr>
              <a:t> and </a:t>
            </a:r>
            <a:r>
              <a:rPr lang="en-US" sz="1400" dirty="0" err="1" smtClean="0">
                <a:solidFill>
                  <a:srgbClr val="FF0000"/>
                </a:solidFill>
              </a:rPr>
              <a:t>Ergon</a:t>
            </a:r>
            <a:r>
              <a:rPr lang="en-US" sz="1400" dirty="0" smtClean="0">
                <a:solidFill>
                  <a:srgbClr val="FF0000"/>
                </a:solidFill>
              </a:rPr>
              <a:t> proposal restated to be consistent with AER Risk Free Rate in NSW Draft Decision of 3.55%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12776"/>
            <a:ext cx="7717832" cy="13717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933056"/>
            <a:ext cx="6177959" cy="180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66750"/>
          </a:xfrm>
        </p:spPr>
        <p:txBody>
          <a:bodyPr/>
          <a:lstStyle/>
          <a:p>
            <a:r>
              <a:rPr lang="en-US" dirty="0" smtClean="0"/>
              <a:t>And proposed income tax in next period now 4 (</a:t>
            </a:r>
            <a:r>
              <a:rPr lang="en-US" dirty="0" err="1" smtClean="0"/>
              <a:t>Ergon</a:t>
            </a:r>
            <a:r>
              <a:rPr lang="en-US" dirty="0" smtClean="0"/>
              <a:t>) and 3 (</a:t>
            </a:r>
            <a:r>
              <a:rPr lang="en-US" dirty="0" err="1" smtClean="0"/>
              <a:t>Energex</a:t>
            </a:r>
            <a:r>
              <a:rPr lang="en-US" dirty="0" smtClean="0"/>
              <a:t>) times as much as AER allowed for current period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  <p:sp>
        <p:nvSpPr>
          <p:cNvPr id="3" name="TextBox 2"/>
          <p:cNvSpPr txBox="1"/>
          <p:nvPr/>
        </p:nvSpPr>
        <p:spPr>
          <a:xfrm>
            <a:off x="467544" y="6093296"/>
            <a:ext cx="3973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Energex</a:t>
            </a:r>
            <a:r>
              <a:rPr lang="en-US" sz="1400" dirty="0" smtClean="0"/>
              <a:t>, </a:t>
            </a:r>
            <a:r>
              <a:rPr lang="en-US" sz="1400" dirty="0" err="1" smtClean="0"/>
              <a:t>Ergon</a:t>
            </a:r>
            <a:r>
              <a:rPr lang="en-US" sz="1400" dirty="0" smtClean="0"/>
              <a:t> proposa</a:t>
            </a:r>
            <a:r>
              <a:rPr lang="en-US" dirty="0" smtClean="0"/>
              <a:t>ls, ACT Orders</a:t>
            </a:r>
            <a:endParaRPr lang="en-US" sz="14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0"/>
            <a:ext cx="7537152" cy="484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63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66750"/>
          </a:xfrm>
        </p:spPr>
        <p:txBody>
          <a:bodyPr/>
          <a:lstStyle/>
          <a:p>
            <a:r>
              <a:rPr lang="en-US" dirty="0" smtClean="0"/>
              <a:t>Pecuniary benefits from electricity distribution have been rising strongly and if proposal is accepted it likely that this trend will continue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556792"/>
            <a:ext cx="7008440" cy="451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1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66750"/>
          </a:xfrm>
        </p:spPr>
        <p:txBody>
          <a:bodyPr/>
          <a:lstStyle/>
          <a:p>
            <a:r>
              <a:rPr lang="en-US" sz="1800" dirty="0" smtClean="0"/>
              <a:t>But </a:t>
            </a:r>
            <a:r>
              <a:rPr lang="en-US" sz="1800" dirty="0" err="1" smtClean="0"/>
              <a:t>Energex</a:t>
            </a:r>
            <a:r>
              <a:rPr lang="en-US" sz="1800" dirty="0" smtClean="0"/>
              <a:t> and </a:t>
            </a:r>
            <a:r>
              <a:rPr lang="en-US" sz="1800" dirty="0" err="1" smtClean="0"/>
              <a:t>Ergon</a:t>
            </a:r>
            <a:r>
              <a:rPr lang="en-US" sz="1800" dirty="0" smtClean="0"/>
              <a:t> profitability per connection compares poorly (from consumers’ point of view).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AU" dirty="0" smtClean="0"/>
          </a:p>
          <a:p>
            <a:pPr>
              <a:defRPr/>
            </a:pPr>
            <a:fld id="{C253D442-5C25-F04A-9439-9FF40F428506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949280"/>
            <a:ext cx="6522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Energex</a:t>
            </a:r>
            <a:r>
              <a:rPr lang="en-US" sz="1400" dirty="0" smtClean="0"/>
              <a:t> and </a:t>
            </a:r>
            <a:r>
              <a:rPr lang="en-US" sz="1400" dirty="0" err="1" smtClean="0"/>
              <a:t>Ergon</a:t>
            </a:r>
            <a:r>
              <a:rPr lang="en-US" sz="1400" dirty="0" smtClean="0"/>
              <a:t> 2013/14 Annual Report, UKPN 2013 Annual Report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512" y="2420888"/>
            <a:ext cx="1979712" cy="1600438"/>
          </a:xfrm>
          <a:prstGeom prst="rect">
            <a:avLst/>
          </a:prstGeom>
          <a:solidFill>
            <a:srgbClr val="FFCC99"/>
          </a:solidFill>
        </p:spPr>
        <p:txBody>
          <a:bodyPr wrap="square">
            <a:spAutoFit/>
          </a:bodyPr>
          <a:lstStyle/>
          <a:p>
            <a:r>
              <a:rPr lang="en-US" dirty="0"/>
              <a:t>Based on recent Ofgem decision for UKPN, and </a:t>
            </a:r>
            <a:r>
              <a:rPr lang="en-US" dirty="0" err="1"/>
              <a:t>Energex</a:t>
            </a:r>
            <a:r>
              <a:rPr lang="en-US" dirty="0"/>
              <a:t> and </a:t>
            </a:r>
            <a:r>
              <a:rPr lang="en-US" dirty="0" err="1"/>
              <a:t>Ergon</a:t>
            </a:r>
            <a:r>
              <a:rPr lang="en-US" dirty="0"/>
              <a:t> proposal to AER, this gap is likely to get even bigger in next regulatory period.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412776"/>
            <a:ext cx="6322298" cy="392948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7544" y="5373216"/>
            <a:ext cx="8644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Pecuniary benefit =	NPAT for UK Power Networks</a:t>
            </a:r>
          </a:p>
          <a:p>
            <a:r>
              <a:rPr lang="en-US" sz="1400" dirty="0" smtClean="0"/>
              <a:t>		NPAT + Tax + Competitive Neutrality Fees – CSO payments for </a:t>
            </a:r>
            <a:r>
              <a:rPr lang="en-US" sz="1400" dirty="0" err="1" smtClean="0"/>
              <a:t>Energex</a:t>
            </a:r>
            <a:r>
              <a:rPr lang="en-US" sz="1400" dirty="0" smtClean="0"/>
              <a:t> and </a:t>
            </a:r>
            <a:r>
              <a:rPr lang="en-US" sz="1400" dirty="0" err="1" smtClean="0"/>
              <a:t>Ergon</a:t>
            </a:r>
            <a:endParaRPr lang="en-US" sz="1400" dirty="0" smtClean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123728" y="3212976"/>
            <a:ext cx="2376264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30320730"/>
      </p:ext>
    </p:extLst>
  </p:cSld>
  <p:clrMapOvr>
    <a:masterClrMapping/>
  </p:clrMapOvr>
</p:sld>
</file>

<file path=ppt/theme/theme1.xml><?xml version="1.0" encoding="utf-8"?>
<a:theme xmlns:a="http://schemas.openxmlformats.org/drawingml/2006/main" name="CME LOGO OPTIONS 18.6.11">
  <a:themeElements>
    <a:clrScheme name="Firecone 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recon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sz="14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/>
        </a:defPPr>
      </a:lstStyle>
    </a:txDef>
  </a:objectDefaults>
  <a:extraClrSchemeLst>
    <a:extraClrScheme>
      <a:clrScheme name="Firecone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cone 2007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E7B98A"/>
        </a:accent6>
        <a:hlink>
          <a:srgbClr val="99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cone 2007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EAEAEA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E7B98A"/>
        </a:accent6>
        <a:hlink>
          <a:srgbClr val="99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 LOGO OPTIONS 18.6.11.pot</Template>
  <TotalTime>22299</TotalTime>
  <Words>211</Words>
  <Application>Microsoft Office PowerPoint</Application>
  <PresentationFormat>On-screen Show (4:3)</PresentationFormat>
  <Paragraphs>34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CME LOGO OPTIONS 18.6.11</vt:lpstr>
      <vt:lpstr>PowerPoint Presentation</vt:lpstr>
      <vt:lpstr>Proposed revenues much higher than actual or allowed in current period</vt:lpstr>
      <vt:lpstr>Proposed RAB continues upward march</vt:lpstr>
      <vt:lpstr>Proposed opex higher than actual in current period</vt:lpstr>
      <vt:lpstr>Proposed capex about the same as allowed in last QCA decision</vt:lpstr>
      <vt:lpstr>Proposed WACC (net of risk free rate) even higher than current regulatory period</vt:lpstr>
      <vt:lpstr>And proposed income tax in next period now 4 (Ergon) and 3 (Energex) times as much as AER allowed for current period</vt:lpstr>
      <vt:lpstr>Pecuniary benefits from electricity distribution have been rising strongly and if proposal is accepted it likely that this trend will continue</vt:lpstr>
      <vt:lpstr>But Energex and Ergon profitability per connection compares poorly (from consumers’ point of view).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[Title]</dc:title>
  <dc:creator>Firecone</dc:creator>
  <cp:lastModifiedBy>Lowien, Robyn</cp:lastModifiedBy>
  <cp:revision>323</cp:revision>
  <dcterms:created xsi:type="dcterms:W3CDTF">2010-11-22T22:27:00Z</dcterms:created>
  <dcterms:modified xsi:type="dcterms:W3CDTF">2014-12-10T22:20:52Z</dcterms:modified>
</cp:coreProperties>
</file>