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28" r:id="rId1"/>
  </p:sldMasterIdLst>
  <p:notesMasterIdLst>
    <p:notesMasterId r:id="rId22"/>
  </p:notesMasterIdLst>
  <p:sldIdLst>
    <p:sldId id="256" r:id="rId2"/>
    <p:sldId id="257" r:id="rId3"/>
    <p:sldId id="266" r:id="rId4"/>
    <p:sldId id="265" r:id="rId5"/>
    <p:sldId id="264" r:id="rId6"/>
    <p:sldId id="263" r:id="rId7"/>
    <p:sldId id="268" r:id="rId8"/>
    <p:sldId id="269" r:id="rId9"/>
    <p:sldId id="270" r:id="rId10"/>
    <p:sldId id="271" r:id="rId11"/>
    <p:sldId id="260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2F6F"/>
    <a:srgbClr val="706138"/>
    <a:srgbClr val="695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-8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B2EDAF-BF7C-4E3C-B7BF-FDDCCD2C493C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DCD9C5E2-646A-4F3B-BB1E-D40F82011E5E}">
      <dgm:prSet phldrT="[Text]"/>
      <dgm:spPr>
        <a:solidFill>
          <a:srgbClr val="FFCC66"/>
        </a:solidFill>
        <a:ln>
          <a:solidFill>
            <a:schemeClr val="bg1"/>
          </a:solidFill>
        </a:ln>
      </dgm:spPr>
      <dgm:t>
        <a:bodyPr/>
        <a:lstStyle/>
        <a:p>
          <a:r>
            <a:rPr lang="en-AU" b="1" dirty="0" smtClean="0">
              <a:solidFill>
                <a:schemeClr val="tx1"/>
              </a:solidFill>
              <a:latin typeface="Lucida Fax" pitchFamily="18" charset="0"/>
            </a:rPr>
            <a:t>Stage 1: </a:t>
          </a:r>
          <a:br>
            <a:rPr lang="en-AU" b="1" dirty="0" smtClean="0">
              <a:solidFill>
                <a:schemeClr val="tx1"/>
              </a:solidFill>
              <a:latin typeface="Lucida Fax" pitchFamily="18" charset="0"/>
            </a:rPr>
          </a:br>
          <a:r>
            <a:rPr lang="en-AU" dirty="0" smtClean="0">
              <a:solidFill>
                <a:schemeClr val="tx1"/>
              </a:solidFill>
              <a:latin typeface="Lucida Fax" pitchFamily="18" charset="0"/>
            </a:rPr>
            <a:t>Actual performance</a:t>
          </a:r>
          <a:endParaRPr lang="en-AU" b="1" dirty="0">
            <a:solidFill>
              <a:schemeClr val="tx1"/>
            </a:solidFill>
            <a:latin typeface="Lucida Fax" pitchFamily="18" charset="0"/>
          </a:endParaRPr>
        </a:p>
      </dgm:t>
    </dgm:pt>
    <dgm:pt modelId="{96B5BA87-9CB7-4C00-9752-B2E7FC33F326}" type="parTrans" cxnId="{6B52C16E-FA9C-4DC3-9507-B92B077C96D6}">
      <dgm:prSet/>
      <dgm:spPr/>
      <dgm:t>
        <a:bodyPr/>
        <a:lstStyle/>
        <a:p>
          <a:endParaRPr lang="en-AU"/>
        </a:p>
      </dgm:t>
    </dgm:pt>
    <dgm:pt modelId="{FDFC649C-48D6-4586-8F23-8DBA3E3FFF46}" type="sibTrans" cxnId="{6B52C16E-FA9C-4DC3-9507-B92B077C96D6}">
      <dgm:prSet/>
      <dgm:spPr>
        <a:ln w="15875" cmpd="sng">
          <a:solidFill>
            <a:schemeClr val="tx1"/>
          </a:solidFill>
        </a:ln>
      </dgm:spPr>
      <dgm:t>
        <a:bodyPr/>
        <a:lstStyle/>
        <a:p>
          <a:endParaRPr lang="en-AU" dirty="0"/>
        </a:p>
      </dgm:t>
    </dgm:pt>
    <dgm:pt modelId="{7EB710D4-65D2-4D82-98CB-32C955F79C2D}">
      <dgm:prSet phldrT="[Text]"/>
      <dgm:spPr>
        <a:solidFill>
          <a:srgbClr val="FFCC66"/>
        </a:solidFill>
        <a:ln>
          <a:solidFill>
            <a:schemeClr val="bg1"/>
          </a:solidFill>
        </a:ln>
      </dgm:spPr>
      <dgm:t>
        <a:bodyPr/>
        <a:lstStyle/>
        <a:p>
          <a:r>
            <a:rPr lang="en-AU" b="1" dirty="0" smtClean="0">
              <a:solidFill>
                <a:schemeClr val="tx1"/>
              </a:solidFill>
              <a:latin typeface="Lucida Fax" pitchFamily="18" charset="0"/>
            </a:rPr>
            <a:t>Stage 2: </a:t>
          </a:r>
          <a:r>
            <a:rPr lang="en-AU" dirty="0" smtClean="0">
              <a:solidFill>
                <a:schemeClr val="tx1"/>
              </a:solidFill>
              <a:latin typeface="Lucida Fax" pitchFamily="18" charset="0"/>
            </a:rPr>
            <a:t>Incentives</a:t>
          </a:r>
          <a:endParaRPr lang="en-AU" b="1" dirty="0">
            <a:solidFill>
              <a:schemeClr val="tx1"/>
            </a:solidFill>
            <a:latin typeface="Lucida Fax" pitchFamily="18" charset="0"/>
          </a:endParaRPr>
        </a:p>
      </dgm:t>
    </dgm:pt>
    <dgm:pt modelId="{FA751EAE-D31B-4149-BC79-59090D1A114B}" type="parTrans" cxnId="{F96331A5-7EA4-4E89-86DE-47F49DF88A7D}">
      <dgm:prSet/>
      <dgm:spPr/>
      <dgm:t>
        <a:bodyPr/>
        <a:lstStyle/>
        <a:p>
          <a:endParaRPr lang="en-AU"/>
        </a:p>
      </dgm:t>
    </dgm:pt>
    <dgm:pt modelId="{4743FACC-598F-4BB0-9F4C-4E4F7EC07457}" type="sibTrans" cxnId="{F96331A5-7EA4-4E89-86DE-47F49DF88A7D}">
      <dgm:prSet/>
      <dgm:spPr>
        <a:ln w="15875" cmpd="sng">
          <a:solidFill>
            <a:schemeClr val="tx1"/>
          </a:solidFill>
        </a:ln>
      </dgm:spPr>
      <dgm:t>
        <a:bodyPr/>
        <a:lstStyle/>
        <a:p>
          <a:endParaRPr lang="en-AU" dirty="0"/>
        </a:p>
      </dgm:t>
    </dgm:pt>
    <dgm:pt modelId="{BF7108D1-F1C1-4373-8CAC-D69D710D6527}">
      <dgm:prSet phldrT="[Text]"/>
      <dgm:spPr>
        <a:solidFill>
          <a:srgbClr val="FFAD09"/>
        </a:solidFill>
        <a:ln>
          <a:solidFill>
            <a:schemeClr val="bg1"/>
          </a:solidFill>
        </a:ln>
      </dgm:spPr>
      <dgm:t>
        <a:bodyPr/>
        <a:lstStyle/>
        <a:p>
          <a:r>
            <a:rPr lang="en-AU" b="1" dirty="0" smtClean="0">
              <a:solidFill>
                <a:schemeClr val="tx1"/>
              </a:solidFill>
              <a:latin typeface="Lucida Fax" pitchFamily="18" charset="0"/>
            </a:rPr>
            <a:t>Stage 3: </a:t>
          </a:r>
          <a:br>
            <a:rPr lang="en-AU" b="1" dirty="0" smtClean="0">
              <a:solidFill>
                <a:schemeClr val="tx1"/>
              </a:solidFill>
              <a:latin typeface="Lucida Fax" pitchFamily="18" charset="0"/>
            </a:rPr>
          </a:br>
          <a:r>
            <a:rPr lang="en-AU" dirty="0" smtClean="0">
              <a:solidFill>
                <a:schemeClr val="tx1"/>
              </a:solidFill>
              <a:latin typeface="Lucida Fax" pitchFamily="18" charset="0"/>
            </a:rPr>
            <a:t>Project management</a:t>
          </a:r>
          <a:endParaRPr lang="en-AU" b="1" dirty="0">
            <a:solidFill>
              <a:schemeClr val="tx1"/>
            </a:solidFill>
            <a:latin typeface="Lucida Fax" pitchFamily="18" charset="0"/>
          </a:endParaRPr>
        </a:p>
      </dgm:t>
    </dgm:pt>
    <dgm:pt modelId="{11C807E0-BAF0-4F9C-BF91-519A7FC15D23}" type="parTrans" cxnId="{ACAF9DDD-C37D-4185-8EED-45B7210ABA1B}">
      <dgm:prSet/>
      <dgm:spPr/>
      <dgm:t>
        <a:bodyPr/>
        <a:lstStyle/>
        <a:p>
          <a:endParaRPr lang="en-AU"/>
        </a:p>
      </dgm:t>
    </dgm:pt>
    <dgm:pt modelId="{BE8E6542-DBD9-4E3C-8CD1-DBB4C3C1C647}" type="sibTrans" cxnId="{ACAF9DDD-C37D-4185-8EED-45B7210ABA1B}">
      <dgm:prSet/>
      <dgm:spPr>
        <a:ln w="15875">
          <a:solidFill>
            <a:schemeClr val="tx1"/>
          </a:solidFill>
        </a:ln>
      </dgm:spPr>
      <dgm:t>
        <a:bodyPr/>
        <a:lstStyle/>
        <a:p>
          <a:endParaRPr lang="en-AU" dirty="0"/>
        </a:p>
      </dgm:t>
    </dgm:pt>
    <dgm:pt modelId="{B88A2029-A2A9-4488-8E4A-1CEB413ED5DE}">
      <dgm:prSet phldrT="[Text]"/>
      <dgm:spPr>
        <a:solidFill>
          <a:srgbClr val="FF6600"/>
        </a:solidFill>
        <a:ln>
          <a:solidFill>
            <a:schemeClr val="bg1"/>
          </a:solidFill>
        </a:ln>
      </dgm:spPr>
      <dgm:t>
        <a:bodyPr/>
        <a:lstStyle/>
        <a:p>
          <a:r>
            <a:rPr lang="en-AU" b="1" dirty="0" smtClean="0">
              <a:solidFill>
                <a:schemeClr val="tx1"/>
              </a:solidFill>
              <a:latin typeface="Lucida Fax" pitchFamily="18" charset="0"/>
            </a:rPr>
            <a:t>The AER may exclude inefficient capex</a:t>
          </a:r>
          <a:endParaRPr lang="en-AU" b="1" dirty="0">
            <a:solidFill>
              <a:schemeClr val="tx1"/>
            </a:solidFill>
            <a:latin typeface="Lucida Fax" pitchFamily="18" charset="0"/>
          </a:endParaRPr>
        </a:p>
      </dgm:t>
    </dgm:pt>
    <dgm:pt modelId="{03F6DDA4-751B-4D00-8EA1-706D37860E8D}" type="parTrans" cxnId="{174909CB-491F-429A-A79A-63795A96FD0C}">
      <dgm:prSet/>
      <dgm:spPr/>
      <dgm:t>
        <a:bodyPr/>
        <a:lstStyle/>
        <a:p>
          <a:endParaRPr lang="en-AU"/>
        </a:p>
      </dgm:t>
    </dgm:pt>
    <dgm:pt modelId="{E270AB0A-C743-466B-B114-B4D6894CC849}" type="sibTrans" cxnId="{174909CB-491F-429A-A79A-63795A96FD0C}">
      <dgm:prSet/>
      <dgm:spPr/>
      <dgm:t>
        <a:bodyPr/>
        <a:lstStyle/>
        <a:p>
          <a:endParaRPr lang="en-AU"/>
        </a:p>
      </dgm:t>
    </dgm:pt>
    <dgm:pt modelId="{293D7D98-86F9-406F-BF69-98DCD6776A43}">
      <dgm:prSet phldrT="[Text]"/>
      <dgm:spPr>
        <a:solidFill>
          <a:srgbClr val="FFAD09"/>
        </a:solidFill>
        <a:ln>
          <a:solidFill>
            <a:schemeClr val="bg1"/>
          </a:solidFill>
        </a:ln>
      </dgm:spPr>
      <dgm:t>
        <a:bodyPr/>
        <a:lstStyle/>
        <a:p>
          <a:r>
            <a:rPr lang="en-AU" b="1" dirty="0" smtClean="0">
              <a:solidFill>
                <a:schemeClr val="tx1"/>
              </a:solidFill>
              <a:latin typeface="Lucida Fax" pitchFamily="18" charset="0"/>
            </a:rPr>
            <a:t>Stage 4: </a:t>
          </a:r>
          <a:br>
            <a:rPr lang="en-AU" b="1" dirty="0" smtClean="0">
              <a:solidFill>
                <a:schemeClr val="tx1"/>
              </a:solidFill>
              <a:latin typeface="Lucida Fax" pitchFamily="18" charset="0"/>
            </a:rPr>
          </a:br>
          <a:r>
            <a:rPr lang="en-AU" b="0" dirty="0" smtClean="0">
              <a:solidFill>
                <a:schemeClr val="tx1"/>
              </a:solidFill>
              <a:latin typeface="Lucida Fax" pitchFamily="18" charset="0"/>
            </a:rPr>
            <a:t>Detailed review of capex</a:t>
          </a:r>
          <a:endParaRPr lang="en-AU" b="1" dirty="0">
            <a:solidFill>
              <a:schemeClr val="tx1"/>
            </a:solidFill>
            <a:latin typeface="Lucida Fax" pitchFamily="18" charset="0"/>
          </a:endParaRPr>
        </a:p>
      </dgm:t>
    </dgm:pt>
    <dgm:pt modelId="{A8E2982C-A28D-44ED-ACBF-E2D41A97B75F}" type="parTrans" cxnId="{F2753929-858B-4F0A-AA2A-05470A02F8C5}">
      <dgm:prSet/>
      <dgm:spPr/>
      <dgm:t>
        <a:bodyPr/>
        <a:lstStyle/>
        <a:p>
          <a:endParaRPr lang="en-AU"/>
        </a:p>
      </dgm:t>
    </dgm:pt>
    <dgm:pt modelId="{98182117-49BA-4E58-A1CA-BD343F8A76FA}" type="sibTrans" cxnId="{F2753929-858B-4F0A-AA2A-05470A02F8C5}">
      <dgm:prSet/>
      <dgm:spPr>
        <a:ln w="15875" cmpd="sng">
          <a:solidFill>
            <a:schemeClr val="tx1"/>
          </a:solidFill>
        </a:ln>
      </dgm:spPr>
      <dgm:t>
        <a:bodyPr/>
        <a:lstStyle/>
        <a:p>
          <a:endParaRPr lang="en-AU" dirty="0"/>
        </a:p>
      </dgm:t>
    </dgm:pt>
    <dgm:pt modelId="{072357CF-7585-4278-B9DA-680A8F536885}" type="pres">
      <dgm:prSet presAssocID="{37B2EDAF-BF7C-4E3C-B7BF-FDDCCD2C493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7CE10346-152B-42EB-B633-BCB9F823F164}" type="pres">
      <dgm:prSet presAssocID="{DCD9C5E2-646A-4F3B-BB1E-D40F82011E5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BC8A952A-2C1C-4AED-9AEF-7E8881BE3F7F}" type="pres">
      <dgm:prSet presAssocID="{FDFC649C-48D6-4586-8F23-8DBA3E3FFF46}" presName="sibTrans" presStyleLbl="sibTrans1D1" presStyleIdx="0" presStyleCnt="4"/>
      <dgm:spPr/>
      <dgm:t>
        <a:bodyPr/>
        <a:lstStyle/>
        <a:p>
          <a:endParaRPr lang="en-AU"/>
        </a:p>
      </dgm:t>
    </dgm:pt>
    <dgm:pt modelId="{01B0E796-427F-4F1B-8B45-D76C8CD22B6B}" type="pres">
      <dgm:prSet presAssocID="{FDFC649C-48D6-4586-8F23-8DBA3E3FFF46}" presName="connectorText" presStyleLbl="sibTrans1D1" presStyleIdx="0" presStyleCnt="4"/>
      <dgm:spPr/>
      <dgm:t>
        <a:bodyPr/>
        <a:lstStyle/>
        <a:p>
          <a:endParaRPr lang="en-AU"/>
        </a:p>
      </dgm:t>
    </dgm:pt>
    <dgm:pt modelId="{949F0BD7-1C47-4CA5-BBDF-E8779AD4A40D}" type="pres">
      <dgm:prSet presAssocID="{7EB710D4-65D2-4D82-98CB-32C955F79C2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F4ACBA1B-E51E-4522-A123-211398168D34}" type="pres">
      <dgm:prSet presAssocID="{4743FACC-598F-4BB0-9F4C-4E4F7EC07457}" presName="sibTrans" presStyleLbl="sibTrans1D1" presStyleIdx="1" presStyleCnt="4"/>
      <dgm:spPr/>
      <dgm:t>
        <a:bodyPr/>
        <a:lstStyle/>
        <a:p>
          <a:endParaRPr lang="en-AU"/>
        </a:p>
      </dgm:t>
    </dgm:pt>
    <dgm:pt modelId="{9E903ABE-0F68-4E07-AEFE-6D228B6B5F63}" type="pres">
      <dgm:prSet presAssocID="{4743FACC-598F-4BB0-9F4C-4E4F7EC07457}" presName="connectorText" presStyleLbl="sibTrans1D1" presStyleIdx="1" presStyleCnt="4"/>
      <dgm:spPr/>
      <dgm:t>
        <a:bodyPr/>
        <a:lstStyle/>
        <a:p>
          <a:endParaRPr lang="en-AU"/>
        </a:p>
      </dgm:t>
    </dgm:pt>
    <dgm:pt modelId="{3D3C9969-12A7-4E9F-8B20-63400C38ABBA}" type="pres">
      <dgm:prSet presAssocID="{BF7108D1-F1C1-4373-8CAC-D69D710D652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26CFF25-D275-4BCD-88B4-4FF8F4B3A94D}" type="pres">
      <dgm:prSet presAssocID="{BE8E6542-DBD9-4E3C-8CD1-DBB4C3C1C647}" presName="sibTrans" presStyleLbl="sibTrans1D1" presStyleIdx="2" presStyleCnt="4"/>
      <dgm:spPr/>
      <dgm:t>
        <a:bodyPr/>
        <a:lstStyle/>
        <a:p>
          <a:endParaRPr lang="en-AU"/>
        </a:p>
      </dgm:t>
    </dgm:pt>
    <dgm:pt modelId="{BEE2AAE6-8932-4B48-A7C0-E0E66188A117}" type="pres">
      <dgm:prSet presAssocID="{BE8E6542-DBD9-4E3C-8CD1-DBB4C3C1C647}" presName="connectorText" presStyleLbl="sibTrans1D1" presStyleIdx="2" presStyleCnt="4"/>
      <dgm:spPr/>
      <dgm:t>
        <a:bodyPr/>
        <a:lstStyle/>
        <a:p>
          <a:endParaRPr lang="en-AU"/>
        </a:p>
      </dgm:t>
    </dgm:pt>
    <dgm:pt modelId="{D54DB1B8-E330-45BF-AED8-B5D13D4F9ACB}" type="pres">
      <dgm:prSet presAssocID="{293D7D98-86F9-406F-BF69-98DCD6776A4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F0380CD8-5A35-405F-B430-62A1B83BDA9A}" type="pres">
      <dgm:prSet presAssocID="{98182117-49BA-4E58-A1CA-BD343F8A76FA}" presName="sibTrans" presStyleLbl="sibTrans1D1" presStyleIdx="3" presStyleCnt="4"/>
      <dgm:spPr/>
      <dgm:t>
        <a:bodyPr/>
        <a:lstStyle/>
        <a:p>
          <a:endParaRPr lang="en-AU"/>
        </a:p>
      </dgm:t>
    </dgm:pt>
    <dgm:pt modelId="{51A6917F-FAAD-458F-9769-9CFAA870263E}" type="pres">
      <dgm:prSet presAssocID="{98182117-49BA-4E58-A1CA-BD343F8A76FA}" presName="connectorText" presStyleLbl="sibTrans1D1" presStyleIdx="3" presStyleCnt="4"/>
      <dgm:spPr/>
      <dgm:t>
        <a:bodyPr/>
        <a:lstStyle/>
        <a:p>
          <a:endParaRPr lang="en-AU"/>
        </a:p>
      </dgm:t>
    </dgm:pt>
    <dgm:pt modelId="{346028B6-D348-4EB4-8F36-757E3D23BEEA}" type="pres">
      <dgm:prSet presAssocID="{B88A2029-A2A9-4488-8E4A-1CEB413ED5D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AE88FA0F-009A-4E3B-BCC3-19739361E63A}" type="presOf" srcId="{FDFC649C-48D6-4586-8F23-8DBA3E3FFF46}" destId="{BC8A952A-2C1C-4AED-9AEF-7E8881BE3F7F}" srcOrd="0" destOrd="0" presId="urn:microsoft.com/office/officeart/2005/8/layout/bProcess3"/>
    <dgm:cxn modelId="{20CF3662-B5CF-428C-B0ED-9429879E6BFB}" type="presOf" srcId="{37B2EDAF-BF7C-4E3C-B7BF-FDDCCD2C493C}" destId="{072357CF-7585-4278-B9DA-680A8F536885}" srcOrd="0" destOrd="0" presId="urn:microsoft.com/office/officeart/2005/8/layout/bProcess3"/>
    <dgm:cxn modelId="{ACAF9DDD-C37D-4185-8EED-45B7210ABA1B}" srcId="{37B2EDAF-BF7C-4E3C-B7BF-FDDCCD2C493C}" destId="{BF7108D1-F1C1-4373-8CAC-D69D710D6527}" srcOrd="2" destOrd="0" parTransId="{11C807E0-BAF0-4F9C-BF91-519A7FC15D23}" sibTransId="{BE8E6542-DBD9-4E3C-8CD1-DBB4C3C1C647}"/>
    <dgm:cxn modelId="{F2753929-858B-4F0A-AA2A-05470A02F8C5}" srcId="{37B2EDAF-BF7C-4E3C-B7BF-FDDCCD2C493C}" destId="{293D7D98-86F9-406F-BF69-98DCD6776A43}" srcOrd="3" destOrd="0" parTransId="{A8E2982C-A28D-44ED-ACBF-E2D41A97B75F}" sibTransId="{98182117-49BA-4E58-A1CA-BD343F8A76FA}"/>
    <dgm:cxn modelId="{27145DAA-1C44-4730-9642-234BF1FDBF63}" type="presOf" srcId="{BE8E6542-DBD9-4E3C-8CD1-DBB4C3C1C647}" destId="{BEE2AAE6-8932-4B48-A7C0-E0E66188A117}" srcOrd="1" destOrd="0" presId="urn:microsoft.com/office/officeart/2005/8/layout/bProcess3"/>
    <dgm:cxn modelId="{6B52C16E-FA9C-4DC3-9507-B92B077C96D6}" srcId="{37B2EDAF-BF7C-4E3C-B7BF-FDDCCD2C493C}" destId="{DCD9C5E2-646A-4F3B-BB1E-D40F82011E5E}" srcOrd="0" destOrd="0" parTransId="{96B5BA87-9CB7-4C00-9752-B2E7FC33F326}" sibTransId="{FDFC649C-48D6-4586-8F23-8DBA3E3FFF46}"/>
    <dgm:cxn modelId="{573C00D3-4347-4961-A718-9DBEA734877B}" type="presOf" srcId="{98182117-49BA-4E58-A1CA-BD343F8A76FA}" destId="{51A6917F-FAAD-458F-9769-9CFAA870263E}" srcOrd="1" destOrd="0" presId="urn:microsoft.com/office/officeart/2005/8/layout/bProcess3"/>
    <dgm:cxn modelId="{B0E7E3DE-9CE4-47E1-B659-94747E51CED6}" type="presOf" srcId="{BF7108D1-F1C1-4373-8CAC-D69D710D6527}" destId="{3D3C9969-12A7-4E9F-8B20-63400C38ABBA}" srcOrd="0" destOrd="0" presId="urn:microsoft.com/office/officeart/2005/8/layout/bProcess3"/>
    <dgm:cxn modelId="{DB43DAD8-FFD9-4FDD-B7E6-82F791289DB0}" type="presOf" srcId="{293D7D98-86F9-406F-BF69-98DCD6776A43}" destId="{D54DB1B8-E330-45BF-AED8-B5D13D4F9ACB}" srcOrd="0" destOrd="0" presId="urn:microsoft.com/office/officeart/2005/8/layout/bProcess3"/>
    <dgm:cxn modelId="{F96331A5-7EA4-4E89-86DE-47F49DF88A7D}" srcId="{37B2EDAF-BF7C-4E3C-B7BF-FDDCCD2C493C}" destId="{7EB710D4-65D2-4D82-98CB-32C955F79C2D}" srcOrd="1" destOrd="0" parTransId="{FA751EAE-D31B-4149-BC79-59090D1A114B}" sibTransId="{4743FACC-598F-4BB0-9F4C-4E4F7EC07457}"/>
    <dgm:cxn modelId="{66372023-D035-4327-B413-96B2236C2BF8}" type="presOf" srcId="{BE8E6542-DBD9-4E3C-8CD1-DBB4C3C1C647}" destId="{A26CFF25-D275-4BCD-88B4-4FF8F4B3A94D}" srcOrd="0" destOrd="0" presId="urn:microsoft.com/office/officeart/2005/8/layout/bProcess3"/>
    <dgm:cxn modelId="{0D71721D-1DA5-4684-B1AF-53C423908F59}" type="presOf" srcId="{4743FACC-598F-4BB0-9F4C-4E4F7EC07457}" destId="{9E903ABE-0F68-4E07-AEFE-6D228B6B5F63}" srcOrd="1" destOrd="0" presId="urn:microsoft.com/office/officeart/2005/8/layout/bProcess3"/>
    <dgm:cxn modelId="{E77C9F90-8D60-4251-8152-B53750B99785}" type="presOf" srcId="{B88A2029-A2A9-4488-8E4A-1CEB413ED5DE}" destId="{346028B6-D348-4EB4-8F36-757E3D23BEEA}" srcOrd="0" destOrd="0" presId="urn:microsoft.com/office/officeart/2005/8/layout/bProcess3"/>
    <dgm:cxn modelId="{CC1B391C-1641-4219-8730-FB015DA868D3}" type="presOf" srcId="{7EB710D4-65D2-4D82-98CB-32C955F79C2D}" destId="{949F0BD7-1C47-4CA5-BBDF-E8779AD4A40D}" srcOrd="0" destOrd="0" presId="urn:microsoft.com/office/officeart/2005/8/layout/bProcess3"/>
    <dgm:cxn modelId="{556D7B7F-FBCE-4BED-852C-08F231EDFFD6}" type="presOf" srcId="{4743FACC-598F-4BB0-9F4C-4E4F7EC07457}" destId="{F4ACBA1B-E51E-4522-A123-211398168D34}" srcOrd="0" destOrd="0" presId="urn:microsoft.com/office/officeart/2005/8/layout/bProcess3"/>
    <dgm:cxn modelId="{01466E92-84C5-47FF-8643-37F80C6618A2}" type="presOf" srcId="{DCD9C5E2-646A-4F3B-BB1E-D40F82011E5E}" destId="{7CE10346-152B-42EB-B633-BCB9F823F164}" srcOrd="0" destOrd="0" presId="urn:microsoft.com/office/officeart/2005/8/layout/bProcess3"/>
    <dgm:cxn modelId="{ECF1E7A8-503D-4BAA-9DA6-32CCD692047C}" type="presOf" srcId="{FDFC649C-48D6-4586-8F23-8DBA3E3FFF46}" destId="{01B0E796-427F-4F1B-8B45-D76C8CD22B6B}" srcOrd="1" destOrd="0" presId="urn:microsoft.com/office/officeart/2005/8/layout/bProcess3"/>
    <dgm:cxn modelId="{174909CB-491F-429A-A79A-63795A96FD0C}" srcId="{37B2EDAF-BF7C-4E3C-B7BF-FDDCCD2C493C}" destId="{B88A2029-A2A9-4488-8E4A-1CEB413ED5DE}" srcOrd="4" destOrd="0" parTransId="{03F6DDA4-751B-4D00-8EA1-706D37860E8D}" sibTransId="{E270AB0A-C743-466B-B114-B4D6894CC849}"/>
    <dgm:cxn modelId="{ADDD2B42-08FC-4B73-A9B6-885470DC84EF}" type="presOf" srcId="{98182117-49BA-4E58-A1CA-BD343F8A76FA}" destId="{F0380CD8-5A35-405F-B430-62A1B83BDA9A}" srcOrd="0" destOrd="0" presId="urn:microsoft.com/office/officeart/2005/8/layout/bProcess3"/>
    <dgm:cxn modelId="{90B13237-2147-4A0E-85BA-BFEAA47240BF}" type="presParOf" srcId="{072357CF-7585-4278-B9DA-680A8F536885}" destId="{7CE10346-152B-42EB-B633-BCB9F823F164}" srcOrd="0" destOrd="0" presId="urn:microsoft.com/office/officeart/2005/8/layout/bProcess3"/>
    <dgm:cxn modelId="{C95DECCA-7020-4B4B-BAAF-41CF30CAACC8}" type="presParOf" srcId="{072357CF-7585-4278-B9DA-680A8F536885}" destId="{BC8A952A-2C1C-4AED-9AEF-7E8881BE3F7F}" srcOrd="1" destOrd="0" presId="urn:microsoft.com/office/officeart/2005/8/layout/bProcess3"/>
    <dgm:cxn modelId="{1EA5A281-8E05-49C8-9E04-770C97DEAD5A}" type="presParOf" srcId="{BC8A952A-2C1C-4AED-9AEF-7E8881BE3F7F}" destId="{01B0E796-427F-4F1B-8B45-D76C8CD22B6B}" srcOrd="0" destOrd="0" presId="urn:microsoft.com/office/officeart/2005/8/layout/bProcess3"/>
    <dgm:cxn modelId="{77D60DBB-5136-4D9E-B31F-F0DD60EB7772}" type="presParOf" srcId="{072357CF-7585-4278-B9DA-680A8F536885}" destId="{949F0BD7-1C47-4CA5-BBDF-E8779AD4A40D}" srcOrd="2" destOrd="0" presId="urn:microsoft.com/office/officeart/2005/8/layout/bProcess3"/>
    <dgm:cxn modelId="{4C0D6833-9469-4896-AEEE-FC9D319B03D2}" type="presParOf" srcId="{072357CF-7585-4278-B9DA-680A8F536885}" destId="{F4ACBA1B-E51E-4522-A123-211398168D34}" srcOrd="3" destOrd="0" presId="urn:microsoft.com/office/officeart/2005/8/layout/bProcess3"/>
    <dgm:cxn modelId="{5AFA4B4A-7E46-4708-8F7B-C0E56DFE3943}" type="presParOf" srcId="{F4ACBA1B-E51E-4522-A123-211398168D34}" destId="{9E903ABE-0F68-4E07-AEFE-6D228B6B5F63}" srcOrd="0" destOrd="0" presId="urn:microsoft.com/office/officeart/2005/8/layout/bProcess3"/>
    <dgm:cxn modelId="{741D962D-FE48-4124-9843-946A4BFA89D1}" type="presParOf" srcId="{072357CF-7585-4278-B9DA-680A8F536885}" destId="{3D3C9969-12A7-4E9F-8B20-63400C38ABBA}" srcOrd="4" destOrd="0" presId="urn:microsoft.com/office/officeart/2005/8/layout/bProcess3"/>
    <dgm:cxn modelId="{BF13E6B9-FFDB-4D48-B523-D8694C6C92FC}" type="presParOf" srcId="{072357CF-7585-4278-B9DA-680A8F536885}" destId="{A26CFF25-D275-4BCD-88B4-4FF8F4B3A94D}" srcOrd="5" destOrd="0" presId="urn:microsoft.com/office/officeart/2005/8/layout/bProcess3"/>
    <dgm:cxn modelId="{8C67001F-3573-49BF-8696-64116E276A8F}" type="presParOf" srcId="{A26CFF25-D275-4BCD-88B4-4FF8F4B3A94D}" destId="{BEE2AAE6-8932-4B48-A7C0-E0E66188A117}" srcOrd="0" destOrd="0" presId="urn:microsoft.com/office/officeart/2005/8/layout/bProcess3"/>
    <dgm:cxn modelId="{93374127-2C01-4524-84A7-15A814709D48}" type="presParOf" srcId="{072357CF-7585-4278-B9DA-680A8F536885}" destId="{D54DB1B8-E330-45BF-AED8-B5D13D4F9ACB}" srcOrd="6" destOrd="0" presId="urn:microsoft.com/office/officeart/2005/8/layout/bProcess3"/>
    <dgm:cxn modelId="{92AAE064-1646-4B91-A152-311CA47D8F92}" type="presParOf" srcId="{072357CF-7585-4278-B9DA-680A8F536885}" destId="{F0380CD8-5A35-405F-B430-62A1B83BDA9A}" srcOrd="7" destOrd="0" presId="urn:microsoft.com/office/officeart/2005/8/layout/bProcess3"/>
    <dgm:cxn modelId="{6A624C17-A1EF-499C-8013-48DAE9321F7E}" type="presParOf" srcId="{F0380CD8-5A35-405F-B430-62A1B83BDA9A}" destId="{51A6917F-FAAD-458F-9769-9CFAA870263E}" srcOrd="0" destOrd="0" presId="urn:microsoft.com/office/officeart/2005/8/layout/bProcess3"/>
    <dgm:cxn modelId="{40695861-AF79-401F-96E0-23FF77556F6D}" type="presParOf" srcId="{072357CF-7585-4278-B9DA-680A8F536885}" destId="{346028B6-D348-4EB4-8F36-757E3D23BEEA}" srcOrd="8" destOrd="0" presId="urn:microsoft.com/office/officeart/2005/8/layout/bProcess3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8A952A-2C1C-4AED-9AEF-7E8881BE3F7F}">
      <dsp:nvSpPr>
        <dsp:cNvPr id="0" name=""/>
        <dsp:cNvSpPr/>
      </dsp:nvSpPr>
      <dsp:spPr>
        <a:xfrm>
          <a:off x="2285678" y="388862"/>
          <a:ext cx="3023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02310" y="45720"/>
              </a:lnTo>
            </a:path>
          </a:pathLst>
        </a:custGeom>
        <a:noFill/>
        <a:ln w="15875" cap="flat" cmpd="sng" algn="ctr">
          <a:solidFill>
            <a:schemeClr val="tx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500" kern="1200" dirty="0"/>
        </a:p>
      </dsp:txBody>
      <dsp:txXfrm>
        <a:off x="2428511" y="432918"/>
        <a:ext cx="16645" cy="3329"/>
      </dsp:txXfrm>
    </dsp:sp>
    <dsp:sp modelId="{7CE10346-152B-42EB-B633-BCB9F823F164}">
      <dsp:nvSpPr>
        <dsp:cNvPr id="0" name=""/>
        <dsp:cNvSpPr/>
      </dsp:nvSpPr>
      <dsp:spPr>
        <a:xfrm>
          <a:off x="840041" y="351"/>
          <a:ext cx="1447437" cy="868462"/>
        </a:xfrm>
        <a:prstGeom prst="rect">
          <a:avLst/>
        </a:prstGeom>
        <a:solidFill>
          <a:srgbClr val="FFCC66"/>
        </a:solidFill>
        <a:ln w="425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b="1" kern="1200" dirty="0" smtClean="0">
              <a:solidFill>
                <a:schemeClr val="tx1"/>
              </a:solidFill>
              <a:latin typeface="Lucida Fax" pitchFamily="18" charset="0"/>
            </a:rPr>
            <a:t>Stage 1: </a:t>
          </a:r>
          <a:br>
            <a:rPr lang="en-AU" sz="1200" b="1" kern="1200" dirty="0" smtClean="0">
              <a:solidFill>
                <a:schemeClr val="tx1"/>
              </a:solidFill>
              <a:latin typeface="Lucida Fax" pitchFamily="18" charset="0"/>
            </a:rPr>
          </a:br>
          <a:r>
            <a:rPr lang="en-AU" sz="1200" kern="1200" dirty="0" smtClean="0">
              <a:solidFill>
                <a:schemeClr val="tx1"/>
              </a:solidFill>
              <a:latin typeface="Lucida Fax" pitchFamily="18" charset="0"/>
            </a:rPr>
            <a:t>Actual performance</a:t>
          </a:r>
          <a:endParaRPr lang="en-AU" sz="1200" b="1" kern="1200" dirty="0">
            <a:solidFill>
              <a:schemeClr val="tx1"/>
            </a:solidFill>
            <a:latin typeface="Lucida Fax" pitchFamily="18" charset="0"/>
          </a:endParaRPr>
        </a:p>
      </dsp:txBody>
      <dsp:txXfrm>
        <a:off x="840041" y="351"/>
        <a:ext cx="1447437" cy="868462"/>
      </dsp:txXfrm>
    </dsp:sp>
    <dsp:sp modelId="{F4ACBA1B-E51E-4522-A123-211398168D34}">
      <dsp:nvSpPr>
        <dsp:cNvPr id="0" name=""/>
        <dsp:cNvSpPr/>
      </dsp:nvSpPr>
      <dsp:spPr>
        <a:xfrm>
          <a:off x="1563759" y="867014"/>
          <a:ext cx="1780348" cy="302310"/>
        </a:xfrm>
        <a:custGeom>
          <a:avLst/>
          <a:gdLst/>
          <a:ahLst/>
          <a:cxnLst/>
          <a:rect l="0" t="0" r="0" b="0"/>
          <a:pathLst>
            <a:path>
              <a:moveTo>
                <a:pt x="1780348" y="0"/>
              </a:moveTo>
              <a:lnTo>
                <a:pt x="1780348" y="168255"/>
              </a:lnTo>
              <a:lnTo>
                <a:pt x="0" y="168255"/>
              </a:lnTo>
              <a:lnTo>
                <a:pt x="0" y="302310"/>
              </a:lnTo>
            </a:path>
          </a:pathLst>
        </a:custGeom>
        <a:noFill/>
        <a:ln w="15875" cap="flat" cmpd="sng" algn="ctr">
          <a:solidFill>
            <a:schemeClr val="tx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500" kern="1200" dirty="0"/>
        </a:p>
      </dsp:txBody>
      <dsp:txXfrm>
        <a:off x="2408653" y="1016504"/>
        <a:ext cx="90560" cy="3329"/>
      </dsp:txXfrm>
    </dsp:sp>
    <dsp:sp modelId="{949F0BD7-1C47-4CA5-BBDF-E8779AD4A40D}">
      <dsp:nvSpPr>
        <dsp:cNvPr id="0" name=""/>
        <dsp:cNvSpPr/>
      </dsp:nvSpPr>
      <dsp:spPr>
        <a:xfrm>
          <a:off x="2620389" y="351"/>
          <a:ext cx="1447437" cy="868462"/>
        </a:xfrm>
        <a:prstGeom prst="rect">
          <a:avLst/>
        </a:prstGeom>
        <a:solidFill>
          <a:srgbClr val="FFCC66"/>
        </a:solidFill>
        <a:ln w="425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b="1" kern="1200" dirty="0" smtClean="0">
              <a:solidFill>
                <a:schemeClr val="tx1"/>
              </a:solidFill>
              <a:latin typeface="Lucida Fax" pitchFamily="18" charset="0"/>
            </a:rPr>
            <a:t>Stage 2: </a:t>
          </a:r>
          <a:r>
            <a:rPr lang="en-AU" sz="1200" kern="1200" dirty="0" smtClean="0">
              <a:solidFill>
                <a:schemeClr val="tx1"/>
              </a:solidFill>
              <a:latin typeface="Lucida Fax" pitchFamily="18" charset="0"/>
            </a:rPr>
            <a:t>Incentives</a:t>
          </a:r>
          <a:endParaRPr lang="en-AU" sz="1200" b="1" kern="1200" dirty="0">
            <a:solidFill>
              <a:schemeClr val="tx1"/>
            </a:solidFill>
            <a:latin typeface="Lucida Fax" pitchFamily="18" charset="0"/>
          </a:endParaRPr>
        </a:p>
      </dsp:txBody>
      <dsp:txXfrm>
        <a:off x="2620389" y="351"/>
        <a:ext cx="1447437" cy="868462"/>
      </dsp:txXfrm>
    </dsp:sp>
    <dsp:sp modelId="{A26CFF25-D275-4BCD-88B4-4FF8F4B3A94D}">
      <dsp:nvSpPr>
        <dsp:cNvPr id="0" name=""/>
        <dsp:cNvSpPr/>
      </dsp:nvSpPr>
      <dsp:spPr>
        <a:xfrm>
          <a:off x="2285678" y="1590236"/>
          <a:ext cx="3023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02310" y="45720"/>
              </a:lnTo>
            </a:path>
          </a:pathLst>
        </a:custGeom>
        <a:noFill/>
        <a:ln w="15875" cap="flat" cmpd="sng" algn="ctr">
          <a:solidFill>
            <a:schemeClr val="tx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500" kern="1200" dirty="0"/>
        </a:p>
      </dsp:txBody>
      <dsp:txXfrm>
        <a:off x="2428511" y="1634291"/>
        <a:ext cx="16645" cy="3329"/>
      </dsp:txXfrm>
    </dsp:sp>
    <dsp:sp modelId="{3D3C9969-12A7-4E9F-8B20-63400C38ABBA}">
      <dsp:nvSpPr>
        <dsp:cNvPr id="0" name=""/>
        <dsp:cNvSpPr/>
      </dsp:nvSpPr>
      <dsp:spPr>
        <a:xfrm>
          <a:off x="840041" y="1201724"/>
          <a:ext cx="1447437" cy="868462"/>
        </a:xfrm>
        <a:prstGeom prst="rect">
          <a:avLst/>
        </a:prstGeom>
        <a:solidFill>
          <a:srgbClr val="FFAD09"/>
        </a:solidFill>
        <a:ln w="425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b="1" kern="1200" dirty="0" smtClean="0">
              <a:solidFill>
                <a:schemeClr val="tx1"/>
              </a:solidFill>
              <a:latin typeface="Lucida Fax" pitchFamily="18" charset="0"/>
            </a:rPr>
            <a:t>Stage 3: </a:t>
          </a:r>
          <a:br>
            <a:rPr lang="en-AU" sz="1200" b="1" kern="1200" dirty="0" smtClean="0">
              <a:solidFill>
                <a:schemeClr val="tx1"/>
              </a:solidFill>
              <a:latin typeface="Lucida Fax" pitchFamily="18" charset="0"/>
            </a:rPr>
          </a:br>
          <a:r>
            <a:rPr lang="en-AU" sz="1200" kern="1200" dirty="0" smtClean="0">
              <a:solidFill>
                <a:schemeClr val="tx1"/>
              </a:solidFill>
              <a:latin typeface="Lucida Fax" pitchFamily="18" charset="0"/>
            </a:rPr>
            <a:t>Project management</a:t>
          </a:r>
          <a:endParaRPr lang="en-AU" sz="1200" b="1" kern="1200" dirty="0">
            <a:solidFill>
              <a:schemeClr val="tx1"/>
            </a:solidFill>
            <a:latin typeface="Lucida Fax" pitchFamily="18" charset="0"/>
          </a:endParaRPr>
        </a:p>
      </dsp:txBody>
      <dsp:txXfrm>
        <a:off x="840041" y="1201724"/>
        <a:ext cx="1447437" cy="868462"/>
      </dsp:txXfrm>
    </dsp:sp>
    <dsp:sp modelId="{F0380CD8-5A35-405F-B430-62A1B83BDA9A}">
      <dsp:nvSpPr>
        <dsp:cNvPr id="0" name=""/>
        <dsp:cNvSpPr/>
      </dsp:nvSpPr>
      <dsp:spPr>
        <a:xfrm>
          <a:off x="1563759" y="2068387"/>
          <a:ext cx="1780348" cy="302310"/>
        </a:xfrm>
        <a:custGeom>
          <a:avLst/>
          <a:gdLst/>
          <a:ahLst/>
          <a:cxnLst/>
          <a:rect l="0" t="0" r="0" b="0"/>
          <a:pathLst>
            <a:path>
              <a:moveTo>
                <a:pt x="1780348" y="0"/>
              </a:moveTo>
              <a:lnTo>
                <a:pt x="1780348" y="168255"/>
              </a:lnTo>
              <a:lnTo>
                <a:pt x="0" y="168255"/>
              </a:lnTo>
              <a:lnTo>
                <a:pt x="0" y="302310"/>
              </a:lnTo>
            </a:path>
          </a:pathLst>
        </a:custGeom>
        <a:noFill/>
        <a:ln w="15875" cap="flat" cmpd="sng" algn="ctr">
          <a:solidFill>
            <a:schemeClr val="tx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500" kern="1200" dirty="0"/>
        </a:p>
      </dsp:txBody>
      <dsp:txXfrm>
        <a:off x="2408653" y="2217878"/>
        <a:ext cx="90560" cy="3329"/>
      </dsp:txXfrm>
    </dsp:sp>
    <dsp:sp modelId="{D54DB1B8-E330-45BF-AED8-B5D13D4F9ACB}">
      <dsp:nvSpPr>
        <dsp:cNvPr id="0" name=""/>
        <dsp:cNvSpPr/>
      </dsp:nvSpPr>
      <dsp:spPr>
        <a:xfrm>
          <a:off x="2620389" y="1201724"/>
          <a:ext cx="1447437" cy="868462"/>
        </a:xfrm>
        <a:prstGeom prst="rect">
          <a:avLst/>
        </a:prstGeom>
        <a:solidFill>
          <a:srgbClr val="FFAD09"/>
        </a:solidFill>
        <a:ln w="425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b="1" kern="1200" dirty="0" smtClean="0">
              <a:solidFill>
                <a:schemeClr val="tx1"/>
              </a:solidFill>
              <a:latin typeface="Lucida Fax" pitchFamily="18" charset="0"/>
            </a:rPr>
            <a:t>Stage 4: </a:t>
          </a:r>
          <a:br>
            <a:rPr lang="en-AU" sz="1200" b="1" kern="1200" dirty="0" smtClean="0">
              <a:solidFill>
                <a:schemeClr val="tx1"/>
              </a:solidFill>
              <a:latin typeface="Lucida Fax" pitchFamily="18" charset="0"/>
            </a:rPr>
          </a:br>
          <a:r>
            <a:rPr lang="en-AU" sz="1200" b="0" kern="1200" dirty="0" smtClean="0">
              <a:solidFill>
                <a:schemeClr val="tx1"/>
              </a:solidFill>
              <a:latin typeface="Lucida Fax" pitchFamily="18" charset="0"/>
            </a:rPr>
            <a:t>Detailed review of capex</a:t>
          </a:r>
          <a:endParaRPr lang="en-AU" sz="1200" b="1" kern="1200" dirty="0">
            <a:solidFill>
              <a:schemeClr val="tx1"/>
            </a:solidFill>
            <a:latin typeface="Lucida Fax" pitchFamily="18" charset="0"/>
          </a:endParaRPr>
        </a:p>
      </dsp:txBody>
      <dsp:txXfrm>
        <a:off x="2620389" y="1201724"/>
        <a:ext cx="1447437" cy="868462"/>
      </dsp:txXfrm>
    </dsp:sp>
    <dsp:sp modelId="{346028B6-D348-4EB4-8F36-757E3D23BEEA}">
      <dsp:nvSpPr>
        <dsp:cNvPr id="0" name=""/>
        <dsp:cNvSpPr/>
      </dsp:nvSpPr>
      <dsp:spPr>
        <a:xfrm>
          <a:off x="840041" y="2403097"/>
          <a:ext cx="1447437" cy="868462"/>
        </a:xfrm>
        <a:prstGeom prst="rect">
          <a:avLst/>
        </a:prstGeom>
        <a:solidFill>
          <a:srgbClr val="FF6600"/>
        </a:solidFill>
        <a:ln w="425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b="1" kern="1200" dirty="0" smtClean="0">
              <a:solidFill>
                <a:schemeClr val="tx1"/>
              </a:solidFill>
              <a:latin typeface="Lucida Fax" pitchFamily="18" charset="0"/>
            </a:rPr>
            <a:t>The AER may exclude inefficient capex</a:t>
          </a:r>
          <a:endParaRPr lang="en-AU" sz="1200" b="1" kern="1200" dirty="0">
            <a:solidFill>
              <a:schemeClr val="tx1"/>
            </a:solidFill>
            <a:latin typeface="Lucida Fax" pitchFamily="18" charset="0"/>
          </a:endParaRPr>
        </a:p>
      </dsp:txBody>
      <dsp:txXfrm>
        <a:off x="840041" y="2403097"/>
        <a:ext cx="1447437" cy="8684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3DE7689-CFDE-4DEB-B9F6-B5D95AF20D5F}" type="datetimeFigureOut">
              <a:rPr lang="en-AU"/>
              <a:pPr>
                <a:defRPr/>
              </a:pPr>
              <a:t>20/06/2013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23934B9-2176-4C62-8B4C-1E28BAD067E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9189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8912A6B-909F-4D84-B0BC-2C4270BB4D58}" type="datetime1">
              <a:rPr lang="en-AU"/>
              <a:pPr>
                <a:defRPr/>
              </a:pPr>
              <a:t>20/06/2013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BAD6F12-A55B-4EED-9594-5A54BE1A4EA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75348-9E4D-4FBC-907F-2710121E07AD}" type="datetime1">
              <a:rPr lang="en-AU"/>
              <a:pPr>
                <a:defRPr/>
              </a:pPr>
              <a:t>20/06/2013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434D7-8F10-46FB-A475-3579887B938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4A4ED-8BBB-43AF-8714-F731AD125E1B}" type="datetime1">
              <a:rPr lang="en-AU"/>
              <a:pPr>
                <a:defRPr/>
              </a:pPr>
              <a:t>20/06/2013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E13C4-F5F2-4D35-A3A7-43F076663AF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76230-2517-4BB3-BABF-24761F4BBF32}" type="datetime1">
              <a:rPr lang="en-AU"/>
              <a:pPr>
                <a:defRPr/>
              </a:pPr>
              <a:t>20/06/2013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C9D9B-B298-4A50-BDD8-263ABA40ADC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709F32-A7C0-4CE6-A9D6-2628FC7A2F82}" type="datetime1">
              <a:rPr lang="en-AU"/>
              <a:pPr>
                <a:defRPr/>
              </a:pPr>
              <a:t>20/06/2013</a:t>
            </a:fld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AF6D40-43A4-4AA9-AF6A-95A5DE9F201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A9521-73F4-4BB1-8769-CEF90E3EE3EF}" type="datetime1">
              <a:rPr lang="en-AU"/>
              <a:pPr>
                <a:defRPr/>
              </a:pPr>
              <a:t>20/06/2013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97956-BCEA-43BA-B0B4-0FAEA2544A6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96E17-047B-4998-8803-9B209048A055}" type="datetime1">
              <a:rPr lang="en-AU"/>
              <a:pPr>
                <a:defRPr/>
              </a:pPr>
              <a:t>20/06/2013</a:t>
            </a:fld>
            <a:endParaRPr lang="en-AU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2BA35-7731-4D74-879D-C7D5A518930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11E24-2390-419B-8D6C-E8AB9268A1A6}" type="datetime1">
              <a:rPr lang="en-AU"/>
              <a:pPr>
                <a:defRPr/>
              </a:pPr>
              <a:t>20/06/2013</a:t>
            </a:fld>
            <a:endParaRPr lang="en-AU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0FE14-E639-4E58-9972-6C8B7AEF4D9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454647-0746-41DB-8A54-82615970BBD3}" type="datetime1">
              <a:rPr lang="en-AU"/>
              <a:pPr>
                <a:defRPr/>
              </a:pPr>
              <a:t>20/06/2013</a:t>
            </a:fld>
            <a:endParaRPr lang="en-A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59EDE9-F193-41B2-BAF3-BF1C9F9F6C6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A2639-1EFD-4245-82D7-BE1C276CC4F0}" type="datetime1">
              <a:rPr lang="en-AU"/>
              <a:pPr>
                <a:defRPr/>
              </a:pPr>
              <a:t>20/06/2013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87871-90D5-4E21-83A4-6BE1CB65145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E85AFA-ABB4-42D3-B041-BF6B54E5E80F}" type="datetime1">
              <a:rPr lang="en-AU"/>
              <a:pPr>
                <a:defRPr/>
              </a:pPr>
              <a:t>20/06/2013</a:t>
            </a:fld>
            <a:endParaRPr lang="en-A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0DC9EA-8BC3-4191-8730-8EEFFF15B8F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360B623-3A52-4104-9BB5-A70B2828A8AA}" type="datetime1">
              <a:rPr lang="en-AU"/>
              <a:pPr>
                <a:defRPr/>
              </a:pPr>
              <a:t>20/06/2013</a:t>
            </a:fld>
            <a:endParaRPr lang="en-A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8D3E6E9-2F25-48B1-8F8A-675F571B6A4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19" r:id="rId2"/>
    <p:sldLayoutId id="2147483927" r:id="rId3"/>
    <p:sldLayoutId id="2147483920" r:id="rId4"/>
    <p:sldLayoutId id="2147483921" r:id="rId5"/>
    <p:sldLayoutId id="2147483922" r:id="rId6"/>
    <p:sldLayoutId id="2147483928" r:id="rId7"/>
    <p:sldLayoutId id="2147483923" r:id="rId8"/>
    <p:sldLayoutId id="2147483929" r:id="rId9"/>
    <p:sldLayoutId id="2147483924" r:id="rId10"/>
    <p:sldLayoutId id="2147483925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92150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The Australian Energy Regulator</a:t>
            </a:r>
            <a:endParaRPr lang="en-AU" dirty="0"/>
          </a:p>
        </p:txBody>
      </p:sp>
      <p:pic>
        <p:nvPicPr>
          <p:cNvPr id="6148" name="Picture 5" descr="D10 1334418  AER logo_landscape_RGB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5805488"/>
            <a:ext cx="216217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9"/>
          <p:cNvSpPr txBox="1">
            <a:spLocks noChangeArrowheads="1"/>
          </p:cNvSpPr>
          <p:nvPr/>
        </p:nvSpPr>
        <p:spPr>
          <a:xfrm>
            <a:off x="395536" y="2102991"/>
            <a:ext cx="7772400" cy="1470025"/>
          </a:xfrm>
          <a:prstGeom prst="rect">
            <a:avLst/>
          </a:prstGeom>
        </p:spPr>
        <p:txBody>
          <a:bodyPr vert="horz" lIns="45720" rIns="45720" bIns="45720" anchor="b">
            <a:norm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Public Forum</a:t>
            </a:r>
            <a:br>
              <a:rPr kumimoji="0" lang="en-A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A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April 29</a:t>
            </a: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 bwMode="auto">
          <a:xfrm>
            <a:off x="827584" y="4293096"/>
            <a:ext cx="7272338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0" rIns="91440" bIns="45720" numCol="1" anchor="t" anchorCtr="0" compatLnSpc="1">
            <a:prstTxWarp prst="textNoShape">
              <a:avLst/>
            </a:prstTxWarp>
          </a:bodyPr>
          <a:lstStyle/>
          <a:p>
            <a:pPr marL="36576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shade val="2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Expenditure incentive guidelines</a:t>
            </a:r>
          </a:p>
          <a:p>
            <a:pPr marL="36576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shade val="2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Presentation on key issues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How a CESS could address the issues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>
              <a:buNone/>
            </a:pPr>
            <a:r>
              <a:rPr lang="en-AU" sz="2000" b="1" dirty="0" smtClean="0">
                <a:latin typeface="+mj-lt"/>
              </a:rPr>
              <a:t>A ‘one size fits all’ approach</a:t>
            </a:r>
          </a:p>
          <a:p>
            <a:pPr eaLnBrk="1" hangingPunct="1"/>
            <a:endParaRPr lang="en-AU" sz="2000" b="1" dirty="0" smtClean="0">
              <a:latin typeface="+mj-lt"/>
            </a:endParaRPr>
          </a:p>
          <a:p>
            <a:pPr marL="457200" indent="-457200" eaLnBrk="1" hangingPunct="1">
              <a:spcAft>
                <a:spcPts val="1200"/>
              </a:spcAft>
            </a:pPr>
            <a:r>
              <a:rPr lang="en-AU" sz="1600" dirty="0" smtClean="0">
                <a:latin typeface="+mj-lt"/>
              </a:rPr>
              <a:t>Different schemes could apply to different NSPs based on ownership (government owned or privately owned) or type (DNSP or TNSP)</a:t>
            </a:r>
          </a:p>
          <a:p>
            <a:pPr marL="457200" indent="-457200" eaLnBrk="1" hangingPunct="1">
              <a:spcAft>
                <a:spcPts val="1200"/>
              </a:spcAft>
            </a:pPr>
            <a:r>
              <a:rPr lang="en-AU" sz="1600" dirty="0" smtClean="0">
                <a:latin typeface="+mj-lt"/>
              </a:rPr>
              <a:t>State government owned NSPs might respond differently to financial incentives than do privately owned NSPs</a:t>
            </a:r>
          </a:p>
          <a:p>
            <a:pPr marL="457200" indent="-457200" eaLnBrk="1" hangingPunct="1">
              <a:spcAft>
                <a:spcPts val="1200"/>
              </a:spcAft>
            </a:pPr>
            <a:r>
              <a:rPr lang="en-AU" sz="1600" dirty="0" smtClean="0">
                <a:latin typeface="+mj-lt"/>
              </a:rPr>
              <a:t>There are differences in the nature of capex for TNSPS and DNSPs</a:t>
            </a:r>
          </a:p>
          <a:p>
            <a:pPr marL="857250" lvl="1" indent="-457200" eaLnBrk="1" hangingPunct="1">
              <a:spcAft>
                <a:spcPts val="1200"/>
              </a:spcAft>
            </a:pPr>
            <a:r>
              <a:rPr lang="en-AU" sz="1400" dirty="0" smtClean="0">
                <a:latin typeface="+mj-lt"/>
              </a:rPr>
              <a:t>TNSP capex tends to be associated with larger projects and longer lead times, whereas DNSPs’ capex is usually composed of smaller programs of work</a:t>
            </a:r>
          </a:p>
          <a:p>
            <a:pPr marL="457200" indent="-457200" eaLnBrk="1" hangingPunct="1">
              <a:spcAft>
                <a:spcPts val="1200"/>
              </a:spcAft>
            </a:pPr>
            <a:r>
              <a:rPr lang="en-AU" sz="1600" dirty="0" smtClean="0">
                <a:latin typeface="+mj-lt"/>
              </a:rPr>
              <a:t>We consider that these differences do not justify different schemes but are interested in your views</a:t>
            </a:r>
          </a:p>
          <a:p>
            <a:pPr lvl="1" eaLnBrk="1" hangingPunct="1"/>
            <a:endParaRPr lang="en-AU" dirty="0" smtClean="0">
              <a:latin typeface="Lucida Fax" pitchFamily="18" charset="0"/>
            </a:endParaRPr>
          </a:p>
          <a:p>
            <a:pPr eaLnBrk="1" hangingPunct="1"/>
            <a:endParaRPr lang="en-AU" dirty="0" smtClean="0"/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Key questions on the CESS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  <a:ln w="25400">
            <a:noFill/>
          </a:ln>
        </p:spPr>
        <p:txBody>
          <a:bodyPr/>
          <a:lstStyle/>
          <a:p>
            <a:pPr>
              <a:buNone/>
            </a:pPr>
            <a:r>
              <a:rPr lang="en-AU" sz="2000" b="1" dirty="0" smtClean="0">
                <a:solidFill>
                  <a:srgbClr val="1B2F6F"/>
                </a:solidFill>
                <a:latin typeface="+mj-lt"/>
              </a:rPr>
              <a:t>Key questions</a:t>
            </a:r>
          </a:p>
          <a:p>
            <a:endParaRPr lang="en-AU" sz="1800" b="1" dirty="0" smtClean="0">
              <a:solidFill>
                <a:srgbClr val="1B2F6F"/>
              </a:solidFill>
              <a:latin typeface="+mj-lt"/>
            </a:endParaRPr>
          </a:p>
          <a:p>
            <a:pPr lvl="0">
              <a:buFont typeface="Arial" pitchFamily="34" charset="0"/>
              <a:buChar char="•"/>
            </a:pPr>
            <a:r>
              <a:rPr lang="en-AU" sz="1800" kern="0" dirty="0" smtClean="0">
                <a:latin typeface="+mj-lt"/>
              </a:rPr>
              <a:t>Do stakeholders support our initial view that any CESS should support continuous incentives?</a:t>
            </a:r>
            <a:endParaRPr lang="en-AU" sz="1800" dirty="0" smtClean="0">
              <a:latin typeface="+mj-lt"/>
            </a:endParaRPr>
          </a:p>
          <a:p>
            <a:pPr lvl="0">
              <a:buFont typeface="Arial" pitchFamily="34" charset="0"/>
              <a:buChar char="•"/>
            </a:pPr>
            <a:endParaRPr lang="en-AU" sz="1800" kern="0" dirty="0" smtClean="0">
              <a:latin typeface="+mj-lt"/>
            </a:endParaRPr>
          </a:p>
          <a:p>
            <a:pPr lvl="0">
              <a:buFont typeface="Arial" pitchFamily="34" charset="0"/>
              <a:buChar char="•"/>
            </a:pPr>
            <a:r>
              <a:rPr lang="en-AU" sz="1800" kern="0" dirty="0" smtClean="0">
                <a:latin typeface="+mj-lt"/>
              </a:rPr>
              <a:t>Do stakeholders agree that the reward for underspending should be between 20 and 30 per cent?</a:t>
            </a:r>
          </a:p>
          <a:p>
            <a:pPr>
              <a:buFont typeface="Arial" pitchFamily="34" charset="0"/>
              <a:buChar char="•"/>
            </a:pPr>
            <a:endParaRPr lang="en-AU" sz="1800" dirty="0" smtClean="0">
              <a:latin typeface="+mj-lt"/>
            </a:endParaRPr>
          </a:p>
          <a:p>
            <a:pPr lvl="0">
              <a:buFont typeface="Arial" pitchFamily="34" charset="0"/>
              <a:buChar char="•"/>
            </a:pPr>
            <a:r>
              <a:rPr lang="en-AU" sz="1800" kern="0" dirty="0" smtClean="0">
                <a:latin typeface="+mj-lt"/>
              </a:rPr>
              <a:t>Do stakeholders agree that the penalty for overspending should be greater than 30 per cent?</a:t>
            </a:r>
          </a:p>
          <a:p>
            <a:pPr>
              <a:buFont typeface="Arial" pitchFamily="34" charset="0"/>
              <a:buChar char="•"/>
            </a:pPr>
            <a:endParaRPr lang="en-AU" sz="1800" dirty="0" smtClean="0">
              <a:latin typeface="+mj-lt"/>
            </a:endParaRPr>
          </a:p>
          <a:p>
            <a:pPr lvl="0">
              <a:buFont typeface="Arial" pitchFamily="34" charset="0"/>
              <a:buChar char="•"/>
            </a:pPr>
            <a:r>
              <a:rPr lang="en-AU" sz="1800" kern="0" dirty="0" smtClean="0">
                <a:latin typeface="+mj-lt"/>
              </a:rPr>
              <a:t>Do stakeholders agree with our initial position that one CESS should apply for all NSPs?</a:t>
            </a:r>
          </a:p>
          <a:p>
            <a:pPr eaLnBrk="1" hangingPunct="1"/>
            <a:endParaRPr lang="en-AU" dirty="0" smtClean="0"/>
          </a:p>
        </p:txBody>
      </p:sp>
      <p:pic>
        <p:nvPicPr>
          <p:cNvPr id="14340" name="Picture 3" descr="D10 1334418  AER logo_landscape_RGB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Current incentives for efficient opex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AU" sz="1800" dirty="0" smtClean="0">
                <a:latin typeface="+mj-lt"/>
              </a:rPr>
              <a:t>NSPs are incentivised to undertake efficient levels of opex spending through an efficiency benefits sharing scheme (EBSS)</a:t>
            </a:r>
          </a:p>
          <a:p>
            <a:pPr lvl="1" eaLnBrk="1" hangingPunct="1">
              <a:spcAft>
                <a:spcPts val="1200"/>
              </a:spcAft>
            </a:pPr>
            <a:r>
              <a:rPr lang="en-AU" sz="1600" dirty="0" smtClean="0">
                <a:latin typeface="+mj-lt"/>
              </a:rPr>
              <a:t>Under the EBSS overspends and underspends are carried forwards for 5 years</a:t>
            </a:r>
          </a:p>
          <a:p>
            <a:pPr eaLnBrk="1" hangingPunct="1">
              <a:spcAft>
                <a:spcPts val="1200"/>
              </a:spcAft>
            </a:pPr>
            <a:r>
              <a:rPr lang="en-AU" sz="1800" dirty="0" smtClean="0">
                <a:latin typeface="+mj-lt"/>
              </a:rPr>
              <a:t>As well as providing incentives for efficiency, the EBSS allows us to use actual opex in year 4 to set future opex allowances. </a:t>
            </a:r>
          </a:p>
          <a:p>
            <a:pPr eaLnBrk="1" hangingPunct="1">
              <a:spcAft>
                <a:spcPts val="1200"/>
              </a:spcAft>
            </a:pPr>
            <a:r>
              <a:rPr lang="en-AU" sz="1800" dirty="0" smtClean="0">
                <a:latin typeface="+mj-lt"/>
              </a:rPr>
              <a:t>The EBSS has only been in place for a limited time, but it appears to have worked well to date</a:t>
            </a:r>
          </a:p>
          <a:p>
            <a:pPr eaLnBrk="1" hangingPunct="1"/>
            <a:endParaRPr lang="en-AU" dirty="0" smtClean="0"/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Changes to opex incentives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>
              <a:spcAft>
                <a:spcPts val="1200"/>
              </a:spcAft>
              <a:buNone/>
            </a:pPr>
            <a:r>
              <a:rPr lang="en-AU" sz="2000" b="1" dirty="0" smtClean="0">
                <a:latin typeface="+mj-lt"/>
              </a:rPr>
              <a:t>Why revisit the current incentives for opex?</a:t>
            </a:r>
          </a:p>
          <a:p>
            <a:pPr lvl="1" eaLnBrk="1" hangingPunct="1">
              <a:spcAft>
                <a:spcPts val="1200"/>
              </a:spcAft>
              <a:buFont typeface="+mj-lt"/>
              <a:buAutoNum type="arabicPeriod"/>
            </a:pPr>
            <a:r>
              <a:rPr lang="en-AU" sz="1800" dirty="0" smtClean="0">
                <a:latin typeface="+mj-lt"/>
              </a:rPr>
              <a:t> 	Capex and opex are somewhat substitutable</a:t>
            </a:r>
          </a:p>
          <a:p>
            <a:pPr lvl="3" eaLnBrk="1" hangingPunct="1">
              <a:spcAft>
                <a:spcPts val="1200"/>
              </a:spcAft>
            </a:pPr>
            <a:r>
              <a:rPr lang="en-AU" sz="1600" dirty="0" smtClean="0">
                <a:latin typeface="+mj-lt"/>
              </a:rPr>
              <a:t>It is important to reassess the opex guidelines in light of the new capex incentives framework to limit any distortions</a:t>
            </a:r>
          </a:p>
          <a:p>
            <a:pPr lvl="1" eaLnBrk="1" hangingPunct="1">
              <a:spcAft>
                <a:spcPts val="1200"/>
              </a:spcAft>
              <a:buFont typeface="+mj-lt"/>
              <a:buAutoNum type="arabicPeriod"/>
            </a:pPr>
            <a:r>
              <a:rPr lang="en-AU" sz="1800" dirty="0" smtClean="0">
                <a:latin typeface="+mj-lt"/>
              </a:rPr>
              <a:t> 	We are proposing changes to the opex forecasting  	methodology (through the expenditure forecast assessment 	guidelines) and this will change the role of the EBSS</a:t>
            </a:r>
          </a:p>
          <a:p>
            <a:pPr eaLnBrk="1" hangingPunct="1"/>
            <a:endParaRPr lang="en-AU" dirty="0" smtClean="0"/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Changes to opex incentives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>
              <a:spcAft>
                <a:spcPts val="1200"/>
              </a:spcAft>
              <a:buNone/>
            </a:pPr>
            <a:r>
              <a:rPr lang="en-AU" sz="2000" b="1" dirty="0" smtClean="0">
                <a:latin typeface="+mj-lt"/>
              </a:rPr>
              <a:t>Opex incentives under benchmarking</a:t>
            </a:r>
          </a:p>
          <a:p>
            <a:pPr eaLnBrk="1" hangingPunct="1">
              <a:spcAft>
                <a:spcPts val="1200"/>
              </a:spcAft>
            </a:pPr>
            <a:r>
              <a:rPr lang="en-AU" sz="1600" dirty="0" smtClean="0">
                <a:latin typeface="+mj-lt"/>
              </a:rPr>
              <a:t>If we use a different approach other than revealed cost to forecast opex, the current EBSS will need to be modified.</a:t>
            </a:r>
          </a:p>
          <a:p>
            <a:pPr eaLnBrk="1" hangingPunct="1">
              <a:spcAft>
                <a:spcPts val="1200"/>
              </a:spcAft>
            </a:pPr>
            <a:r>
              <a:rPr lang="en-AU" sz="1600" dirty="0" smtClean="0">
                <a:latin typeface="+mj-lt"/>
              </a:rPr>
              <a:t>Under exogenous forecasting approaches, without an EBSS a NSP will have a very strong incentive to reduce its opex ( i.e. a marginal sharing ratio of 100:0)</a:t>
            </a:r>
          </a:p>
          <a:p>
            <a:pPr lvl="1" eaLnBrk="1" hangingPunct="1">
              <a:spcAft>
                <a:spcPts val="1200"/>
              </a:spcAft>
            </a:pPr>
            <a:r>
              <a:rPr lang="en-AU" sz="1600" dirty="0" smtClean="0">
                <a:latin typeface="+mj-lt"/>
              </a:rPr>
              <a:t>But, there are a number of reasons to dilute the strength of this incentive:</a:t>
            </a:r>
          </a:p>
          <a:p>
            <a:pPr lvl="3" eaLnBrk="1" hangingPunct="1">
              <a:spcAft>
                <a:spcPts val="1200"/>
              </a:spcAft>
            </a:pPr>
            <a:r>
              <a:rPr lang="en-AU" sz="1400" dirty="0" smtClean="0">
                <a:latin typeface="+mj-lt"/>
              </a:rPr>
              <a:t>to share efficiencies  between NSPs and customers</a:t>
            </a:r>
          </a:p>
          <a:p>
            <a:pPr lvl="3" eaLnBrk="1" hangingPunct="1">
              <a:spcAft>
                <a:spcPts val="1200"/>
              </a:spcAft>
            </a:pPr>
            <a:r>
              <a:rPr lang="en-AU" sz="1400" dirty="0" smtClean="0">
                <a:latin typeface="+mj-lt"/>
              </a:rPr>
              <a:t>to balance the incentives of efficiency against service standard improvements</a:t>
            </a:r>
          </a:p>
          <a:p>
            <a:pPr lvl="3" eaLnBrk="1" hangingPunct="1">
              <a:spcAft>
                <a:spcPts val="1200"/>
              </a:spcAft>
            </a:pPr>
            <a:r>
              <a:rPr lang="en-AU" sz="1400" dirty="0" smtClean="0">
                <a:latin typeface="+mj-lt"/>
              </a:rPr>
              <a:t>to share the impact of forecasting error between NSPs and customers</a:t>
            </a:r>
          </a:p>
          <a:p>
            <a:pPr eaLnBrk="1" hangingPunct="1"/>
            <a:endParaRPr lang="en-AU" dirty="0" smtClean="0"/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Changes to opex incentives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>
              <a:spcAft>
                <a:spcPts val="1200"/>
              </a:spcAft>
              <a:buNone/>
            </a:pPr>
            <a:r>
              <a:rPr lang="en-AU" sz="2000" b="1" dirty="0" smtClean="0">
                <a:latin typeface="+mj-lt"/>
              </a:rPr>
              <a:t>Initial position</a:t>
            </a:r>
          </a:p>
          <a:p>
            <a:pPr marL="342900" lvl="0" indent="-342900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AU" sz="1800" kern="0" dirty="0" smtClean="0">
                <a:solidFill>
                  <a:srgbClr val="000000"/>
                </a:solidFill>
                <a:latin typeface="+mj-lt"/>
                <a:cs typeface="Arial"/>
              </a:rPr>
              <a:t>Retain existing form of EBSS where revealed costs approach is used to forecast opex</a:t>
            </a:r>
          </a:p>
          <a:p>
            <a:pPr marL="342900" lvl="0" indent="-342900">
              <a:spcBef>
                <a:spcPct val="20000"/>
              </a:spcBef>
              <a:spcAft>
                <a:spcPts val="1200"/>
              </a:spcAft>
              <a:buFontTx/>
              <a:buChar char="•"/>
            </a:pPr>
            <a:r>
              <a:rPr lang="en-AU" sz="1800" kern="0" dirty="0" smtClean="0">
                <a:solidFill>
                  <a:srgbClr val="000000"/>
                </a:solidFill>
                <a:latin typeface="+mj-lt"/>
                <a:cs typeface="Arial"/>
              </a:rPr>
              <a:t>If revealed cost is not used, apply incentive mechanism that achieves similar outcomes as the current EBSS:</a:t>
            </a:r>
          </a:p>
          <a:p>
            <a:pPr marL="742950" lvl="1" indent="-285750">
              <a:spcBef>
                <a:spcPct val="20000"/>
              </a:spcBef>
              <a:spcAft>
                <a:spcPts val="1200"/>
              </a:spcAft>
              <a:buFontTx/>
              <a:buChar char="–"/>
            </a:pPr>
            <a:r>
              <a:rPr lang="en-AU" sz="1600" kern="0" dirty="0" smtClean="0">
                <a:solidFill>
                  <a:srgbClr val="000000"/>
                </a:solidFill>
                <a:latin typeface="+mj-lt"/>
                <a:cs typeface="Arial"/>
              </a:rPr>
              <a:t>Symmetry</a:t>
            </a:r>
          </a:p>
          <a:p>
            <a:pPr marL="742950" lvl="1" indent="-285750">
              <a:spcBef>
                <a:spcPct val="20000"/>
              </a:spcBef>
              <a:spcAft>
                <a:spcPts val="1200"/>
              </a:spcAft>
              <a:buFontTx/>
              <a:buChar char="–"/>
            </a:pPr>
            <a:r>
              <a:rPr lang="en-AU" sz="1600" kern="0" dirty="0" smtClean="0">
                <a:solidFill>
                  <a:srgbClr val="000000"/>
                </a:solidFill>
                <a:latin typeface="+mj-lt"/>
                <a:cs typeface="Arial"/>
              </a:rPr>
              <a:t>Continuity</a:t>
            </a:r>
          </a:p>
          <a:p>
            <a:pPr marL="742950" lvl="1" indent="-285750">
              <a:spcBef>
                <a:spcPct val="20000"/>
              </a:spcBef>
              <a:spcAft>
                <a:spcPts val="1200"/>
              </a:spcAft>
              <a:buFontTx/>
              <a:buChar char="–"/>
            </a:pPr>
            <a:r>
              <a:rPr lang="en-AU" sz="1600" kern="0" dirty="0" smtClean="0">
                <a:solidFill>
                  <a:srgbClr val="000000"/>
                </a:solidFill>
                <a:latin typeface="+mj-lt"/>
                <a:cs typeface="Arial"/>
              </a:rPr>
              <a:t>30:70 sharing ratio</a:t>
            </a:r>
          </a:p>
          <a:p>
            <a:pPr eaLnBrk="1" hangingPunct="1"/>
            <a:endParaRPr lang="en-AU" dirty="0" smtClean="0"/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Key questions on opex incentives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  <a:ln w="25400">
            <a:noFill/>
          </a:ln>
        </p:spPr>
        <p:txBody>
          <a:bodyPr/>
          <a:lstStyle/>
          <a:p>
            <a:pPr>
              <a:buNone/>
            </a:pPr>
            <a:r>
              <a:rPr lang="en-AU" sz="2000" b="1" dirty="0" smtClean="0">
                <a:solidFill>
                  <a:srgbClr val="1B2F6F"/>
                </a:solidFill>
                <a:latin typeface="+mj-lt"/>
              </a:rPr>
              <a:t>Key questions</a:t>
            </a:r>
          </a:p>
          <a:p>
            <a:endParaRPr lang="en-AU" sz="1800" b="1" dirty="0" smtClean="0">
              <a:solidFill>
                <a:srgbClr val="1B2F6F"/>
              </a:solidFill>
              <a:latin typeface="+mj-lt"/>
            </a:endParaRPr>
          </a:p>
          <a:p>
            <a:pPr lvl="0">
              <a:buFont typeface="Arial" pitchFamily="34" charset="0"/>
              <a:buChar char="•"/>
            </a:pPr>
            <a:r>
              <a:rPr lang="en-AU" sz="1800" kern="0" dirty="0" smtClean="0">
                <a:solidFill>
                  <a:schemeClr val="tx1"/>
                </a:solidFill>
                <a:latin typeface="+mj-lt"/>
              </a:rPr>
              <a:t>Do stakeholders support our initial position that the current form of EBSS should be retained where the </a:t>
            </a:r>
            <a:r>
              <a:rPr lang="en-AU" sz="1800" dirty="0" smtClean="0">
                <a:latin typeface="+mj-lt"/>
              </a:rPr>
              <a:t>revealed cost approach is used to forecast opex</a:t>
            </a:r>
            <a:r>
              <a:rPr lang="en-AU" sz="1800" kern="0" dirty="0" smtClean="0">
                <a:solidFill>
                  <a:schemeClr val="tx1"/>
                </a:solidFill>
                <a:latin typeface="+mj-lt"/>
              </a:rPr>
              <a:t>?</a:t>
            </a:r>
            <a:endParaRPr lang="en-AU" sz="1800" dirty="0" smtClean="0">
              <a:latin typeface="+mj-lt"/>
            </a:endParaRPr>
          </a:p>
          <a:p>
            <a:pPr lvl="0">
              <a:buFont typeface="Arial" pitchFamily="34" charset="0"/>
              <a:buChar char="•"/>
            </a:pPr>
            <a:endParaRPr lang="en-AU" sz="1800" kern="0" dirty="0" smtClean="0">
              <a:solidFill>
                <a:schemeClr val="tx1"/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AU" sz="1800" dirty="0" smtClean="0">
                <a:latin typeface="+mj-lt"/>
              </a:rPr>
              <a:t>Do stakeholders agree </a:t>
            </a:r>
            <a:r>
              <a:rPr lang="en-AU" sz="1800" kern="0" dirty="0" smtClean="0">
                <a:latin typeface="+mj-lt"/>
              </a:rPr>
              <a:t>with our initial position </a:t>
            </a:r>
            <a:r>
              <a:rPr lang="en-AU" sz="1800" dirty="0" smtClean="0">
                <a:latin typeface="+mj-lt"/>
              </a:rPr>
              <a:t>that if revealed cost approach is not used, a 30:70 sharing ratio should apply?</a:t>
            </a:r>
          </a:p>
          <a:p>
            <a:pPr eaLnBrk="1" hangingPunct="1"/>
            <a:endParaRPr lang="en-AU" dirty="0" smtClean="0"/>
          </a:p>
        </p:txBody>
      </p:sp>
      <p:pic>
        <p:nvPicPr>
          <p:cNvPr id="14340" name="Picture 3" descr="D10 1334418  AER logo_landscape_RGB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latin typeface="Lucida Fax" pitchFamily="18" charset="0"/>
              </a:rPr>
              <a:t>Statement on the efficiency of capex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r>
              <a:rPr lang="en-AU" sz="1800" b="1" dirty="0" smtClean="0">
                <a:latin typeface="+mj-lt"/>
              </a:rPr>
              <a:t>What is the statement on the efficiency of capex?</a:t>
            </a:r>
          </a:p>
          <a:p>
            <a:pPr lvl="1" eaLnBrk="1" hangingPunct="1">
              <a:spcAft>
                <a:spcPts val="1200"/>
              </a:spcAft>
            </a:pPr>
            <a:r>
              <a:rPr lang="en-AU" sz="1600" dirty="0" smtClean="0">
                <a:latin typeface="+mj-lt"/>
              </a:rPr>
              <a:t>An assessment of a NSP’s capex after it has been incurred</a:t>
            </a:r>
          </a:p>
          <a:p>
            <a:pPr lvl="1" eaLnBrk="1" hangingPunct="1">
              <a:spcAft>
                <a:spcPts val="1200"/>
              </a:spcAft>
            </a:pPr>
            <a:r>
              <a:rPr lang="en-AU" sz="1600" dirty="0" smtClean="0">
                <a:latin typeface="+mj-lt"/>
              </a:rPr>
              <a:t>Outlined in clauses 6.A.14.2(b) (transmission) and 6.12.2(b) (distribution) </a:t>
            </a:r>
          </a:p>
          <a:p>
            <a:pPr eaLnBrk="1" hangingPunct="1"/>
            <a:r>
              <a:rPr lang="en-AU" sz="1800" b="1" dirty="0" smtClean="0">
                <a:latin typeface="+mj-lt"/>
              </a:rPr>
              <a:t>What the review will address and how</a:t>
            </a:r>
          </a:p>
          <a:p>
            <a:pPr lvl="1" eaLnBrk="1" hangingPunct="1">
              <a:spcAft>
                <a:spcPts val="1200"/>
              </a:spcAft>
            </a:pPr>
            <a:r>
              <a:rPr lang="en-AU" sz="1600" dirty="0" smtClean="0">
                <a:latin typeface="+mj-lt"/>
              </a:rPr>
              <a:t>Aims to address a pre-existing lack of regulatory scrutiny regarding capex before it is rolled into the RAB</a:t>
            </a:r>
          </a:p>
          <a:p>
            <a:pPr lvl="1" eaLnBrk="1" hangingPunct="1">
              <a:spcAft>
                <a:spcPts val="1200"/>
              </a:spcAft>
            </a:pPr>
            <a:r>
              <a:rPr lang="en-AU" sz="1600" kern="0" dirty="0" smtClean="0">
                <a:solidFill>
                  <a:srgbClr val="000000"/>
                </a:solidFill>
                <a:latin typeface="+mj-lt"/>
                <a:cs typeface="Arial"/>
              </a:rPr>
              <a:t>The AER is explicitly allowed to preclude inefficient capex above a NSP’s allowance from entering the RAB</a:t>
            </a:r>
          </a:p>
          <a:p>
            <a:pPr lvl="1" eaLnBrk="1" hangingPunct="1">
              <a:spcAft>
                <a:spcPts val="1200"/>
              </a:spcAft>
            </a:pPr>
            <a:r>
              <a:rPr lang="en-AU" sz="1600" kern="0" dirty="0" smtClean="0">
                <a:latin typeface="+mj-lt"/>
                <a:cs typeface="Arial"/>
              </a:rPr>
              <a:t>The review covers the last two years of the previous period and the first three years of current period</a:t>
            </a:r>
            <a:endParaRPr lang="en-AU" sz="1600" kern="0" dirty="0" smtClean="0">
              <a:solidFill>
                <a:srgbClr val="FF0000"/>
              </a:solidFill>
              <a:latin typeface="+mj-lt"/>
            </a:endParaRPr>
          </a:p>
          <a:p>
            <a:pPr lvl="1" eaLnBrk="1" hangingPunct="1">
              <a:spcAft>
                <a:spcPts val="1200"/>
              </a:spcAft>
            </a:pPr>
            <a:endParaRPr lang="en-AU" sz="1600" kern="0" dirty="0" smtClean="0">
              <a:solidFill>
                <a:srgbClr val="000000"/>
              </a:solidFill>
              <a:latin typeface="Garamond"/>
              <a:cs typeface="Arial"/>
            </a:endParaRPr>
          </a:p>
          <a:p>
            <a:pPr lvl="1" eaLnBrk="1" hangingPunct="1">
              <a:spcAft>
                <a:spcPts val="1200"/>
              </a:spcAft>
            </a:pPr>
            <a:endParaRPr lang="en-AU" sz="1600" b="1" dirty="0" smtClean="0">
              <a:latin typeface="Lucida Fax" pitchFamily="18" charset="0"/>
            </a:endParaRPr>
          </a:p>
          <a:p>
            <a:pPr lvl="1" eaLnBrk="1" hangingPunct="1"/>
            <a:endParaRPr lang="en-AU" dirty="0" smtClean="0">
              <a:latin typeface="Lucida Fax" pitchFamily="18" charset="0"/>
            </a:endParaRPr>
          </a:p>
          <a:p>
            <a:pPr eaLnBrk="1" hangingPunct="1"/>
            <a:endParaRPr lang="en-AU" dirty="0" smtClean="0"/>
          </a:p>
        </p:txBody>
      </p:sp>
      <p:pic>
        <p:nvPicPr>
          <p:cNvPr id="10244" name="Picture 3" descr="D10 1334418  AER logo_landscape_RGB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latin typeface="Lucida Fax" pitchFamily="18" charset="0"/>
              </a:rPr>
              <a:t>Statement on the efficiency of capex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>
              <a:buNone/>
            </a:pPr>
            <a:r>
              <a:rPr lang="en-AU" sz="1800" b="1" dirty="0" smtClean="0">
                <a:latin typeface="Lucida Fax" pitchFamily="18" charset="0"/>
              </a:rPr>
              <a:t>The review may be a staged process</a:t>
            </a:r>
          </a:p>
          <a:p>
            <a:pPr lvl="1" eaLnBrk="1" hangingPunct="1">
              <a:spcAft>
                <a:spcPts val="1200"/>
              </a:spcAft>
              <a:buNone/>
            </a:pPr>
            <a:endParaRPr lang="en-AU" sz="1600" kern="0" dirty="0" smtClean="0">
              <a:solidFill>
                <a:srgbClr val="000000"/>
              </a:solidFill>
              <a:latin typeface="Garamond"/>
              <a:cs typeface="Arial"/>
            </a:endParaRPr>
          </a:p>
          <a:p>
            <a:pPr lvl="1" eaLnBrk="1" hangingPunct="1">
              <a:spcAft>
                <a:spcPts val="1200"/>
              </a:spcAft>
            </a:pPr>
            <a:endParaRPr lang="en-AU" sz="1600" b="1" dirty="0" smtClean="0">
              <a:latin typeface="Lucida Fax" pitchFamily="18" charset="0"/>
            </a:endParaRPr>
          </a:p>
          <a:p>
            <a:pPr lvl="1" eaLnBrk="1" hangingPunct="1"/>
            <a:endParaRPr lang="en-AU" dirty="0" smtClean="0">
              <a:latin typeface="Lucida Fax" pitchFamily="18" charset="0"/>
            </a:endParaRPr>
          </a:p>
          <a:p>
            <a:pPr eaLnBrk="1" hangingPunct="1"/>
            <a:endParaRPr lang="en-AU" dirty="0" smtClean="0"/>
          </a:p>
        </p:txBody>
      </p:sp>
      <p:pic>
        <p:nvPicPr>
          <p:cNvPr id="10244" name="Picture 3" descr="D10 1334418  AER logo_landscape_RGB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Diagram 4"/>
          <p:cNvGraphicFramePr/>
          <p:nvPr/>
        </p:nvGraphicFramePr>
        <p:xfrm>
          <a:off x="384212" y="2348880"/>
          <a:ext cx="4907868" cy="3271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76056" y="2348880"/>
            <a:ext cx="3240360" cy="3354765"/>
          </a:xfrm>
          <a:prstGeom prst="rect">
            <a:avLst/>
          </a:prstGeom>
          <a:noFill/>
          <a:ln w="15875">
            <a:solidFill>
              <a:schemeClr val="tx2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500" b="1" dirty="0" smtClean="0">
                <a:latin typeface="Lucida Fax" pitchFamily="18" charset="0"/>
              </a:rPr>
              <a:t>Selected sample questions by stage</a:t>
            </a:r>
          </a:p>
          <a:p>
            <a:endParaRPr lang="en-AU" sz="1400" dirty="0" smtClean="0">
              <a:latin typeface="Lucida Fax" pitchFamily="18" charset="0"/>
            </a:endParaRPr>
          </a:p>
          <a:p>
            <a:r>
              <a:rPr lang="en-AU" sz="1200" b="1" dirty="0" smtClean="0">
                <a:latin typeface="Lucida Fax" pitchFamily="18" charset="0"/>
              </a:rPr>
              <a:t>Stage 1: </a:t>
            </a:r>
            <a:r>
              <a:rPr lang="en-AU" sz="1200" dirty="0" smtClean="0">
                <a:latin typeface="Lucida Fax" pitchFamily="18" charset="0"/>
              </a:rPr>
              <a:t>How does the NSP’s actual capex compare to its ex ante capex allowance?</a:t>
            </a:r>
          </a:p>
          <a:p>
            <a:endParaRPr lang="en-AU" sz="1200" dirty="0" smtClean="0">
              <a:latin typeface="Lucida Fax" pitchFamily="18" charset="0"/>
            </a:endParaRPr>
          </a:p>
          <a:p>
            <a:r>
              <a:rPr lang="en-AU" sz="1200" b="1" dirty="0" smtClean="0">
                <a:latin typeface="Lucida Fax" pitchFamily="18" charset="0"/>
              </a:rPr>
              <a:t>Stage 2: </a:t>
            </a:r>
            <a:r>
              <a:rPr lang="en-AU" sz="1200" dirty="0" smtClean="0">
                <a:latin typeface="Lucida Fax" pitchFamily="18" charset="0"/>
              </a:rPr>
              <a:t>Does the NSP have incentives to undertake only efficient capex?</a:t>
            </a:r>
          </a:p>
          <a:p>
            <a:endParaRPr lang="en-AU" sz="1200" dirty="0" smtClean="0">
              <a:latin typeface="Lucida Fax" pitchFamily="18" charset="0"/>
            </a:endParaRPr>
          </a:p>
          <a:p>
            <a:r>
              <a:rPr lang="en-AU" sz="1200" b="1" dirty="0" smtClean="0">
                <a:latin typeface="Lucida Fax" pitchFamily="18" charset="0"/>
              </a:rPr>
              <a:t>Stage 3: </a:t>
            </a:r>
            <a:r>
              <a:rPr lang="en-AU" sz="1200" dirty="0" smtClean="0">
                <a:latin typeface="Lucida Fax" pitchFamily="18" charset="0"/>
              </a:rPr>
              <a:t>Does the NSP use appropriate asset management and planning tools?</a:t>
            </a:r>
          </a:p>
          <a:p>
            <a:endParaRPr lang="en-AU" sz="1200" dirty="0" smtClean="0">
              <a:latin typeface="Lucida Fax" pitchFamily="18" charset="0"/>
            </a:endParaRPr>
          </a:p>
          <a:p>
            <a:r>
              <a:rPr lang="en-AU" sz="1200" b="1" dirty="0" smtClean="0">
                <a:latin typeface="Lucida Fax" pitchFamily="18" charset="0"/>
              </a:rPr>
              <a:t>Stage 4: </a:t>
            </a:r>
            <a:r>
              <a:rPr lang="en-AU" sz="1200" dirty="0" smtClean="0">
                <a:latin typeface="Lucida Fax" pitchFamily="18" charset="0"/>
              </a:rPr>
              <a:t>Engineers are engaged to assess a sample of the NSP’s projects to assess these for prudency and efficiency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31840" y="4809346"/>
            <a:ext cx="1512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 smtClean="0">
                <a:latin typeface="Lucida Fax" pitchFamily="18" charset="0"/>
              </a:rPr>
              <a:t>The NSP may be determined to be efficient at any stage in the process</a:t>
            </a:r>
            <a:endParaRPr lang="en-AU" sz="1000" dirty="0">
              <a:latin typeface="Lucida Fax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latin typeface="Lucida Fax" pitchFamily="18" charset="0"/>
              </a:rPr>
              <a:t>Excluding capex from the RAB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r>
              <a:rPr lang="en-AU" sz="1800" b="1" dirty="0" smtClean="0">
                <a:latin typeface="+mj-lt"/>
              </a:rPr>
              <a:t>Capex exclusions from the RAB</a:t>
            </a:r>
          </a:p>
          <a:p>
            <a:pPr lvl="1" eaLnBrk="1" hangingPunct="1">
              <a:spcAft>
                <a:spcPts val="1200"/>
              </a:spcAft>
            </a:pPr>
            <a:r>
              <a:rPr lang="en-AU" sz="1400" dirty="0" smtClean="0">
                <a:latin typeface="+mj-lt"/>
              </a:rPr>
              <a:t>Three categories of capex may be excluded from the regulatory</a:t>
            </a:r>
            <a:br>
              <a:rPr lang="en-AU" sz="1400" dirty="0" smtClean="0">
                <a:latin typeface="+mj-lt"/>
              </a:rPr>
            </a:br>
            <a:r>
              <a:rPr lang="en-AU" sz="1400" dirty="0" smtClean="0">
                <a:latin typeface="+mj-lt"/>
              </a:rPr>
              <a:t>asset base:</a:t>
            </a:r>
          </a:p>
          <a:p>
            <a:pPr marL="1038225" lvl="2" indent="-342900" eaLnBrk="1" hangingPunct="1">
              <a:spcAft>
                <a:spcPts val="1200"/>
              </a:spcAft>
              <a:buFont typeface="+mj-lt"/>
              <a:buAutoNum type="arabicPeriod"/>
            </a:pPr>
            <a:r>
              <a:rPr lang="en-AU" sz="1400" dirty="0" smtClean="0">
                <a:latin typeface="+mj-lt"/>
              </a:rPr>
              <a:t>Inefficient overspends</a:t>
            </a:r>
          </a:p>
          <a:p>
            <a:pPr marL="1038225" lvl="2" indent="-342900" eaLnBrk="1" hangingPunct="1">
              <a:spcAft>
                <a:spcPts val="1200"/>
              </a:spcAft>
              <a:buFont typeface="+mj-lt"/>
              <a:buAutoNum type="arabicPeriod"/>
            </a:pPr>
            <a:r>
              <a:rPr lang="en-AU" sz="1400" dirty="0" smtClean="0">
                <a:latin typeface="+mj-lt"/>
              </a:rPr>
              <a:t>Capitalised opex</a:t>
            </a:r>
          </a:p>
          <a:p>
            <a:pPr marL="1038225" lvl="2" indent="-342900" eaLnBrk="1" hangingPunct="1">
              <a:spcAft>
                <a:spcPts val="1200"/>
              </a:spcAft>
              <a:buFont typeface="+mj-lt"/>
              <a:buAutoNum type="arabicPeriod"/>
            </a:pPr>
            <a:r>
              <a:rPr lang="en-AU" sz="1400" dirty="0" smtClean="0">
                <a:latin typeface="+mj-lt"/>
              </a:rPr>
              <a:t>Related party margins</a:t>
            </a:r>
          </a:p>
          <a:p>
            <a:pPr eaLnBrk="1" hangingPunct="1"/>
            <a:r>
              <a:rPr lang="en-AU" sz="1800" b="1" dirty="0" smtClean="0">
                <a:latin typeface="+mj-lt"/>
              </a:rPr>
              <a:t>Inefficient overspends</a:t>
            </a:r>
          </a:p>
          <a:p>
            <a:pPr lvl="1" eaLnBrk="1" hangingPunct="1">
              <a:spcAft>
                <a:spcPts val="1200"/>
              </a:spcAft>
            </a:pPr>
            <a:r>
              <a:rPr lang="en-AU" sz="1400" dirty="0" smtClean="0">
                <a:latin typeface="+mj-lt"/>
              </a:rPr>
              <a:t>This will draw on the conclusions of the ex post statement – there will be no double penalty between the CESS and </a:t>
            </a:r>
            <a:r>
              <a:rPr lang="en-AU" sz="1400" dirty="0" err="1" smtClean="0">
                <a:latin typeface="+mj-lt"/>
              </a:rPr>
              <a:t>capex</a:t>
            </a:r>
            <a:r>
              <a:rPr lang="en-AU" sz="1400" dirty="0" smtClean="0">
                <a:latin typeface="+mj-lt"/>
              </a:rPr>
              <a:t> removed from an ex-post review</a:t>
            </a:r>
          </a:p>
          <a:p>
            <a:pPr lvl="1" eaLnBrk="1" hangingPunct="1">
              <a:spcAft>
                <a:spcPts val="1200"/>
              </a:spcAft>
            </a:pPr>
            <a:r>
              <a:rPr lang="en-AU" sz="1400" kern="0" dirty="0" smtClean="0">
                <a:solidFill>
                  <a:srgbClr val="000000"/>
                </a:solidFill>
                <a:latin typeface="+mj-lt"/>
                <a:cs typeface="Arial"/>
              </a:rPr>
              <a:t>While there are ex ante incentives for NSPs to spend within their allowances, some NSPs may not respond strongly to these incentives</a:t>
            </a:r>
          </a:p>
          <a:p>
            <a:pPr lvl="1" eaLnBrk="1" hangingPunct="1">
              <a:spcAft>
                <a:spcPts val="1200"/>
              </a:spcAft>
            </a:pPr>
            <a:r>
              <a:rPr lang="en-AU" sz="1400" kern="0" dirty="0" smtClean="0">
                <a:latin typeface="+mj-lt"/>
                <a:cs typeface="Arial"/>
              </a:rPr>
              <a:t>Without the ability to review a NSPs actual capex, and exclude any inefficient capex from entering the RAB, consumers will bear the majority of the inefficient costs</a:t>
            </a:r>
            <a:endParaRPr lang="en-AU" sz="1400" kern="0" dirty="0" smtClean="0">
              <a:solidFill>
                <a:srgbClr val="FF0000"/>
              </a:solidFill>
              <a:latin typeface="+mj-lt"/>
            </a:endParaRPr>
          </a:p>
          <a:p>
            <a:pPr lvl="1" eaLnBrk="1" hangingPunct="1">
              <a:spcAft>
                <a:spcPts val="1200"/>
              </a:spcAft>
            </a:pPr>
            <a:endParaRPr lang="en-AU" sz="1600" kern="0" dirty="0" smtClean="0">
              <a:solidFill>
                <a:srgbClr val="000000"/>
              </a:solidFill>
              <a:latin typeface="Garamond"/>
              <a:cs typeface="Arial"/>
            </a:endParaRPr>
          </a:p>
          <a:p>
            <a:pPr lvl="1" eaLnBrk="1" hangingPunct="1">
              <a:spcAft>
                <a:spcPts val="1200"/>
              </a:spcAft>
            </a:pPr>
            <a:endParaRPr lang="en-AU" sz="1600" b="1" dirty="0" smtClean="0">
              <a:latin typeface="Lucida Fax" pitchFamily="18" charset="0"/>
            </a:endParaRPr>
          </a:p>
          <a:p>
            <a:pPr lvl="1" eaLnBrk="1" hangingPunct="1"/>
            <a:endParaRPr lang="en-AU" dirty="0" smtClean="0">
              <a:latin typeface="Lucida Fax" pitchFamily="18" charset="0"/>
            </a:endParaRPr>
          </a:p>
          <a:p>
            <a:pPr eaLnBrk="1" hangingPunct="1"/>
            <a:endParaRPr lang="en-AU" dirty="0" smtClean="0"/>
          </a:p>
        </p:txBody>
      </p:sp>
      <p:pic>
        <p:nvPicPr>
          <p:cNvPr id="10244" name="Picture 3" descr="D10 1334418  AER logo_landscape_RGB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The aim of today’s presentation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AU" sz="1800" b="1" dirty="0" smtClean="0">
                <a:latin typeface="+mj-lt"/>
              </a:rPr>
              <a:t>Inform stakeholders about the expenditure incentive guidelines and receive preliminary feedback</a:t>
            </a:r>
          </a:p>
          <a:p>
            <a:pPr marL="457200" indent="-457200" eaLnBrk="1" hangingPunct="1">
              <a:spcAft>
                <a:spcPts val="1200"/>
              </a:spcAft>
              <a:buFont typeface="+mj-lt"/>
              <a:buAutoNum type="arabicPeriod"/>
            </a:pPr>
            <a:r>
              <a:rPr lang="en-AU" sz="1800" dirty="0" smtClean="0">
                <a:latin typeface="+mj-lt"/>
              </a:rPr>
              <a:t>Measures for efficient capital expenditure (capex)</a:t>
            </a:r>
          </a:p>
          <a:p>
            <a:pPr lvl="1" eaLnBrk="1" hangingPunct="1">
              <a:spcAft>
                <a:spcPts val="1200"/>
              </a:spcAft>
            </a:pPr>
            <a:r>
              <a:rPr lang="en-AU" sz="1400" dirty="0" smtClean="0">
                <a:latin typeface="+mj-lt"/>
              </a:rPr>
              <a:t>Ex ante measures</a:t>
            </a:r>
          </a:p>
          <a:p>
            <a:pPr lvl="2" eaLnBrk="1" hangingPunct="1">
              <a:spcAft>
                <a:spcPts val="1200"/>
              </a:spcAft>
            </a:pPr>
            <a:r>
              <a:rPr lang="en-AU" sz="1100" dirty="0" smtClean="0">
                <a:latin typeface="+mj-lt"/>
              </a:rPr>
              <a:t>Capital expenditure sharing schemes </a:t>
            </a:r>
            <a:endParaRPr lang="en-AU" sz="1100" b="1" dirty="0" smtClean="0">
              <a:solidFill>
                <a:srgbClr val="1B2F6F"/>
              </a:solidFill>
              <a:latin typeface="+mj-lt"/>
            </a:endParaRPr>
          </a:p>
          <a:p>
            <a:pPr lvl="2" eaLnBrk="1" hangingPunct="1">
              <a:spcAft>
                <a:spcPts val="1200"/>
              </a:spcAft>
            </a:pPr>
            <a:r>
              <a:rPr lang="en-AU" sz="1100" dirty="0" smtClean="0">
                <a:latin typeface="+mj-lt"/>
              </a:rPr>
              <a:t>Whether to use actual or forecast depreciation to roll forward the RAB</a:t>
            </a:r>
            <a:endParaRPr lang="en-AU" sz="1100" b="1" dirty="0" smtClean="0">
              <a:solidFill>
                <a:srgbClr val="1B2F6F"/>
              </a:solidFill>
              <a:latin typeface="+mj-lt"/>
            </a:endParaRPr>
          </a:p>
          <a:p>
            <a:pPr lvl="1" eaLnBrk="1" hangingPunct="1">
              <a:spcAft>
                <a:spcPts val="1200"/>
              </a:spcAft>
            </a:pPr>
            <a:r>
              <a:rPr lang="en-AU" sz="1400" dirty="0" smtClean="0">
                <a:latin typeface="+mj-lt"/>
              </a:rPr>
              <a:t>Ex post measures</a:t>
            </a:r>
          </a:p>
          <a:p>
            <a:pPr lvl="2" eaLnBrk="1" hangingPunct="1">
              <a:spcAft>
                <a:spcPts val="1200"/>
              </a:spcAft>
            </a:pPr>
            <a:r>
              <a:rPr lang="en-AU" sz="1100" dirty="0" smtClean="0">
                <a:latin typeface="+mj-lt"/>
              </a:rPr>
              <a:t>Statement on the efficiency of actual capex </a:t>
            </a:r>
            <a:endParaRPr lang="en-AU" sz="1100" b="1" dirty="0" smtClean="0">
              <a:solidFill>
                <a:srgbClr val="1B2F6F"/>
              </a:solidFill>
              <a:latin typeface="+mj-lt"/>
            </a:endParaRPr>
          </a:p>
          <a:p>
            <a:pPr lvl="2" eaLnBrk="1" hangingPunct="1">
              <a:spcAft>
                <a:spcPts val="1200"/>
              </a:spcAft>
            </a:pPr>
            <a:r>
              <a:rPr lang="en-AU" sz="1100" dirty="0" smtClean="0">
                <a:latin typeface="+mj-lt"/>
              </a:rPr>
              <a:t>Excluding capex from the RAB </a:t>
            </a:r>
            <a:endParaRPr lang="en-AU" sz="1100" b="1" dirty="0" smtClean="0">
              <a:solidFill>
                <a:srgbClr val="1B2F6F"/>
              </a:solidFill>
              <a:latin typeface="+mj-lt"/>
            </a:endParaRPr>
          </a:p>
          <a:p>
            <a:pPr marL="457200" indent="-457200" eaLnBrk="1" hangingPunct="1">
              <a:spcAft>
                <a:spcPts val="1200"/>
              </a:spcAft>
              <a:buFont typeface="+mj-lt"/>
              <a:buAutoNum type="arabicPeriod"/>
            </a:pPr>
            <a:r>
              <a:rPr lang="en-AU" sz="1800" dirty="0" smtClean="0">
                <a:latin typeface="+mj-lt"/>
              </a:rPr>
              <a:t>Revisiting existing efficiency mechanisms for operating expenditure (opex)</a:t>
            </a:r>
          </a:p>
          <a:p>
            <a:pPr eaLnBrk="1" hangingPunct="1"/>
            <a:endParaRPr lang="en-AU" dirty="0" smtClean="0">
              <a:latin typeface="Lucida Fax" pitchFamily="18" charset="0"/>
            </a:endParaRPr>
          </a:p>
          <a:p>
            <a:pPr eaLnBrk="1" hangingPunct="1"/>
            <a:endParaRPr lang="en-AU" dirty="0" smtClean="0"/>
          </a:p>
        </p:txBody>
      </p:sp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Excluding capex from the RAB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  <a:ln w="25400">
            <a:noFill/>
          </a:ln>
        </p:spPr>
        <p:txBody>
          <a:bodyPr/>
          <a:lstStyle/>
          <a:p>
            <a:pPr>
              <a:buNone/>
            </a:pPr>
            <a:r>
              <a:rPr lang="en-AU" sz="2000" b="1" dirty="0" smtClean="0">
                <a:solidFill>
                  <a:srgbClr val="1B2F6F"/>
                </a:solidFill>
                <a:latin typeface="+mj-lt"/>
              </a:rPr>
              <a:t>Key questions</a:t>
            </a:r>
          </a:p>
          <a:p>
            <a:endParaRPr lang="en-AU" sz="1800" b="1" dirty="0" smtClean="0">
              <a:solidFill>
                <a:srgbClr val="1B2F6F"/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AU" sz="1800" dirty="0" smtClean="0">
                <a:latin typeface="+mj-lt"/>
              </a:rPr>
              <a:t>Do stakeholders agree with our initial positions on the ex post review process?</a:t>
            </a:r>
          </a:p>
          <a:p>
            <a:pPr eaLnBrk="1" hangingPunct="1"/>
            <a:endParaRPr lang="en-AU" dirty="0" smtClean="0"/>
          </a:p>
        </p:txBody>
      </p:sp>
      <p:pic>
        <p:nvPicPr>
          <p:cNvPr id="14340" name="Picture 3" descr="D10 1334418  AER logo_landscape_RGB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Overarching objectives of the guidelines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r>
              <a:rPr lang="en-AU" sz="2000" dirty="0" smtClean="0">
                <a:latin typeface="+mj-lt"/>
              </a:rPr>
              <a:t>The expenditure incentive guidelines will cover a number of mechanisms and approaches that, taken together, should:</a:t>
            </a:r>
          </a:p>
          <a:p>
            <a:endParaRPr lang="en-AU" sz="2000" dirty="0" smtClean="0">
              <a:latin typeface="+mj-lt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AU" sz="1800" dirty="0" smtClean="0">
                <a:latin typeface="+mj-lt"/>
              </a:rPr>
              <a:t>Incentivise electricity network service providers to undertake efficient capex and opex and balance incentives for cost reductions and service improvement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AU" sz="1800" dirty="0" smtClean="0">
                <a:latin typeface="+mj-lt"/>
              </a:rPr>
              <a:t>Safeguard consumers from paying prices that reflect inefficiently incurred capex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AU" sz="1800" dirty="0" smtClean="0">
                <a:latin typeface="+mj-lt"/>
              </a:rPr>
              <a:t>Provide for appropriate sharing of efficiency benefits between consumers and NSPs</a:t>
            </a:r>
          </a:p>
          <a:p>
            <a:pPr eaLnBrk="1" hangingPunct="1"/>
            <a:endParaRPr lang="en-AU" dirty="0" smtClean="0"/>
          </a:p>
        </p:txBody>
      </p:sp>
      <p:pic>
        <p:nvPicPr>
          <p:cNvPr id="8196" name="Picture 3" descr="D10 1334418  AER logo_landscape_RGB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Current incentives for efficient capex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AU" sz="1600" dirty="0" smtClean="0">
                <a:latin typeface="+mj-lt"/>
              </a:rPr>
              <a:t>No formal sharing schemes currently apply to capex, but there are incentives for efficiency built into the regime:</a:t>
            </a:r>
          </a:p>
          <a:p>
            <a:pPr lvl="1" eaLnBrk="1" hangingPunct="1">
              <a:spcAft>
                <a:spcPts val="1200"/>
              </a:spcAft>
            </a:pPr>
            <a:r>
              <a:rPr lang="en-AU" sz="1400" dirty="0" smtClean="0">
                <a:latin typeface="+mj-lt"/>
              </a:rPr>
              <a:t>NSPs can keep the benefit/bear the cost of an underspend/overspend during a regulatory period</a:t>
            </a:r>
          </a:p>
          <a:p>
            <a:pPr lvl="1" eaLnBrk="1" hangingPunct="1">
              <a:spcAft>
                <a:spcPts val="1200"/>
              </a:spcAft>
            </a:pPr>
            <a:r>
              <a:rPr lang="en-AU" sz="1400" dirty="0" smtClean="0">
                <a:latin typeface="+mj-lt"/>
              </a:rPr>
              <a:t>consumers benefit/bear a share of the costs at the end of the regulatory period when expenditure is rolled into the RAB and new prices are set</a:t>
            </a:r>
          </a:p>
          <a:p>
            <a:pPr eaLnBrk="1" hangingPunct="1">
              <a:spcAft>
                <a:spcPts val="1200"/>
              </a:spcAft>
            </a:pPr>
            <a:r>
              <a:rPr lang="en-AU" sz="1600" dirty="0" smtClean="0">
                <a:latin typeface="+mj-lt"/>
              </a:rPr>
              <a:t>The current regime provides an average ‘incentive power’ of approximately 17 to 30 per cent, depending on the life of the asset</a:t>
            </a:r>
          </a:p>
          <a:p>
            <a:pPr eaLnBrk="1" hangingPunct="1">
              <a:spcAft>
                <a:spcPts val="1200"/>
              </a:spcAft>
            </a:pPr>
            <a:r>
              <a:rPr lang="en-AU" sz="1800" b="1" dirty="0" smtClean="0">
                <a:latin typeface="+mj-lt"/>
              </a:rPr>
              <a:t>Problems:</a:t>
            </a:r>
          </a:p>
          <a:p>
            <a:pPr marL="800100" lvl="1" indent="-342900" eaLnBrk="1" hangingPunct="1">
              <a:spcAft>
                <a:spcPts val="1200"/>
              </a:spcAft>
              <a:buFont typeface="+mj-lt"/>
              <a:buAutoNum type="arabicPeriod"/>
            </a:pPr>
            <a:r>
              <a:rPr lang="en-AU" sz="1400" dirty="0" smtClean="0">
                <a:latin typeface="+mj-lt"/>
              </a:rPr>
              <a:t>the incentives for capex may need to be strengthened as incentives decline throughout the regulatory period</a:t>
            </a:r>
          </a:p>
          <a:p>
            <a:pPr marL="800100" lvl="1" indent="-342900" eaLnBrk="1" hangingPunct="1">
              <a:spcAft>
                <a:spcPts val="1200"/>
              </a:spcAft>
              <a:buFont typeface="+mj-lt"/>
              <a:buAutoNum type="arabicPeriod"/>
            </a:pPr>
            <a:r>
              <a:rPr lang="en-AU" sz="1400" dirty="0" smtClean="0">
                <a:latin typeface="+mj-lt"/>
              </a:rPr>
              <a:t>the current arrangements may not provide sufficient protections for consumers</a:t>
            </a:r>
          </a:p>
          <a:p>
            <a:pPr eaLnBrk="1" hangingPunct="1"/>
            <a:endParaRPr lang="en-AU" dirty="0" smtClean="0"/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latin typeface="Lucida Fax" pitchFamily="18" charset="0"/>
              </a:rPr>
              <a:t>A capital expenditure sharing scheme (CESS)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r>
              <a:rPr lang="en-AU" sz="1800" b="1" dirty="0" smtClean="0">
                <a:latin typeface="+mj-lt"/>
              </a:rPr>
              <a:t>What is a CESS?</a:t>
            </a:r>
          </a:p>
          <a:p>
            <a:pPr lvl="1" eaLnBrk="1" hangingPunct="1">
              <a:spcAft>
                <a:spcPts val="1200"/>
              </a:spcAft>
            </a:pPr>
            <a:r>
              <a:rPr lang="en-AU" sz="1600" dirty="0" smtClean="0">
                <a:latin typeface="+mj-lt"/>
              </a:rPr>
              <a:t>Provides incentives for NSPs to incur efficient levels of capital expenditure</a:t>
            </a:r>
          </a:p>
          <a:p>
            <a:pPr lvl="1" eaLnBrk="1" hangingPunct="1">
              <a:spcAft>
                <a:spcPts val="1200"/>
              </a:spcAft>
            </a:pPr>
            <a:r>
              <a:rPr lang="en-AU" sz="1600" dirty="0" smtClean="0">
                <a:latin typeface="+mj-lt"/>
              </a:rPr>
              <a:t>Shares overspends/underspends between NSPs and their customers</a:t>
            </a:r>
            <a:endParaRPr lang="en-AU" sz="1600" b="1" dirty="0" smtClean="0">
              <a:latin typeface="+mj-lt"/>
            </a:endParaRPr>
          </a:p>
          <a:p>
            <a:pPr eaLnBrk="1" hangingPunct="1"/>
            <a:r>
              <a:rPr lang="en-AU" sz="1800" b="1" dirty="0" smtClean="0">
                <a:latin typeface="+mj-lt"/>
              </a:rPr>
              <a:t>What do the rules say?</a:t>
            </a:r>
          </a:p>
          <a:p>
            <a:pPr lvl="1" eaLnBrk="1" hangingPunct="1">
              <a:spcAft>
                <a:spcPts val="1200"/>
              </a:spcAft>
            </a:pPr>
            <a:r>
              <a:rPr lang="en-AU" sz="1600" dirty="0" smtClean="0">
                <a:latin typeface="+mj-lt"/>
              </a:rPr>
              <a:t>Requirements for a CESS are contained in clauses 6A.6.5.A (transmission) and 6.5.8A (distribution)</a:t>
            </a:r>
            <a:endParaRPr lang="en-AU" sz="1600" b="1" dirty="0" smtClean="0">
              <a:latin typeface="+mj-lt"/>
            </a:endParaRPr>
          </a:p>
          <a:p>
            <a:pPr lvl="1" eaLnBrk="1" hangingPunct="1">
              <a:spcAft>
                <a:spcPts val="1200"/>
              </a:spcAft>
            </a:pPr>
            <a:r>
              <a:rPr lang="en-AU" sz="1600" dirty="0" smtClean="0">
                <a:latin typeface="+mj-lt"/>
              </a:rPr>
              <a:t>In developing any CESS the AER must take into consideration:</a:t>
            </a:r>
            <a:endParaRPr lang="en-AU" sz="1600" b="1" dirty="0" smtClean="0">
              <a:latin typeface="+mj-lt"/>
            </a:endParaRPr>
          </a:p>
          <a:p>
            <a:pPr marL="1038225" lvl="2" indent="-342900">
              <a:spcBef>
                <a:spcPct val="20000"/>
              </a:spcBef>
              <a:spcAft>
                <a:spcPts val="1200"/>
              </a:spcAft>
              <a:buFont typeface="Garamond" pitchFamily="18" charset="0"/>
              <a:buChar char="–"/>
              <a:defRPr/>
            </a:pPr>
            <a:r>
              <a:rPr lang="en-AU" sz="1400" kern="0" dirty="0" smtClean="0">
                <a:latin typeface="+mj-lt"/>
              </a:rPr>
              <a:t>Principles: rewards and penalties to be commensurate with efficiencies and inefficiencies</a:t>
            </a:r>
          </a:p>
          <a:p>
            <a:pPr marL="1038225" lvl="2" indent="-342900">
              <a:spcBef>
                <a:spcPct val="20000"/>
              </a:spcBef>
              <a:spcAft>
                <a:spcPts val="1200"/>
              </a:spcAft>
              <a:buFont typeface="Garamond" pitchFamily="18" charset="0"/>
              <a:buChar char="–"/>
              <a:defRPr/>
            </a:pPr>
            <a:r>
              <a:rPr lang="en-AU" sz="1400" kern="0" dirty="0" smtClean="0">
                <a:latin typeface="+mj-lt"/>
              </a:rPr>
              <a:t>The capital expenditure incentive objective (aligns with ex ante capex requirements – i.e. efficient and prudent)</a:t>
            </a:r>
          </a:p>
          <a:p>
            <a:pPr lvl="1" eaLnBrk="1" hangingPunct="1"/>
            <a:endParaRPr lang="en-AU" dirty="0" smtClean="0">
              <a:latin typeface="Lucida Fax" pitchFamily="18" charset="0"/>
            </a:endParaRPr>
          </a:p>
          <a:p>
            <a:pPr eaLnBrk="1" hangingPunct="1"/>
            <a:endParaRPr lang="en-AU" dirty="0" smtClean="0"/>
          </a:p>
        </p:txBody>
      </p:sp>
      <p:pic>
        <p:nvPicPr>
          <p:cNvPr id="10244" name="Picture 3" descr="D10 1334418  AER logo_landscape_RGB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How a CESS could address the issues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>
              <a:buNone/>
            </a:pPr>
            <a:r>
              <a:rPr lang="en-AU" sz="2000" b="1" dirty="0" smtClean="0">
                <a:latin typeface="+mj-lt"/>
              </a:rPr>
              <a:t>Initial positions</a:t>
            </a:r>
          </a:p>
          <a:p>
            <a:pPr eaLnBrk="1" hangingPunct="1"/>
            <a:endParaRPr lang="en-AU" sz="2000" b="1" dirty="0" smtClean="0">
              <a:latin typeface="+mj-lt"/>
            </a:endParaRPr>
          </a:p>
          <a:p>
            <a:pPr marL="739775" lvl="1" indent="-457200" eaLnBrk="1" hangingPunct="1">
              <a:spcAft>
                <a:spcPts val="1200"/>
              </a:spcAft>
              <a:buFont typeface="+mj-lt"/>
              <a:buAutoNum type="arabicPeriod"/>
            </a:pPr>
            <a:r>
              <a:rPr lang="en-AU" sz="1800" dirty="0" smtClean="0">
                <a:latin typeface="+mj-lt"/>
              </a:rPr>
              <a:t>A CESS should provide continuous incentives for capex</a:t>
            </a:r>
          </a:p>
          <a:p>
            <a:pPr marL="739775" lvl="1" indent="-457200" eaLnBrk="1" hangingPunct="1">
              <a:spcAft>
                <a:spcPts val="1200"/>
              </a:spcAft>
              <a:buFont typeface="+mj-lt"/>
              <a:buAutoNum type="arabicPeriod"/>
            </a:pPr>
            <a:r>
              <a:rPr lang="en-AU" sz="1800" dirty="0" smtClean="0">
                <a:latin typeface="+mj-lt"/>
              </a:rPr>
              <a:t>The penalty for overspending would be greater than 30 per cent, and the reward for underspending would be between 20 and 30 per cent</a:t>
            </a:r>
          </a:p>
          <a:p>
            <a:pPr marL="739775" lvl="1" indent="-457200" eaLnBrk="1" hangingPunct="1">
              <a:spcAft>
                <a:spcPts val="1200"/>
              </a:spcAft>
              <a:buFont typeface="+mj-lt"/>
              <a:buAutoNum type="arabicPeriod"/>
            </a:pPr>
            <a:r>
              <a:rPr lang="en-AU" sz="1800" dirty="0" smtClean="0">
                <a:latin typeface="+mj-lt"/>
              </a:rPr>
              <a:t>One CESS could apply for all NSPs </a:t>
            </a:r>
          </a:p>
          <a:p>
            <a:pPr marL="739775" lvl="1" indent="-457200" eaLnBrk="1" hangingPunct="1">
              <a:spcAft>
                <a:spcPts val="1200"/>
              </a:spcAft>
              <a:buFont typeface="+mj-lt"/>
              <a:buAutoNum type="arabicPeriod"/>
            </a:pPr>
            <a:r>
              <a:rPr lang="en-AU" sz="1800" dirty="0" smtClean="0">
                <a:latin typeface="+mj-lt"/>
              </a:rPr>
              <a:t>Sharing ratios would be included in the guidelines to provide greater certainty to NSPs</a:t>
            </a:r>
          </a:p>
          <a:p>
            <a:pPr lvl="1" eaLnBrk="1" hangingPunct="1"/>
            <a:endParaRPr lang="en-AU" dirty="0" smtClean="0">
              <a:latin typeface="Lucida Fax" pitchFamily="18" charset="0"/>
            </a:endParaRPr>
          </a:p>
          <a:p>
            <a:pPr eaLnBrk="1" hangingPunct="1"/>
            <a:endParaRPr lang="en-AU" dirty="0" smtClean="0"/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How a CESS could address the issues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>
              <a:buNone/>
            </a:pPr>
            <a:r>
              <a:rPr lang="en-AU" sz="2000" b="1" dirty="0" smtClean="0">
                <a:latin typeface="+mj-lt"/>
              </a:rPr>
              <a:t>Continuity</a:t>
            </a:r>
          </a:p>
          <a:p>
            <a:pPr eaLnBrk="1" hangingPunct="1"/>
            <a:endParaRPr lang="en-AU" sz="2000" b="1" dirty="0" smtClean="0">
              <a:latin typeface="Lucida Fax" pitchFamily="18" charset="0"/>
            </a:endParaRPr>
          </a:p>
          <a:p>
            <a:pPr marL="457200" indent="-457200" eaLnBrk="1" hangingPunct="1">
              <a:spcAft>
                <a:spcPts val="1200"/>
              </a:spcAft>
            </a:pPr>
            <a:r>
              <a:rPr lang="en-AU" sz="1800" dirty="0" smtClean="0">
                <a:latin typeface="+mj-lt"/>
              </a:rPr>
              <a:t>To address declining incentives, a CESS could be designed to provide continuous incentives over the regulatory period</a:t>
            </a:r>
          </a:p>
          <a:p>
            <a:pPr lvl="2" eaLnBrk="1" hangingPunct="1">
              <a:spcAft>
                <a:spcPts val="1200"/>
              </a:spcAft>
            </a:pPr>
            <a:r>
              <a:rPr lang="en-AU" sz="1400" dirty="0" smtClean="0">
                <a:latin typeface="+mj-lt"/>
              </a:rPr>
              <a:t>i.e. the incentives would be the same in each year of the regulatory period</a:t>
            </a:r>
          </a:p>
          <a:p>
            <a:pPr marL="457200" indent="-457200" eaLnBrk="1" hangingPunct="1">
              <a:spcAft>
                <a:spcPts val="1200"/>
              </a:spcAft>
            </a:pPr>
            <a:r>
              <a:rPr lang="en-AU" sz="1800" dirty="0" smtClean="0">
                <a:latin typeface="+mj-lt"/>
              </a:rPr>
              <a:t>Continuous incentives have the benefits of:</a:t>
            </a:r>
          </a:p>
          <a:p>
            <a:pPr marL="1038225" lvl="2" indent="-342900" eaLnBrk="1" hangingPunct="1">
              <a:spcAft>
                <a:spcPts val="1200"/>
              </a:spcAft>
              <a:buFont typeface="+mj-lt"/>
              <a:buAutoNum type="arabicPeriod"/>
            </a:pPr>
            <a:r>
              <a:rPr lang="en-AU" sz="1400" dirty="0" smtClean="0">
                <a:latin typeface="+mj-lt"/>
              </a:rPr>
              <a:t>better aligning the incentives between opex and capex</a:t>
            </a:r>
          </a:p>
          <a:p>
            <a:pPr marL="1038225" lvl="2" indent="-342900" eaLnBrk="1" hangingPunct="1">
              <a:spcAft>
                <a:spcPts val="1200"/>
              </a:spcAft>
              <a:buFont typeface="+mj-lt"/>
              <a:buAutoNum type="arabicPeriod"/>
            </a:pPr>
            <a:r>
              <a:rPr lang="en-AU" sz="1400" dirty="0" smtClean="0">
                <a:latin typeface="+mj-lt"/>
              </a:rPr>
              <a:t>providing NSPs with greater incentives to manage their capex programs on a continuous basis</a:t>
            </a:r>
          </a:p>
          <a:p>
            <a:pPr marL="457200" indent="-457200" eaLnBrk="1" hangingPunct="1">
              <a:spcAft>
                <a:spcPts val="1200"/>
              </a:spcAft>
            </a:pPr>
            <a:r>
              <a:rPr lang="en-AU" sz="1800" dirty="0" smtClean="0">
                <a:latin typeface="+mj-lt"/>
              </a:rPr>
              <a:t>Submissions to the AEMC process tended to support a continuous CESS</a:t>
            </a:r>
          </a:p>
          <a:p>
            <a:pPr lvl="1" eaLnBrk="1" hangingPunct="1"/>
            <a:endParaRPr lang="en-AU" dirty="0" smtClean="0">
              <a:latin typeface="Lucida Fax" pitchFamily="18" charset="0"/>
            </a:endParaRPr>
          </a:p>
          <a:p>
            <a:pPr eaLnBrk="1" hangingPunct="1"/>
            <a:endParaRPr lang="en-AU" dirty="0" smtClean="0"/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How a CESS could address the issues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>
              <a:buNone/>
            </a:pPr>
            <a:r>
              <a:rPr lang="en-AU" sz="2000" b="1" dirty="0" smtClean="0">
                <a:latin typeface="+mj-lt"/>
              </a:rPr>
              <a:t>Rewards for underspending</a:t>
            </a:r>
          </a:p>
          <a:p>
            <a:pPr eaLnBrk="1" hangingPunct="1"/>
            <a:endParaRPr lang="en-AU" sz="2000" b="1" dirty="0" smtClean="0">
              <a:latin typeface="+mj-lt"/>
            </a:endParaRPr>
          </a:p>
          <a:p>
            <a:pPr marL="457200" indent="-457200" eaLnBrk="1" hangingPunct="1">
              <a:spcAft>
                <a:spcPts val="1200"/>
              </a:spcAft>
            </a:pPr>
            <a:r>
              <a:rPr lang="en-AU" sz="1800" dirty="0" smtClean="0">
                <a:latin typeface="+mj-lt"/>
              </a:rPr>
              <a:t>In light of the existing regime, we consider that a range of 20 – 30 per cent for rewards is an appropriate starting point</a:t>
            </a:r>
          </a:p>
          <a:p>
            <a:pPr marL="457200" indent="-457200" eaLnBrk="1" hangingPunct="1">
              <a:spcAft>
                <a:spcPts val="1200"/>
              </a:spcAft>
            </a:pPr>
            <a:r>
              <a:rPr lang="en-AU" sz="1800" dirty="0" smtClean="0">
                <a:latin typeface="+mj-lt"/>
              </a:rPr>
              <a:t>High rewards for underspending would have perverse outcomes:</a:t>
            </a:r>
          </a:p>
          <a:p>
            <a:pPr marL="800100" lvl="1" indent="-342900" eaLnBrk="1" hangingPunct="1">
              <a:spcAft>
                <a:spcPts val="1200"/>
              </a:spcAft>
            </a:pPr>
            <a:r>
              <a:rPr lang="en-AU" sz="1400" dirty="0" smtClean="0">
                <a:latin typeface="+mj-lt"/>
              </a:rPr>
              <a:t>NSPs might under-invest to the detriment of service levels</a:t>
            </a:r>
          </a:p>
          <a:p>
            <a:pPr marL="800100" lvl="1" indent="-342900" eaLnBrk="1" hangingPunct="1">
              <a:spcAft>
                <a:spcPts val="1200"/>
              </a:spcAft>
            </a:pPr>
            <a:r>
              <a:rPr lang="en-AU" sz="1400" dirty="0" smtClean="0">
                <a:latin typeface="+mj-lt"/>
              </a:rPr>
              <a:t>NSPs might capitalise opex and substitute between opex and capex due to differing incentives between the two classes of expenditure</a:t>
            </a:r>
          </a:p>
          <a:p>
            <a:pPr lvl="1" eaLnBrk="1" hangingPunct="1"/>
            <a:endParaRPr lang="en-AU" dirty="0" smtClean="0">
              <a:latin typeface="Lucida Fax" pitchFamily="18" charset="0"/>
            </a:endParaRPr>
          </a:p>
          <a:p>
            <a:pPr eaLnBrk="1" hangingPunct="1"/>
            <a:endParaRPr lang="en-AU" dirty="0" smtClean="0"/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How a CESS could address the issues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>
              <a:buNone/>
            </a:pPr>
            <a:r>
              <a:rPr lang="en-AU" sz="2000" b="1" dirty="0" smtClean="0">
                <a:latin typeface="+mj-lt"/>
              </a:rPr>
              <a:t>Penalties for overspending</a:t>
            </a:r>
          </a:p>
          <a:p>
            <a:pPr eaLnBrk="1" hangingPunct="1"/>
            <a:endParaRPr lang="en-AU" sz="2000" b="1" dirty="0" smtClean="0">
              <a:latin typeface="+mj-lt"/>
            </a:endParaRPr>
          </a:p>
          <a:p>
            <a:pPr marL="457200" indent="-457200" eaLnBrk="1" hangingPunct="1">
              <a:spcAft>
                <a:spcPts val="1200"/>
              </a:spcAft>
            </a:pPr>
            <a:r>
              <a:rPr lang="en-AU" sz="1600" dirty="0" smtClean="0">
                <a:latin typeface="+mj-lt"/>
              </a:rPr>
              <a:t>For the penalty we believe that a higher incentive rate is justified (that is, greater than 30 per cent)</a:t>
            </a:r>
          </a:p>
          <a:p>
            <a:pPr marL="457200" indent="-457200" eaLnBrk="1" hangingPunct="1">
              <a:spcAft>
                <a:spcPts val="1200"/>
              </a:spcAft>
            </a:pPr>
            <a:r>
              <a:rPr lang="en-AU" sz="1600" dirty="0" smtClean="0">
                <a:latin typeface="+mj-lt"/>
              </a:rPr>
              <a:t>Reasons why the penalty should be higher than the reward include:</a:t>
            </a:r>
          </a:p>
          <a:p>
            <a:pPr marL="800100" lvl="1" indent="-342900" eaLnBrk="1" hangingPunct="1">
              <a:spcAft>
                <a:spcPts val="1200"/>
              </a:spcAft>
            </a:pPr>
            <a:r>
              <a:rPr lang="en-AU" sz="1400" dirty="0" smtClean="0">
                <a:latin typeface="+mj-lt"/>
              </a:rPr>
              <a:t>NSPs should usually be able to spend within their allowances</a:t>
            </a:r>
          </a:p>
          <a:p>
            <a:pPr marL="800100" lvl="1" indent="-342900" eaLnBrk="1" hangingPunct="1">
              <a:spcAft>
                <a:spcPts val="1200"/>
              </a:spcAft>
            </a:pPr>
            <a:r>
              <a:rPr lang="en-AU" sz="1400" dirty="0" smtClean="0">
                <a:latin typeface="+mj-lt"/>
              </a:rPr>
              <a:t>We face asymmetries  given the non-recurrent nature of capex in setting capital expenditure allowances, meaning that forecasts are likely to be biased upwards</a:t>
            </a:r>
          </a:p>
          <a:p>
            <a:pPr marL="800100" lvl="1" indent="-342900" eaLnBrk="1" hangingPunct="1">
              <a:spcAft>
                <a:spcPts val="1200"/>
              </a:spcAft>
            </a:pPr>
            <a:r>
              <a:rPr lang="en-AU" sz="1400" dirty="0" smtClean="0">
                <a:latin typeface="+mj-lt"/>
              </a:rPr>
              <a:t>The use of ex post revisions will be targeted and focussed</a:t>
            </a:r>
          </a:p>
          <a:p>
            <a:pPr marL="800100" lvl="1" indent="-342900" eaLnBrk="1" hangingPunct="1">
              <a:spcAft>
                <a:spcPts val="1200"/>
              </a:spcAft>
            </a:pPr>
            <a:r>
              <a:rPr lang="en-AU" sz="1400" dirty="0" smtClean="0">
                <a:latin typeface="+mj-lt"/>
              </a:rPr>
              <a:t>There are factors to prevent NSPs from uncontrollable or uncertain events</a:t>
            </a:r>
          </a:p>
          <a:p>
            <a:pPr lvl="1" eaLnBrk="1" hangingPunct="1"/>
            <a:endParaRPr lang="en-AU" dirty="0" smtClean="0">
              <a:latin typeface="Lucida Fax" pitchFamily="18" charset="0"/>
            </a:endParaRPr>
          </a:p>
          <a:p>
            <a:pPr eaLnBrk="1" hangingPunct="1"/>
            <a:endParaRPr lang="en-AU" dirty="0" smtClean="0"/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1415</Words>
  <Application>Microsoft Office PowerPoint</Application>
  <PresentationFormat>On-screen Show (4:3)</PresentationFormat>
  <Paragraphs>163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Aspect</vt:lpstr>
      <vt:lpstr>The Australian Energy Regulator</vt:lpstr>
      <vt:lpstr>The aim of today’s presentation</vt:lpstr>
      <vt:lpstr>Overarching objectives of the guidelines</vt:lpstr>
      <vt:lpstr>Current incentives for efficient capex</vt:lpstr>
      <vt:lpstr>A capital expenditure sharing scheme (CESS)</vt:lpstr>
      <vt:lpstr>How a CESS could address the issues</vt:lpstr>
      <vt:lpstr>How a CESS could address the issues</vt:lpstr>
      <vt:lpstr>How a CESS could address the issues</vt:lpstr>
      <vt:lpstr>How a CESS could address the issues</vt:lpstr>
      <vt:lpstr>How a CESS could address the issues</vt:lpstr>
      <vt:lpstr>Key questions on the CESS</vt:lpstr>
      <vt:lpstr>Current incentives for efficient opex</vt:lpstr>
      <vt:lpstr>Changes to opex incentives</vt:lpstr>
      <vt:lpstr>Changes to opex incentives</vt:lpstr>
      <vt:lpstr>Changes to opex incentives</vt:lpstr>
      <vt:lpstr>Key questions on opex incentives</vt:lpstr>
      <vt:lpstr>Statement on the efficiency of capex</vt:lpstr>
      <vt:lpstr>Statement on the efficiency of capex</vt:lpstr>
      <vt:lpstr>Excluding capex from the RAB</vt:lpstr>
      <vt:lpstr>Excluding capex from the RAB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Expenditure incentives &amp; assessment joint workshop</dc:title>
  <dc:creator/>
  <cp:lastModifiedBy/>
  <cp:revision>1</cp:revision>
  <dcterms:created xsi:type="dcterms:W3CDTF">2013-06-20T00:35:25Z</dcterms:created>
  <dcterms:modified xsi:type="dcterms:W3CDTF">2013-06-20T00:35:40Z</dcterms:modified>
</cp:coreProperties>
</file>