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95" r:id="rId3"/>
    <p:sldId id="307" r:id="rId4"/>
    <p:sldId id="306" r:id="rId5"/>
    <p:sldId id="321" r:id="rId6"/>
    <p:sldId id="303" r:id="rId7"/>
    <p:sldId id="311" r:id="rId8"/>
    <p:sldId id="313" r:id="rId9"/>
    <p:sldId id="299" r:id="rId10"/>
    <p:sldId id="302" r:id="rId11"/>
    <p:sldId id="301" r:id="rId12"/>
    <p:sldId id="300" r:id="rId13"/>
    <p:sldId id="312" r:id="rId14"/>
    <p:sldId id="314" r:id="rId15"/>
    <p:sldId id="318" r:id="rId16"/>
    <p:sldId id="323" r:id="rId17"/>
    <p:sldId id="322" r:id="rId18"/>
    <p:sldId id="320" r:id="rId19"/>
    <p:sldId id="324" r:id="rId20"/>
  </p:sldIdLst>
  <p:sldSz cx="9144000" cy="6858000" type="screen4x3"/>
  <p:notesSz cx="6731000" cy="98631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DEBFB"/>
    <a:srgbClr val="CCFFFF"/>
    <a:srgbClr val="008000"/>
    <a:srgbClr val="CCFF99"/>
    <a:srgbClr val="FFCC99"/>
    <a:srgbClr val="FF993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783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36783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fld id="{BF836259-9C85-7C45-94BC-F9E82C04B7D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0017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9188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4713"/>
            <a:ext cx="53848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783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36783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fld id="{07260DA7-2366-DA4C-B064-479E5A8A27E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949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24F8B4E5-8A48-274B-B1BE-32E8E06BB55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229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879C8DBE-0D48-714F-AD91-B43ADD413FF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036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476250"/>
            <a:ext cx="2058988" cy="5649913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29325" cy="5649913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9A300968-842E-8048-8194-66D22442F4A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8445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  <a:p>
            <a:pPr>
              <a:defRPr/>
            </a:pPr>
            <a:fld id="{24F8B4E5-8A48-274B-B1BE-32E8E06BB55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99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  <a:p>
            <a:pPr>
              <a:defRPr/>
            </a:pPr>
            <a:fld id="{C253D442-5C25-F04A-9439-9FF40F42850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01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  <a:p>
            <a:pPr>
              <a:defRPr/>
            </a:pPr>
            <a:fld id="{FFC2DDDC-BA10-1446-815E-5B9F26BC9A2A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3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  <a:p>
            <a:pPr>
              <a:defRPr/>
            </a:pPr>
            <a:fld id="{4FAA14AB-1208-3548-B5F1-1C7F25A2B26A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90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  <a:p>
            <a:pPr>
              <a:defRPr/>
            </a:pPr>
            <a:fld id="{4588B703-0C18-D848-B09A-50C074A043B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41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  <a:p>
            <a:pPr>
              <a:defRPr/>
            </a:pPr>
            <a:fld id="{A15CA82C-EC47-654B-8ACB-A17BB1C8E504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77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  <a:p>
            <a:pPr>
              <a:defRPr/>
            </a:pPr>
            <a:fld id="{57AA782A-EA77-AD40-AA3A-1029ACD5844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39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  <a:p>
            <a:pPr>
              <a:defRPr/>
            </a:pPr>
            <a:fld id="{0099AEFD-A1E9-CD43-8807-7B6BD5ADBD2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C253D442-5C25-F04A-9439-9FF40F42850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0301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  <a:p>
            <a:pPr>
              <a:defRPr/>
            </a:pPr>
            <a:fld id="{80E99344-25EB-994F-AAF1-66AD14C77B5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17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  <a:p>
            <a:pPr>
              <a:defRPr/>
            </a:pPr>
            <a:fld id="{879C8DBE-0D48-714F-AD91-B43ADD413FF9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65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476250"/>
            <a:ext cx="2058988" cy="5649913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29325" cy="5649913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  <a:p>
            <a:pPr>
              <a:defRPr/>
            </a:pPr>
            <a:fld id="{9A300968-842E-8048-8194-66D22442F4A8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4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FFC2DDDC-BA10-1446-815E-5B9F26BC9A2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603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4FAA14AB-1208-3548-B5F1-1C7F25A2B26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339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4588B703-0C18-D848-B09A-50C074A043B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874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A15CA82C-EC47-654B-8ACB-A17BB1C8E50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157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57AA782A-EA77-AD40-AA3A-1029ACD5844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53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0099AEFD-A1E9-CD43-8807-7B6BD5ADBD2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5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80E99344-25EB-994F-AAF1-66AD14C77B5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11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4025" y="6157913"/>
            <a:ext cx="733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5BACF879-4698-A949-BA5C-EF8332E06AB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452438" y="1125538"/>
            <a:ext cx="82391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AutoShape 11" descr="cid:812224603@27012008-0041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1" name="AutoShape 13" descr="cid:812224603@27012008-0041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ＭＳ Ｐゴシック" charset="-128"/>
          <a:cs typeface="ＭＳ Ｐゴシック" pitchFamily="-110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pitchFamily="-11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pitchFamily="-11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pitchFamily="-11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pitchFamily="-11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-128"/>
          <a:cs typeface="ＭＳ Ｐゴシック" pitchFamily="-11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4025" y="6157913"/>
            <a:ext cx="733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  <a:p>
            <a:pPr>
              <a:defRPr/>
            </a:pPr>
            <a:fld id="{5BACF879-4698-A949-BA5C-EF8332E06AB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452438" y="1125538"/>
            <a:ext cx="82391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AutoShape 11" descr="cid:812224603@27012008-0041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31" name="AutoShape 13" descr="cid:812224603@27012008-0041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ＭＳ Ｐゴシック" charset="-128"/>
          <a:cs typeface="ＭＳ Ｐゴシック" pitchFamily="-110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pitchFamily="-11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pitchFamily="-11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pitchFamily="-11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pitchFamily="-11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-128"/>
          <a:cs typeface="ＭＳ Ｐゴシック" pitchFamily="-11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en-US" sz="2800" dirty="0" smtClean="0"/>
              <a:t>Public Forum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10 December 2014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SAPN Regulatory Proposal 2015-2020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Bev Hughson</a:t>
            </a:r>
          </a:p>
          <a:p>
            <a:r>
              <a:rPr lang="en-US" sz="2000" dirty="0" smtClean="0"/>
              <a:t>Consumer Challenge Panel Member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25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Augmentation </a:t>
            </a:r>
            <a:r>
              <a:rPr lang="en-US" sz="2800" dirty="0" err="1" smtClean="0"/>
              <a:t>Capex</a:t>
            </a:r>
            <a:r>
              <a:rPr lang="en-US" sz="2800" dirty="0" smtClean="0"/>
              <a:t>: Is this proposal justified?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C</a:t>
            </a:r>
            <a:r>
              <a:rPr lang="en-US" sz="2000" dirty="0" smtClean="0"/>
              <a:t>urrent RCP: </a:t>
            </a:r>
          </a:p>
          <a:p>
            <a:pPr marL="685800" lvl="1"/>
            <a:r>
              <a:rPr lang="en-US" sz="1600" dirty="0" smtClean="0"/>
              <a:t> $610M actual spend ($Nom)</a:t>
            </a:r>
          </a:p>
          <a:p>
            <a:pPr marL="685800" lvl="1"/>
            <a:r>
              <a:rPr lang="en-US" sz="1600" dirty="0"/>
              <a:t> </a:t>
            </a:r>
            <a:r>
              <a:rPr lang="en-US" sz="1600" dirty="0" smtClean="0"/>
              <a:t>$841M AER allowed ($Nom)</a:t>
            </a:r>
          </a:p>
          <a:p>
            <a:pPr marL="285750"/>
            <a:r>
              <a:rPr lang="en-US" sz="2000" dirty="0" smtClean="0"/>
              <a:t>Changes:</a:t>
            </a:r>
          </a:p>
          <a:p>
            <a:pPr marL="685800" lvl="1"/>
            <a:r>
              <a:rPr lang="en-US" sz="1600" dirty="0" smtClean="0"/>
              <a:t>Demand </a:t>
            </a:r>
            <a:r>
              <a:rPr lang="en-US" sz="1600" dirty="0" err="1" smtClean="0"/>
              <a:t>augex</a:t>
            </a:r>
            <a:r>
              <a:rPr lang="en-US" sz="1600" dirty="0" smtClean="0"/>
              <a:t> down by half  </a:t>
            </a:r>
          </a:p>
          <a:p>
            <a:pPr marL="685800" lvl="1"/>
            <a:r>
              <a:rPr lang="en-US" sz="1600" dirty="0" smtClean="0"/>
              <a:t>Safety </a:t>
            </a:r>
            <a:r>
              <a:rPr lang="en-US" sz="1600" dirty="0" err="1" smtClean="0"/>
              <a:t>augex</a:t>
            </a:r>
            <a:r>
              <a:rPr lang="en-US" sz="1600" dirty="0" smtClean="0"/>
              <a:t> up (* 19)</a:t>
            </a:r>
          </a:p>
          <a:p>
            <a:pPr marL="285750"/>
            <a:r>
              <a:rPr lang="en-US" sz="2000" dirty="0" smtClean="0"/>
              <a:t>Drivers: SAPN says: </a:t>
            </a:r>
          </a:p>
          <a:p>
            <a:pPr marL="685800" lvl="1"/>
            <a:r>
              <a:rPr lang="en-US" sz="1600" dirty="0" smtClean="0"/>
              <a:t>Peak demand growth flat</a:t>
            </a:r>
          </a:p>
          <a:p>
            <a:pPr marL="685800" lvl="1"/>
            <a:r>
              <a:rPr lang="en-US" sz="1600" dirty="0" smtClean="0"/>
              <a:t>Bushfire risk increasing</a:t>
            </a:r>
          </a:p>
          <a:p>
            <a:pPr marL="685800" lvl="1"/>
            <a:r>
              <a:rPr lang="en-US" sz="1600" dirty="0" smtClean="0"/>
              <a:t>Victorian bushfire royal commission</a:t>
            </a:r>
          </a:p>
          <a:p>
            <a:pPr marL="685800" lvl="1"/>
            <a:r>
              <a:rPr lang="en-US" sz="1600" dirty="0" smtClean="0"/>
              <a:t>Undergrounding assets</a:t>
            </a:r>
          </a:p>
          <a:p>
            <a:pPr marL="685800" lvl="1"/>
            <a:r>
              <a:rPr lang="en-US" sz="1600" dirty="0" smtClean="0"/>
              <a:t>Feedback from consumers</a:t>
            </a:r>
          </a:p>
          <a:p>
            <a:pPr marL="285750"/>
            <a:endParaRPr lang="en-US" sz="2000" dirty="0" smtClean="0"/>
          </a:p>
          <a:p>
            <a:pPr marL="685800"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4FAA14AB-1208-3548-B5F1-1C7F25A2B26A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547096"/>
              </p:ext>
            </p:extLst>
          </p:nvPr>
        </p:nvGraphicFramePr>
        <p:xfrm>
          <a:off x="539551" y="1700808"/>
          <a:ext cx="3807423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Worksheet" r:id="rId3" imgW="3543300" imgH="3149600" progId="Excel.Sheet.12">
                  <p:embed/>
                </p:oleObj>
              </mc:Choice>
              <mc:Fallback>
                <p:oleObj name="Worksheet" r:id="rId3" imgW="3543300" imgH="3149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1" y="1700808"/>
                        <a:ext cx="3807423" cy="37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6381328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SAPN </a:t>
            </a:r>
            <a:r>
              <a:rPr lang="en-US" dirty="0" smtClean="0"/>
              <a:t>Regulatory </a:t>
            </a:r>
            <a:r>
              <a:rPr lang="en-US" sz="1400" dirty="0" smtClean="0"/>
              <a:t>Proposal, Attachment 20.6</a:t>
            </a:r>
          </a:p>
        </p:txBody>
      </p:sp>
    </p:spTree>
    <p:extLst>
      <p:ext uri="{BB962C8B-B14F-4D97-AF65-F5344CB8AC3E}">
        <p14:creationId xmlns:p14="http://schemas.microsoft.com/office/powerpoint/2010/main" val="111204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Replacement </a:t>
            </a:r>
            <a:r>
              <a:rPr lang="en-US" sz="2800" dirty="0" err="1"/>
              <a:t>c</a:t>
            </a:r>
            <a:r>
              <a:rPr lang="en-US" sz="2800" dirty="0" err="1" smtClean="0"/>
              <a:t>apex</a:t>
            </a:r>
            <a:r>
              <a:rPr lang="en-US" sz="2800" dirty="0" smtClean="0"/>
              <a:t>: Is it catch-up or gold plating?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244280" cy="5184576"/>
          </a:xfrm>
        </p:spPr>
        <p:txBody>
          <a:bodyPr/>
          <a:lstStyle/>
          <a:p>
            <a:r>
              <a:rPr lang="en-US" sz="2000" dirty="0"/>
              <a:t>C</a:t>
            </a:r>
            <a:r>
              <a:rPr lang="en-US" sz="2000" dirty="0" smtClean="0"/>
              <a:t>urrent RCP (2010-2015): </a:t>
            </a:r>
          </a:p>
          <a:p>
            <a:pPr marL="628650" lvl="1" indent="-171450"/>
            <a:r>
              <a:rPr lang="en-US" sz="1600" dirty="0" smtClean="0"/>
              <a:t>   $382M actual spend  </a:t>
            </a:r>
          </a:p>
          <a:p>
            <a:pPr lvl="1"/>
            <a:r>
              <a:rPr lang="en-US" sz="1600" dirty="0" smtClean="0"/>
              <a:t> $239M AER allowed</a:t>
            </a:r>
          </a:p>
          <a:p>
            <a:r>
              <a:rPr lang="en-US" sz="2000" dirty="0" smtClean="0"/>
              <a:t>SAPN states: </a:t>
            </a:r>
          </a:p>
          <a:p>
            <a:pPr lvl="1"/>
            <a:r>
              <a:rPr lang="en-US" sz="1600" dirty="0" smtClean="0"/>
              <a:t>Comply with external acts, regulations, codes &amp; Guidelines</a:t>
            </a:r>
          </a:p>
          <a:p>
            <a:pPr lvl="1"/>
            <a:r>
              <a:rPr lang="en-US" sz="1600" dirty="0" smtClean="0"/>
              <a:t>Comply with SRMTMP (approved by OTR/ESCOSA)</a:t>
            </a:r>
          </a:p>
          <a:p>
            <a:pPr lvl="1"/>
            <a:r>
              <a:rPr lang="en-US" sz="1600" dirty="0" smtClean="0"/>
              <a:t>Increased inspection, increased # of defects identified</a:t>
            </a:r>
          </a:p>
          <a:p>
            <a:pPr lvl="2"/>
            <a:r>
              <a:rPr lang="en-US" sz="1200" dirty="0" smtClean="0"/>
              <a:t>In discussions with OTR re SRMTMP</a:t>
            </a:r>
          </a:p>
          <a:p>
            <a:pPr lvl="1"/>
            <a:r>
              <a:rPr lang="en-US" sz="1600" dirty="0" smtClean="0"/>
              <a:t>Replace before fail approach (risk based approach)</a:t>
            </a:r>
          </a:p>
          <a:p>
            <a:pPr lvl="2"/>
            <a:r>
              <a:rPr lang="en-US" sz="1200" dirty="0" smtClean="0"/>
              <a:t>Maintenance Risk Value  (MRV): probability of failure &amp; severity of defect</a:t>
            </a:r>
          </a:p>
          <a:p>
            <a:pPr lvl="2"/>
            <a:r>
              <a:rPr lang="en-US" sz="1200" dirty="0" smtClean="0"/>
              <a:t>High Corrosion &amp; bushfire regions</a:t>
            </a:r>
          </a:p>
          <a:p>
            <a:pPr lvl="2"/>
            <a:r>
              <a:rPr lang="en-US" sz="1200" dirty="0" smtClean="0"/>
              <a:t>Return to “normal” risk levels</a:t>
            </a:r>
          </a:p>
          <a:p>
            <a:pPr lvl="1"/>
            <a:r>
              <a:rPr lang="en-US" sz="1600" dirty="0" smtClean="0"/>
              <a:t>Feedback from consumers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4025" y="6157913"/>
            <a:ext cx="6998295" cy="476250"/>
          </a:xfrm>
        </p:spPr>
        <p:txBody>
          <a:bodyPr/>
          <a:lstStyle/>
          <a:p>
            <a:pPr>
              <a:defRPr/>
            </a:pPr>
            <a:r>
              <a:rPr lang="en-AU" sz="1400" dirty="0" smtClean="0"/>
              <a:t>Source: SAPN Regulatory Proposal; Attachment 20.5</a:t>
            </a:r>
          </a:p>
          <a:p>
            <a:pPr>
              <a:defRPr/>
            </a:pPr>
            <a:fld id="{4FAA14AB-1208-3548-B5F1-1C7F25A2B26A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71554"/>
              </p:ext>
            </p:extLst>
          </p:nvPr>
        </p:nvGraphicFramePr>
        <p:xfrm>
          <a:off x="539552" y="1628800"/>
          <a:ext cx="3898171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Worksheet" r:id="rId3" imgW="3289300" imgH="3098800" progId="Excel.Sheet.12">
                  <p:embed/>
                </p:oleObj>
              </mc:Choice>
              <mc:Fallback>
                <p:oleObj name="Worksheet" r:id="rId3" imgW="3289300" imgH="309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628800"/>
                        <a:ext cx="3898171" cy="4032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184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Building in a Structural Problem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A15CA82C-EC47-654B-8ACB-A17BB1C8E504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88832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3528" y="270892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$M Nom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6309320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AER, SAPN Issues Paper, Figure 5, p 16.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444208" y="1700808"/>
            <a:ext cx="792088" cy="576064"/>
          </a:xfrm>
          <a:prstGeom prst="rightArrow">
            <a:avLst>
              <a:gd name="adj1" fmla="val 18863"/>
              <a:gd name="adj2" fmla="val 50000"/>
            </a:avLst>
          </a:prstGeom>
          <a:solidFill>
            <a:schemeClr val="accent1">
              <a:lumMod val="50000"/>
            </a:schemeClr>
          </a:solidFill>
        </p:spPr>
        <p:txBody>
          <a:bodyPr rtlCol="0" anchor="ctr">
            <a:spAutoFit/>
          </a:bodyPr>
          <a:lstStyle/>
          <a:p>
            <a:pPr algn="ctr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84746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SAPN’s </a:t>
            </a:r>
            <a:r>
              <a:rPr lang="en-US" sz="2800" dirty="0" err="1" smtClean="0"/>
              <a:t>Opex</a:t>
            </a:r>
            <a:r>
              <a:rPr lang="en-US" sz="2800" dirty="0" smtClean="0"/>
              <a:t> Increases: Are these justified?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A15CA82C-EC47-654B-8ACB-A17BB1C8E504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056784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87624" y="6381328"/>
            <a:ext cx="4096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AER, SAPN Issues Paper, Figure 6, p 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2348880"/>
            <a:ext cx="2088232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Total </a:t>
            </a:r>
            <a:r>
              <a:rPr lang="en-US" sz="1400" b="1" dirty="0" err="1" smtClean="0">
                <a:solidFill>
                  <a:srgbClr val="FF0000"/>
                </a:solidFill>
              </a:rPr>
              <a:t>Opex</a:t>
            </a:r>
            <a:r>
              <a:rPr lang="en-US" sz="1400" b="1" dirty="0" smtClean="0">
                <a:solidFill>
                  <a:srgbClr val="FF0000"/>
                </a:solidFill>
              </a:rPr>
              <a:t> = $1,100M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141277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32040" y="1700808"/>
            <a:ext cx="2376264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Total </a:t>
            </a:r>
            <a:r>
              <a:rPr lang="en-US" sz="1400" b="1" dirty="0" err="1" smtClean="0">
                <a:solidFill>
                  <a:srgbClr val="008000"/>
                </a:solidFill>
              </a:rPr>
              <a:t>opex</a:t>
            </a:r>
            <a:r>
              <a:rPr lang="en-US" sz="1400" b="1" dirty="0" smtClean="0">
                <a:solidFill>
                  <a:srgbClr val="008000"/>
                </a:solidFill>
              </a:rPr>
              <a:t> = $1,554M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34076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$M 2014-15</a:t>
            </a:r>
          </a:p>
        </p:txBody>
      </p:sp>
    </p:spTree>
    <p:extLst>
      <p:ext uri="{BB962C8B-B14F-4D97-AF65-F5344CB8AC3E}">
        <p14:creationId xmlns:p14="http://schemas.microsoft.com/office/powerpoint/2010/main" val="117218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250"/>
            <a:ext cx="8374385" cy="666750"/>
          </a:xfrm>
        </p:spPr>
        <p:txBody>
          <a:bodyPr/>
          <a:lstStyle/>
          <a:p>
            <a:r>
              <a:rPr lang="en-US" sz="2800" dirty="0" err="1" smtClean="0"/>
              <a:t>Opex</a:t>
            </a:r>
            <a:r>
              <a:rPr lang="en-US" sz="2800" dirty="0" smtClean="0"/>
              <a:t>: the “base – step – trend” approach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230216"/>
          </a:xfrm>
        </p:spPr>
        <p:txBody>
          <a:bodyPr/>
          <a:lstStyle/>
          <a:p>
            <a:r>
              <a:rPr lang="en-US" sz="2400" dirty="0" smtClean="0"/>
              <a:t>Defining the base year:  2013-14</a:t>
            </a:r>
          </a:p>
          <a:p>
            <a:pPr lvl="1"/>
            <a:r>
              <a:rPr lang="en-US" sz="2000" dirty="0" smtClean="0"/>
              <a:t>Is this an efficient base year?</a:t>
            </a:r>
          </a:p>
          <a:p>
            <a:r>
              <a:rPr lang="en-US" sz="2400" dirty="0" smtClean="0"/>
              <a:t>Adjusting the base</a:t>
            </a:r>
          </a:p>
          <a:p>
            <a:pPr lvl="1"/>
            <a:r>
              <a:rPr lang="en-US" sz="2000" dirty="0" smtClean="0"/>
              <a:t>Have special factors in 2013-14 been removed?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Taking the steps</a:t>
            </a:r>
          </a:p>
          <a:p>
            <a:pPr lvl="1"/>
            <a:r>
              <a:rPr lang="en-US" sz="2000" dirty="0" smtClean="0"/>
              <a:t>These are increases in 2015-16 above base year</a:t>
            </a:r>
          </a:p>
          <a:p>
            <a:pPr lvl="1"/>
            <a:r>
              <a:rPr lang="en-US" sz="2000" dirty="0" smtClean="0"/>
              <a:t>Are these reasonable?</a:t>
            </a:r>
          </a:p>
          <a:p>
            <a:pPr lvl="1"/>
            <a:r>
              <a:rPr lang="en-US" sz="2000" dirty="0" smtClean="0"/>
              <a:t>Are their savings as well as costs?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Identifying the trends</a:t>
            </a:r>
          </a:p>
          <a:p>
            <a:pPr lvl="1"/>
            <a:r>
              <a:rPr lang="en-US" sz="2000" dirty="0" smtClean="0"/>
              <a:t>Cost increases above/below  CPI?</a:t>
            </a:r>
          </a:p>
          <a:p>
            <a:r>
              <a:rPr lang="en-US" sz="2400" dirty="0" smtClean="0"/>
              <a:t>Adding other factors</a:t>
            </a:r>
          </a:p>
          <a:p>
            <a:pPr lvl="1"/>
            <a:r>
              <a:rPr lang="en-US" sz="2000" dirty="0" smtClean="0"/>
              <a:t>The catch all…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9569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Base -  </a:t>
            </a:r>
            <a:r>
              <a:rPr lang="en-US" sz="2800" dirty="0">
                <a:solidFill>
                  <a:srgbClr val="7575D1"/>
                </a:solidFill>
              </a:rPr>
              <a:t>Step</a:t>
            </a:r>
            <a:r>
              <a:rPr lang="en-US" sz="2800" dirty="0"/>
              <a:t> -  Trend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02224"/>
          </a:xfrm>
        </p:spPr>
        <p:txBody>
          <a:bodyPr/>
          <a:lstStyle/>
          <a:p>
            <a:r>
              <a:rPr lang="en-US" sz="2000" dirty="0" smtClean="0"/>
              <a:t>SAPN claims step increases of $217M ($2014-15) over the base year  - </a:t>
            </a:r>
            <a:r>
              <a:rPr lang="en-US" sz="2000" dirty="0" err="1" smtClean="0"/>
              <a:t>i.e</a:t>
            </a:r>
            <a:r>
              <a:rPr lang="en-US" sz="2000" dirty="0" smtClean="0"/>
              <a:t> about $43M per year: </a:t>
            </a:r>
          </a:p>
          <a:p>
            <a:pPr lvl="1"/>
            <a:r>
              <a:rPr lang="en-US" sz="2000" dirty="0" smtClean="0"/>
              <a:t>Significant increases in regulatory compliance costs</a:t>
            </a:r>
          </a:p>
          <a:p>
            <a:pPr lvl="1"/>
            <a:r>
              <a:rPr lang="en-US" sz="2000" dirty="0" smtClean="0"/>
              <a:t>Greater </a:t>
            </a:r>
            <a:r>
              <a:rPr lang="en-US" sz="2000" dirty="0" err="1" smtClean="0"/>
              <a:t>opex</a:t>
            </a:r>
            <a:r>
              <a:rPr lang="en-US" sz="2000" dirty="0" smtClean="0"/>
              <a:t> arising from increased </a:t>
            </a:r>
            <a:r>
              <a:rPr lang="en-US" sz="2000" dirty="0" err="1" smtClean="0"/>
              <a:t>capex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Customer expectations for vegetation management, services &amp; safety (increased vegetation management $31.9M)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3" y="3429000"/>
            <a:ext cx="6458557" cy="2658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6381328"/>
            <a:ext cx="6696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SAPN Proposal, Table 21.3, p 256.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5976" y="378904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($2014-15)</a:t>
            </a:r>
          </a:p>
        </p:txBody>
      </p:sp>
    </p:spTree>
    <p:extLst>
      <p:ext uri="{BB962C8B-B14F-4D97-AF65-F5344CB8AC3E}">
        <p14:creationId xmlns:p14="http://schemas.microsoft.com/office/powerpoint/2010/main" val="79937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Base -  </a:t>
            </a:r>
            <a:r>
              <a:rPr lang="en-US" sz="2800" dirty="0">
                <a:solidFill>
                  <a:srgbClr val="000000"/>
                </a:solidFill>
              </a:rPr>
              <a:t>Step -  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Trend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230216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 err="1" smtClean="0"/>
              <a:t>opex</a:t>
            </a:r>
            <a:r>
              <a:rPr lang="en-US" sz="2400" dirty="0" smtClean="0"/>
              <a:t> trends across </a:t>
            </a:r>
            <a:r>
              <a:rPr lang="en-US" sz="2400" smtClean="0"/>
              <a:t>the forecast regulatory </a:t>
            </a:r>
            <a:r>
              <a:rPr lang="en-US" sz="2400" dirty="0" smtClean="0"/>
              <a:t>period: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Productivity adjustment:</a:t>
            </a:r>
          </a:p>
          <a:p>
            <a:pPr lvl="1"/>
            <a:r>
              <a:rPr lang="en-US" sz="2400" dirty="0" smtClean="0"/>
              <a:t>SAPN states </a:t>
            </a:r>
            <a:r>
              <a:rPr lang="en-US" sz="2400" dirty="0"/>
              <a:t>this should not be </a:t>
            </a:r>
            <a:r>
              <a:rPr lang="en-US" sz="2400" dirty="0" smtClean="0"/>
              <a:t>applied</a:t>
            </a:r>
          </a:p>
          <a:p>
            <a:pPr lvl="1"/>
            <a:r>
              <a:rPr lang="en-US" sz="2400" dirty="0" smtClean="0"/>
              <a:t>i.e. efficiencies are already built into proposal</a:t>
            </a:r>
            <a:endParaRPr lang="en-US" sz="24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       Source: SAPN Regulatory Proposal, Tables 21.9, 21.12, 21.13, 21.14, 21.15, 21.16.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001265"/>
            <a:ext cx="5310460" cy="23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0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en-US" sz="2800" dirty="0" smtClean="0"/>
              <a:t>Consumer Engagement (CE) –What role does it play?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Pros…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22477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000" dirty="0" smtClean="0"/>
              <a:t>Customer Consultative Council</a:t>
            </a:r>
          </a:p>
          <a:p>
            <a:r>
              <a:rPr lang="en-US" sz="2000" dirty="0" smtClean="0"/>
              <a:t>Customer Satisfaction Measures</a:t>
            </a:r>
          </a:p>
          <a:p>
            <a:r>
              <a:rPr lang="en-US" sz="2000" dirty="0" smtClean="0"/>
              <a:t>Customer Engagement Program (2012):</a:t>
            </a:r>
          </a:p>
          <a:p>
            <a:pPr lvl="1"/>
            <a:r>
              <a:rPr lang="en-US" sz="1600" dirty="0" smtClean="0"/>
              <a:t>Align with CE standards</a:t>
            </a:r>
          </a:p>
          <a:p>
            <a:pPr lvl="1"/>
            <a:r>
              <a:rPr lang="en-US" sz="1600" dirty="0" smtClean="0"/>
              <a:t>Covers all customer sectors</a:t>
            </a:r>
          </a:p>
          <a:p>
            <a:pPr lvl="1"/>
            <a:r>
              <a:rPr lang="en-US" sz="1600" dirty="0" smtClean="0"/>
              <a:t>Includes hardship customers</a:t>
            </a:r>
          </a:p>
          <a:p>
            <a:pPr lvl="1"/>
            <a:r>
              <a:rPr lang="en-US" sz="1600" dirty="0" smtClean="0"/>
              <a:t>Qualitative &amp; quantitative</a:t>
            </a:r>
          </a:p>
          <a:p>
            <a:pPr lvl="1"/>
            <a:r>
              <a:rPr lang="en-US" sz="1600" dirty="0" smtClean="0"/>
              <a:t>Face 2 Face, Internet</a:t>
            </a:r>
          </a:p>
          <a:p>
            <a:pPr lvl="1"/>
            <a:r>
              <a:rPr lang="en-US" sz="1600" dirty="0" smtClean="0"/>
              <a:t>Independent consultants</a:t>
            </a:r>
          </a:p>
          <a:p>
            <a:pPr lvl="1"/>
            <a:r>
              <a:rPr lang="en-US" sz="1600" dirty="0" smtClean="0"/>
              <a:t>Willingness to Pay research</a:t>
            </a:r>
          </a:p>
          <a:p>
            <a:pPr lvl="1"/>
            <a:r>
              <a:rPr lang="en-US" sz="1600" dirty="0" smtClean="0"/>
              <a:t>Directions &amp; Priorities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Cons…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22477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000" dirty="0" smtClean="0"/>
              <a:t>Feedback to CCP</a:t>
            </a:r>
          </a:p>
          <a:p>
            <a:pPr lvl="1"/>
            <a:r>
              <a:rPr lang="en-US" sz="1600" dirty="0" smtClean="0"/>
              <a:t>Cost/price implications not clear to participants</a:t>
            </a:r>
          </a:p>
          <a:p>
            <a:pPr lvl="1"/>
            <a:r>
              <a:rPr lang="en-US" sz="1600" dirty="0" smtClean="0"/>
              <a:t>Concern with cost of program itself</a:t>
            </a:r>
          </a:p>
          <a:p>
            <a:pPr lvl="1"/>
            <a:r>
              <a:rPr lang="en-US" sz="1600" dirty="0" smtClean="0"/>
              <a:t>Is sample indicative of population</a:t>
            </a:r>
          </a:p>
          <a:p>
            <a:pPr lvl="1"/>
            <a:r>
              <a:rPr lang="en-US" sz="1600" dirty="0" smtClean="0"/>
              <a:t>Option of price reductions not explored adequately, i.e.</a:t>
            </a:r>
          </a:p>
          <a:p>
            <a:pPr lvl="1"/>
            <a:r>
              <a:rPr lang="en-US" sz="1600" dirty="0" smtClean="0"/>
              <a:t>Ignores option of achieving same outcome with less input, </a:t>
            </a:r>
            <a:r>
              <a:rPr lang="en-US" sz="1600" dirty="0" err="1" smtClean="0"/>
              <a:t>ie</a:t>
            </a:r>
            <a:r>
              <a:rPr lang="en-US" sz="1600" dirty="0" smtClean="0"/>
              <a:t>:</a:t>
            </a:r>
          </a:p>
          <a:p>
            <a:pPr lvl="2"/>
            <a:r>
              <a:rPr lang="en-US" sz="1400" dirty="0" smtClean="0"/>
              <a:t>Pay more for more</a:t>
            </a:r>
          </a:p>
          <a:p>
            <a:pPr lvl="2"/>
            <a:r>
              <a:rPr lang="en-US" sz="1400" dirty="0" smtClean="0"/>
              <a:t>Same for same</a:t>
            </a:r>
          </a:p>
          <a:p>
            <a:pPr lvl="2"/>
            <a:r>
              <a:rPr lang="en-US" sz="1400" dirty="0" smtClean="0"/>
              <a:t>Less for less </a:t>
            </a:r>
          </a:p>
          <a:p>
            <a:r>
              <a:rPr lang="en-US" sz="2000" dirty="0" smtClean="0"/>
              <a:t>Is CE sufficiently mature to justify increased expenditures?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solidFill>
                <a:srgbClr val="000000"/>
              </a:solidFill>
            </a:endParaRPr>
          </a:p>
          <a:p>
            <a:pPr>
              <a:defRPr/>
            </a:pPr>
            <a:fld id="{4588B703-0C18-D848-B09A-50C074A043B7}" type="slidenum">
              <a:rPr lang="en-AU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47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QUESTIONS </a:t>
            </a:r>
            <a:r>
              <a:rPr lang="en-US" sz="2800" smtClean="0">
                <a:solidFill>
                  <a:srgbClr val="FF0000"/>
                </a:solidFill>
              </a:rPr>
              <a:t>FOR CONSUMERS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446240"/>
          </a:xfrm>
        </p:spPr>
        <p:txBody>
          <a:bodyPr/>
          <a:lstStyle/>
          <a:p>
            <a:r>
              <a:rPr lang="en-US" sz="2000" dirty="0" smtClean="0"/>
              <a:t>Should SAPN have applied the AER’s Guidelines when proposing the WACC &amp; the tax imputation credit adjustment?</a:t>
            </a:r>
          </a:p>
          <a:p>
            <a:r>
              <a:rPr lang="en-US" sz="2000" dirty="0" smtClean="0"/>
              <a:t>Is SAPN’s overall revenue proposal reasonable, particularly given the big increases allowed in past 5 years, plus over-recovery </a:t>
            </a:r>
          </a:p>
          <a:p>
            <a:r>
              <a:rPr lang="en-US" sz="2000" dirty="0" smtClean="0"/>
              <a:t>Is the demand forecast reasonable?</a:t>
            </a:r>
          </a:p>
          <a:p>
            <a:r>
              <a:rPr lang="en-US" sz="2000" dirty="0" smtClean="0"/>
              <a:t>Is the </a:t>
            </a:r>
            <a:r>
              <a:rPr lang="en-US" sz="2000" dirty="0" err="1" smtClean="0"/>
              <a:t>capex</a:t>
            </a:r>
            <a:r>
              <a:rPr lang="en-US" sz="2000" dirty="0" smtClean="0"/>
              <a:t> proposal reasonable</a:t>
            </a:r>
          </a:p>
          <a:p>
            <a:pPr lvl="1"/>
            <a:r>
              <a:rPr lang="en-US" sz="2000" dirty="0" smtClean="0"/>
              <a:t>Do you accept SAPN’s arguments for higher augmentation, replacement, and non-network investment</a:t>
            </a:r>
          </a:p>
          <a:p>
            <a:r>
              <a:rPr lang="en-US" sz="2000" dirty="0" smtClean="0"/>
              <a:t>Is the </a:t>
            </a:r>
            <a:r>
              <a:rPr lang="en-US" sz="2000" dirty="0" err="1" smtClean="0"/>
              <a:t>opex</a:t>
            </a:r>
            <a:r>
              <a:rPr lang="en-US" sz="2000" dirty="0" smtClean="0"/>
              <a:t> proposal reasonable?</a:t>
            </a:r>
          </a:p>
          <a:p>
            <a:pPr lvl="1"/>
            <a:r>
              <a:rPr lang="en-US" sz="2000" dirty="0" smtClean="0"/>
              <a:t>Do you accept SAPN’s arguments for higher real $ expenditures in vegetation management &amp; regulatory compliance</a:t>
            </a:r>
          </a:p>
          <a:p>
            <a:pPr lvl="1"/>
            <a:r>
              <a:rPr lang="en-US" sz="2000" dirty="0" smtClean="0"/>
              <a:t>Do you accept real $ trend increases in </a:t>
            </a:r>
            <a:r>
              <a:rPr lang="en-US" sz="2000" dirty="0" err="1" smtClean="0"/>
              <a:t>labour</a:t>
            </a:r>
            <a:r>
              <a:rPr lang="en-US" sz="2000" dirty="0" smtClean="0"/>
              <a:t>/contractor costs</a:t>
            </a:r>
          </a:p>
          <a:p>
            <a:r>
              <a:rPr lang="en-US" sz="2000" dirty="0" smtClean="0"/>
              <a:t>Does SAPN’s consumer research provide sufficient justification for additional expenditure on safety and vegetation management?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solidFill>
                <a:srgbClr val="000000"/>
              </a:solidFill>
            </a:endParaRPr>
          </a:p>
          <a:p>
            <a:pPr>
              <a:defRPr/>
            </a:pPr>
            <a:fld id="{C253D442-5C25-F04A-9439-9FF40F428506}" type="slidenum">
              <a:rPr lang="en-AU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Some key things to consider in SAPN’s Proposal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328592"/>
          </a:xfrm>
        </p:spPr>
        <p:txBody>
          <a:bodyPr/>
          <a:lstStyle/>
          <a:p>
            <a:r>
              <a:rPr lang="en-US" sz="2400" dirty="0" smtClean="0"/>
              <a:t>WACC: Is the WACC of justified given the risks of the network business?</a:t>
            </a:r>
          </a:p>
          <a:p>
            <a:r>
              <a:rPr lang="en-US" sz="2400" dirty="0" smtClean="0"/>
              <a:t>Tax allowance &amp; imputation credits?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Are the forecasts of energy and demand reasonable?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Is the </a:t>
            </a:r>
            <a:r>
              <a:rPr lang="en-US" sz="2400" dirty="0" err="1" smtClean="0">
                <a:solidFill>
                  <a:srgbClr val="FF0000"/>
                </a:solidFill>
              </a:rPr>
              <a:t>capex</a:t>
            </a:r>
            <a:r>
              <a:rPr lang="en-US" sz="2400" dirty="0" smtClean="0">
                <a:solidFill>
                  <a:srgbClr val="FF0000"/>
                </a:solidFill>
              </a:rPr>
              <a:t> proposal adequately justified?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Efficient? Prudent?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Is the </a:t>
            </a:r>
            <a:r>
              <a:rPr lang="en-US" sz="2400" dirty="0" err="1" smtClean="0">
                <a:solidFill>
                  <a:srgbClr val="FF0000"/>
                </a:solidFill>
              </a:rPr>
              <a:t>opex</a:t>
            </a:r>
            <a:r>
              <a:rPr lang="en-US" sz="2400" dirty="0" smtClean="0">
                <a:solidFill>
                  <a:srgbClr val="FF0000"/>
                </a:solidFill>
              </a:rPr>
              <a:t> proposal adequately justified?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Efficient? Prudent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Was the customer engagement effective? </a:t>
            </a:r>
          </a:p>
          <a:p>
            <a:r>
              <a:rPr lang="en-US" sz="2400" dirty="0" smtClean="0"/>
              <a:t>Incentives </a:t>
            </a:r>
          </a:p>
          <a:p>
            <a:r>
              <a:rPr lang="en-US" sz="2400" dirty="0" smtClean="0"/>
              <a:t>Tariff Strategy</a:t>
            </a:r>
          </a:p>
          <a:p>
            <a:r>
              <a:rPr lang="en-US" sz="2400" dirty="0" smtClean="0"/>
              <a:t>Metering</a:t>
            </a:r>
          </a:p>
          <a:p>
            <a:r>
              <a:rPr lang="en-US" sz="2400" dirty="0" smtClean="0"/>
              <a:t>Public Lighting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253D442-5C25-F04A-9439-9FF40F428506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75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p</a:t>
            </a:r>
            <a:r>
              <a:rPr lang="en-US" sz="2800" dirty="0" smtClean="0"/>
              <a:t>ast paradox! The future dilemma?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A15CA82C-EC47-654B-8ACB-A17BB1C8E504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960440" cy="38884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960440" cy="38884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300192" y="2852936"/>
            <a:ext cx="2232248" cy="11695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sz="1400" dirty="0" smtClean="0"/>
              <a:t>evenue increased from 2009-10 to 2014-15, at at rate greater than forecast; a total of  almost 50% in real $ terms.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2924944"/>
            <a:ext cx="2232248" cy="11695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Volumes declined from 2009-10 to 2014-15 at a rate greater than forecast; a total reduction of 9%.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1412776"/>
            <a:ext cx="1152128" cy="2616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$M 2014-15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608" y="6453336"/>
            <a:ext cx="7056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AER SAPN Issues Paper (Fig 1 &amp; 4). SAPN Proposal Tables 12.1 &amp;  29.1 for 2014-15 estimates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3728" y="1412776"/>
            <a:ext cx="1296144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  </a:t>
            </a:r>
            <a:r>
              <a:rPr lang="en-US" sz="1200" b="1" dirty="0" err="1" smtClean="0"/>
              <a:t>GWh</a:t>
            </a:r>
            <a:endParaRPr lang="en-US" sz="1200" b="1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612937"/>
              </p:ext>
            </p:extLst>
          </p:nvPr>
        </p:nvGraphicFramePr>
        <p:xfrm>
          <a:off x="683568" y="5373216"/>
          <a:ext cx="8136903" cy="1008112"/>
        </p:xfrm>
        <a:graphic>
          <a:graphicData uri="http://schemas.openxmlformats.org/drawingml/2006/table">
            <a:tbl>
              <a:tblPr/>
              <a:tblGrid>
                <a:gridCol w="1454421"/>
                <a:gridCol w="1113747"/>
                <a:gridCol w="1113747"/>
                <a:gridCol w="1113747"/>
                <a:gridCol w="1113747"/>
                <a:gridCol w="1113747"/>
                <a:gridCol w="1113747"/>
              </a:tblGrid>
              <a:tr h="275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2014-15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2015-16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2018-19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46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Volumes (% change)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10,418 (GWh)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275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 (% change)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918.7 ($M real)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209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31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starting point makes a difference!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A15CA82C-EC47-654B-8ACB-A17BB1C8E504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23668"/>
              </p:ext>
            </p:extLst>
          </p:nvPr>
        </p:nvGraphicFramePr>
        <p:xfrm>
          <a:off x="971600" y="1268760"/>
          <a:ext cx="6984776" cy="4793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Worksheet" r:id="rId3" imgW="7048500" imgH="5156200" progId="Excel.Sheet.12">
                  <p:embed/>
                </p:oleObj>
              </mc:Choice>
              <mc:Fallback>
                <p:oleObj name="Worksheet" r:id="rId3" imgW="7048500" imgH="5156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268760"/>
                        <a:ext cx="6984776" cy="4793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6309320"/>
            <a:ext cx="698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Forecast SAPN revenue from SAPN proposal, Table 29.4, p 354; the 2014-15 residential allowed revenue estimated from AER, Issues Paper, Figure 1, p 10 (ratio of allowed and actual total revenue).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3284984"/>
            <a:ext cx="4320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3366FF"/>
                </a:solidFill>
              </a:rPr>
              <a:t>-2%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5776" y="422108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+</a:t>
            </a:r>
            <a:r>
              <a:rPr lang="en-US" sz="1100" b="1" dirty="0" smtClean="0">
                <a:solidFill>
                  <a:srgbClr val="FF0000"/>
                </a:solidFill>
              </a:rPr>
              <a:t>8%</a:t>
            </a:r>
          </a:p>
        </p:txBody>
      </p:sp>
    </p:spTree>
    <p:extLst>
      <p:ext uri="{BB962C8B-B14F-4D97-AF65-F5344CB8AC3E}">
        <p14:creationId xmlns:p14="http://schemas.microsoft.com/office/powerpoint/2010/main" val="43309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</a:t>
            </a:r>
            <a:r>
              <a:rPr lang="en-US" sz="2800" dirty="0" smtClean="0"/>
              <a:t>s this </a:t>
            </a:r>
            <a:r>
              <a:rPr lang="en-US" sz="2800" b="1" dirty="0" smtClean="0"/>
              <a:t>additional </a:t>
            </a:r>
            <a:r>
              <a:rPr lang="en-US" sz="2800" dirty="0" err="1" smtClean="0"/>
              <a:t>capex</a:t>
            </a:r>
            <a:r>
              <a:rPr lang="en-US" sz="2800" dirty="0" smtClean="0"/>
              <a:t> reasonable?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A15CA82C-EC47-654B-8ACB-A17BB1C8E504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200800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71600" y="6093296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AER, SAPN Proposal, Issues Paper, Figure 2, p 12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844824"/>
            <a:ext cx="374441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Total </a:t>
            </a:r>
            <a:r>
              <a:rPr lang="en-US" sz="1600" dirty="0" err="1" smtClean="0"/>
              <a:t>capex</a:t>
            </a:r>
            <a:r>
              <a:rPr lang="en-US" sz="1600" dirty="0" smtClean="0"/>
              <a:t> increase of 51.7% to $2.5B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41277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$M 2014-15</a:t>
            </a:r>
          </a:p>
        </p:txBody>
      </p:sp>
    </p:spTree>
    <p:extLst>
      <p:ext uri="{BB962C8B-B14F-4D97-AF65-F5344CB8AC3E}">
        <p14:creationId xmlns:p14="http://schemas.microsoft.com/office/powerpoint/2010/main" val="105798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892479" cy="66675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p</a:t>
            </a:r>
            <a:r>
              <a:rPr lang="en-US" sz="2800" dirty="0" smtClean="0"/>
              <a:t>ast paradox: A network that’s not growing much and has declining </a:t>
            </a:r>
            <a:r>
              <a:rPr lang="en-US" sz="2800" dirty="0" err="1" smtClean="0"/>
              <a:t>utilisation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21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4FAA14AB-1208-3548-B5F1-1C7F25A2B26A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443246"/>
              </p:ext>
            </p:extLst>
          </p:nvPr>
        </p:nvGraphicFramePr>
        <p:xfrm>
          <a:off x="395536" y="1628800"/>
          <a:ext cx="4104456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Worksheet" r:id="rId3" imgW="5651500" imgH="4178300" progId="Excel.Sheet.12">
                  <p:embed/>
                </p:oleObj>
              </mc:Choice>
              <mc:Fallback>
                <p:oleObj name="Worksheet" r:id="rId3" imgW="5651500" imgH="4178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4104456" cy="4464496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399356"/>
              </p:ext>
            </p:extLst>
          </p:nvPr>
        </p:nvGraphicFramePr>
        <p:xfrm>
          <a:off x="4716017" y="1628800"/>
          <a:ext cx="4104455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Worksheet" r:id="rId5" imgW="4978400" imgH="4292600" progId="Excel.Sheet.12">
                  <p:embed/>
                </p:oleObj>
              </mc:Choice>
              <mc:Fallback>
                <p:oleObj name="Worksheet" r:id="rId5" imgW="4978400" imgH="4292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017" y="1628800"/>
                        <a:ext cx="4104455" cy="4464496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87624" y="6453336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SAPN Economic Benchmarking RIN (Public), June 2014</a:t>
            </a:r>
          </a:p>
        </p:txBody>
      </p:sp>
    </p:spTree>
    <p:extLst>
      <p:ext uri="{BB962C8B-B14F-4D97-AF65-F5344CB8AC3E}">
        <p14:creationId xmlns:p14="http://schemas.microsoft.com/office/powerpoint/2010/main" val="213574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66750"/>
          </a:xfrm>
        </p:spPr>
        <p:txBody>
          <a:bodyPr/>
          <a:lstStyle/>
          <a:p>
            <a:r>
              <a:rPr lang="en-US" sz="2800" dirty="0" smtClean="0"/>
              <a:t>And network reliability is relatively sound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A15CA82C-EC47-654B-8ACB-A17BB1C8E504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613419"/>
              </p:ext>
            </p:extLst>
          </p:nvPr>
        </p:nvGraphicFramePr>
        <p:xfrm>
          <a:off x="971600" y="1340767"/>
          <a:ext cx="6840760" cy="4677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Worksheet" r:id="rId3" imgW="5016500" imgH="3238500" progId="Excel.Sheet.12">
                  <p:embed/>
                </p:oleObj>
              </mc:Choice>
              <mc:Fallback>
                <p:oleObj name="Worksheet" r:id="rId3" imgW="5016500" imgH="3238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340767"/>
                        <a:ext cx="6840760" cy="4677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6309320"/>
            <a:ext cx="5264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SAPN Economic Benchmarking RIN, Public, June 2014</a:t>
            </a:r>
          </a:p>
        </p:txBody>
      </p:sp>
    </p:spTree>
    <p:extLst>
      <p:ext uri="{BB962C8B-B14F-4D97-AF65-F5344CB8AC3E}">
        <p14:creationId xmlns:p14="http://schemas.microsoft.com/office/powerpoint/2010/main" val="114111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250"/>
            <a:ext cx="8820472" cy="666750"/>
          </a:xfrm>
        </p:spPr>
        <p:txBody>
          <a:bodyPr/>
          <a:lstStyle/>
          <a:p>
            <a:pPr algn="l"/>
            <a:r>
              <a:rPr lang="en-US" sz="2800" dirty="0" smtClean="0"/>
              <a:t>How does SAPN propose to spend $2.5 billion </a:t>
            </a:r>
            <a:r>
              <a:rPr lang="en-US" sz="2800" dirty="0" err="1" smtClean="0"/>
              <a:t>capex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A15CA82C-EC47-654B-8ACB-A17BB1C8E504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4790"/>
              </p:ext>
            </p:extLst>
          </p:nvPr>
        </p:nvGraphicFramePr>
        <p:xfrm>
          <a:off x="1403648" y="1484783"/>
          <a:ext cx="6408712" cy="4683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Worksheet" r:id="rId3" imgW="4597400" imgH="3073400" progId="Excel.Sheet.12">
                  <p:embed/>
                </p:oleObj>
              </mc:Choice>
              <mc:Fallback>
                <p:oleObj name="Worksheet" r:id="rId3" imgW="4597400" imgH="3073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484783"/>
                        <a:ext cx="6408712" cy="4683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6237312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SAPN Proposal Table 20.4</a:t>
            </a:r>
          </a:p>
        </p:txBody>
      </p:sp>
    </p:spTree>
    <p:extLst>
      <p:ext uri="{BB962C8B-B14F-4D97-AF65-F5344CB8AC3E}">
        <p14:creationId xmlns:p14="http://schemas.microsoft.com/office/powerpoint/2010/main" val="397589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59" cy="810344"/>
          </a:xfrm>
        </p:spPr>
        <p:txBody>
          <a:bodyPr/>
          <a:lstStyle/>
          <a:p>
            <a:r>
              <a:rPr lang="en-US" sz="2800" dirty="0" smtClean="0"/>
              <a:t>Overall trends in SAPN capital expenditure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A15CA82C-EC47-654B-8ACB-A17BB1C8E504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72808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15616" y="6237312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AER, SAPN Issues Paper, Figure 3, p 14. Net connections from SAPN Regulatory Proposal Table 20.40, p 230; IT expenditure from SAPN Regulatory Proposal, Table 20.42, p 235. All costs in $M 2014-15.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3717032"/>
            <a:ext cx="2088232" cy="9541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Non-network </a:t>
            </a:r>
            <a:r>
              <a:rPr lang="en-US" b="1" dirty="0" err="1" smtClean="0"/>
              <a:t>capex</a:t>
            </a:r>
            <a:r>
              <a:rPr lang="en-US" b="1" dirty="0" smtClean="0"/>
              <a:t> is also doubling – with new IT systems main driver (total IT $354M)</a:t>
            </a:r>
            <a:endParaRPr lang="en-US" sz="1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372200" y="5301208"/>
            <a:ext cx="208823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NB: “Connections” includes customer contributions. Net connection expenditure is $189M over 5 years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1412776"/>
            <a:ext cx="72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$M 2014-15</a:t>
            </a:r>
          </a:p>
        </p:txBody>
      </p:sp>
    </p:spTree>
    <p:extLst>
      <p:ext uri="{BB962C8B-B14F-4D97-AF65-F5344CB8AC3E}">
        <p14:creationId xmlns:p14="http://schemas.microsoft.com/office/powerpoint/2010/main" val="3445342172"/>
      </p:ext>
    </p:extLst>
  </p:cSld>
  <p:clrMapOvr>
    <a:masterClrMapping/>
  </p:clrMapOvr>
</p:sld>
</file>

<file path=ppt/theme/theme1.xml><?xml version="1.0" encoding="utf-8"?>
<a:theme xmlns:a="http://schemas.openxmlformats.org/drawingml/2006/main" name="CME LOGO OPTIONS 18.6.11">
  <a:themeElements>
    <a:clrScheme name="Firecone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recone 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4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Firecone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cone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cone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cone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cone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cone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7B98A"/>
        </a:accent6>
        <a:hlink>
          <a:srgbClr val="99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cone 2007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AEAEA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7B98A"/>
        </a:accent6>
        <a:hlink>
          <a:srgbClr val="99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ME LOGO OPTIONS 18.6.11">
  <a:themeElements>
    <a:clrScheme name="Firecone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recone 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4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Firecone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cone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cone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cone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cone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cone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cone 2007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7B98A"/>
        </a:accent6>
        <a:hlink>
          <a:srgbClr val="99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cone 2007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EAEAEA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7B98A"/>
        </a:accent6>
        <a:hlink>
          <a:srgbClr val="99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CME LOGO OPTIONS 18.6.11.pot</Template>
  <TotalTime>26764</TotalTime>
  <Words>1114</Words>
  <Application>Microsoft Office PowerPoint</Application>
  <PresentationFormat>On-screen Show (4:3)</PresentationFormat>
  <Paragraphs>213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CME LOGO OPTIONS 18.6.11</vt:lpstr>
      <vt:lpstr>1_CME LOGO OPTIONS 18.6.11</vt:lpstr>
      <vt:lpstr>Worksheet</vt:lpstr>
      <vt:lpstr>Public Forum  10 December 2014   SAPN Regulatory Proposal 2015-2020</vt:lpstr>
      <vt:lpstr>Some key things to consider in SAPN’s Proposal</vt:lpstr>
      <vt:lpstr>The past paradox! The future dilemma?</vt:lpstr>
      <vt:lpstr>The starting point makes a difference!</vt:lpstr>
      <vt:lpstr>Is this additional capex reasonable?</vt:lpstr>
      <vt:lpstr>The past paradox: A network that’s not growing much and has declining utilisation</vt:lpstr>
      <vt:lpstr>And network reliability is relatively sound</vt:lpstr>
      <vt:lpstr>How does SAPN propose to spend $2.5 billion capex?</vt:lpstr>
      <vt:lpstr>Overall trends in SAPN capital expenditure</vt:lpstr>
      <vt:lpstr>Augmentation Capex: Is this proposal justified? </vt:lpstr>
      <vt:lpstr>Replacement capex: Is it catch-up or gold plating?</vt:lpstr>
      <vt:lpstr>Building in a Structural Problem</vt:lpstr>
      <vt:lpstr>SAPN’s Opex Increases: Are these justified? </vt:lpstr>
      <vt:lpstr>Opex: the “base – step – trend” approach </vt:lpstr>
      <vt:lpstr>Base -  Step -  Trend</vt:lpstr>
      <vt:lpstr>Base -  Step -  Trend</vt:lpstr>
      <vt:lpstr>Consumer Engagement (CE) –What role does it play?</vt:lpstr>
      <vt:lpstr>QUESTIONS FOR CONSUMERS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[Title]</dc:title>
  <dc:creator>Firecone</dc:creator>
  <cp:lastModifiedBy>Lowien, Robyn</cp:lastModifiedBy>
  <cp:revision>410</cp:revision>
  <cp:lastPrinted>2014-12-04T22:50:29Z</cp:lastPrinted>
  <dcterms:created xsi:type="dcterms:W3CDTF">2010-11-22T22:27:00Z</dcterms:created>
  <dcterms:modified xsi:type="dcterms:W3CDTF">2014-12-10T23:45:10Z</dcterms:modified>
</cp:coreProperties>
</file>