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828" r:id="rId1"/>
  </p:sldMasterIdLst>
  <p:notesMasterIdLst>
    <p:notesMasterId r:id="rId5"/>
  </p:notesMasterIdLst>
  <p:handoutMasterIdLst>
    <p:handoutMasterId r:id="rId6"/>
  </p:handoutMasterIdLst>
  <p:sldIdLst>
    <p:sldId id="325" r:id="rId2"/>
    <p:sldId id="288" r:id="rId3"/>
    <p:sldId id="320" r:id="rId4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8E25"/>
    <a:srgbClr val="706138"/>
    <a:srgbClr val="695B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3762" autoAdjust="0"/>
    <p:restoredTop sz="70430" autoAdjust="0"/>
  </p:normalViewPr>
  <p:slideViewPr>
    <p:cSldViewPr>
      <p:cViewPr>
        <p:scale>
          <a:sx n="75" d="100"/>
          <a:sy n="75" d="100"/>
        </p:scale>
        <p:origin x="-100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3360" y="-7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FB1806-8E73-4E99-8C2D-A92FC66897C8}" type="datetimeFigureOut">
              <a:rPr lang="en-AU" smtClean="0"/>
              <a:pPr/>
              <a:t>16/12/2014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164800-CF8E-4A47-B729-5179885040B6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464347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490FA72-92EE-46D0-839E-870D2244B01A}" type="datetimeFigureOut">
              <a:rPr lang="en-AU"/>
              <a:pPr>
                <a:defRPr/>
              </a:pPr>
              <a:t>16/12/2014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EFB3645-CA44-4448-ACEC-ECBF1169363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90459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429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AU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FB3645-CA44-4448-ACEC-ECBF11693634}" type="slidenum">
              <a:rPr lang="en-AU" smtClean="0"/>
              <a:pPr>
                <a:defRPr/>
              </a:pPr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67164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FB3645-CA44-4448-ACEC-ECBF11693634}" type="slidenum">
              <a:rPr lang="en-AU" smtClean="0"/>
              <a:pPr>
                <a:defRPr/>
              </a:pPr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111954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AU" sz="1200" dirty="0" smtClean="0">
              <a:latin typeface="Lucida Fax" pitchFamily="18" charset="0"/>
            </a:endParaRPr>
          </a:p>
          <a:p>
            <a:pPr eaLnBrk="1" hangingPunct="1"/>
            <a:endParaRPr lang="en-AU" sz="1200" dirty="0" smtClean="0">
              <a:latin typeface="Lucida Fax" pitchFamily="18" charset="0"/>
            </a:endParaRPr>
          </a:p>
          <a:p>
            <a:pPr eaLnBrk="1" hangingPunct="1"/>
            <a:endParaRPr lang="en-AU" sz="1200" dirty="0" smtClean="0">
              <a:latin typeface="Lucida Fax" pitchFamily="18" charset="0"/>
            </a:endParaRPr>
          </a:p>
          <a:p>
            <a:pPr marL="0" indent="0" eaLnBrk="1" hangingPunct="1">
              <a:buNone/>
            </a:pPr>
            <a:endParaRPr lang="en-AU" sz="1000" dirty="0" smtClean="0">
              <a:latin typeface="Lucida Fax" pitchFamily="18" charset="0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FB3645-CA44-4448-ACEC-ECBF11693634}" type="slidenum">
              <a:rPr lang="en-AU" smtClean="0"/>
              <a:pPr>
                <a:defRPr/>
              </a:pPr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98089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A56233D-B0E4-42FE-AD66-07B251CEC933}" type="datetime1">
              <a:rPr lang="en-AU" smtClean="0"/>
              <a:pPr>
                <a:defRPr/>
              </a:pPr>
              <a:t>16/12/2014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5CA4F6-5590-4839-99B7-5115499F27E1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289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C4B07-FDDA-4DE5-A695-43810325C4B7}" type="datetime1">
              <a:rPr lang="en-AU" smtClean="0"/>
              <a:pPr>
                <a:defRPr/>
              </a:pPr>
              <a:t>16/12/2014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CB8B4-C7E1-4571-98F6-7D5E8463CA3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7965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9DA3D-4E2B-4FDD-A6FA-E08E434AE9DF}" type="datetime1">
              <a:rPr lang="en-AU" smtClean="0"/>
              <a:pPr>
                <a:defRPr/>
              </a:pPr>
              <a:t>16/12/2014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FED62-FA5C-488D-8751-66051ED6C241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61533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96F6F-DCAA-4E4B-B142-627110B50CA9}" type="datetime1">
              <a:rPr lang="en-AU" smtClean="0"/>
              <a:pPr>
                <a:defRPr/>
              </a:pPr>
              <a:t>16/12/2014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FEB61-D040-4E37-B4BA-CBE8C8ED11E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2584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7E059C0-9BA7-4AEE-9466-4C2C37C56486}" type="datetime1">
              <a:rPr lang="en-AU" smtClean="0"/>
              <a:pPr>
                <a:defRPr/>
              </a:pPr>
              <a:t>16/12/2014</a:t>
            </a:fld>
            <a:endParaRPr lang="en-A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06FD645-19B2-421C-9D90-44E494BCDBE1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11593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8D2DA-89D3-4F3A-8ECE-20E7AFE165A5}" type="datetime1">
              <a:rPr lang="en-AU" smtClean="0"/>
              <a:pPr>
                <a:defRPr/>
              </a:pPr>
              <a:t>16/12/2014</a:t>
            </a:fld>
            <a:endParaRPr lang="en-AU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2CC65-D72F-402D-9080-D7E37753765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4356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BE9BC-C15C-480F-91A0-BE511A03AEE9}" type="datetime1">
              <a:rPr lang="en-AU" smtClean="0"/>
              <a:pPr>
                <a:defRPr/>
              </a:pPr>
              <a:t>16/12/2014</a:t>
            </a:fld>
            <a:endParaRPr lang="en-AU"/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C44B4-1227-44E5-BE13-AC342D050A5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1325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87E45-88B5-40A7-A32D-D852F50D0461}" type="datetime1">
              <a:rPr lang="en-AU" smtClean="0"/>
              <a:pPr>
                <a:defRPr/>
              </a:pPr>
              <a:t>16/12/2014</a:t>
            </a:fld>
            <a:endParaRPr lang="en-AU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6F631-41D1-464A-A79E-43AD28A0918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03317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505F985-5375-4E11-B37F-E09B5E5FD9F4}" type="datetime1">
              <a:rPr lang="en-AU" smtClean="0"/>
              <a:pPr>
                <a:defRPr/>
              </a:pPr>
              <a:t>16/12/2014</a:t>
            </a:fld>
            <a:endParaRPr lang="en-A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22CE10E-8C29-40AA-A9D4-4577DC7B5C8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89283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3F7FC-B6CE-4046-BCF7-38E2218AE3E6}" type="datetime1">
              <a:rPr lang="en-AU" smtClean="0"/>
              <a:pPr>
                <a:defRPr/>
              </a:pPr>
              <a:t>16/12/2014</a:t>
            </a:fld>
            <a:endParaRPr lang="en-AU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50CB4-C0DB-4260-89DA-8D7631B60F0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93102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68E1A53-1382-4130-96F5-78D79E0FDDA7}" type="datetime1">
              <a:rPr lang="en-AU" smtClean="0"/>
              <a:pPr>
                <a:defRPr/>
              </a:pPr>
              <a:t>16/12/2014</a:t>
            </a:fld>
            <a:endParaRPr lang="en-A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8593679-BA99-4924-8DFA-E9F1AC8A0FFB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11086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8C54225-D272-4884-A2F8-B48C947BAE9A}" type="datetime1">
              <a:rPr lang="en-AU" smtClean="0"/>
              <a:pPr>
                <a:defRPr/>
              </a:pPr>
              <a:t>16/12/2014</a:t>
            </a:fld>
            <a:endParaRPr lang="en-A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3BD4CD29-3D7B-4FEE-976C-88BB285D80F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34" r:id="rId2"/>
    <p:sldLayoutId id="2147483942" r:id="rId3"/>
    <p:sldLayoutId id="2147483935" r:id="rId4"/>
    <p:sldLayoutId id="2147483936" r:id="rId5"/>
    <p:sldLayoutId id="2147483937" r:id="rId6"/>
    <p:sldLayoutId id="2147483943" r:id="rId7"/>
    <p:sldLayoutId id="2147483938" r:id="rId8"/>
    <p:sldLayoutId id="2147483944" r:id="rId9"/>
    <p:sldLayoutId id="2147483939" r:id="rId10"/>
    <p:sldLayoutId id="214748394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EFEB61-D040-4E37-B4BA-CBE8C8ED11E3}" type="slidenum">
              <a:rPr lang="en-AU" smtClean="0"/>
              <a:pPr>
                <a:defRPr/>
              </a:pPr>
              <a:t>1</a:t>
            </a:fld>
            <a:endParaRPr lang="en-AU"/>
          </a:p>
        </p:txBody>
      </p:sp>
      <p:sp>
        <p:nvSpPr>
          <p:cNvPr id="9219" name="Content Placeholder 2"/>
          <p:cNvSpPr>
            <a:spLocks noGrp="1"/>
          </p:cNvSpPr>
          <p:nvPr>
            <p:ph idx="4294967295"/>
          </p:nvPr>
        </p:nvSpPr>
        <p:spPr>
          <a:xfrm>
            <a:off x="1245617" y="1844824"/>
            <a:ext cx="6337300" cy="2736850"/>
          </a:xfrm>
        </p:spPr>
        <p:txBody>
          <a:bodyPr/>
          <a:lstStyle/>
          <a:p>
            <a:pPr marL="347663" lvl="1" indent="0" algn="ctr">
              <a:buNone/>
            </a:pPr>
            <a:r>
              <a:rPr lang="en-AU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alibri" panose="020F0502020204030204" pitchFamily="34" charset="0"/>
              </a:rPr>
              <a:t>AER wrap-up</a:t>
            </a:r>
          </a:p>
          <a:p>
            <a:pPr marL="347663" lvl="1" indent="0" algn="ctr">
              <a:buNone/>
            </a:pPr>
            <a:r>
              <a:rPr lang="en-AU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alibri" panose="020F0502020204030204" pitchFamily="34" charset="0"/>
              </a:rPr>
              <a:t>Paula Conboy, AER Chair</a:t>
            </a:r>
          </a:p>
          <a:p>
            <a:endParaRPr lang="en-AU" sz="1800" dirty="0">
              <a:solidFill>
                <a:schemeClr val="accent1">
                  <a:lumMod val="75000"/>
                </a:schemeClr>
              </a:solidFill>
              <a:latin typeface="Lucida Fax" pitchFamily="18" charset="0"/>
            </a:endParaRPr>
          </a:p>
          <a:p>
            <a:endParaRPr lang="en-AU" sz="1800" dirty="0">
              <a:solidFill>
                <a:schemeClr val="accent1">
                  <a:lumMod val="75000"/>
                </a:schemeClr>
              </a:solidFill>
              <a:latin typeface="Lucida Fax" pitchFamily="18" charset="0"/>
            </a:endParaRPr>
          </a:p>
          <a:p>
            <a:pPr eaLnBrk="1" hangingPunct="1"/>
            <a:endParaRPr lang="en-AU" sz="1200" dirty="0">
              <a:latin typeface="Lucida Fax" pitchFamily="18" charset="0"/>
            </a:endParaRPr>
          </a:p>
          <a:p>
            <a:pPr marL="0" indent="0" eaLnBrk="1" hangingPunct="1">
              <a:buNone/>
            </a:pPr>
            <a:endParaRPr lang="en-AU" sz="1200" dirty="0" smtClean="0">
              <a:latin typeface="Lucida Fax" pitchFamily="18" charset="0"/>
            </a:endParaRPr>
          </a:p>
        </p:txBody>
      </p:sp>
      <p:pic>
        <p:nvPicPr>
          <p:cNvPr id="9220" name="Picture 3" descr="D10 1334418  AER logo_landscape_RGB 300dpi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307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EFEB61-D040-4E37-B4BA-CBE8C8ED11E3}" type="slidenum">
              <a:rPr lang="en-AU" smtClean="0"/>
              <a:pPr>
                <a:defRPr/>
              </a:pPr>
              <a:t>2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60438" y="549275"/>
            <a:ext cx="8183562" cy="7191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Next steps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pic>
        <p:nvPicPr>
          <p:cNvPr id="17412" name="Picture 3" descr="D10 1334418  AER logo_landscape_RGB 300dpi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0906491"/>
              </p:ext>
            </p:extLst>
          </p:nvPr>
        </p:nvGraphicFramePr>
        <p:xfrm>
          <a:off x="1115616" y="1586676"/>
          <a:ext cx="6598568" cy="4344646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4222303"/>
                <a:gridCol w="2376265"/>
              </a:tblGrid>
              <a:tr h="527383">
                <a:tc>
                  <a:txBody>
                    <a:bodyPr/>
                    <a:lstStyle/>
                    <a:p>
                      <a:r>
                        <a:rPr lang="en-AU" dirty="0" smtClean="0"/>
                        <a:t>Task 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Date</a:t>
                      </a:r>
                      <a:endParaRPr lang="en-AU" dirty="0"/>
                    </a:p>
                  </a:txBody>
                  <a:tcPr/>
                </a:tc>
              </a:tr>
              <a:tr h="609422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Stakeholders submissions on revenue proposal close</a:t>
                      </a:r>
                      <a:endParaRPr lang="en-AU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30</a:t>
                      </a:r>
                      <a:r>
                        <a:rPr lang="en-AU" sz="1600" baseline="0" dirty="0" smtClean="0"/>
                        <a:t> January 2015</a:t>
                      </a:r>
                      <a:endParaRPr lang="en-AU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27383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AER issues preliminary decision</a:t>
                      </a:r>
                      <a:endParaRPr lang="en-AU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30 April</a:t>
                      </a:r>
                      <a:r>
                        <a:rPr lang="en-AU" sz="1600" baseline="0" dirty="0" smtClean="0"/>
                        <a:t> 2015</a:t>
                      </a:r>
                      <a:endParaRPr lang="en-AU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677633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n-lt"/>
                          <a:cs typeface="Calibri" panose="020F0502020204030204" pitchFamily="34" charset="0"/>
                        </a:rPr>
                        <a:t>Preliminary</a:t>
                      </a:r>
                      <a:r>
                        <a:rPr lang="en-AU" sz="1600" baseline="0" dirty="0" smtClean="0">
                          <a:latin typeface="+mn-lt"/>
                          <a:cs typeface="Calibri" panose="020F0502020204030204" pitchFamily="34" charset="0"/>
                        </a:rPr>
                        <a:t> decision conference</a:t>
                      </a:r>
                      <a:endParaRPr lang="en-AU" sz="16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n-lt"/>
                          <a:cs typeface="Calibri" panose="020F0502020204030204" pitchFamily="34" charset="0"/>
                        </a:rPr>
                        <a:t>May 2015</a:t>
                      </a:r>
                      <a:endParaRPr lang="en-AU" sz="16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86602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Stakeholder submissions on preliminary</a:t>
                      </a:r>
                      <a:r>
                        <a:rPr lang="en-AU" sz="1600" baseline="0" dirty="0" smtClean="0"/>
                        <a:t> decision and SAPN’s revisions to proposal due</a:t>
                      </a:r>
                      <a:endParaRPr lang="en-AU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2 July 2015</a:t>
                      </a:r>
                      <a:endParaRPr lang="en-AU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60942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n-lt"/>
                          <a:cs typeface="Calibri" panose="020F0502020204030204" pitchFamily="34" charset="0"/>
                        </a:rPr>
                        <a:t>Stakeholder</a:t>
                      </a:r>
                      <a:r>
                        <a:rPr lang="en-AU" sz="1600" baseline="0" dirty="0" smtClean="0">
                          <a:latin typeface="+mn-lt"/>
                          <a:cs typeface="Calibri" panose="020F0502020204030204" pitchFamily="34" charset="0"/>
                        </a:rPr>
                        <a:t> submissions on revised proposal</a:t>
                      </a:r>
                      <a:endParaRPr lang="en-AU" sz="16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n-lt"/>
                          <a:cs typeface="Calibri" panose="020F0502020204030204" pitchFamily="34" charset="0"/>
                        </a:rPr>
                        <a:t>24 July 2015</a:t>
                      </a:r>
                      <a:endParaRPr lang="en-AU" sz="16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27383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AER issues Final decision</a:t>
                      </a:r>
                      <a:endParaRPr lang="en-AU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30 October 2015</a:t>
                      </a:r>
                      <a:endParaRPr lang="en-AU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010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EFEB61-D040-4E37-B4BA-CBE8C8ED11E3}" type="slidenum">
              <a:rPr lang="en-AU" smtClean="0"/>
              <a:pPr>
                <a:defRPr/>
              </a:pPr>
              <a:t>3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11560" y="692696"/>
            <a:ext cx="8183562" cy="576263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Key contact details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4294967295"/>
          </p:nvPr>
        </p:nvSpPr>
        <p:spPr>
          <a:xfrm>
            <a:off x="541338" y="1340768"/>
            <a:ext cx="5975350" cy="2592387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AU" dirty="0" smtClean="0">
                <a:latin typeface="Calibri" panose="020F0502020204030204" pitchFamily="34" charset="0"/>
                <a:cs typeface="Calibri" panose="020F0502020204030204" pitchFamily="34" charset="0"/>
              </a:rPr>
              <a:t>Central mailbox:</a:t>
            </a:r>
          </a:p>
          <a:p>
            <a:pPr lvl="1" eaLnBrk="1" hangingPunct="1">
              <a:spcBef>
                <a:spcPts val="600"/>
              </a:spcBef>
            </a:pPr>
            <a:r>
              <a:rPr lang="en-A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SAelectricity2015@aer.gov.au</a:t>
            </a:r>
          </a:p>
          <a:p>
            <a:pPr eaLnBrk="1" hangingPunct="1">
              <a:spcBef>
                <a:spcPts val="600"/>
              </a:spcBef>
            </a:pPr>
            <a:r>
              <a:rPr lang="en-AU" dirty="0" smtClean="0">
                <a:latin typeface="Calibri" panose="020F0502020204030204" pitchFamily="34" charset="0"/>
                <a:cs typeface="Calibri" panose="020F0502020204030204" pitchFamily="34" charset="0"/>
              </a:rPr>
              <a:t>Project director: Moston Neck</a:t>
            </a:r>
          </a:p>
          <a:p>
            <a:pPr lvl="1" eaLnBrk="1" hangingPunct="1">
              <a:spcBef>
                <a:spcPts val="600"/>
              </a:spcBef>
            </a:pPr>
            <a:r>
              <a:rPr lang="en-A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moston.neck@aer.gov.au</a:t>
            </a:r>
          </a:p>
          <a:p>
            <a:pPr lvl="1" eaLnBrk="1" hangingPunct="1">
              <a:spcBef>
                <a:spcPts val="600"/>
              </a:spcBef>
            </a:pPr>
            <a:r>
              <a:rPr lang="en-A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(07) 3835 4669</a:t>
            </a:r>
          </a:p>
          <a:p>
            <a:pPr eaLnBrk="1" hangingPunct="1">
              <a:spcBef>
                <a:spcPts val="600"/>
              </a:spcBef>
            </a:pPr>
            <a:endParaRPr lang="en-AU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ts val="600"/>
              </a:spcBef>
            </a:pPr>
            <a:endParaRPr lang="en-AU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220" name="Picture 3" descr="D10 1334418  AER logo_landscape_RGB 300dpi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402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85</Words>
  <Application>Microsoft Office PowerPoint</Application>
  <PresentationFormat>On-screen Show (4:3)</PresentationFormat>
  <Paragraphs>34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Aspect</vt:lpstr>
      <vt:lpstr>PowerPoint Presentation</vt:lpstr>
      <vt:lpstr>Next steps</vt:lpstr>
      <vt:lpstr>Key contact details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2013-09-18T06:13:18Z</dcterms:created>
  <dcterms:modified xsi:type="dcterms:W3CDTF">2014-12-15T22:19:12Z</dcterms:modified>
</cp:coreProperties>
</file>