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77" r:id="rId5"/>
    <p:sldId id="261" r:id="rId6"/>
    <p:sldId id="286" r:id="rId7"/>
    <p:sldId id="289" r:id="rId8"/>
    <p:sldId id="290" r:id="rId9"/>
    <p:sldId id="2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BF7AA86-6F74-4172-AECF-53BE23A070C6}">
          <p14:sldIdLst>
            <p14:sldId id="277"/>
            <p14:sldId id="261"/>
            <p14:sldId id="286"/>
            <p14:sldId id="289"/>
            <p14:sldId id="290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A00"/>
    <a:srgbClr val="000000"/>
    <a:srgbClr val="E06201"/>
    <a:srgbClr val="DE5F01"/>
    <a:srgbClr val="DB7C3D"/>
    <a:srgbClr val="E05F01"/>
    <a:srgbClr val="DF6001"/>
    <a:srgbClr val="DC7730"/>
    <a:srgbClr val="FE7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42" autoAdjust="0"/>
    <p:restoredTop sz="94651" autoAdjust="0"/>
  </p:normalViewPr>
  <p:slideViewPr>
    <p:cSldViewPr snapToGrid="0">
      <p:cViewPr varScale="1">
        <p:scale>
          <a:sx n="62" d="100"/>
          <a:sy n="62" d="100"/>
        </p:scale>
        <p:origin x="608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8678C-6D67-4DAE-A094-99179A10C58E}" type="datetimeFigureOut">
              <a:rPr lang="en-AU" smtClean="0"/>
              <a:t>22/06/2021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1710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211EF-54D9-46AB-9231-303E482D616C}" type="datetimeFigureOut">
              <a:rPr lang="en-AU" smtClean="0"/>
              <a:t>22/06/2021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0D4C5-0468-4DA8-9E14-B0E6970369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3284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 1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9798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831850" y="2418515"/>
            <a:ext cx="10515600" cy="1325563"/>
          </a:xfrm>
        </p:spPr>
        <p:txBody>
          <a:bodyPr>
            <a:norm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endParaRPr lang="en-AU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264" y="236691"/>
            <a:ext cx="4940968" cy="1709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901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587731"/>
            <a:ext cx="10515600" cy="4589232"/>
          </a:xfrm>
        </p:spPr>
        <p:txBody>
          <a:bodyPr vert="horz"/>
          <a:lstStyle>
            <a:lvl3pPr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4C7D-335E-4555-B76B-FD23A67409D4}" type="datetime3">
              <a:rPr lang="en-AU" smtClean="0"/>
              <a:t>22 June, 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Presentation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E98-6C8F-4842-9803-8B0C259B56B8}" type="slidenum">
              <a:rPr lang="en-AU" smtClean="0"/>
              <a:t>‹#›</a:t>
            </a:fld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726" y="409158"/>
            <a:ext cx="1957209" cy="677335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916431" y="1161245"/>
            <a:ext cx="10459504" cy="2537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900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774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ont or End Slide 3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4473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ont or End Slide 2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2822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ront or End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8164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 title="Presentation Title"/>
          <p:cNvSpPr>
            <a:spLocks noGrp="1"/>
          </p:cNvSpPr>
          <p:nvPr>
            <p:ph type="ctrTitle" hasCustomPrompt="1"/>
          </p:nvPr>
        </p:nvSpPr>
        <p:spPr>
          <a:xfrm>
            <a:off x="719403" y="3321220"/>
            <a:ext cx="672074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3200" cap="all" baseline="0">
                <a:solidFill>
                  <a:schemeClr val="bg1"/>
                </a:solidFill>
                <a:latin typeface="DINPro-Light" pitchFamily="34" charset="0"/>
                <a:cs typeface="DINPro-Light" pitchFamily="34" charset="0"/>
              </a:defRPr>
            </a:lvl1pPr>
          </a:lstStyle>
          <a:p>
            <a:r>
              <a:rPr lang="en-US" dirty="0"/>
              <a:t>Presentation title</a:t>
            </a:r>
            <a:endParaRPr lang="en-AU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9403" y="4005065"/>
            <a:ext cx="672074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2000" cap="all" baseline="0">
                <a:solidFill>
                  <a:schemeClr val="bg1"/>
                </a:solidFill>
                <a:latin typeface="DINPro-Light" pitchFamily="34" charset="0"/>
                <a:cs typeface="DINPro-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 heading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3" y="650199"/>
            <a:ext cx="4913615" cy="170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323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 2 - Plain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9798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831850" y="2418515"/>
            <a:ext cx="10515600" cy="1325563"/>
          </a:xfrm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817" y="336882"/>
            <a:ext cx="4913615" cy="170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21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726" y="425784"/>
            <a:ext cx="1957209" cy="677335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53" name="TextBox 52"/>
          <p:cNvSpPr txBox="1"/>
          <p:nvPr userDrawn="1"/>
        </p:nvSpPr>
        <p:spPr>
          <a:xfrm>
            <a:off x="2779748" y="2131047"/>
            <a:ext cx="419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1</a:t>
            </a:r>
          </a:p>
        </p:txBody>
      </p:sp>
      <p:sp>
        <p:nvSpPr>
          <p:cNvPr id="54" name="TextBox 53"/>
          <p:cNvSpPr txBox="1"/>
          <p:nvPr userDrawn="1"/>
        </p:nvSpPr>
        <p:spPr>
          <a:xfrm>
            <a:off x="2779748" y="2694469"/>
            <a:ext cx="419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55" name="TextBox 54"/>
          <p:cNvSpPr txBox="1"/>
          <p:nvPr userDrawn="1"/>
        </p:nvSpPr>
        <p:spPr>
          <a:xfrm>
            <a:off x="2779748" y="3256516"/>
            <a:ext cx="419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56" name="TextBox 55"/>
          <p:cNvSpPr txBox="1"/>
          <p:nvPr userDrawn="1"/>
        </p:nvSpPr>
        <p:spPr>
          <a:xfrm>
            <a:off x="2779748" y="3834593"/>
            <a:ext cx="419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57" name="TextBox 56"/>
          <p:cNvSpPr txBox="1"/>
          <p:nvPr userDrawn="1"/>
        </p:nvSpPr>
        <p:spPr>
          <a:xfrm>
            <a:off x="2779748" y="4386051"/>
            <a:ext cx="419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58" name="TextBox 57"/>
          <p:cNvSpPr txBox="1"/>
          <p:nvPr userDrawn="1"/>
        </p:nvSpPr>
        <p:spPr>
          <a:xfrm>
            <a:off x="2779748" y="4962410"/>
            <a:ext cx="419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1794668" y="1949422"/>
            <a:ext cx="8602663" cy="3910013"/>
          </a:xfrm>
        </p:spPr>
        <p:txBody>
          <a:bodyPr/>
          <a:lstStyle/>
          <a:p>
            <a:endParaRPr lang="en-AU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916431" y="1161245"/>
            <a:ext cx="10437369" cy="8378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01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6700"/>
            <a:ext cx="10515600" cy="46402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FF9B-728F-4683-9CDF-0F131FD6326E}" type="datetime3">
              <a:rPr lang="en-AU" smtClean="0"/>
              <a:t>22 June, 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Presentation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E98-6C8F-4842-9803-8B0C259B56B8}" type="slidenum">
              <a:rPr lang="en-AU" smtClean="0"/>
              <a:t>‹#›</a:t>
            </a:fld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726" y="417471"/>
            <a:ext cx="1957209" cy="677335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916431" y="1169559"/>
            <a:ext cx="10437369" cy="2536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575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no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6700"/>
            <a:ext cx="10515600" cy="46402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FF9B-728F-4683-9CDF-0F131FD6326E}" type="datetime3">
              <a:rPr lang="en-AU" smtClean="0"/>
              <a:t>22 June, 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Presentation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E98-6C8F-4842-9803-8B0C259B56B8}" type="slidenum">
              <a:rPr lang="en-AU" smtClean="0"/>
              <a:t>‹#›</a:t>
            </a:fld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726" y="417472"/>
            <a:ext cx="1957209" cy="677335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916431" y="1161245"/>
            <a:ext cx="10437369" cy="8378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53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Two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54480"/>
            <a:ext cx="5181600" cy="46224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4480"/>
            <a:ext cx="5181600" cy="46224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905A-1E3F-4ACC-B3D8-A8B655AFA9F5}" type="datetime3">
              <a:rPr lang="en-AU" smtClean="0"/>
              <a:t>22 June, 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Presentation Name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E98-6C8F-4842-9803-8B0C259B56B8}" type="slidenum">
              <a:rPr lang="en-AU" smtClean="0"/>
              <a:t>‹#›</a:t>
            </a:fld>
            <a:endParaRPr lang="en-AU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726" y="417471"/>
            <a:ext cx="1957209" cy="67733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916431" y="1161245"/>
            <a:ext cx="10437369" cy="8378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79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F40D-28D2-41AC-8CB7-66ACD0197B23}" type="datetime3">
              <a:rPr lang="en-AU" smtClean="0"/>
              <a:t>22 June, 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Presentation Name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E98-6C8F-4842-9803-8B0C259B56B8}" type="slidenum">
              <a:rPr lang="en-AU" smtClean="0"/>
              <a:t>‹#›</a:t>
            </a:fld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726" y="392532"/>
            <a:ext cx="1957209" cy="677335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>
            <a:off x="916431" y="1161245"/>
            <a:ext cx="10437369" cy="8378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186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no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F40D-28D2-41AC-8CB7-66ACD0197B23}" type="datetime3">
              <a:rPr lang="en-AU" smtClean="0"/>
              <a:t>22 June, 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Presentation Name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E98-6C8F-4842-9803-8B0C259B56B8}" type="slidenum">
              <a:rPr lang="en-AU" smtClean="0"/>
              <a:t>‹#›</a:t>
            </a:fld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726" y="400845"/>
            <a:ext cx="1957209" cy="677335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>
            <a:off x="916431" y="1161245"/>
            <a:ext cx="10437369" cy="8378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318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le with Comparison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900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516468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402378"/>
            <a:ext cx="5157787" cy="37872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16468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02378"/>
            <a:ext cx="5183188" cy="37872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669E-242D-48CC-BA66-6270AE742F3C}" type="datetime3">
              <a:rPr lang="en-AU" smtClean="0"/>
              <a:t>22 June, 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  <a:p>
            <a:r>
              <a:rPr lang="en-AU" dirty="0"/>
              <a:t>Presentation Name</a:t>
            </a:r>
          </a:p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E98-6C8F-4842-9803-8B0C259B56B8}" type="slidenum">
              <a:rPr lang="en-AU" smtClean="0"/>
              <a:t>‹#›</a:t>
            </a:fld>
            <a:endParaRPr lang="en-AU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726" y="409161"/>
            <a:ext cx="1957209" cy="677335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 flipV="1">
            <a:off x="916431" y="1155469"/>
            <a:ext cx="10437369" cy="5776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535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1899"/>
            <a:ext cx="12192000" cy="480787"/>
          </a:xfrm>
          <a:prstGeom prst="rect">
            <a:avLst/>
          </a:prstGeom>
          <a:solidFill>
            <a:srgbClr val="FFC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16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C0541-5EEC-43BC-9342-89D676774511}" type="datetime3">
              <a:rPr lang="en-AU" smtClean="0"/>
              <a:t>22 June, 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 dirty="0"/>
              <a:t>Presentation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29E98-6C8F-4842-9803-8B0C259B56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1586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0" r:id="rId2"/>
    <p:sldLayoutId id="2147483671" r:id="rId3"/>
    <p:sldLayoutId id="2147483650" r:id="rId4"/>
    <p:sldLayoutId id="2147483668" r:id="rId5"/>
    <p:sldLayoutId id="2147483652" r:id="rId6"/>
    <p:sldLayoutId id="2147483654" r:id="rId7"/>
    <p:sldLayoutId id="2147483667" r:id="rId8"/>
    <p:sldLayoutId id="2147483653" r:id="rId9"/>
    <p:sldLayoutId id="2147483658" r:id="rId10"/>
    <p:sldLayoutId id="2147483666" r:id="rId11"/>
    <p:sldLayoutId id="2147483663" r:id="rId12"/>
    <p:sldLayoutId id="2147483662" r:id="rId13"/>
    <p:sldLayoutId id="2147483674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8474" y="3000625"/>
            <a:ext cx="6306725" cy="1172309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dirty="0"/>
              <a:t>Rate of return and cashflows in a low interest rate environment – AER Forum </a:t>
            </a:r>
            <a:br>
              <a:rPr lang="en-AU" sz="1800" dirty="0"/>
            </a:br>
            <a:br>
              <a:rPr lang="en-AU" sz="1800" dirty="0"/>
            </a:br>
            <a:r>
              <a:rPr lang="en-AU" sz="1800" dirty="0"/>
              <a:t>23 June 2021</a:t>
            </a:r>
          </a:p>
        </p:txBody>
      </p:sp>
    </p:spTree>
    <p:extLst>
      <p:ext uri="{BB962C8B-B14F-4D97-AF65-F5344CB8AC3E}">
        <p14:creationId xmlns:p14="http://schemas.microsoft.com/office/powerpoint/2010/main" val="4274309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Australian Energy Council preliminary positions: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Recognise that return on debt has declined significantly, but so have the costs of securing debt.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AEMC concluded that the regulatory framework does not create a barrier to financing large projects.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vidence of any impacts would be critical to the case for change.</a:t>
            </a:r>
          </a:p>
          <a:p>
            <a:r>
              <a:rPr lang="en-AU" sz="2000" dirty="0">
                <a:latin typeface="Calibri" panose="020F0502020204030204" pitchFamily="34" charset="0"/>
                <a:cs typeface="Calibri" panose="020F0502020204030204" pitchFamily="34" charset="0"/>
              </a:rPr>
              <a:t>A regulatory response is not required. </a:t>
            </a:r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FF9B-728F-4683-9CDF-0F131FD6326E}" type="datetime3">
              <a:rPr lang="en-AU" smtClean="0"/>
              <a:t>22 June, 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E98-6C8F-4842-9803-8B0C259B56B8}" type="slidenum">
              <a:rPr lang="en-AU" smtClean="0"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20747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D354B-3A5F-4A64-9A42-50FFAB394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3755"/>
            <a:ext cx="10515600" cy="931660"/>
          </a:xfrm>
        </p:spPr>
        <p:txBody>
          <a:bodyPr/>
          <a:lstStyle/>
          <a:p>
            <a:r>
              <a:rPr lang="en-AU" dirty="0"/>
              <a:t>Fears are not facts.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B247B-5665-44FF-8529-A08945BA6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A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AEC is</a:t>
            </a: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concerned that the NSP’s have not provided: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they cannot efficiently raise capital.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their capital structures are sufficiently constrained to make regulatory investments unfinanceable.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they have been unable to manage their capital structure and cash flows to maintain investment grade credit ratings.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they are unable to raise capital in the current low risk free rate environment.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9D17E-44F5-41AA-B480-A017CA77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FF9B-728F-4683-9CDF-0F131FD6326E}" type="datetime3">
              <a:rPr lang="en-AU" smtClean="0"/>
              <a:t>22 June, 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4F6D1-1596-494F-B9F7-79D24B78C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Name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4EFA0-BCF4-488C-8258-F73809644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E98-6C8F-4842-9803-8B0C259B56B8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0027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D354B-3A5F-4A64-9A42-50FFAB394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‘C</a:t>
            </a:r>
            <a:r>
              <a:rPr lang="en-A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herry picking’ the regulatory model.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B247B-5665-44FF-8529-A08945BA6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A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ctual </a:t>
            </a:r>
            <a:r>
              <a:rPr lang="en-A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financeability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substantially impacted by the practices and choices made by the NSPs.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AEC supports the AER’s view that the AER should not use measures of </a:t>
            </a:r>
            <a:r>
              <a:rPr lang="en-A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financeability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directly when setting the rate of return.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agree with the AER that they should not adjust the return on equity or the parameters that inform return on equity in proportion to movements in any </a:t>
            </a:r>
            <a:r>
              <a:rPr lang="en-A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financeability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measures.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agree with the AER that changes to estimating depreciation are unwarranted in order to address </a:t>
            </a:r>
            <a:r>
              <a:rPr lang="en-A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financeability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issues.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AU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9D17E-44F5-41AA-B480-A017CA77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FF9B-728F-4683-9CDF-0F131FD6326E}" type="datetime3">
              <a:rPr lang="en-AU" smtClean="0"/>
              <a:t>22 June, 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4F6D1-1596-494F-B9F7-79D24B78C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Name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4EFA0-BCF4-488C-8258-F73809644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E98-6C8F-4842-9803-8B0C259B56B8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211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D354B-3A5F-4A64-9A42-50FFAB394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B247B-5665-44FF-8529-A08945BA6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AU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Financeability</a:t>
            </a: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should be principally managed by the regulated firms.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financing challenges NSPs face on large investments is not unique.  Any capital intensive long lived asset enterprise will face comparable challenges in the current market.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Regulated firms can vary their capital structures to meet need.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A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for change is not compelling.</a:t>
            </a:r>
            <a:endParaRPr lang="en-A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n-AU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9D17E-44F5-41AA-B480-A017CA77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FF9B-728F-4683-9CDF-0F131FD6326E}" type="datetime3">
              <a:rPr lang="en-AU" smtClean="0"/>
              <a:t>22 June, 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4F6D1-1596-494F-B9F7-79D24B78C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Name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4EFA0-BCF4-488C-8258-F73809644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E98-6C8F-4842-9803-8B0C259B56B8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1982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5285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38F475D596394CB8247104F08D6BB7" ma:contentTypeVersion="12" ma:contentTypeDescription="Create a new document." ma:contentTypeScope="" ma:versionID="3626e170f77d956c2d42883ddb3f2071">
  <xsd:schema xmlns:xsd="http://www.w3.org/2001/XMLSchema" xmlns:xs="http://www.w3.org/2001/XMLSchema" xmlns:p="http://schemas.microsoft.com/office/2006/metadata/properties" xmlns:ns2="350032c3-f3b9-4d73-a666-c2a6db477ca1" xmlns:ns3="0dac96e3-0676-4347-8a84-7f36eefd9c97" targetNamespace="http://schemas.microsoft.com/office/2006/metadata/properties" ma:root="true" ma:fieldsID="92da95d288916887a5749d1f6540298c" ns2:_="" ns3:_="">
    <xsd:import namespace="350032c3-f3b9-4d73-a666-c2a6db477ca1"/>
    <xsd:import namespace="0dac96e3-0676-4347-8a84-7f36eefd9c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0032c3-f3b9-4d73-a666-c2a6db477c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c96e3-0676-4347-8a84-7f36eefd9c9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80785E-1C58-4EFD-81A2-7266E112779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E3FB66E-CBD0-4EF0-A7DC-A40C53FF8D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0032c3-f3b9-4d73-a666-c2a6db477ca1"/>
    <ds:schemaRef ds:uri="0dac96e3-0676-4347-8a84-7f36eefd9c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79115B-7DDA-4383-877B-F32858428F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3580</TotalTime>
  <Words>321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Rounded MT Bold</vt:lpstr>
      <vt:lpstr>Calibri</vt:lpstr>
      <vt:lpstr>DINPro-Light</vt:lpstr>
      <vt:lpstr>Symbol</vt:lpstr>
      <vt:lpstr>Office Theme</vt:lpstr>
      <vt:lpstr>Rate of return and cashflows in a low interest rate environment – AER Forum   23 June 2021</vt:lpstr>
      <vt:lpstr>Australian Energy Council preliminary positions:</vt:lpstr>
      <vt:lpstr>Fears are not facts. </vt:lpstr>
      <vt:lpstr>‘Cherry picking’ the regulatory model.</vt:lpstr>
      <vt:lpstr>Conclusions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Lovell</dc:creator>
  <cp:lastModifiedBy>David Markham</cp:lastModifiedBy>
  <cp:revision>183</cp:revision>
  <dcterms:created xsi:type="dcterms:W3CDTF">2018-03-05T03:27:51Z</dcterms:created>
  <dcterms:modified xsi:type="dcterms:W3CDTF">2021-06-22T00:20:12Z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0x0101008038F475D596394CB8247104F08D6BB7</vt:lpwstr>
  </property>
  <property fmtid="{D5CDD505-2E9C-101B-9397-08002B2CF9AE}" pid="3" name="Order">
    <vt:r8>322600</vt:r8>
  </property>
</Properties>
</file>