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2" r:id="rId3"/>
    <p:sldId id="289" r:id="rId4"/>
    <p:sldId id="290" r:id="rId5"/>
    <p:sldId id="291" r:id="rId6"/>
    <p:sldId id="294" r:id="rId7"/>
    <p:sldId id="293" r:id="rId8"/>
    <p:sldId id="284" r:id="rId9"/>
    <p:sldId id="295" r:id="rId10"/>
    <p:sldId id="285" r:id="rId11"/>
    <p:sldId id="286" r:id="rId12"/>
    <p:sldId id="278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E4"/>
    <a:srgbClr val="808080"/>
    <a:srgbClr val="5F5F5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56" autoAdjust="0"/>
  </p:normalViewPr>
  <p:slideViewPr>
    <p:cSldViewPr>
      <p:cViewPr>
        <p:scale>
          <a:sx n="110" d="100"/>
          <a:sy n="110" d="100"/>
        </p:scale>
        <p:origin x="-318" y="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A34C26-0A65-4972-AB79-518674A3589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285C869D-C82F-4218-A403-7366E22F4770}">
      <dgm:prSet phldrT="[Text]"/>
      <dgm:spPr>
        <a:solidFill>
          <a:srgbClr val="00A4E4"/>
        </a:solidFill>
      </dgm:spPr>
      <dgm:t>
        <a:bodyPr/>
        <a:lstStyle/>
        <a:p>
          <a:r>
            <a:rPr lang="en-US" dirty="0" smtClean="0"/>
            <a:t>DMIS</a:t>
          </a:r>
          <a:endParaRPr lang="en-AU" dirty="0"/>
        </a:p>
      </dgm:t>
    </dgm:pt>
    <dgm:pt modelId="{F54233A7-7809-435A-8962-077571EFC2FB}" type="parTrans" cxnId="{41B5F191-53FF-4980-870D-D99C1A85B89B}">
      <dgm:prSet/>
      <dgm:spPr/>
      <dgm:t>
        <a:bodyPr/>
        <a:lstStyle/>
        <a:p>
          <a:endParaRPr lang="en-AU"/>
        </a:p>
      </dgm:t>
    </dgm:pt>
    <dgm:pt modelId="{E6386E7E-7133-437A-B93B-6B44A3C99415}" type="sibTrans" cxnId="{41B5F191-53FF-4980-870D-D99C1A85B89B}">
      <dgm:prSet/>
      <dgm:spPr/>
      <dgm:t>
        <a:bodyPr/>
        <a:lstStyle/>
        <a:p>
          <a:endParaRPr lang="en-AU"/>
        </a:p>
      </dgm:t>
    </dgm:pt>
    <dgm:pt modelId="{CF67CEB0-9CF5-4FB3-B6C0-774989629225}">
      <dgm:prSet phldrT="[Text]"/>
      <dgm:spPr/>
      <dgm:t>
        <a:bodyPr/>
        <a:lstStyle/>
        <a:p>
          <a:r>
            <a:rPr lang="en-US" dirty="0" smtClean="0"/>
            <a:t>Ongoing incentive for DNSPs to undertake expenditure on non-network options where they are more efficient than network expenditure</a:t>
          </a:r>
          <a:endParaRPr lang="en-AU" dirty="0"/>
        </a:p>
      </dgm:t>
    </dgm:pt>
    <dgm:pt modelId="{44A6365C-A82C-498B-9209-C5C823CCA915}" type="parTrans" cxnId="{5EA5E4C7-9421-432A-8C5C-920917EA86E3}">
      <dgm:prSet/>
      <dgm:spPr/>
      <dgm:t>
        <a:bodyPr/>
        <a:lstStyle/>
        <a:p>
          <a:endParaRPr lang="en-AU"/>
        </a:p>
      </dgm:t>
    </dgm:pt>
    <dgm:pt modelId="{EDFF1999-31CE-4744-ABE8-209841F55321}" type="sibTrans" cxnId="{5EA5E4C7-9421-432A-8C5C-920917EA86E3}">
      <dgm:prSet/>
      <dgm:spPr/>
      <dgm:t>
        <a:bodyPr/>
        <a:lstStyle/>
        <a:p>
          <a:endParaRPr lang="en-AU"/>
        </a:p>
      </dgm:t>
    </dgm:pt>
    <dgm:pt modelId="{2122A13B-8906-4E62-83B9-9983F1D3D652}">
      <dgm:prSet phldrT="[Text]"/>
      <dgm:spPr>
        <a:solidFill>
          <a:srgbClr val="00A4E4"/>
        </a:solidFill>
      </dgm:spPr>
      <dgm:t>
        <a:bodyPr/>
        <a:lstStyle/>
        <a:p>
          <a:r>
            <a:rPr lang="en-US" dirty="0" smtClean="0"/>
            <a:t>DMIA</a:t>
          </a:r>
          <a:endParaRPr lang="en-AU" dirty="0"/>
        </a:p>
      </dgm:t>
    </dgm:pt>
    <dgm:pt modelId="{D6BB9318-9FAF-49F8-BFB2-5FF9C5A36D37}" type="parTrans" cxnId="{75604B95-8192-4AFE-BC05-B4F571A123F3}">
      <dgm:prSet/>
      <dgm:spPr/>
      <dgm:t>
        <a:bodyPr/>
        <a:lstStyle/>
        <a:p>
          <a:endParaRPr lang="en-AU"/>
        </a:p>
      </dgm:t>
    </dgm:pt>
    <dgm:pt modelId="{DB5AFE0D-2410-4E81-943E-016AF17A03D1}" type="sibTrans" cxnId="{75604B95-8192-4AFE-BC05-B4F571A123F3}">
      <dgm:prSet/>
      <dgm:spPr/>
      <dgm:t>
        <a:bodyPr/>
        <a:lstStyle/>
        <a:p>
          <a:endParaRPr lang="en-AU"/>
        </a:p>
      </dgm:t>
    </dgm:pt>
    <dgm:pt modelId="{A5F83419-D6C8-4D9B-9ADD-6D9DFA85FDFE}">
      <dgm:prSet phldrT="[Text]"/>
      <dgm:spPr/>
      <dgm:t>
        <a:bodyPr/>
        <a:lstStyle/>
        <a:p>
          <a:r>
            <a:rPr lang="en-US" dirty="0" smtClean="0"/>
            <a:t>Research and development funding for specific projects</a:t>
          </a:r>
          <a:endParaRPr lang="en-AU" dirty="0"/>
        </a:p>
      </dgm:t>
    </dgm:pt>
    <dgm:pt modelId="{4DFD3C2C-B56D-4708-ADC3-7310DE231154}" type="parTrans" cxnId="{2F3D36AF-2722-48E0-AD6D-11F49A209D8F}">
      <dgm:prSet/>
      <dgm:spPr/>
      <dgm:t>
        <a:bodyPr/>
        <a:lstStyle/>
        <a:p>
          <a:endParaRPr lang="en-AU"/>
        </a:p>
      </dgm:t>
    </dgm:pt>
    <dgm:pt modelId="{4159B861-3A0E-4197-9EBC-47702C08ADE6}" type="sibTrans" cxnId="{2F3D36AF-2722-48E0-AD6D-11F49A209D8F}">
      <dgm:prSet/>
      <dgm:spPr/>
      <dgm:t>
        <a:bodyPr/>
        <a:lstStyle/>
        <a:p>
          <a:endParaRPr lang="en-AU"/>
        </a:p>
      </dgm:t>
    </dgm:pt>
    <dgm:pt modelId="{3DF5E16E-913D-4C42-9457-0DBA837ACEE0}">
      <dgm:prSet phldrT="[Text]"/>
      <dgm:spPr/>
      <dgm:t>
        <a:bodyPr/>
        <a:lstStyle/>
        <a:p>
          <a:r>
            <a:rPr lang="en-US" dirty="0" smtClean="0"/>
            <a:t>Must be innovative projects that have the potential to reduce demand and long-term network costs</a:t>
          </a:r>
          <a:endParaRPr lang="en-AU" dirty="0"/>
        </a:p>
      </dgm:t>
    </dgm:pt>
    <dgm:pt modelId="{367E333E-B1C9-45C8-912F-3A403C5F6B42}" type="parTrans" cxnId="{D7413FFD-801F-405C-9C1B-5A34C7653EEC}">
      <dgm:prSet/>
      <dgm:spPr/>
      <dgm:t>
        <a:bodyPr/>
        <a:lstStyle/>
        <a:p>
          <a:endParaRPr lang="en-AU"/>
        </a:p>
      </dgm:t>
    </dgm:pt>
    <dgm:pt modelId="{23406635-089B-46E9-B19F-6C830CF003E3}" type="sibTrans" cxnId="{D7413FFD-801F-405C-9C1B-5A34C7653EEC}">
      <dgm:prSet/>
      <dgm:spPr/>
      <dgm:t>
        <a:bodyPr/>
        <a:lstStyle/>
        <a:p>
          <a:endParaRPr lang="en-AU"/>
        </a:p>
      </dgm:t>
    </dgm:pt>
    <dgm:pt modelId="{405C05EF-BA8C-4773-A202-B6E6DC1B4050}">
      <dgm:prSet phldrT="[Text]"/>
      <dgm:spPr/>
      <dgm:t>
        <a:bodyPr/>
        <a:lstStyle/>
        <a:p>
          <a:r>
            <a:rPr lang="en-US" dirty="0" smtClean="0"/>
            <a:t>Works with other existing mechanisms to balance the incentives between network and non-network expenditure</a:t>
          </a:r>
          <a:endParaRPr lang="en-AU" dirty="0"/>
        </a:p>
      </dgm:t>
    </dgm:pt>
    <dgm:pt modelId="{57E45F2E-0B09-47DB-B20E-EA7E7107FAA8}" type="parTrans" cxnId="{861E8C8E-7002-4C0C-A931-402B30210F4C}">
      <dgm:prSet/>
      <dgm:spPr/>
      <dgm:t>
        <a:bodyPr/>
        <a:lstStyle/>
        <a:p>
          <a:endParaRPr lang="en-AU"/>
        </a:p>
      </dgm:t>
    </dgm:pt>
    <dgm:pt modelId="{A78700CA-81FE-40D2-8121-26DC2434C03B}" type="sibTrans" cxnId="{861E8C8E-7002-4C0C-A931-402B30210F4C}">
      <dgm:prSet/>
      <dgm:spPr/>
      <dgm:t>
        <a:bodyPr/>
        <a:lstStyle/>
        <a:p>
          <a:endParaRPr lang="en-AU"/>
        </a:p>
      </dgm:t>
    </dgm:pt>
    <dgm:pt modelId="{8346C487-DAA4-4671-BBE0-86BFFABE1155}">
      <dgm:prSet phldrT="[Text]"/>
      <dgm:spPr/>
      <dgm:t>
        <a:bodyPr/>
        <a:lstStyle/>
        <a:p>
          <a:r>
            <a:rPr lang="en-US" dirty="0" smtClean="0"/>
            <a:t>Allows DNSPs to share in any savings demand management projects create in other parts of the supply chain</a:t>
          </a:r>
          <a:endParaRPr lang="en-AU" dirty="0"/>
        </a:p>
      </dgm:t>
    </dgm:pt>
    <dgm:pt modelId="{DA15DEF4-8276-4B7E-9BBD-DF0BF5207FCD}" type="parTrans" cxnId="{88CF3939-ED6A-4FF0-BE6F-C05EFC331A73}">
      <dgm:prSet/>
      <dgm:spPr/>
      <dgm:t>
        <a:bodyPr/>
        <a:lstStyle/>
        <a:p>
          <a:endParaRPr lang="en-AU"/>
        </a:p>
      </dgm:t>
    </dgm:pt>
    <dgm:pt modelId="{095D0FC5-59E5-4140-95A7-0AF980034E8E}" type="sibTrans" cxnId="{88CF3939-ED6A-4FF0-BE6F-C05EFC331A73}">
      <dgm:prSet/>
      <dgm:spPr/>
      <dgm:t>
        <a:bodyPr/>
        <a:lstStyle/>
        <a:p>
          <a:endParaRPr lang="en-AU"/>
        </a:p>
      </dgm:t>
    </dgm:pt>
    <dgm:pt modelId="{B05287DC-362C-4583-A537-7BFFDE0625AF}" type="pres">
      <dgm:prSet presAssocID="{32A34C26-0A65-4972-AB79-518674A35893}" presName="Name0" presStyleCnt="0">
        <dgm:presLayoutVars>
          <dgm:dir/>
          <dgm:animLvl val="lvl"/>
          <dgm:resizeHandles val="exact"/>
        </dgm:presLayoutVars>
      </dgm:prSet>
      <dgm:spPr/>
    </dgm:pt>
    <dgm:pt modelId="{065A427E-C5A4-4336-9D23-15147D034ABB}" type="pres">
      <dgm:prSet presAssocID="{285C869D-C82F-4218-A403-7366E22F4770}" presName="composite" presStyleCnt="0"/>
      <dgm:spPr/>
    </dgm:pt>
    <dgm:pt modelId="{1E7FA0A1-B5D8-45A3-93CE-63AA6D158C40}" type="pres">
      <dgm:prSet presAssocID="{285C869D-C82F-4218-A403-7366E22F477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CE16AA4-F3DB-4DAD-98F2-FA882819A9C0}" type="pres">
      <dgm:prSet presAssocID="{285C869D-C82F-4218-A403-7366E22F477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DB2D6EF-0239-4F83-95F4-BD12939B2C3D}" type="pres">
      <dgm:prSet presAssocID="{E6386E7E-7133-437A-B93B-6B44A3C99415}" presName="space" presStyleCnt="0"/>
      <dgm:spPr/>
    </dgm:pt>
    <dgm:pt modelId="{552AB415-FD88-42DA-BDA3-EF0A3ABEE087}" type="pres">
      <dgm:prSet presAssocID="{2122A13B-8906-4E62-83B9-9983F1D3D652}" presName="composite" presStyleCnt="0"/>
      <dgm:spPr/>
    </dgm:pt>
    <dgm:pt modelId="{E8039E31-31CD-483A-B89C-648754975763}" type="pres">
      <dgm:prSet presAssocID="{2122A13B-8906-4E62-83B9-9983F1D3D65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29C9BA2-274B-4F5B-BBEA-C206DFA3033B}" type="pres">
      <dgm:prSet presAssocID="{2122A13B-8906-4E62-83B9-9983F1D3D65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D7413FFD-801F-405C-9C1B-5A34C7653EEC}" srcId="{2122A13B-8906-4E62-83B9-9983F1D3D652}" destId="{3DF5E16E-913D-4C42-9457-0DBA837ACEE0}" srcOrd="1" destOrd="0" parTransId="{367E333E-B1C9-45C8-912F-3A403C5F6B42}" sibTransId="{23406635-089B-46E9-B19F-6C830CF003E3}"/>
    <dgm:cxn modelId="{75604B95-8192-4AFE-BC05-B4F571A123F3}" srcId="{32A34C26-0A65-4972-AB79-518674A35893}" destId="{2122A13B-8906-4E62-83B9-9983F1D3D652}" srcOrd="1" destOrd="0" parTransId="{D6BB9318-9FAF-49F8-BFB2-5FF9C5A36D37}" sibTransId="{DB5AFE0D-2410-4E81-943E-016AF17A03D1}"/>
    <dgm:cxn modelId="{1B42D6AB-6FD9-4587-B62C-BFC33A455549}" type="presOf" srcId="{285C869D-C82F-4218-A403-7366E22F4770}" destId="{1E7FA0A1-B5D8-45A3-93CE-63AA6D158C40}" srcOrd="0" destOrd="0" presId="urn:microsoft.com/office/officeart/2005/8/layout/hList1"/>
    <dgm:cxn modelId="{97AE38F8-D4A6-41E4-8A88-8E9D3C5C62A5}" type="presOf" srcId="{8346C487-DAA4-4671-BBE0-86BFFABE1155}" destId="{0CE16AA4-F3DB-4DAD-98F2-FA882819A9C0}" srcOrd="0" destOrd="2" presId="urn:microsoft.com/office/officeart/2005/8/layout/hList1"/>
    <dgm:cxn modelId="{B61A0A39-EDB2-41A8-9946-FAE9A87FD950}" type="presOf" srcId="{CF67CEB0-9CF5-4FB3-B6C0-774989629225}" destId="{0CE16AA4-F3DB-4DAD-98F2-FA882819A9C0}" srcOrd="0" destOrd="0" presId="urn:microsoft.com/office/officeart/2005/8/layout/hList1"/>
    <dgm:cxn modelId="{695629A9-DE4E-4588-A4B4-DD8A24D0B77E}" type="presOf" srcId="{2122A13B-8906-4E62-83B9-9983F1D3D652}" destId="{E8039E31-31CD-483A-B89C-648754975763}" srcOrd="0" destOrd="0" presId="urn:microsoft.com/office/officeart/2005/8/layout/hList1"/>
    <dgm:cxn modelId="{2F3D36AF-2722-48E0-AD6D-11F49A209D8F}" srcId="{2122A13B-8906-4E62-83B9-9983F1D3D652}" destId="{A5F83419-D6C8-4D9B-9ADD-6D9DFA85FDFE}" srcOrd="0" destOrd="0" parTransId="{4DFD3C2C-B56D-4708-ADC3-7310DE231154}" sibTransId="{4159B861-3A0E-4197-9EBC-47702C08ADE6}"/>
    <dgm:cxn modelId="{88CF3939-ED6A-4FF0-BE6F-C05EFC331A73}" srcId="{285C869D-C82F-4218-A403-7366E22F4770}" destId="{8346C487-DAA4-4671-BBE0-86BFFABE1155}" srcOrd="2" destOrd="0" parTransId="{DA15DEF4-8276-4B7E-9BBD-DF0BF5207FCD}" sibTransId="{095D0FC5-59E5-4140-95A7-0AF980034E8E}"/>
    <dgm:cxn modelId="{861E8C8E-7002-4C0C-A931-402B30210F4C}" srcId="{285C869D-C82F-4218-A403-7366E22F4770}" destId="{405C05EF-BA8C-4773-A202-B6E6DC1B4050}" srcOrd="1" destOrd="0" parTransId="{57E45F2E-0B09-47DB-B20E-EA7E7107FAA8}" sibTransId="{A78700CA-81FE-40D2-8121-26DC2434C03B}"/>
    <dgm:cxn modelId="{EDBD3549-35EC-42BB-8BD2-E2FCABACF0F4}" type="presOf" srcId="{32A34C26-0A65-4972-AB79-518674A35893}" destId="{B05287DC-362C-4583-A537-7BFFDE0625AF}" srcOrd="0" destOrd="0" presId="urn:microsoft.com/office/officeart/2005/8/layout/hList1"/>
    <dgm:cxn modelId="{5EA5E037-785F-4BF9-AF57-870EB2D6A9F1}" type="presOf" srcId="{A5F83419-D6C8-4D9B-9ADD-6D9DFA85FDFE}" destId="{B29C9BA2-274B-4F5B-BBEA-C206DFA3033B}" srcOrd="0" destOrd="0" presId="urn:microsoft.com/office/officeart/2005/8/layout/hList1"/>
    <dgm:cxn modelId="{5A5E28C7-07F6-4268-825D-3D2DB05DE4E2}" type="presOf" srcId="{3DF5E16E-913D-4C42-9457-0DBA837ACEE0}" destId="{B29C9BA2-274B-4F5B-BBEA-C206DFA3033B}" srcOrd="0" destOrd="1" presId="urn:microsoft.com/office/officeart/2005/8/layout/hList1"/>
    <dgm:cxn modelId="{E0B88ED8-03B8-4DAF-8CA9-2B56B3CC06E7}" type="presOf" srcId="{405C05EF-BA8C-4773-A202-B6E6DC1B4050}" destId="{0CE16AA4-F3DB-4DAD-98F2-FA882819A9C0}" srcOrd="0" destOrd="1" presId="urn:microsoft.com/office/officeart/2005/8/layout/hList1"/>
    <dgm:cxn modelId="{5EA5E4C7-9421-432A-8C5C-920917EA86E3}" srcId="{285C869D-C82F-4218-A403-7366E22F4770}" destId="{CF67CEB0-9CF5-4FB3-B6C0-774989629225}" srcOrd="0" destOrd="0" parTransId="{44A6365C-A82C-498B-9209-C5C823CCA915}" sibTransId="{EDFF1999-31CE-4744-ABE8-209841F55321}"/>
    <dgm:cxn modelId="{41B5F191-53FF-4980-870D-D99C1A85B89B}" srcId="{32A34C26-0A65-4972-AB79-518674A35893}" destId="{285C869D-C82F-4218-A403-7366E22F4770}" srcOrd="0" destOrd="0" parTransId="{F54233A7-7809-435A-8962-077571EFC2FB}" sibTransId="{E6386E7E-7133-437A-B93B-6B44A3C99415}"/>
    <dgm:cxn modelId="{2413146E-F33A-4A08-89B5-6C152A84C215}" type="presParOf" srcId="{B05287DC-362C-4583-A537-7BFFDE0625AF}" destId="{065A427E-C5A4-4336-9D23-15147D034ABB}" srcOrd="0" destOrd="0" presId="urn:microsoft.com/office/officeart/2005/8/layout/hList1"/>
    <dgm:cxn modelId="{AA17C894-1D95-48A2-B711-83DE1EA625F6}" type="presParOf" srcId="{065A427E-C5A4-4336-9D23-15147D034ABB}" destId="{1E7FA0A1-B5D8-45A3-93CE-63AA6D158C40}" srcOrd="0" destOrd="0" presId="urn:microsoft.com/office/officeart/2005/8/layout/hList1"/>
    <dgm:cxn modelId="{083BE636-3C50-4A65-BD19-4BCD13AFE608}" type="presParOf" srcId="{065A427E-C5A4-4336-9D23-15147D034ABB}" destId="{0CE16AA4-F3DB-4DAD-98F2-FA882819A9C0}" srcOrd="1" destOrd="0" presId="urn:microsoft.com/office/officeart/2005/8/layout/hList1"/>
    <dgm:cxn modelId="{0EED9492-882B-4357-9CB8-4C2EDAADC343}" type="presParOf" srcId="{B05287DC-362C-4583-A537-7BFFDE0625AF}" destId="{2DB2D6EF-0239-4F83-95F4-BD12939B2C3D}" srcOrd="1" destOrd="0" presId="urn:microsoft.com/office/officeart/2005/8/layout/hList1"/>
    <dgm:cxn modelId="{5775988C-A771-4A09-9EAE-57B6FBEE780F}" type="presParOf" srcId="{B05287DC-362C-4583-A537-7BFFDE0625AF}" destId="{552AB415-FD88-42DA-BDA3-EF0A3ABEE087}" srcOrd="2" destOrd="0" presId="urn:microsoft.com/office/officeart/2005/8/layout/hList1"/>
    <dgm:cxn modelId="{465E594D-B094-44CC-ACA9-69F1FE00D904}" type="presParOf" srcId="{552AB415-FD88-42DA-BDA3-EF0A3ABEE087}" destId="{E8039E31-31CD-483A-B89C-648754975763}" srcOrd="0" destOrd="0" presId="urn:microsoft.com/office/officeart/2005/8/layout/hList1"/>
    <dgm:cxn modelId="{2C44CEDE-0E52-4458-9A94-77432AB55D71}" type="presParOf" srcId="{552AB415-FD88-42DA-BDA3-EF0A3ABEE087}" destId="{B29C9BA2-274B-4F5B-BBEA-C206DFA3033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FA0A1-B5D8-45A3-93CE-63AA6D158C40}">
      <dsp:nvSpPr>
        <dsp:cNvPr id="0" name=""/>
        <dsp:cNvSpPr/>
      </dsp:nvSpPr>
      <dsp:spPr>
        <a:xfrm>
          <a:off x="39" y="148999"/>
          <a:ext cx="3768606" cy="547200"/>
        </a:xfrm>
        <a:prstGeom prst="rect">
          <a:avLst/>
        </a:prstGeom>
        <a:solidFill>
          <a:srgbClr val="00A4E4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DMIS</a:t>
          </a:r>
          <a:endParaRPr lang="en-AU" sz="1900" kern="1200" dirty="0"/>
        </a:p>
      </dsp:txBody>
      <dsp:txXfrm>
        <a:off x="39" y="148999"/>
        <a:ext cx="3768606" cy="547200"/>
      </dsp:txXfrm>
    </dsp:sp>
    <dsp:sp modelId="{0CE16AA4-F3DB-4DAD-98F2-FA882819A9C0}">
      <dsp:nvSpPr>
        <dsp:cNvPr id="0" name=""/>
        <dsp:cNvSpPr/>
      </dsp:nvSpPr>
      <dsp:spPr>
        <a:xfrm>
          <a:off x="39" y="696199"/>
          <a:ext cx="3768606" cy="36508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Ongoing incentive for DNSPs to undertake expenditure on non-network options where they are more efficient than network expenditure</a:t>
          </a:r>
          <a:endParaRPr lang="en-A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Works with other existing mechanisms to balance the incentives between network and non-network expenditure</a:t>
          </a:r>
          <a:endParaRPr lang="en-A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Allows DNSPs to share in any savings demand management projects create in other parts of the supply chain</a:t>
          </a:r>
          <a:endParaRPr lang="en-AU" sz="1900" kern="1200" dirty="0"/>
        </a:p>
      </dsp:txBody>
      <dsp:txXfrm>
        <a:off x="39" y="696199"/>
        <a:ext cx="3768606" cy="3650849"/>
      </dsp:txXfrm>
    </dsp:sp>
    <dsp:sp modelId="{E8039E31-31CD-483A-B89C-648754975763}">
      <dsp:nvSpPr>
        <dsp:cNvPr id="0" name=""/>
        <dsp:cNvSpPr/>
      </dsp:nvSpPr>
      <dsp:spPr>
        <a:xfrm>
          <a:off x="4296250" y="148999"/>
          <a:ext cx="3768606" cy="547200"/>
        </a:xfrm>
        <a:prstGeom prst="rect">
          <a:avLst/>
        </a:prstGeom>
        <a:solidFill>
          <a:srgbClr val="00A4E4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DMIA</a:t>
          </a:r>
          <a:endParaRPr lang="en-AU" sz="1900" kern="1200" dirty="0"/>
        </a:p>
      </dsp:txBody>
      <dsp:txXfrm>
        <a:off x="4296250" y="148999"/>
        <a:ext cx="3768606" cy="547200"/>
      </dsp:txXfrm>
    </dsp:sp>
    <dsp:sp modelId="{B29C9BA2-274B-4F5B-BBEA-C206DFA3033B}">
      <dsp:nvSpPr>
        <dsp:cNvPr id="0" name=""/>
        <dsp:cNvSpPr/>
      </dsp:nvSpPr>
      <dsp:spPr>
        <a:xfrm>
          <a:off x="4296250" y="696199"/>
          <a:ext cx="3768606" cy="36508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Research and development funding for specific projects</a:t>
          </a:r>
          <a:endParaRPr lang="en-A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Must be innovative projects that have the potential to reduce demand and long-term network costs</a:t>
          </a:r>
          <a:endParaRPr lang="en-AU" sz="1900" kern="1200" dirty="0"/>
        </a:p>
      </dsp:txBody>
      <dsp:txXfrm>
        <a:off x="4296250" y="696199"/>
        <a:ext cx="3768606" cy="3650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951"/>
            <a:ext cx="5438775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11"/>
            <a:ext cx="29464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711"/>
            <a:ext cx="29464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A5FDEE-A6FD-4EAD-9FD3-5FEEF459CBD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07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0937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5FDEE-A6FD-4EAD-9FD3-5FEEF459CBD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67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49958" y="9428801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5E85DFBA-B7B2-4B78-B422-2250C9A6CF91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/>
              <a:t>5</a:t>
            </a:fld>
            <a:endParaRPr lang="en-US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1541" y="9428801"/>
            <a:ext cx="2944548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1" tIns="45692" rIns="91381" bIns="45692" anchor="b"/>
          <a:lstStyle>
            <a:lvl1pPr defTabSz="917575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7575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7575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7575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7575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C7A10B1E-2175-48E9-917E-51798F876E73}" type="slidenum">
              <a:rPr lang="en-US" sz="1200">
                <a:solidFill>
                  <a:srgbClr val="000000"/>
                </a:solidFill>
                <a:ea typeface="ＭＳ Ｐゴシック" pitchFamily="34" charset="-128"/>
              </a:rPr>
              <a:pPr algn="r"/>
              <a:t>5</a:t>
            </a:fld>
            <a:endParaRPr lang="en-US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073" y="4715194"/>
            <a:ext cx="5443530" cy="446785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1" tIns="45692" rIns="91381" bIns="45692"/>
          <a:lstStyle/>
          <a:p>
            <a:pPr marL="84029" indent="-84029">
              <a:spcBef>
                <a:spcPct val="0"/>
              </a:spcBef>
            </a:pPr>
            <a:endParaRPr lang="en-A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49958" y="9428801"/>
            <a:ext cx="2946135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0" rIns="91422" bIns="45710" anchor="b"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5E85DFBA-B7B2-4B78-B422-2250C9A6CF91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/>
              <a:t>6</a:t>
            </a:fld>
            <a:endParaRPr lang="en-US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1541" y="9428801"/>
            <a:ext cx="2944548" cy="4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1" tIns="45692" rIns="91381" bIns="45692" anchor="b"/>
          <a:lstStyle>
            <a:lvl1pPr defTabSz="917575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7575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7575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7575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7575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C7A10B1E-2175-48E9-917E-51798F876E73}" type="slidenum">
              <a:rPr lang="en-US" sz="1200">
                <a:solidFill>
                  <a:srgbClr val="000000"/>
                </a:solidFill>
                <a:ea typeface="ＭＳ Ｐゴシック" pitchFamily="34" charset="-128"/>
              </a:rPr>
              <a:pPr algn="r"/>
              <a:t>6</a:t>
            </a:fld>
            <a:endParaRPr lang="en-US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073" y="4715194"/>
            <a:ext cx="5443530" cy="446785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1" tIns="45692" rIns="91381" bIns="45692"/>
          <a:lstStyle/>
          <a:p>
            <a:pPr marL="84029" indent="-84029">
              <a:lnSpc>
                <a:spcPct val="150000"/>
              </a:lnSpc>
              <a:spcBef>
                <a:spcPct val="0"/>
              </a:spcBef>
            </a:pPr>
            <a:r>
              <a:rPr lang="en-AU" baseline="0" dirty="0" smtClean="0">
                <a:latin typeface="Arial" pitchFamily="34" charset="0"/>
              </a:rPr>
              <a:t>DNSPs already have some requirements or incentives to procure DM as an alternative to network investment</a:t>
            </a:r>
          </a:p>
          <a:p>
            <a:pPr marL="84029" indent="-84029">
              <a:lnSpc>
                <a:spcPct val="150000"/>
              </a:lnSpc>
              <a:spcBef>
                <a:spcPct val="0"/>
              </a:spcBef>
            </a:pPr>
            <a:r>
              <a:rPr lang="en-AU" baseline="0" dirty="0" smtClean="0">
                <a:latin typeface="Arial" pitchFamily="34" charset="0"/>
              </a:rPr>
              <a:t>If expenditure is over $5m, required to undertake a RIT-D – requires business to consider DM options and choose the option that maximises the net economic benefit to all those who produce, consume and transport electricity in the NEM. </a:t>
            </a:r>
          </a:p>
          <a:p>
            <a:pPr marL="84029" indent="-84029">
              <a:lnSpc>
                <a:spcPct val="150000"/>
              </a:lnSpc>
              <a:spcBef>
                <a:spcPct val="0"/>
              </a:spcBef>
            </a:pPr>
            <a:r>
              <a:rPr lang="en-AU" baseline="0" dirty="0" smtClean="0">
                <a:latin typeface="Arial" pitchFamily="34" charset="0"/>
              </a:rPr>
              <a:t>If expenditure is less than $5m, or if the expenditure is for a replacement asset, the Demand Management and Embedded Generation Connection Incentive Scheme kicks in. This is intended to balance potential biases businesses have towards building poles and wires.</a:t>
            </a:r>
            <a:endParaRPr lang="en-A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8068B778-9377-4230-8DE9-78D5B9BFD41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7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61D2A32D-1273-49C7-AB18-70E879066B2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3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9400"/>
            <a:ext cx="2058988" cy="6170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9400"/>
            <a:ext cx="6029325" cy="6170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1423FA0B-D6A2-4EE6-82C3-BC68F91C95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3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46176D2F-6244-4EF9-8202-05B92210B9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52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3BBC451C-645B-4B3E-9DCB-D6BCE329418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58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40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40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E641E9ED-51BA-410B-93D9-430BE15041A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1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5C2DA2CD-3C1B-44BA-88F2-B44861E082E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782DB032-816E-4BB8-93C3-28A4786C2E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2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FD147A8F-FC9F-4069-8C49-5E91788938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B7CDBA70-660B-4F5E-A34B-53D54737BD0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0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</a:t>
            </a:r>
            <a:fld id="{358B3FBE-8F5F-4C45-A4D0-D3F1A6ACBF8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69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79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240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4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en-US" dirty="0"/>
              <a:t>AEMC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4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r>
              <a:rPr lang="en-US" dirty="0"/>
              <a:t>PAGE </a:t>
            </a:r>
            <a:fld id="{CF009E97-596C-4B3B-95F3-5F3985D0923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1484313"/>
            <a:ext cx="9144000" cy="0"/>
          </a:xfrm>
          <a:prstGeom prst="line">
            <a:avLst/>
          </a:prstGeom>
          <a:noFill/>
          <a:ln w="95250">
            <a:solidFill>
              <a:srgbClr val="00A4E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image" Target="../media/image13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JPG"/><Relationship Id="rId9" Type="http://schemas.openxmlformats.org/officeDocument/2006/relationships/image" Target="../media/image10.jpeg"/><Relationship Id="rId14" Type="http://schemas.openxmlformats.org/officeDocument/2006/relationships/image" Target="../media/image1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861F234-9D10-428B-8DC2-A06FE99FE26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6350" y="6237288"/>
            <a:ext cx="9105900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1268413"/>
            <a:ext cx="9140825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700213"/>
            <a:ext cx="9144000" cy="4897437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7504" y="1916113"/>
            <a:ext cx="8928992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AU" sz="4000" dirty="0" smtClean="0">
                <a:solidFill>
                  <a:schemeClr val="bg1"/>
                </a:solidFill>
              </a:rPr>
              <a:t>Demand management incentive scheme and innovation allowance</a:t>
            </a:r>
            <a:endParaRPr lang="en-AU" sz="4000" dirty="0">
              <a:solidFill>
                <a:schemeClr val="bg1"/>
              </a:solidFill>
            </a:endParaRPr>
          </a:p>
        </p:txBody>
      </p:sp>
      <p:pic>
        <p:nvPicPr>
          <p:cNvPr id="2056" name="Picture 8" descr="image-strip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"/>
          <a:stretch>
            <a:fillRect/>
          </a:stretch>
        </p:blipFill>
        <p:spPr bwMode="auto">
          <a:xfrm>
            <a:off x="-3175" y="3695700"/>
            <a:ext cx="9147175" cy="182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101600">
            <a:solidFill>
              <a:srgbClr val="00A4E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dirty="0"/>
          </a:p>
        </p:txBody>
      </p:sp>
      <p:pic>
        <p:nvPicPr>
          <p:cNvPr id="2062" name="Picture 14" descr="AEMC_CMY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139700"/>
            <a:ext cx="1260475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1371600" y="5734050"/>
            <a:ext cx="6400800" cy="105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AU" sz="1600" b="1" dirty="0" smtClean="0">
                <a:solidFill>
                  <a:schemeClr val="bg1"/>
                </a:solidFill>
              </a:rPr>
              <a:t>RICHARD OWENS</a:t>
            </a:r>
            <a:endParaRPr lang="en-AU" sz="1600" b="1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AU" sz="1400" dirty="0" smtClean="0">
                <a:solidFill>
                  <a:schemeClr val="bg1"/>
                </a:solidFill>
              </a:rPr>
              <a:t>SENIOR DIRECTOR, TRANSMISSION AND DISTRIBUTION NETWORKS</a:t>
            </a:r>
            <a:endParaRPr lang="en-AU" sz="1400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AU" sz="1400" dirty="0">
                <a:solidFill>
                  <a:schemeClr val="bg1"/>
                </a:solidFill>
              </a:rPr>
              <a:t>AUSTRALIAN ENERGY MARKET COMMISSION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900113" y="3213100"/>
            <a:ext cx="77724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AU" sz="1800" dirty="0" smtClean="0">
                <a:solidFill>
                  <a:schemeClr val="bg1"/>
                </a:solidFill>
              </a:rPr>
              <a:t>AER stakeholder workshop: 20 September 2016</a:t>
            </a:r>
            <a:endParaRPr lang="en-A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B29C8816-521E-44C1-B454-76EA9728B784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new DMIS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375930"/>
              </p:ext>
            </p:extLst>
          </p:nvPr>
        </p:nvGraphicFramePr>
        <p:xfrm>
          <a:off x="467544" y="1700807"/>
          <a:ext cx="8208912" cy="453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</a:tblGrid>
              <a:tr h="64807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Objective: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Incentivise DNSPs to undertake efficient expenditure on relevant non-network options relating to demand management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A4E4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/>
                        <a:t>Principles:</a:t>
                      </a:r>
                      <a:endParaRPr lang="en-AU" sz="1600" b="1" dirty="0"/>
                    </a:p>
                  </a:txBody>
                  <a:tcPr/>
                </a:tc>
              </a:tr>
              <a:tr h="435103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Apply scheme in a manner that contributes to the objective</a:t>
                      </a:r>
                      <a:endParaRPr lang="en-AU" sz="14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Reward DNSPs for implementing non-network options that deliver net cost savings to consumers</a:t>
                      </a:r>
                      <a:endParaRPr lang="en-AU" sz="1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Balance</a:t>
                      </a:r>
                      <a:r>
                        <a:rPr lang="en-US" sz="1400" baseline="0" dirty="0" smtClean="0"/>
                        <a:t> incentives between network and non-network expenditure, taking into account the net economic benefits to all those who produce, consume and transport electricity</a:t>
                      </a:r>
                      <a:endParaRPr lang="en-AU" sz="1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Level of the incentive should be reasonable</a:t>
                      </a:r>
                      <a:r>
                        <a:rPr lang="en-US" sz="1400" baseline="0" dirty="0" smtClean="0"/>
                        <a:t> (considering the benefit to consumers), not include costs recoverable from other sources, and may vary by DNSP and over time</a:t>
                      </a:r>
                      <a:endParaRPr lang="en-AU" sz="14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Penalties</a:t>
                      </a:r>
                      <a:r>
                        <a:rPr lang="en-US" sz="1400" baseline="0" dirty="0" smtClean="0"/>
                        <a:t> should not be imposed on DNSPs</a:t>
                      </a:r>
                      <a:endParaRPr lang="en-AU" sz="1400" dirty="0"/>
                    </a:p>
                  </a:txBody>
                  <a:tcPr/>
                </a:tc>
              </a:tr>
              <a:tr h="428993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Incentives can extend beyond the length of the regulatory period</a:t>
                      </a:r>
                      <a:endParaRPr lang="en-AU" sz="1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Take into account</a:t>
                      </a:r>
                      <a:r>
                        <a:rPr lang="en-US" sz="1400" baseline="0" dirty="0" smtClean="0"/>
                        <a:t> potential interaction with regulatory obligations and other incentives available to DNSPs, and the effect of different control mechanisms on DNSPs</a:t>
                      </a:r>
                      <a:endParaRPr lang="en-A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9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B29C8816-521E-44C1-B454-76EA9728B784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new DMIA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542276"/>
              </p:ext>
            </p:extLst>
          </p:nvPr>
        </p:nvGraphicFramePr>
        <p:xfrm>
          <a:off x="457200" y="1700808"/>
          <a:ext cx="8208912" cy="419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</a:tblGrid>
              <a:tr h="64807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Objective: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Provide DNSPs with funding for research and development in demand management projects that have the potential to reduce long term network costs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A4E4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/>
                        <a:t>Principles:</a:t>
                      </a:r>
                      <a:endParaRPr lang="en-AU" sz="1600" b="1" dirty="0"/>
                    </a:p>
                  </a:txBody>
                  <a:tcPr/>
                </a:tc>
              </a:tr>
              <a:tr h="43510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Apply mechanism in a manner that contributes to the objective</a:t>
                      </a:r>
                      <a:endParaRPr lang="en-AU" sz="1400" dirty="0"/>
                    </a:p>
                  </a:txBody>
                  <a:tcPr/>
                </a:tc>
              </a:tr>
              <a:tr h="129308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Projects funded by the allowance</a:t>
                      </a:r>
                      <a:r>
                        <a:rPr lang="en-US" sz="1400" baseline="0" dirty="0" smtClean="0"/>
                        <a:t> should:</a:t>
                      </a:r>
                    </a:p>
                    <a:p>
                      <a:pPr marL="542925" indent="-2778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400" baseline="0" dirty="0" smtClean="0"/>
                        <a:t>have the potential to deliver ongoing reductions in demand; and</a:t>
                      </a:r>
                    </a:p>
                    <a:p>
                      <a:pPr marL="542925" indent="-27781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400" baseline="0" dirty="0" smtClean="0"/>
                        <a:t>be innovative and not be options that the DNSP should have provided for in its regulatory proposal</a:t>
                      </a:r>
                      <a:endParaRPr lang="en-AU" sz="1400" dirty="0"/>
                    </a:p>
                  </a:txBody>
                  <a:tcPr/>
                </a:tc>
              </a:tr>
              <a:tr h="69986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Level of the allowance should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be reasonable</a:t>
                      </a:r>
                      <a:r>
                        <a:rPr lang="en-US" sz="1400" baseline="0" dirty="0" smtClean="0"/>
                        <a:t> (considering the benefit to consumers), not include costs recoverable from other sources, and may vary by DNSP and over time</a:t>
                      </a:r>
                      <a:endParaRPr lang="en-AU" sz="1400" dirty="0" smtClean="0"/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AU" sz="1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Projects funded by the allowance may occur over</a:t>
                      </a:r>
                      <a:r>
                        <a:rPr lang="en-US" sz="1400" baseline="0" dirty="0" smtClean="0"/>
                        <a:t> more than one regulatory period</a:t>
                      </a:r>
                      <a:endParaRPr lang="en-A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22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FFF24273-417F-48C7-9A4F-2088B7631AD6}" type="slidenum">
              <a:rPr lang="en-US"/>
              <a:pPr/>
              <a:t>12</a:t>
            </a:fld>
            <a:endParaRPr lang="en-US" dirty="0"/>
          </a:p>
        </p:txBody>
      </p: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-396875" y="-315913"/>
            <a:ext cx="9793288" cy="7416801"/>
            <a:chOff x="-250" y="-199"/>
            <a:chExt cx="6169" cy="4672"/>
          </a:xfrm>
        </p:grpSpPr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-250" y="-199"/>
              <a:ext cx="6169" cy="46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 dirty="0"/>
            </a:p>
          </p:txBody>
        </p:sp>
        <p:pic>
          <p:nvPicPr>
            <p:cNvPr id="24587" name="Picture 11" descr="AEMC_CMYK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9" y="768"/>
              <a:ext cx="2401" cy="2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F8EC581B-E70D-4807-9CC2-D149F6FAFE5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6350" y="6237288"/>
            <a:ext cx="9105900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0" y="1268413"/>
            <a:ext cx="9140825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1700213"/>
            <a:ext cx="9144000" cy="48974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1511300" y="2179638"/>
            <a:ext cx="6172200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AU" sz="3600" dirty="0" smtClean="0">
                <a:solidFill>
                  <a:schemeClr val="bg1"/>
                </a:solidFill>
              </a:rPr>
              <a:t>Context: why do we have a DMIS and DMIA?</a:t>
            </a:r>
            <a:endParaRPr lang="en-AU" sz="3600" dirty="0">
              <a:solidFill>
                <a:schemeClr val="bg1"/>
              </a:solidFill>
            </a:endParaRPr>
          </a:p>
        </p:txBody>
      </p:sp>
      <p:pic>
        <p:nvPicPr>
          <p:cNvPr id="5140" name="Picture 20" descr="image-strip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"/>
          <a:stretch>
            <a:fillRect/>
          </a:stretch>
        </p:blipFill>
        <p:spPr bwMode="auto">
          <a:xfrm>
            <a:off x="-3175" y="3695700"/>
            <a:ext cx="9147175" cy="182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101600">
            <a:solidFill>
              <a:srgbClr val="00A4E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dirty="0"/>
          </a:p>
        </p:txBody>
      </p:sp>
      <p:pic>
        <p:nvPicPr>
          <p:cNvPr id="5149" name="Picture 29" descr="AEMC_CMY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139700"/>
            <a:ext cx="1260475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52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1141"/>
            <a:ext cx="2133600" cy="476251"/>
          </a:xfrm>
        </p:spPr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81141"/>
            <a:ext cx="2133600" cy="476251"/>
          </a:xfrm>
        </p:spPr>
        <p:txBody>
          <a:bodyPr/>
          <a:lstStyle/>
          <a:p>
            <a:r>
              <a:rPr lang="en-US" dirty="0"/>
              <a:t>PAGE </a:t>
            </a:r>
            <a:fld id="{F1152DE0-8219-4769-928C-9483B599649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evolution </a:t>
            </a:r>
            <a:r>
              <a:rPr lang="en-AU" dirty="0"/>
              <a:t>of the energy sector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1556792"/>
            <a:ext cx="8964489" cy="45279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Our regulatory arrangements were originally designed based on a sector </a:t>
            </a:r>
            <a:r>
              <a:rPr lang="en-US" sz="1600" dirty="0" smtClean="0"/>
              <a:t>like this: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The </a:t>
            </a:r>
            <a:r>
              <a:rPr lang="en-US" sz="1600" dirty="0"/>
              <a:t>energy sector </a:t>
            </a:r>
            <a:r>
              <a:rPr lang="en-US" sz="1600" dirty="0" smtClean="0"/>
              <a:t>is evolving to something more like this: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Regulatory arrangements are evolving to support this change by incentivising networks to </a:t>
            </a:r>
            <a:r>
              <a:rPr lang="en-US" sz="1600" dirty="0" smtClean="0"/>
              <a:t>use non-network </a:t>
            </a:r>
            <a:r>
              <a:rPr lang="en-US" sz="1600" dirty="0" smtClean="0"/>
              <a:t>alternatives and enabling consumers to make more informed choices</a:t>
            </a:r>
            <a:endParaRPr lang="en-AU" sz="1600" dirty="0"/>
          </a:p>
        </p:txBody>
      </p:sp>
      <p:sp>
        <p:nvSpPr>
          <p:cNvPr id="10" name="Oval 9"/>
          <p:cNvSpPr>
            <a:spLocks/>
          </p:cNvSpPr>
          <p:nvPr/>
        </p:nvSpPr>
        <p:spPr bwMode="auto">
          <a:xfrm>
            <a:off x="4788024" y="3769959"/>
            <a:ext cx="1368153" cy="852473"/>
          </a:xfrm>
          <a:prstGeom prst="ellipse">
            <a:avLst/>
          </a:prstGeom>
          <a:solidFill>
            <a:schemeClr val="tx1"/>
          </a:solidFill>
          <a:ln w="57150">
            <a:solidFill>
              <a:srgbClr val="00A4E4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Consumer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 flipV="1">
            <a:off x="6156178" y="4370403"/>
            <a:ext cx="1462341" cy="288031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6" name="Picture 1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54" y="3800068"/>
            <a:ext cx="1196194" cy="930374"/>
          </a:xfrm>
          <a:prstGeom prst="rect">
            <a:avLst/>
          </a:prstGeom>
        </p:spPr>
      </p:pic>
      <p:pic>
        <p:nvPicPr>
          <p:cNvPr id="17" name="Picture 16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11" y="3769959"/>
            <a:ext cx="1170473" cy="960483"/>
          </a:xfrm>
          <a:prstGeom prst="rect">
            <a:avLst/>
          </a:prstGeom>
        </p:spPr>
      </p:pic>
      <p:sp>
        <p:nvSpPr>
          <p:cNvPr id="18" name="Right Arrow 17"/>
          <p:cNvSpPr>
            <a:spLocks/>
          </p:cNvSpPr>
          <p:nvPr/>
        </p:nvSpPr>
        <p:spPr bwMode="auto">
          <a:xfrm>
            <a:off x="1346041" y="4155405"/>
            <a:ext cx="129615" cy="145632"/>
          </a:xfrm>
          <a:prstGeom prst="rightArrow">
            <a:avLst/>
          </a:prstGeom>
          <a:solidFill>
            <a:srgbClr val="0099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9" name="Picture 18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7" y="3755631"/>
            <a:ext cx="1231337" cy="974811"/>
          </a:xfrm>
          <a:prstGeom prst="rect">
            <a:avLst/>
          </a:prstGeom>
        </p:spPr>
      </p:pic>
      <p:cxnSp>
        <p:nvCxnSpPr>
          <p:cNvPr id="21" name="Straight Arrow Connector 20"/>
          <p:cNvCxnSpPr>
            <a:cxnSpLocks/>
            <a:endCxn id="17" idx="2"/>
          </p:cNvCxnSpPr>
          <p:nvPr/>
        </p:nvCxnSpPr>
        <p:spPr bwMode="auto">
          <a:xfrm flipV="1">
            <a:off x="2042547" y="4730442"/>
            <a:ext cx="1" cy="42803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2" name="Picture 3" descr="C:\Users\richard.owens\AppData\Local\Microsoft\Windows\Temporary Internet Files\Content.IE5\8KTETGDA\MC900432643[1].png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91" y="5162490"/>
            <a:ext cx="764298" cy="59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richard.owens\AppData\Local\Microsoft\Windows\Temporary Internet Files\Content.IE5\8KTETGDA\MP910216412[1].png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234498"/>
            <a:ext cx="921641" cy="62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332" y="5013176"/>
            <a:ext cx="1139117" cy="832101"/>
          </a:xfrm>
          <a:prstGeom prst="rect">
            <a:avLst/>
          </a:prstGeom>
        </p:spPr>
      </p:pic>
      <p:cxnSp>
        <p:nvCxnSpPr>
          <p:cNvPr id="27" name="Straight Arrow Connector 26"/>
          <p:cNvCxnSpPr>
            <a:cxnSpLocks/>
          </p:cNvCxnSpPr>
          <p:nvPr/>
        </p:nvCxnSpPr>
        <p:spPr bwMode="auto">
          <a:xfrm flipH="1" flipV="1">
            <a:off x="3635901" y="4658435"/>
            <a:ext cx="216019" cy="354741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8" name="Picture 27"/>
          <p:cNvPicPr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5090482"/>
            <a:ext cx="979479" cy="581451"/>
          </a:xfrm>
          <a:prstGeom prst="rect">
            <a:avLst/>
          </a:prstGeom>
        </p:spPr>
      </p:pic>
      <p:cxnSp>
        <p:nvCxnSpPr>
          <p:cNvPr id="29" name="Straight Arrow Connector 28"/>
          <p:cNvCxnSpPr>
            <a:cxnSpLocks/>
          </p:cNvCxnSpPr>
          <p:nvPr/>
        </p:nvCxnSpPr>
        <p:spPr bwMode="auto">
          <a:xfrm flipV="1">
            <a:off x="1303699" y="4622432"/>
            <a:ext cx="416785" cy="46805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Left-Right Arrow 29"/>
          <p:cNvSpPr>
            <a:spLocks/>
          </p:cNvSpPr>
          <p:nvPr/>
        </p:nvSpPr>
        <p:spPr bwMode="auto">
          <a:xfrm>
            <a:off x="4067944" y="4155406"/>
            <a:ext cx="648072" cy="173005"/>
          </a:xfrm>
          <a:prstGeom prst="leftRightArrow">
            <a:avLst/>
          </a:prstGeom>
          <a:solidFill>
            <a:srgbClr val="00A4E4"/>
          </a:solidFill>
          <a:ln>
            <a:solidFill>
              <a:schemeClr val="accent6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1" name="Picture 30"/>
          <p:cNvPicPr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946647"/>
            <a:ext cx="1192521" cy="423755"/>
          </a:xfrm>
          <a:prstGeom prst="rect">
            <a:avLst/>
          </a:prstGeom>
        </p:spPr>
      </p:pic>
      <p:pic>
        <p:nvPicPr>
          <p:cNvPr id="32" name="Picture 31"/>
          <p:cNvPicPr>
            <a:picLocks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162490"/>
            <a:ext cx="939901" cy="635304"/>
          </a:xfrm>
          <a:prstGeom prst="rect">
            <a:avLst/>
          </a:prstGeom>
        </p:spPr>
      </p:pic>
      <p:sp>
        <p:nvSpPr>
          <p:cNvPr id="33" name="Oval 32"/>
          <p:cNvSpPr>
            <a:spLocks/>
          </p:cNvSpPr>
          <p:nvPr/>
        </p:nvSpPr>
        <p:spPr bwMode="auto">
          <a:xfrm>
            <a:off x="7668344" y="4370402"/>
            <a:ext cx="939510" cy="661662"/>
          </a:xfrm>
          <a:prstGeom prst="ellipse">
            <a:avLst/>
          </a:prstGeom>
          <a:solidFill>
            <a:schemeClr val="tx1"/>
          </a:solidFill>
          <a:ln w="57150">
            <a:solidFill>
              <a:srgbClr val="996633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000" dirty="0" smtClean="0">
                <a:solidFill>
                  <a:schemeClr val="bg1"/>
                </a:solidFill>
                <a:latin typeface="Arial" charset="0"/>
              </a:rPr>
              <a:t>Energy service providers</a:t>
            </a:r>
            <a:endParaRPr kumimoji="0" lang="en-AU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36" name="Straight Arrow Connector 35"/>
          <p:cNvCxnSpPr>
            <a:cxnSpLocks/>
            <a:endCxn id="10" idx="6"/>
          </p:cNvCxnSpPr>
          <p:nvPr/>
        </p:nvCxnSpPr>
        <p:spPr bwMode="auto">
          <a:xfrm flipH="1" flipV="1">
            <a:off x="6156177" y="4196196"/>
            <a:ext cx="1462342" cy="97914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7" name="Picture 36"/>
          <p:cNvPicPr>
            <a:picLocks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306506"/>
            <a:ext cx="834646" cy="501813"/>
          </a:xfrm>
          <a:prstGeom prst="rect">
            <a:avLst/>
          </a:prstGeom>
        </p:spPr>
      </p:pic>
      <p:cxnSp>
        <p:nvCxnSpPr>
          <p:cNvPr id="38" name="Straight Arrow Connector 37"/>
          <p:cNvCxnSpPr>
            <a:cxnSpLocks/>
          </p:cNvCxnSpPr>
          <p:nvPr/>
        </p:nvCxnSpPr>
        <p:spPr bwMode="auto">
          <a:xfrm flipH="1" flipV="1">
            <a:off x="6089287" y="4495391"/>
            <a:ext cx="1579059" cy="73910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>
            <a:cxnSpLocks/>
          </p:cNvCxnSpPr>
          <p:nvPr/>
        </p:nvCxnSpPr>
        <p:spPr bwMode="auto">
          <a:xfrm flipH="1" flipV="1">
            <a:off x="5952045" y="4573535"/>
            <a:ext cx="809155" cy="730801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>
            <a:cxnSpLocks/>
          </p:cNvCxnSpPr>
          <p:nvPr/>
        </p:nvCxnSpPr>
        <p:spPr bwMode="auto">
          <a:xfrm flipH="1">
            <a:off x="6156178" y="3861048"/>
            <a:ext cx="432046" cy="2146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Left-Right Arrow 40"/>
          <p:cNvSpPr>
            <a:spLocks/>
          </p:cNvSpPr>
          <p:nvPr/>
        </p:nvSpPr>
        <p:spPr bwMode="auto">
          <a:xfrm>
            <a:off x="2652633" y="4155407"/>
            <a:ext cx="301674" cy="173007"/>
          </a:xfrm>
          <a:prstGeom prst="leftRightArrow">
            <a:avLst/>
          </a:prstGeom>
          <a:solidFill>
            <a:srgbClr val="00A4E4"/>
          </a:solidFill>
          <a:ln>
            <a:solidFill>
              <a:schemeClr val="accent6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" name="Picture 2"/>
          <p:cNvPicPr>
            <a:picLocks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952" y="4941168"/>
            <a:ext cx="534671" cy="1055286"/>
          </a:xfrm>
          <a:prstGeom prst="rect">
            <a:avLst/>
          </a:prstGeom>
        </p:spPr>
      </p:pic>
      <p:pic>
        <p:nvPicPr>
          <p:cNvPr id="35" name="Picture 34"/>
          <p:cNvPicPr>
            <a:picLocks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641" y="5162490"/>
            <a:ext cx="892109" cy="529583"/>
          </a:xfrm>
          <a:prstGeom prst="rect">
            <a:avLst/>
          </a:prstGeom>
        </p:spPr>
      </p:pic>
      <p:cxnSp>
        <p:nvCxnSpPr>
          <p:cNvPr id="43" name="Straight Arrow Connector 42"/>
          <p:cNvCxnSpPr>
            <a:cxnSpLocks/>
            <a:stCxn id="22" idx="0"/>
          </p:cNvCxnSpPr>
          <p:nvPr/>
        </p:nvCxnSpPr>
        <p:spPr bwMode="auto">
          <a:xfrm flipV="1">
            <a:off x="2145840" y="4514418"/>
            <a:ext cx="841984" cy="648072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/>
          <p:cNvCxnSpPr>
            <a:cxnSpLocks/>
          </p:cNvCxnSpPr>
          <p:nvPr/>
        </p:nvCxnSpPr>
        <p:spPr bwMode="auto">
          <a:xfrm flipV="1">
            <a:off x="2924256" y="4658434"/>
            <a:ext cx="305325" cy="45575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>
            <a:cxnSpLocks/>
          </p:cNvCxnSpPr>
          <p:nvPr/>
        </p:nvCxnSpPr>
        <p:spPr bwMode="auto">
          <a:xfrm flipV="1">
            <a:off x="5300048" y="4658434"/>
            <a:ext cx="152661" cy="561004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Oval 44"/>
          <p:cNvSpPr>
            <a:spLocks/>
          </p:cNvSpPr>
          <p:nvPr/>
        </p:nvSpPr>
        <p:spPr bwMode="auto">
          <a:xfrm>
            <a:off x="6588224" y="3429000"/>
            <a:ext cx="939510" cy="661662"/>
          </a:xfrm>
          <a:prstGeom prst="ellipse">
            <a:avLst/>
          </a:prstGeom>
          <a:solidFill>
            <a:schemeClr val="tx1"/>
          </a:solidFill>
          <a:ln w="57150">
            <a:solidFill>
              <a:srgbClr val="996633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AU" sz="1000" dirty="0" smtClean="0">
              <a:solidFill>
                <a:schemeClr val="bg1"/>
              </a:solidFill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000" dirty="0" smtClean="0">
                <a:solidFill>
                  <a:schemeClr val="bg1"/>
                </a:solidFill>
                <a:latin typeface="Arial" charset="0"/>
              </a:rPr>
              <a:t>Retailer</a:t>
            </a:r>
            <a:endParaRPr kumimoji="0" lang="en-AU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88840"/>
            <a:ext cx="6107309" cy="1080120"/>
          </a:xfrm>
          <a:prstGeom prst="rect">
            <a:avLst/>
          </a:prstGeom>
        </p:spPr>
      </p:pic>
      <p:cxnSp>
        <p:nvCxnSpPr>
          <p:cNvPr id="42" name="Straight Arrow Connector 41"/>
          <p:cNvCxnSpPr>
            <a:cxnSpLocks/>
          </p:cNvCxnSpPr>
          <p:nvPr/>
        </p:nvCxnSpPr>
        <p:spPr bwMode="auto">
          <a:xfrm>
            <a:off x="5724128" y="4655142"/>
            <a:ext cx="249496" cy="286026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4986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Power of Choice </a:t>
            </a:r>
            <a:r>
              <a:rPr lang="en-US" dirty="0" smtClean="0"/>
              <a:t>review: </a:t>
            </a:r>
            <a:r>
              <a:rPr lang="en-US" dirty="0" smtClean="0"/>
              <a:t>giving consumers options in how they use energy</a:t>
            </a:r>
            <a:endParaRPr lang="en-US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4904"/>
            <a:ext cx="9144372" cy="501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9" t="6561" r="16519" b="11097"/>
          <a:stretch/>
        </p:blipFill>
        <p:spPr bwMode="auto">
          <a:xfrm>
            <a:off x="3889112" y="3429000"/>
            <a:ext cx="826905" cy="96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64301"/>
            <a:ext cx="2133600" cy="363863"/>
          </a:xfrm>
        </p:spPr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4301"/>
            <a:ext cx="2133600" cy="363863"/>
          </a:xfrm>
        </p:spPr>
        <p:txBody>
          <a:bodyPr/>
          <a:lstStyle/>
          <a:p>
            <a:r>
              <a:rPr lang="en-US" dirty="0"/>
              <a:t>PAGE </a:t>
            </a:r>
            <a:fld id="{260E3241-9C5B-4FD8-897A-84CC7E1533A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827584" y="1844824"/>
            <a:ext cx="2304256" cy="1296144"/>
          </a:xfrm>
          <a:prstGeom prst="roundRect">
            <a:avLst/>
          </a:prstGeom>
          <a:solidFill>
            <a:srgbClr val="00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Demand management incentive scheme</a:t>
            </a:r>
            <a:endParaRPr lang="en-AU" dirty="0"/>
          </a:p>
        </p:txBody>
      </p:sp>
      <p:sp>
        <p:nvSpPr>
          <p:cNvPr id="15" name="Rounded Rectangle 14"/>
          <p:cNvSpPr/>
          <p:nvPr/>
        </p:nvSpPr>
        <p:spPr>
          <a:xfrm>
            <a:off x="323528" y="3356992"/>
            <a:ext cx="2304256" cy="1296144"/>
          </a:xfrm>
          <a:prstGeom prst="roundRect">
            <a:avLst/>
          </a:prstGeom>
          <a:solidFill>
            <a:srgbClr val="00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Distribution network pricing arrangements</a:t>
            </a:r>
            <a:endParaRPr lang="en-AU" dirty="0"/>
          </a:p>
        </p:txBody>
      </p:sp>
      <p:sp>
        <p:nvSpPr>
          <p:cNvPr id="16" name="Rounded Rectangle 15"/>
          <p:cNvSpPr/>
          <p:nvPr/>
        </p:nvSpPr>
        <p:spPr>
          <a:xfrm>
            <a:off x="755576" y="4941168"/>
            <a:ext cx="2304256" cy="1296144"/>
          </a:xfrm>
          <a:prstGeom prst="roundRect">
            <a:avLst/>
          </a:prstGeom>
          <a:solidFill>
            <a:srgbClr val="00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Competition in metering</a:t>
            </a:r>
            <a:endParaRPr lang="en-AU" dirty="0"/>
          </a:p>
        </p:txBody>
      </p:sp>
      <p:sp>
        <p:nvSpPr>
          <p:cNvPr id="17" name="Rounded Rectangle 16"/>
          <p:cNvSpPr/>
          <p:nvPr/>
        </p:nvSpPr>
        <p:spPr>
          <a:xfrm>
            <a:off x="5580112" y="1700808"/>
            <a:ext cx="2520280" cy="1296144"/>
          </a:xfrm>
          <a:prstGeom prst="roundRect">
            <a:avLst/>
          </a:prstGeom>
          <a:solidFill>
            <a:srgbClr val="00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access to energy consumption data</a:t>
            </a:r>
            <a:endParaRPr lang="en-AU" dirty="0"/>
          </a:p>
        </p:txBody>
      </p:sp>
      <p:sp>
        <p:nvSpPr>
          <p:cNvPr id="26" name="Rounded Rectangle 25"/>
          <p:cNvSpPr/>
          <p:nvPr/>
        </p:nvSpPr>
        <p:spPr>
          <a:xfrm>
            <a:off x="5652120" y="4941168"/>
            <a:ext cx="2520280" cy="1296144"/>
          </a:xfrm>
          <a:prstGeom prst="roundRect">
            <a:avLst/>
          </a:prstGeom>
          <a:solidFill>
            <a:srgbClr val="00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Improving DSP information provided to AEMO</a:t>
            </a:r>
            <a:endParaRPr lang="en-AU" dirty="0"/>
          </a:p>
        </p:txBody>
      </p:sp>
      <p:sp>
        <p:nvSpPr>
          <p:cNvPr id="27" name="Rounded Rectangle 26"/>
          <p:cNvSpPr/>
          <p:nvPr/>
        </p:nvSpPr>
        <p:spPr>
          <a:xfrm>
            <a:off x="6300192" y="3356992"/>
            <a:ext cx="2304256" cy="1296144"/>
          </a:xfrm>
          <a:prstGeom prst="roundRect">
            <a:avLst/>
          </a:prstGeom>
          <a:solidFill>
            <a:srgbClr val="00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Embedded networks</a:t>
            </a:r>
            <a:endParaRPr lang="en-AU" dirty="0"/>
          </a:p>
        </p:txBody>
      </p:sp>
      <p:sp>
        <p:nvSpPr>
          <p:cNvPr id="28" name="Rounded Rectangle 27"/>
          <p:cNvSpPr/>
          <p:nvPr/>
        </p:nvSpPr>
        <p:spPr>
          <a:xfrm>
            <a:off x="3419872" y="5724872"/>
            <a:ext cx="2011973" cy="944488"/>
          </a:xfrm>
          <a:prstGeom prst="roundRect">
            <a:avLst/>
          </a:prstGeom>
          <a:solidFill>
            <a:srgbClr val="00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market protocol</a:t>
            </a:r>
            <a:endParaRPr lang="en-AU" dirty="0"/>
          </a:p>
        </p:txBody>
      </p:sp>
      <p:sp>
        <p:nvSpPr>
          <p:cNvPr id="3" name="Rounded Rectangle 2"/>
          <p:cNvSpPr/>
          <p:nvPr/>
        </p:nvSpPr>
        <p:spPr>
          <a:xfrm>
            <a:off x="4302564" y="5157192"/>
            <a:ext cx="123294" cy="432048"/>
          </a:xfrm>
          <a:prstGeom prst="roundRect">
            <a:avLst/>
          </a:prstGeom>
          <a:solidFill>
            <a:srgbClr val="00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457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 txBox="1">
            <a:spLocks noGrp="1"/>
          </p:cNvSpPr>
          <p:nvPr/>
        </p:nvSpPr>
        <p:spPr bwMode="auto">
          <a:xfrm>
            <a:off x="457200" y="64643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 dirty="0">
                <a:solidFill>
                  <a:srgbClr val="000000"/>
                </a:solidFill>
              </a:rPr>
              <a:t>AEMC</a:t>
            </a:r>
          </a:p>
        </p:txBody>
      </p:sp>
      <p:sp>
        <p:nvSpPr>
          <p:cNvPr id="25602" name="Slide Number Placeholder 3"/>
          <p:cNvSpPr txBox="1">
            <a:spLocks noGrp="1"/>
          </p:cNvSpPr>
          <p:nvPr/>
        </p:nvSpPr>
        <p:spPr bwMode="auto">
          <a:xfrm>
            <a:off x="6553200" y="64643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800" dirty="0">
                <a:solidFill>
                  <a:srgbClr val="000000"/>
                </a:solidFill>
              </a:rPr>
              <a:t>PAGE </a:t>
            </a:r>
            <a:fld id="{32EFDE36-C098-43D7-85F6-A0CEF2B8EF76}" type="slidenum">
              <a:rPr lang="en-US" sz="800">
                <a:solidFill>
                  <a:srgbClr val="000000"/>
                </a:solidFill>
              </a:rPr>
              <a:pPr algn="r"/>
              <a:t>5</a:t>
            </a:fld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25603" name="Date Placeholder 3"/>
          <p:cNvSpPr txBox="1">
            <a:spLocks noGrp="1"/>
          </p:cNvSpPr>
          <p:nvPr/>
        </p:nvSpPr>
        <p:spPr bwMode="auto">
          <a:xfrm>
            <a:off x="457200" y="64643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 dirty="0">
                <a:solidFill>
                  <a:srgbClr val="000000"/>
                </a:solidFill>
                <a:ea typeface="ＭＳ Ｐゴシック" pitchFamily="34" charset="-128"/>
              </a:rPr>
              <a:t>AEMC</a:t>
            </a:r>
          </a:p>
        </p:txBody>
      </p:sp>
      <p:sp>
        <p:nvSpPr>
          <p:cNvPr id="25604" name="Slide Number Placeholder 5"/>
          <p:cNvSpPr txBox="1">
            <a:spLocks noGrp="1"/>
          </p:cNvSpPr>
          <p:nvPr/>
        </p:nvSpPr>
        <p:spPr bwMode="auto">
          <a:xfrm>
            <a:off x="6553200" y="64643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800" dirty="0">
                <a:solidFill>
                  <a:srgbClr val="000000"/>
                </a:solidFill>
                <a:ea typeface="ＭＳ Ｐゴシック" pitchFamily="34" charset="-128"/>
              </a:rPr>
              <a:t>PAGE </a:t>
            </a:r>
            <a:fld id="{6950B7FE-4E9E-400F-A5F1-816FBF154664}" type="slidenum">
              <a:rPr lang="en-US" sz="800">
                <a:solidFill>
                  <a:srgbClr val="000000"/>
                </a:solidFill>
                <a:ea typeface="ＭＳ Ｐゴシック" pitchFamily="34" charset="-128"/>
              </a:rPr>
              <a:pPr algn="r"/>
              <a:t>5</a:t>
            </a:fld>
            <a:endParaRPr lang="en-US" sz="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5606" name="Rectangle 2"/>
          <p:cNvSpPr txBox="1">
            <a:spLocks noChangeArrowheads="1"/>
          </p:cNvSpPr>
          <p:nvPr/>
        </p:nvSpPr>
        <p:spPr bwMode="auto">
          <a:xfrm>
            <a:off x="446533" y="783109"/>
            <a:ext cx="8589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bg2"/>
                </a:solidFill>
              </a:rPr>
              <a:t>The role of networks in demand management</a:t>
            </a: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1556792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Consumers respond to prices by making </a:t>
            </a:r>
            <a:r>
              <a:rPr lang="en-AU" sz="1600" dirty="0" smtClean="0"/>
              <a:t/>
            </a:r>
            <a:br>
              <a:rPr lang="en-AU" sz="1600" dirty="0" smtClean="0"/>
            </a:br>
            <a:r>
              <a:rPr lang="en-AU" sz="1600" dirty="0" smtClean="0"/>
              <a:t>usage </a:t>
            </a:r>
            <a:r>
              <a:rPr lang="en-AU" sz="1600" dirty="0"/>
              <a:t>and investment </a:t>
            </a:r>
            <a:r>
              <a:rPr lang="en-AU" sz="1600" dirty="0" smtClean="0"/>
              <a:t>decisions</a:t>
            </a:r>
            <a:endParaRPr lang="en-AU" sz="1600" dirty="0"/>
          </a:p>
        </p:txBody>
      </p:sp>
      <p:grpSp>
        <p:nvGrpSpPr>
          <p:cNvPr id="4" name="Group 3"/>
          <p:cNvGrpSpPr/>
          <p:nvPr/>
        </p:nvGrpSpPr>
        <p:grpSpPr>
          <a:xfrm>
            <a:off x="2557493" y="2188618"/>
            <a:ext cx="4390771" cy="3929954"/>
            <a:chOff x="2339662" y="2258870"/>
            <a:chExt cx="4390771" cy="3929954"/>
          </a:xfrm>
        </p:grpSpPr>
        <p:grpSp>
          <p:nvGrpSpPr>
            <p:cNvPr id="2" name="Group 1"/>
            <p:cNvGrpSpPr/>
            <p:nvPr/>
          </p:nvGrpSpPr>
          <p:grpSpPr>
            <a:xfrm>
              <a:off x="2339662" y="2258870"/>
              <a:ext cx="2188836" cy="1975277"/>
              <a:chOff x="1865210" y="1660554"/>
              <a:chExt cx="5508727" cy="4894969"/>
            </a:xfrm>
          </p:grpSpPr>
          <p:pic>
            <p:nvPicPr>
              <p:cNvPr id="8" name="Picture 4" descr="blackou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594" y="4055018"/>
                <a:ext cx="2508438" cy="25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3" descr="house with storag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" r="4277" b="623"/>
              <a:stretch/>
            </p:blipFill>
            <p:spPr bwMode="auto">
              <a:xfrm>
                <a:off x="4379814" y="4072789"/>
                <a:ext cx="2994123" cy="2457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5210" y="1663592"/>
                <a:ext cx="2661733" cy="2457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1" name="Group 10"/>
              <p:cNvGrpSpPr/>
              <p:nvPr/>
            </p:nvGrpSpPr>
            <p:grpSpPr>
              <a:xfrm>
                <a:off x="4526995" y="1660554"/>
                <a:ext cx="2839612" cy="2437751"/>
                <a:chOff x="0" y="0"/>
                <a:chExt cx="3705307" cy="3291840"/>
              </a:xfrm>
            </p:grpSpPr>
            <p:pic>
              <p:nvPicPr>
                <p:cNvPr id="12" name="Picture 11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365760" cy="3291840"/>
                </a:xfrm>
                <a:prstGeom prst="rect">
                  <a:avLst/>
                </a:prstGeom>
              </p:spPr>
            </p:pic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521"/>
                <a:stretch/>
              </p:blipFill>
              <p:spPr bwMode="auto">
                <a:xfrm>
                  <a:off x="318052" y="0"/>
                  <a:ext cx="3387255" cy="329184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  <p:grpSp>
          <p:nvGrpSpPr>
            <p:cNvPr id="29" name="Group 28"/>
            <p:cNvGrpSpPr/>
            <p:nvPr/>
          </p:nvGrpSpPr>
          <p:grpSpPr>
            <a:xfrm>
              <a:off x="4481990" y="2258870"/>
              <a:ext cx="2248442" cy="1975277"/>
              <a:chOff x="1770062" y="1635029"/>
              <a:chExt cx="5658740" cy="4894970"/>
            </a:xfrm>
          </p:grpSpPr>
          <p:pic>
            <p:nvPicPr>
              <p:cNvPr id="30" name="Picture 4" descr="blackou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7445" y="4055018"/>
                <a:ext cx="2603586" cy="24749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" name="Picture 3" descr="house with storag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" r="4277" b="623"/>
              <a:stretch/>
            </p:blipFill>
            <p:spPr bwMode="auto">
              <a:xfrm>
                <a:off x="4379811" y="4072789"/>
                <a:ext cx="3048991" cy="2457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2" name="Picture 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0062" y="1635029"/>
                <a:ext cx="2756880" cy="248577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3" name="Group 32"/>
              <p:cNvGrpSpPr/>
              <p:nvPr/>
            </p:nvGrpSpPr>
            <p:grpSpPr>
              <a:xfrm>
                <a:off x="4526995" y="1635030"/>
                <a:ext cx="2901805" cy="2463275"/>
                <a:chOff x="0" y="-34467"/>
                <a:chExt cx="3786461" cy="3326307"/>
              </a:xfrm>
            </p:grpSpPr>
            <p:pic>
              <p:nvPicPr>
                <p:cNvPr id="34" name="Picture 33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-34467"/>
                  <a:ext cx="365759" cy="3291840"/>
                </a:xfrm>
                <a:prstGeom prst="rect">
                  <a:avLst/>
                </a:prstGeom>
              </p:spPr>
            </p:pic>
            <p:pic>
              <p:nvPicPr>
                <p:cNvPr id="35" name="Picture 34"/>
                <p:cNvPicPr>
                  <a:picLocks noChangeAspect="1"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521"/>
                <a:stretch/>
              </p:blipFill>
              <p:spPr bwMode="auto">
                <a:xfrm>
                  <a:off x="318049" y="-34467"/>
                  <a:ext cx="3468412" cy="3326307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  <p:grpSp>
          <p:nvGrpSpPr>
            <p:cNvPr id="36" name="Group 35"/>
            <p:cNvGrpSpPr/>
            <p:nvPr/>
          </p:nvGrpSpPr>
          <p:grpSpPr>
            <a:xfrm>
              <a:off x="2339662" y="4223847"/>
              <a:ext cx="2226642" cy="1964977"/>
              <a:chOff x="1770062" y="1660554"/>
              <a:chExt cx="5603875" cy="4869445"/>
            </a:xfrm>
          </p:grpSpPr>
          <p:pic>
            <p:nvPicPr>
              <p:cNvPr id="37" name="Picture 4" descr="blackou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7445" y="4055018"/>
                <a:ext cx="2603586" cy="24749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" name="Picture 3" descr="house with storag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" r="4277" b="623"/>
              <a:stretch/>
            </p:blipFill>
            <p:spPr bwMode="auto">
              <a:xfrm>
                <a:off x="4379814" y="4072789"/>
                <a:ext cx="2994123" cy="2457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0062" y="1663591"/>
                <a:ext cx="2756881" cy="2457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0" name="Group 39"/>
              <p:cNvGrpSpPr/>
              <p:nvPr/>
            </p:nvGrpSpPr>
            <p:grpSpPr>
              <a:xfrm>
                <a:off x="4526995" y="1660554"/>
                <a:ext cx="2839612" cy="2437751"/>
                <a:chOff x="0" y="0"/>
                <a:chExt cx="3705307" cy="3291840"/>
              </a:xfrm>
            </p:grpSpPr>
            <p:pic>
              <p:nvPicPr>
                <p:cNvPr id="41" name="Picture 40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365760" cy="3291840"/>
                </a:xfrm>
                <a:prstGeom prst="rect">
                  <a:avLst/>
                </a:prstGeom>
              </p:spPr>
            </p:pic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521"/>
                <a:stretch/>
              </p:blipFill>
              <p:spPr bwMode="auto">
                <a:xfrm>
                  <a:off x="318052" y="0"/>
                  <a:ext cx="3387255" cy="329184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  <p:grpSp>
          <p:nvGrpSpPr>
            <p:cNvPr id="43" name="Group 42"/>
            <p:cNvGrpSpPr/>
            <p:nvPr/>
          </p:nvGrpSpPr>
          <p:grpSpPr>
            <a:xfrm>
              <a:off x="4503791" y="4207601"/>
              <a:ext cx="2226642" cy="1981223"/>
              <a:chOff x="1770062" y="1660554"/>
              <a:chExt cx="5603875" cy="4909704"/>
            </a:xfrm>
          </p:grpSpPr>
          <p:pic>
            <p:nvPicPr>
              <p:cNvPr id="44" name="Picture 4" descr="blackout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7446" y="4055018"/>
                <a:ext cx="2603586" cy="25152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5" name="Picture 3" descr="house with storag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" r="4277" b="623"/>
              <a:stretch/>
            </p:blipFill>
            <p:spPr bwMode="auto">
              <a:xfrm>
                <a:off x="4379814" y="4072789"/>
                <a:ext cx="2994123" cy="24974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Picture 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0062" y="1663591"/>
                <a:ext cx="2756881" cy="2457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7" name="Group 46"/>
              <p:cNvGrpSpPr/>
              <p:nvPr/>
            </p:nvGrpSpPr>
            <p:grpSpPr>
              <a:xfrm>
                <a:off x="4526995" y="1660554"/>
                <a:ext cx="2846941" cy="2437751"/>
                <a:chOff x="0" y="0"/>
                <a:chExt cx="3714870" cy="3291840"/>
              </a:xfrm>
            </p:grpSpPr>
            <p:pic>
              <p:nvPicPr>
                <p:cNvPr id="48" name="Picture 47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365760" cy="3291840"/>
                </a:xfrm>
                <a:prstGeom prst="rect">
                  <a:avLst/>
                </a:prstGeom>
              </p:spPr>
            </p:pic>
            <p:pic>
              <p:nvPicPr>
                <p:cNvPr id="49" name="Picture 48"/>
                <p:cNvPicPr>
                  <a:picLocks noChangeAspect="1"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521"/>
                <a:stretch/>
              </p:blipFill>
              <p:spPr bwMode="auto">
                <a:xfrm>
                  <a:off x="327615" y="0"/>
                  <a:ext cx="3387255" cy="329184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</p:grpSp>
      <p:cxnSp>
        <p:nvCxnSpPr>
          <p:cNvPr id="51" name="Straight Connector 50"/>
          <p:cNvCxnSpPr/>
          <p:nvPr/>
        </p:nvCxnSpPr>
        <p:spPr>
          <a:xfrm>
            <a:off x="971600" y="1844824"/>
            <a:ext cx="0" cy="648072"/>
          </a:xfrm>
          <a:prstGeom prst="line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992705" y="3539917"/>
            <a:ext cx="0" cy="321131"/>
          </a:xfrm>
          <a:prstGeom prst="line">
            <a:avLst/>
          </a:prstGeom>
          <a:ln w="1905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51520" y="4460919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rgbClr val="00A4E4"/>
                </a:solidFill>
              </a:rPr>
              <a:t>Pricing alone can’t avoid all network constraints, so DNSPs also procure </a:t>
            </a:r>
            <a:r>
              <a:rPr lang="en-AU" sz="1600" dirty="0" smtClean="0">
                <a:solidFill>
                  <a:srgbClr val="00A4E4"/>
                </a:solidFill>
              </a:rPr>
              <a:t>demand management at a network </a:t>
            </a:r>
            <a:r>
              <a:rPr lang="en-AU" sz="1600" dirty="0" smtClean="0">
                <a:solidFill>
                  <a:srgbClr val="00A4E4"/>
                </a:solidFill>
              </a:rPr>
              <a:t>level</a:t>
            </a:r>
            <a:endParaRPr lang="en-AU" sz="1600" dirty="0">
              <a:solidFill>
                <a:srgbClr val="00A4E4"/>
              </a:solidFill>
            </a:endParaRPr>
          </a:p>
        </p:txBody>
      </p:sp>
      <p:cxnSp>
        <p:nvCxnSpPr>
          <p:cNvPr id="54" name="Straight Arrow Connector 53"/>
          <p:cNvCxnSpPr>
            <a:endCxn id="62" idx="1"/>
          </p:cNvCxnSpPr>
          <p:nvPr/>
        </p:nvCxnSpPr>
        <p:spPr>
          <a:xfrm>
            <a:off x="971600" y="6516408"/>
            <a:ext cx="1220246" cy="458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002270" y="3879050"/>
            <a:ext cx="810090" cy="0"/>
          </a:xfrm>
          <a:prstGeom prst="line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038782" y="4581128"/>
            <a:ext cx="21417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Demand management reduces </a:t>
            </a:r>
            <a:r>
              <a:rPr lang="en-AU" sz="1600" dirty="0" smtClean="0"/>
              <a:t>need for </a:t>
            </a:r>
            <a:r>
              <a:rPr lang="en-AU" sz="1600" dirty="0" smtClean="0"/>
              <a:t>new and replacement network</a:t>
            </a:r>
            <a:endParaRPr lang="en-AU" sz="1600" dirty="0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7812360" y="3645024"/>
            <a:ext cx="0" cy="229808"/>
          </a:xfrm>
          <a:prstGeom prst="line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812360" y="1844824"/>
            <a:ext cx="0" cy="648072"/>
          </a:xfrm>
          <a:prstGeom prst="line">
            <a:avLst/>
          </a:prstGeom>
          <a:ln w="1905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3" idx="3"/>
          </p:cNvCxnSpPr>
          <p:nvPr/>
        </p:nvCxnSpPr>
        <p:spPr>
          <a:xfrm flipH="1">
            <a:off x="6732240" y="1844824"/>
            <a:ext cx="1080120" cy="4356"/>
          </a:xfrm>
          <a:prstGeom prst="straightConnector1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146286" y="2420888"/>
            <a:ext cx="18902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Consumer response reduces need for new and replacement network</a:t>
            </a:r>
            <a:endParaRPr lang="en-AU" sz="1600" dirty="0"/>
          </a:p>
        </p:txBody>
      </p:sp>
      <p:cxnSp>
        <p:nvCxnSpPr>
          <p:cNvPr id="60" name="Straight Arrow Connector 59"/>
          <p:cNvCxnSpPr>
            <a:endCxn id="3" idx="1"/>
          </p:cNvCxnSpPr>
          <p:nvPr/>
        </p:nvCxnSpPr>
        <p:spPr>
          <a:xfrm>
            <a:off x="982152" y="1849180"/>
            <a:ext cx="178964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44633" y="2492896"/>
            <a:ext cx="22111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A4E4"/>
                </a:solidFill>
              </a:rPr>
              <a:t>DNSPs incentivise </a:t>
            </a:r>
            <a:r>
              <a:rPr lang="en-AU" sz="1600" dirty="0" smtClean="0">
                <a:solidFill>
                  <a:srgbClr val="00A4E4"/>
                </a:solidFill>
              </a:rPr>
              <a:t>demand management </a:t>
            </a:r>
            <a:r>
              <a:rPr lang="en-AU" sz="1600" dirty="0">
                <a:solidFill>
                  <a:srgbClr val="00A4E4"/>
                </a:solidFill>
              </a:rPr>
              <a:t>through network </a:t>
            </a:r>
            <a:r>
              <a:rPr lang="en-AU" sz="1600" dirty="0" smtClean="0">
                <a:solidFill>
                  <a:srgbClr val="00A4E4"/>
                </a:solidFill>
              </a:rPr>
              <a:t>pricing</a:t>
            </a:r>
            <a:endParaRPr lang="en-AU" sz="1600" dirty="0">
              <a:solidFill>
                <a:srgbClr val="00A4E4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91846" y="6228600"/>
            <a:ext cx="5188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Demand management providers (eg demand response, embedded generation, storage) contract with networks</a:t>
            </a:r>
            <a:endParaRPr lang="en-AU" sz="1600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965239" y="4228621"/>
            <a:ext cx="1419055" cy="0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971600" y="4244871"/>
            <a:ext cx="0" cy="264249"/>
          </a:xfrm>
          <a:prstGeom prst="line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971601" y="6030579"/>
            <a:ext cx="21104" cy="494765"/>
          </a:xfrm>
          <a:prstGeom prst="line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272300" y="6550620"/>
            <a:ext cx="540060" cy="0"/>
          </a:xfrm>
          <a:prstGeom prst="straightConnector1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992705" y="3861048"/>
            <a:ext cx="1419055" cy="0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812360" y="5908630"/>
            <a:ext cx="1" cy="641990"/>
          </a:xfrm>
          <a:prstGeom prst="line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812360" y="4364955"/>
            <a:ext cx="0" cy="264249"/>
          </a:xfrm>
          <a:prstGeom prst="line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036352" y="4365104"/>
            <a:ext cx="776009" cy="0"/>
          </a:xfrm>
          <a:prstGeom prst="line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4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96625" y="1610508"/>
            <a:ext cx="5823647" cy="1674476"/>
          </a:xfrm>
          <a:prstGeom prst="rect">
            <a:avLst/>
          </a:prstGeom>
          <a:solidFill>
            <a:srgbClr val="00A4E4">
              <a:alpha val="39000"/>
            </a:srgbClr>
          </a:solidFill>
          <a:ln>
            <a:solidFill>
              <a:srgbClr val="00A4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600" dirty="0"/>
          </a:p>
        </p:txBody>
      </p:sp>
      <p:sp>
        <p:nvSpPr>
          <p:cNvPr id="25601" name="Date Placeholder 1"/>
          <p:cNvSpPr txBox="1">
            <a:spLocks noGrp="1"/>
          </p:cNvSpPr>
          <p:nvPr/>
        </p:nvSpPr>
        <p:spPr bwMode="auto">
          <a:xfrm>
            <a:off x="457200" y="64643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 dirty="0">
                <a:solidFill>
                  <a:srgbClr val="000000"/>
                </a:solidFill>
              </a:rPr>
              <a:t>AEMC</a:t>
            </a:r>
          </a:p>
        </p:txBody>
      </p:sp>
      <p:sp>
        <p:nvSpPr>
          <p:cNvPr id="25602" name="Slide Number Placeholder 3"/>
          <p:cNvSpPr txBox="1">
            <a:spLocks noGrp="1"/>
          </p:cNvSpPr>
          <p:nvPr/>
        </p:nvSpPr>
        <p:spPr bwMode="auto">
          <a:xfrm>
            <a:off x="6553200" y="64643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800" dirty="0">
                <a:solidFill>
                  <a:srgbClr val="000000"/>
                </a:solidFill>
              </a:rPr>
              <a:t>PAGE </a:t>
            </a:r>
            <a:fld id="{32EFDE36-C098-43D7-85F6-A0CEF2B8EF76}" type="slidenum">
              <a:rPr lang="en-US" sz="800">
                <a:solidFill>
                  <a:srgbClr val="000000"/>
                </a:solidFill>
              </a:rPr>
              <a:pPr algn="r"/>
              <a:t>6</a:t>
            </a:fld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25603" name="Date Placeholder 3"/>
          <p:cNvSpPr txBox="1">
            <a:spLocks noGrp="1"/>
          </p:cNvSpPr>
          <p:nvPr/>
        </p:nvSpPr>
        <p:spPr bwMode="auto">
          <a:xfrm>
            <a:off x="457200" y="64643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 dirty="0">
                <a:solidFill>
                  <a:srgbClr val="000000"/>
                </a:solidFill>
                <a:ea typeface="ＭＳ Ｐゴシック" pitchFamily="34" charset="-128"/>
              </a:rPr>
              <a:t>AEMC</a:t>
            </a:r>
          </a:p>
        </p:txBody>
      </p:sp>
      <p:sp>
        <p:nvSpPr>
          <p:cNvPr id="25604" name="Slide Number Placeholder 5"/>
          <p:cNvSpPr txBox="1">
            <a:spLocks noGrp="1"/>
          </p:cNvSpPr>
          <p:nvPr/>
        </p:nvSpPr>
        <p:spPr bwMode="auto">
          <a:xfrm>
            <a:off x="6553200" y="64643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800" dirty="0">
                <a:solidFill>
                  <a:srgbClr val="000000"/>
                </a:solidFill>
                <a:ea typeface="ＭＳ Ｐゴシック" pitchFamily="34" charset="-128"/>
              </a:rPr>
              <a:t>PAGE </a:t>
            </a:r>
            <a:fld id="{6950B7FE-4E9E-400F-A5F1-816FBF154664}" type="slidenum">
              <a:rPr lang="en-US" sz="800">
                <a:solidFill>
                  <a:srgbClr val="000000"/>
                </a:solidFill>
                <a:ea typeface="ＭＳ Ｐゴシック" pitchFamily="34" charset="-128"/>
              </a:rPr>
              <a:pPr algn="r"/>
              <a:t>6</a:t>
            </a:fld>
            <a:endParaRPr lang="en-US" sz="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5606" name="Rectangle 2"/>
          <p:cNvSpPr txBox="1">
            <a:spLocks noChangeArrowheads="1"/>
          </p:cNvSpPr>
          <p:nvPr/>
        </p:nvSpPr>
        <p:spPr bwMode="auto">
          <a:xfrm>
            <a:off x="446533" y="783109"/>
            <a:ext cx="8589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dirty="0" smtClean="0">
                <a:solidFill>
                  <a:schemeClr val="bg2"/>
                </a:solidFill>
              </a:rPr>
              <a:t>DMIA and DMIA are part of a broader framework to incentivse efficient use of demand management</a:t>
            </a: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2017" y="1556792"/>
            <a:ext cx="3362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Network constraint </a:t>
            </a:r>
            <a:r>
              <a:rPr lang="en-AU" sz="1600" dirty="0" smtClean="0"/>
              <a:t>identified:</a:t>
            </a:r>
            <a:endParaRPr lang="en-AU" sz="1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54117"/>
            <a:ext cx="1224136" cy="1129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526" y="1847730"/>
            <a:ext cx="1193708" cy="113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1729935" y="2946430"/>
            <a:ext cx="2698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Build poles and wires</a:t>
            </a:r>
            <a:endParaRPr lang="en-AU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4499992" y="2946430"/>
            <a:ext cx="2540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Demand management</a:t>
            </a:r>
            <a:endParaRPr lang="en-AU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3851920" y="2226350"/>
            <a:ext cx="582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OR</a:t>
            </a:r>
            <a:endParaRPr lang="en-A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356992"/>
            <a:ext cx="8219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Cost-reflective distribution network tariffs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Network </a:t>
            </a:r>
            <a:r>
              <a:rPr lang="en-US" dirty="0"/>
              <a:t>support payments</a:t>
            </a:r>
            <a:endParaRPr lang="en-AU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Avoided transmission use of system charges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AU" dirty="0"/>
              <a:t>Regulatory </a:t>
            </a:r>
            <a:r>
              <a:rPr lang="en-AU" dirty="0" smtClean="0"/>
              <a:t>investment tests </a:t>
            </a:r>
            <a:r>
              <a:rPr lang="en-AU" dirty="0"/>
              <a:t>for </a:t>
            </a:r>
            <a:r>
              <a:rPr lang="en-AU" dirty="0" smtClean="0"/>
              <a:t>distribution and transmission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Distribution annual planning report and demand side engagement strategy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Capital expenditure sharing scheme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Efficiency benefit sharing scheme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AER review of the efficiency of capital expenditure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A4E4"/>
                </a:solidFill>
              </a:rPr>
              <a:t>DMIS and DMIA</a:t>
            </a:r>
            <a:endParaRPr lang="en-AU" dirty="0" smtClean="0">
              <a:solidFill>
                <a:srgbClr val="00A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4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F8EC581B-E70D-4807-9CC2-D149F6FAFE5B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6350" y="6237288"/>
            <a:ext cx="9105900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0" y="1268413"/>
            <a:ext cx="9140825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1700213"/>
            <a:ext cx="9144000" cy="48974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1511300" y="2179638"/>
            <a:ext cx="6172200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AU" sz="3600" dirty="0" smtClean="0">
                <a:solidFill>
                  <a:schemeClr val="bg1"/>
                </a:solidFill>
              </a:rPr>
              <a:t>Overview of the Demand management incentive scheme rule change</a:t>
            </a:r>
            <a:endParaRPr lang="en-AU" sz="3600" dirty="0">
              <a:solidFill>
                <a:schemeClr val="bg1"/>
              </a:solidFill>
            </a:endParaRPr>
          </a:p>
        </p:txBody>
      </p:sp>
      <p:pic>
        <p:nvPicPr>
          <p:cNvPr id="5140" name="Picture 20" descr="image-strip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"/>
          <a:stretch>
            <a:fillRect/>
          </a:stretch>
        </p:blipFill>
        <p:spPr bwMode="auto">
          <a:xfrm>
            <a:off x="-3175" y="3695700"/>
            <a:ext cx="9147175" cy="182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0" y="5516563"/>
            <a:ext cx="9144000" cy="0"/>
          </a:xfrm>
          <a:prstGeom prst="line">
            <a:avLst/>
          </a:prstGeom>
          <a:noFill/>
          <a:ln w="101600">
            <a:solidFill>
              <a:srgbClr val="00A4E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dirty="0"/>
          </a:p>
        </p:txBody>
      </p:sp>
      <p:pic>
        <p:nvPicPr>
          <p:cNvPr id="5149" name="Picture 29" descr="AEMC_CMY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139700"/>
            <a:ext cx="1260475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849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B29C8816-521E-44C1-B454-76EA9728B784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changes made by the demand management incentive scheme rule change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kern="1200" dirty="0" smtClean="0">
                <a:latin typeface="Arial" charset="0"/>
              </a:rPr>
              <a:t>Prior to this rule change, the rules allowed the AER to develop a “demand management and embedded generation connection incentive scheme”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kern="1200" dirty="0" smtClean="0">
                <a:latin typeface="Arial" charset="0"/>
              </a:rPr>
              <a:t>But the rules were very brief and just set out a number of matters for the AER to have regard to when developing any such scheme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kern="1200" dirty="0" smtClean="0">
                <a:latin typeface="Arial" charset="0"/>
              </a:rPr>
              <a:t>The rule change:</a:t>
            </a:r>
            <a:endParaRPr lang="en-AU" kern="1200" dirty="0" smtClean="0">
              <a:latin typeface="Arial" charset="0"/>
            </a:endParaRPr>
          </a:p>
          <a:p>
            <a:pPr marL="712788" indent="-350838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kern="1200" dirty="0" smtClean="0">
                <a:latin typeface="Arial" charset="0"/>
              </a:rPr>
              <a:t>Created separate provisions for the DMIS and DMIA</a:t>
            </a:r>
            <a:endParaRPr lang="en-AU" kern="1200" dirty="0">
              <a:latin typeface="Arial" charset="0"/>
            </a:endParaRPr>
          </a:p>
          <a:p>
            <a:pPr marL="712788" indent="-350838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kern="1200" dirty="0" smtClean="0">
                <a:latin typeface="Arial" charset="0"/>
              </a:rPr>
              <a:t>Required the AER to develop both a DMIS and a DMIA in time for the next round of distribution determinations</a:t>
            </a:r>
            <a:endParaRPr lang="en-AU" kern="1200" dirty="0" smtClean="0">
              <a:latin typeface="Arial" charset="0"/>
            </a:endParaRPr>
          </a:p>
          <a:p>
            <a:pPr marL="712788" indent="-350838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kern="1200" dirty="0" smtClean="0">
                <a:latin typeface="Arial" charset="0"/>
              </a:rPr>
              <a:t>Introduced an objective for each of the DMIS and DMIA</a:t>
            </a:r>
          </a:p>
          <a:p>
            <a:pPr marL="712788" indent="-350838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kern="1200" dirty="0" smtClean="0">
                <a:latin typeface="Arial" charset="0"/>
              </a:rPr>
              <a:t>Introduced a set of principles for </a:t>
            </a:r>
            <a:r>
              <a:rPr lang="en-AU" kern="1200" dirty="0">
                <a:latin typeface="Arial" charset="0"/>
              </a:rPr>
              <a:t>each of the DMIS and DMIA</a:t>
            </a:r>
            <a:endParaRPr lang="en-AU" kern="12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AEMC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B29C8816-521E-44C1-B454-76EA9728B78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DMIS vs DMIA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5151908"/>
              </p:ext>
            </p:extLst>
          </p:nvPr>
        </p:nvGraphicFramePr>
        <p:xfrm>
          <a:off x="539552" y="1885280"/>
          <a:ext cx="8064896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37610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894</Words>
  <Application>Microsoft Office PowerPoint</Application>
  <PresentationFormat>On-screen Show (4:3)</PresentationFormat>
  <Paragraphs>132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PowerPoint Presentation</vt:lpstr>
      <vt:lpstr>PowerPoint Presentation</vt:lpstr>
      <vt:lpstr>The evolution of the energy sector</vt:lpstr>
      <vt:lpstr>The Power of Choice review: giving consumers options in how they use energy</vt:lpstr>
      <vt:lpstr>PowerPoint Presentation</vt:lpstr>
      <vt:lpstr>PowerPoint Presentation</vt:lpstr>
      <vt:lpstr>PowerPoint Presentation</vt:lpstr>
      <vt:lpstr>Key changes made by the demand management incentive scheme rule change</vt:lpstr>
      <vt:lpstr>DMIS vs DMIA</vt:lpstr>
      <vt:lpstr>The new DMIS</vt:lpstr>
      <vt:lpstr>The new DMIA</vt:lpstr>
      <vt:lpstr>PowerPoint Presentation</vt:lpstr>
    </vt:vector>
  </TitlesOfParts>
  <Company>Businesswriters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Justine Burke</dc:creator>
  <cp:lastModifiedBy>Richard Owens</cp:lastModifiedBy>
  <cp:revision>82</cp:revision>
  <cp:lastPrinted>2016-09-12T06:12:23Z</cp:lastPrinted>
  <dcterms:created xsi:type="dcterms:W3CDTF">2008-11-11T02:18:45Z</dcterms:created>
  <dcterms:modified xsi:type="dcterms:W3CDTF">2016-09-12T06:48:52Z</dcterms:modified>
</cp:coreProperties>
</file>