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  <p:sldMasterId id="2147483668" r:id="rId8"/>
  </p:sldMasterIdLst>
  <p:notesMasterIdLst>
    <p:notesMasterId r:id="rId19"/>
  </p:notesMasterIdLst>
  <p:handoutMasterIdLst>
    <p:handoutMasterId r:id="rId20"/>
  </p:handoutMasterIdLst>
  <p:sldIdLst>
    <p:sldId id="256" r:id="rId9"/>
    <p:sldId id="261" r:id="rId10"/>
    <p:sldId id="280" r:id="rId11"/>
    <p:sldId id="282" r:id="rId12"/>
    <p:sldId id="277" r:id="rId13"/>
    <p:sldId id="263" r:id="rId14"/>
    <p:sldId id="270" r:id="rId15"/>
    <p:sldId id="278" r:id="rId16"/>
    <p:sldId id="283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42F13E-BDD3-42EF-8FE9-2D7F95FCF13D}">
          <p14:sldIdLst>
            <p14:sldId id="256"/>
            <p14:sldId id="261"/>
            <p14:sldId id="280"/>
            <p14:sldId id="282"/>
            <p14:sldId id="277"/>
            <p14:sldId id="263"/>
            <p14:sldId id="270"/>
            <p14:sldId id="278"/>
            <p14:sldId id="283"/>
            <p14:sldId id="28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4" autoAdjust="0"/>
    <p:restoredTop sz="95267" autoAdjust="0"/>
  </p:normalViewPr>
  <p:slideViewPr>
    <p:cSldViewPr>
      <p:cViewPr varScale="1">
        <p:scale>
          <a:sx n="55" d="100"/>
          <a:sy n="55" d="100"/>
        </p:scale>
        <p:origin x="-18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BEE0F-9B4D-491C-84BB-3E9E0070B385}" type="datetime6">
              <a:rPr lang="en-AU" smtClean="0"/>
              <a:pPr/>
              <a:t>July 14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B4BD-713B-4495-9D01-E8924967338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07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CC81A-B302-4C12-B328-398E6FA12FC5}" type="datetime6">
              <a:rPr lang="en-AU" smtClean="0"/>
              <a:pPr/>
              <a:t>July 14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55DB7-4594-4DFF-AA9B-D4C01173DE3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60913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3ACC81A-B302-4C12-B328-398E6FA12FC5}" type="datetime6">
              <a:rPr lang="en-AU" smtClean="0">
                <a:solidFill>
                  <a:prstClr val="black"/>
                </a:solidFill>
              </a:rPr>
              <a:pPr/>
              <a:t>July 14</a:t>
            </a:fld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E55DB7-4594-4DFF-AA9B-D4C01173DE38}" type="slidenum">
              <a:rPr lang="en-AU" smtClean="0">
                <a:solidFill>
                  <a:prstClr val="black"/>
                </a:solidFill>
              </a:rPr>
              <a:pPr/>
              <a:t>4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45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-Page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61768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472254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2" r:id="rId5"/>
    <p:sldLayoutId id="2147483653" r:id="rId6"/>
    <p:sldLayoutId id="214748365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3538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900" indent="-268288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  <p:pic>
        <p:nvPicPr>
          <p:cNvPr id="6" name="Picture 5" descr="Header 1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AEMO Independent Assessment of NSW &amp; TAS Networks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July 2014</a:t>
            </a:r>
            <a:endParaRPr lang="en-AU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14348" y="6143644"/>
            <a:ext cx="3857652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Presented</a:t>
            </a:r>
            <a:r>
              <a:rPr kumimoji="0" lang="en-AU" sz="1400" b="0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 National Planning</a:t>
            </a:r>
            <a:endParaRPr kumimoji="0" lang="en-AU" sz="14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Next steps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Next Steps</a:t>
            </a:r>
          </a:p>
          <a:p>
            <a:pPr lvl="1"/>
            <a:r>
              <a:rPr lang="en-AU" dirty="0" smtClean="0"/>
              <a:t>Finalise the forecasts and network assessments</a:t>
            </a:r>
          </a:p>
          <a:p>
            <a:pPr marL="363538" lvl="1" indent="0">
              <a:buNone/>
            </a:pPr>
            <a:endParaRPr lang="en-AU" dirty="0" smtClean="0"/>
          </a:p>
          <a:p>
            <a:pPr lvl="1"/>
            <a:r>
              <a:rPr lang="en-AU" dirty="0" smtClean="0"/>
              <a:t>Publish the reports on AEMO website by 31July 14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924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Objective</a:t>
            </a:r>
          </a:p>
          <a:p>
            <a:r>
              <a:rPr lang="en-AU" dirty="0" smtClean="0"/>
              <a:t>Connection point demand forecasts </a:t>
            </a:r>
          </a:p>
          <a:p>
            <a:r>
              <a:rPr lang="en-AU" dirty="0" smtClean="0"/>
              <a:t>Network Assessment</a:t>
            </a:r>
          </a:p>
          <a:p>
            <a:pPr lvl="1">
              <a:buAutoNum type="romanLcPeriod"/>
            </a:pPr>
            <a:r>
              <a:rPr lang="en-AU" dirty="0" smtClean="0"/>
              <a:t>Principles</a:t>
            </a:r>
          </a:p>
          <a:p>
            <a:pPr lvl="1">
              <a:buFont typeface="+mj-lt"/>
              <a:buAutoNum type="romanLcPeriod"/>
            </a:pPr>
            <a:r>
              <a:rPr lang="en-AU" dirty="0" smtClean="0"/>
              <a:t>Scope</a:t>
            </a:r>
          </a:p>
          <a:p>
            <a:pPr lvl="1">
              <a:buFont typeface="+mj-lt"/>
              <a:buAutoNum type="romanLcPeriod"/>
            </a:pPr>
            <a:r>
              <a:rPr lang="en-AU" dirty="0" smtClean="0"/>
              <a:t>Assessment approach</a:t>
            </a:r>
          </a:p>
          <a:p>
            <a:pPr>
              <a:buFont typeface="+mj-lt"/>
              <a:buAutoNum type="arabicPeriod"/>
            </a:pPr>
            <a:r>
              <a:rPr lang="en-AU" dirty="0" smtClean="0"/>
              <a:t>Next Steps</a:t>
            </a:r>
          </a:p>
          <a:p>
            <a:endParaRPr lang="en-AU" dirty="0" smtClean="0"/>
          </a:p>
          <a:p>
            <a:pPr lvl="1"/>
            <a:endParaRPr lang="en-A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To support the economic, reliable and secure development of the transmission grid in the best interest of </a:t>
            </a:r>
            <a:r>
              <a:rPr lang="en-AU" dirty="0" smtClean="0"/>
              <a:t>consumers</a:t>
            </a:r>
            <a:endParaRPr lang="en-AU" dirty="0"/>
          </a:p>
          <a:p>
            <a:r>
              <a:rPr lang="en-AU" dirty="0" smtClean="0"/>
              <a:t>AEMO is developing</a:t>
            </a:r>
          </a:p>
          <a:p>
            <a:pPr lvl="1"/>
            <a:r>
              <a:rPr lang="en-AU" dirty="0" smtClean="0"/>
              <a:t>Independent Connection-point demand forecasts</a:t>
            </a:r>
          </a:p>
          <a:p>
            <a:pPr lvl="1"/>
            <a:r>
              <a:rPr lang="en-AU" dirty="0" smtClean="0"/>
              <a:t>Independent assessment of transmission network requirements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374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Connection Point Forecasting</a:t>
            </a:r>
            <a:endParaRPr lang="en-AU" strike="sngStrike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23528" y="1268761"/>
          <a:ext cx="8568952" cy="5112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538"/>
                <a:gridCol w="7223414"/>
              </a:tblGrid>
              <a:tr h="40772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Date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Action</a:t>
                      </a:r>
                      <a:endParaRPr lang="en-AU" sz="1600" dirty="0"/>
                    </a:p>
                  </a:txBody>
                  <a:tcPr/>
                </a:tc>
              </a:tr>
              <a:tr h="749736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December 2012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COAG asked AEMO to develop independent demand forecasts.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/>
                        <a:t>Independent reference for the AER’s revenue reset determinations.</a:t>
                      </a:r>
                    </a:p>
                  </a:txBody>
                  <a:tcPr/>
                </a:tc>
              </a:tr>
              <a:tr h="98281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June 2013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AEMO published a consistent methodology for transmission connection point forecasting. 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/>
                        <a:t>Consulted and tested with industry.</a:t>
                      </a:r>
                    </a:p>
                  </a:txBody>
                  <a:tcPr/>
                </a:tc>
              </a:tr>
              <a:tr h="297228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2013-14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AEMO developed forecasts for the first time in NSW and Tasmania – worked closely with NSPs to: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Access data and information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Test forecasting assumptions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Interpret results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Hold regular workshops plus in regular contact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Regular updates to AER throughout process.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Appointed external consultants  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To ensure a quality process and to transfer knowledge to CP team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Independent adviser – ACIL Allen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Independent peer reviewer – Frontier Economics</a:t>
                      </a:r>
                      <a:endParaRPr lang="en-AU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38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NETWORK Assessment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sz="2200" dirty="0" smtClean="0"/>
              <a:t>Began work in late 2013</a:t>
            </a:r>
          </a:p>
          <a:p>
            <a:endParaRPr lang="en-AU" sz="2200" dirty="0"/>
          </a:p>
          <a:p>
            <a:r>
              <a:rPr lang="en-AU" sz="2200" dirty="0" smtClean="0"/>
              <a:t>Principles</a:t>
            </a:r>
          </a:p>
          <a:p>
            <a:pPr lvl="1"/>
            <a:r>
              <a:rPr lang="en-AU" sz="2000" dirty="0" smtClean="0"/>
              <a:t>Impartial - the </a:t>
            </a:r>
            <a:r>
              <a:rPr lang="en-AU" sz="2000" dirty="0"/>
              <a:t>assessment </a:t>
            </a:r>
            <a:r>
              <a:rPr lang="en-AU" sz="2000" dirty="0" smtClean="0"/>
              <a:t>is fact </a:t>
            </a:r>
            <a:r>
              <a:rPr lang="en-AU" sz="2000" dirty="0"/>
              <a:t>based. </a:t>
            </a:r>
          </a:p>
          <a:p>
            <a:pPr lvl="1"/>
            <a:endParaRPr lang="en-AU" sz="2000" dirty="0"/>
          </a:p>
          <a:p>
            <a:pPr lvl="1"/>
            <a:r>
              <a:rPr lang="en-AU" sz="2000" dirty="0" smtClean="0"/>
              <a:t>Transparent - the processes are replicable</a:t>
            </a:r>
            <a:endParaRPr lang="en-AU" sz="2000" dirty="0"/>
          </a:p>
          <a:p>
            <a:pPr lvl="1"/>
            <a:endParaRPr lang="en-AU" sz="2000" dirty="0"/>
          </a:p>
          <a:p>
            <a:pPr lvl="1"/>
            <a:r>
              <a:rPr lang="en-AU" sz="2000" dirty="0" smtClean="0"/>
              <a:t>Consistent -  All jurisdictions in </a:t>
            </a:r>
            <a:r>
              <a:rPr lang="en-AU" sz="2000" dirty="0"/>
              <a:t>the NEM </a:t>
            </a:r>
            <a:r>
              <a:rPr lang="en-AU" sz="2000" dirty="0" smtClean="0"/>
              <a:t>are treated the same</a:t>
            </a:r>
            <a:endParaRPr lang="en-AU" sz="2000" dirty="0"/>
          </a:p>
          <a:p>
            <a:pPr lvl="1"/>
            <a:endParaRPr lang="en-AU" sz="2000" dirty="0"/>
          </a:p>
          <a:p>
            <a:pPr lvl="1"/>
            <a:r>
              <a:rPr lang="en-AU" sz="2000" dirty="0" smtClean="0"/>
              <a:t>Consultative - AEMO is taking a consultative </a:t>
            </a:r>
            <a:r>
              <a:rPr lang="en-AU" sz="2000" dirty="0"/>
              <a:t>approach in completing the assessment </a:t>
            </a:r>
            <a:endParaRPr lang="en-AU" sz="2000" dirty="0" smtClean="0"/>
          </a:p>
          <a:p>
            <a:pPr marL="363538" lvl="1" indent="0">
              <a:buNone/>
            </a:pPr>
            <a:r>
              <a:rPr lang="en-AU" sz="2000" dirty="0" smtClean="0"/>
              <a:t> </a:t>
            </a:r>
            <a:endParaRPr lang="en-AU" sz="2000" dirty="0"/>
          </a:p>
          <a:p>
            <a:r>
              <a:rPr lang="en-AU" dirty="0">
                <a:solidFill>
                  <a:srgbClr val="1E4164"/>
                </a:solidFill>
              </a:rPr>
              <a:t>AEMO will support the business’ proposal where the analysis supports the proposal</a:t>
            </a:r>
          </a:p>
          <a:p>
            <a:endParaRPr lang="en-AU" dirty="0">
              <a:solidFill>
                <a:srgbClr val="1E4164"/>
              </a:solidFill>
            </a:endParaRPr>
          </a:p>
          <a:p>
            <a:r>
              <a:rPr lang="en-AU" dirty="0">
                <a:solidFill>
                  <a:srgbClr val="1E4164"/>
                </a:solidFill>
              </a:rPr>
              <a:t>AEMO will suggest alternative options where the analysis does not support the proposal</a:t>
            </a:r>
          </a:p>
          <a:p>
            <a:endParaRPr lang="en-A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62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 Scope</a:t>
            </a:r>
          </a:p>
          <a:p>
            <a:pPr lvl="1"/>
            <a:r>
              <a:rPr lang="en-AU" dirty="0" smtClean="0"/>
              <a:t>Augmentations</a:t>
            </a:r>
          </a:p>
          <a:p>
            <a:pPr lvl="2"/>
            <a:r>
              <a:rPr lang="en-AU" dirty="0" smtClean="0"/>
              <a:t>Identify potential </a:t>
            </a:r>
            <a:r>
              <a:rPr lang="en-AU" dirty="0"/>
              <a:t>network limitations </a:t>
            </a:r>
            <a:r>
              <a:rPr lang="en-AU" dirty="0" smtClean="0"/>
              <a:t>over next 7 years</a:t>
            </a:r>
          </a:p>
          <a:p>
            <a:pPr lvl="2"/>
            <a:r>
              <a:rPr lang="en-AU" dirty="0" smtClean="0"/>
              <a:t>For </a:t>
            </a:r>
            <a:r>
              <a:rPr lang="en-AU" dirty="0"/>
              <a:t>each potential limitation, identify and suggest suitable options</a:t>
            </a:r>
            <a:endParaRPr lang="en-AU" dirty="0" smtClean="0"/>
          </a:p>
          <a:p>
            <a:pPr lvl="1"/>
            <a:r>
              <a:rPr lang="en-AU" dirty="0" smtClean="0"/>
              <a:t>Whether </a:t>
            </a:r>
            <a:r>
              <a:rPr lang="en-AU" dirty="0"/>
              <a:t>asset replacement is required given:</a:t>
            </a:r>
          </a:p>
          <a:p>
            <a:pPr lvl="2"/>
            <a:r>
              <a:rPr lang="en-AU" dirty="0"/>
              <a:t>The network capability based on the current assets is sufficient to meet the reliability standards if the asset is </a:t>
            </a:r>
            <a:r>
              <a:rPr lang="en-AU" dirty="0" smtClean="0"/>
              <a:t>retired and not </a:t>
            </a:r>
            <a:r>
              <a:rPr lang="en-AU" dirty="0"/>
              <a:t>replaced</a:t>
            </a:r>
          </a:p>
          <a:p>
            <a:pPr lvl="2"/>
            <a:r>
              <a:rPr lang="en-AU" dirty="0"/>
              <a:t>There is an alternative, more efficient configuration of assets that would achieve the standard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0890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Out of Scope</a:t>
            </a:r>
          </a:p>
          <a:p>
            <a:pPr lvl="1"/>
            <a:r>
              <a:rPr lang="en-AU" dirty="0" smtClean="0"/>
              <a:t>Comment </a:t>
            </a:r>
            <a:r>
              <a:rPr lang="en-AU" dirty="0"/>
              <a:t>on the condition </a:t>
            </a:r>
            <a:r>
              <a:rPr lang="en-AU" dirty="0" smtClean="0"/>
              <a:t>of </a:t>
            </a:r>
            <a:r>
              <a:rPr lang="en-AU" dirty="0"/>
              <a:t>the assets </a:t>
            </a:r>
            <a:endParaRPr lang="en-AU" dirty="0" smtClean="0"/>
          </a:p>
          <a:p>
            <a:pPr lvl="1"/>
            <a:r>
              <a:rPr lang="en-AU" dirty="0" smtClean="0"/>
              <a:t>Assessment of project costs</a:t>
            </a:r>
          </a:p>
          <a:p>
            <a:pPr lvl="1"/>
            <a:r>
              <a:rPr lang="en-AU" dirty="0" smtClean="0"/>
              <a:t>Detailed options analysis</a:t>
            </a:r>
          </a:p>
          <a:p>
            <a:pPr lvl="1"/>
            <a:r>
              <a:rPr lang="en-AU" dirty="0"/>
              <a:t>Identify new strategic land and </a:t>
            </a:r>
            <a:r>
              <a:rPr lang="en-AU" dirty="0" smtClean="0"/>
              <a:t>easement</a:t>
            </a:r>
          </a:p>
          <a:p>
            <a:pPr lvl="1"/>
            <a:r>
              <a:rPr lang="en-AU" dirty="0"/>
              <a:t>Operational </a:t>
            </a:r>
            <a:r>
              <a:rPr lang="en-AU" dirty="0" smtClean="0"/>
              <a:t>expenditure</a:t>
            </a:r>
          </a:p>
          <a:p>
            <a:pPr lvl="1"/>
            <a:r>
              <a:rPr lang="en-AU" dirty="0" smtClean="0"/>
              <a:t>Other </a:t>
            </a:r>
            <a:r>
              <a:rPr lang="en-AU" dirty="0"/>
              <a:t>infrastructures/provisions not directly related to shared transmission network and connection point assets </a:t>
            </a:r>
            <a:r>
              <a:rPr lang="en-AU" dirty="0" smtClean="0"/>
              <a:t>(</a:t>
            </a:r>
            <a:r>
              <a:rPr lang="en-AU" dirty="0"/>
              <a:t>e.g. IT, Metering, Telecommunications)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21612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Assessment Approach</a:t>
            </a:r>
            <a:endParaRPr lang="en-AU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95288" y="1196975"/>
            <a:ext cx="8445500" cy="5661025"/>
            <a:chOff x="249" y="754"/>
            <a:chExt cx="5320" cy="366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754"/>
              <a:ext cx="5314" cy="3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49" y="754"/>
              <a:ext cx="2027" cy="5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70" y="754"/>
              <a:ext cx="3293" cy="52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49" y="1275"/>
              <a:ext cx="1016" cy="21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260" y="1275"/>
              <a:ext cx="4303" cy="21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49" y="3452"/>
              <a:ext cx="5314" cy="9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291" y="1004"/>
              <a:ext cx="71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Capacity driven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291" y="1132"/>
              <a:ext cx="131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a proposed augmentation: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935" y="1004"/>
              <a:ext cx="76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Condition driven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935" y="1132"/>
              <a:ext cx="149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a proposed asset replacement: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69" y="1475"/>
              <a:ext cx="96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1. Network capability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280" y="1347"/>
              <a:ext cx="101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What level of demand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280" y="1475"/>
              <a:ext cx="77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can the network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80" y="1602"/>
              <a:ext cx="485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support …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291" y="1475"/>
              <a:ext cx="132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all N-x contingency events?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3935" y="1475"/>
              <a:ext cx="104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if the asset was retired?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69" y="1986"/>
              <a:ext cx="93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2. Projected demand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280" y="1858"/>
              <a:ext cx="100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Is there load at risk or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280" y="1986"/>
              <a:ext cx="86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market congestion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280" y="2113"/>
              <a:ext cx="54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expected ...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291" y="1986"/>
              <a:ext cx="156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under the most critical contingency?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935" y="1924"/>
              <a:ext cx="124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after any beneficial network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935" y="2052"/>
              <a:ext cx="74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reconfiguration?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1923" y="2532"/>
              <a:ext cx="30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If yes: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291" y="2338"/>
              <a:ext cx="149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Augmentation required within the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291" y="2466"/>
              <a:ext cx="159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regulatory period. Identify preferred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291" y="2594"/>
              <a:ext cx="1582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option under jurisdictional reliability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291" y="2721"/>
              <a:ext cx="37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criteria.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3935" y="2466"/>
              <a:ext cx="1542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Replacement (with higher capacity)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3935" y="2594"/>
              <a:ext cx="163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required within the regulatory period.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1959" y="3110"/>
              <a:ext cx="27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If no: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291" y="3110"/>
              <a:ext cx="122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Augmentation not required.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935" y="2982"/>
              <a:ext cx="152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Replacement may not be required: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935" y="3110"/>
              <a:ext cx="160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Retirement, derating or replacement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935" y="3238"/>
              <a:ext cx="88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with lower capacity.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9" y="2691"/>
              <a:ext cx="96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3. Assessment under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269" y="2819"/>
              <a:ext cx="90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applicable planning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269" y="2946"/>
              <a:ext cx="35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criteria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3496" y="805"/>
              <a:ext cx="929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Network investment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249" y="754"/>
              <a:ext cx="5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1260" y="754"/>
              <a:ext cx="5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2270" y="754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>
              <a:off x="2276" y="754"/>
              <a:ext cx="328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2276" y="754"/>
              <a:ext cx="328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5558" y="754"/>
              <a:ext cx="5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3914" y="754"/>
              <a:ext cx="5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>
              <a:off x="2276" y="974"/>
              <a:ext cx="328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2276" y="974"/>
              <a:ext cx="328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>
              <a:off x="254" y="1275"/>
              <a:ext cx="530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254" y="1275"/>
              <a:ext cx="530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Line 59"/>
            <p:cNvSpPr>
              <a:spLocks noChangeShapeType="1"/>
            </p:cNvSpPr>
            <p:nvPr/>
          </p:nvSpPr>
          <p:spPr bwMode="auto">
            <a:xfrm>
              <a:off x="254" y="1786"/>
              <a:ext cx="530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254" y="1786"/>
              <a:ext cx="530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>
              <a:off x="254" y="2297"/>
              <a:ext cx="530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254" y="2297"/>
              <a:ext cx="530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1265" y="2875"/>
              <a:ext cx="429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1265" y="2875"/>
              <a:ext cx="4298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auto">
            <a:xfrm>
              <a:off x="249" y="1275"/>
              <a:ext cx="0" cy="21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249" y="1275"/>
              <a:ext cx="5" cy="218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>
              <a:off x="1260" y="1280"/>
              <a:ext cx="0" cy="21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1260" y="1280"/>
              <a:ext cx="5" cy="21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Line 69"/>
            <p:cNvSpPr>
              <a:spLocks noChangeShapeType="1"/>
            </p:cNvSpPr>
            <p:nvPr/>
          </p:nvSpPr>
          <p:spPr bwMode="auto">
            <a:xfrm>
              <a:off x="2270" y="754"/>
              <a:ext cx="0" cy="270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2270" y="754"/>
              <a:ext cx="6" cy="270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Line 71"/>
            <p:cNvSpPr>
              <a:spLocks noChangeShapeType="1"/>
            </p:cNvSpPr>
            <p:nvPr/>
          </p:nvSpPr>
          <p:spPr bwMode="auto">
            <a:xfrm>
              <a:off x="3914" y="979"/>
              <a:ext cx="0" cy="24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3914" y="979"/>
              <a:ext cx="5" cy="24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Line 73"/>
            <p:cNvSpPr>
              <a:spLocks noChangeShapeType="1"/>
            </p:cNvSpPr>
            <p:nvPr/>
          </p:nvSpPr>
          <p:spPr bwMode="auto">
            <a:xfrm>
              <a:off x="254" y="3452"/>
              <a:ext cx="530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254" y="3452"/>
              <a:ext cx="530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>
              <a:off x="5558" y="759"/>
              <a:ext cx="0" cy="26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5558" y="759"/>
              <a:ext cx="5" cy="269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Line 77"/>
            <p:cNvSpPr>
              <a:spLocks noChangeShapeType="1"/>
            </p:cNvSpPr>
            <p:nvPr/>
          </p:nvSpPr>
          <p:spPr bwMode="auto">
            <a:xfrm>
              <a:off x="5563" y="75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5563" y="754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Line 79"/>
            <p:cNvSpPr>
              <a:spLocks noChangeShapeType="1"/>
            </p:cNvSpPr>
            <p:nvPr/>
          </p:nvSpPr>
          <p:spPr bwMode="auto">
            <a:xfrm>
              <a:off x="5563" y="97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5563" y="974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Line 81"/>
            <p:cNvSpPr>
              <a:spLocks noChangeShapeType="1"/>
            </p:cNvSpPr>
            <p:nvPr/>
          </p:nvSpPr>
          <p:spPr bwMode="auto">
            <a:xfrm>
              <a:off x="5563" y="12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5563" y="1275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Line 83"/>
            <p:cNvSpPr>
              <a:spLocks noChangeShapeType="1"/>
            </p:cNvSpPr>
            <p:nvPr/>
          </p:nvSpPr>
          <p:spPr bwMode="auto">
            <a:xfrm>
              <a:off x="5563" y="178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5563" y="1786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Line 85"/>
            <p:cNvSpPr>
              <a:spLocks noChangeShapeType="1"/>
            </p:cNvSpPr>
            <p:nvPr/>
          </p:nvSpPr>
          <p:spPr bwMode="auto">
            <a:xfrm>
              <a:off x="5563" y="229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5563" y="2297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Line 87"/>
            <p:cNvSpPr>
              <a:spLocks noChangeShapeType="1"/>
            </p:cNvSpPr>
            <p:nvPr/>
          </p:nvSpPr>
          <p:spPr bwMode="auto">
            <a:xfrm>
              <a:off x="5563" y="28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5563" y="2875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>
              <a:off x="5563" y="345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5563" y="3452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2" name="Line 91"/>
            <p:cNvSpPr>
              <a:spLocks noChangeShapeType="1"/>
            </p:cNvSpPr>
            <p:nvPr/>
          </p:nvSpPr>
          <p:spPr bwMode="auto">
            <a:xfrm>
              <a:off x="5563" y="353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5563" y="3534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4" name="Line 93"/>
            <p:cNvSpPr>
              <a:spLocks noChangeShapeType="1"/>
            </p:cNvSpPr>
            <p:nvPr/>
          </p:nvSpPr>
          <p:spPr bwMode="auto">
            <a:xfrm>
              <a:off x="5563" y="404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5563" y="4040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415877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Stakeholder engagement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Worked </a:t>
            </a:r>
            <a:r>
              <a:rPr lang="en-AU" dirty="0"/>
              <a:t>closely with NSPs </a:t>
            </a:r>
            <a:r>
              <a:rPr lang="en-AU" dirty="0" smtClean="0"/>
              <a:t>to</a:t>
            </a:r>
            <a:endParaRPr lang="en-AU" dirty="0"/>
          </a:p>
          <a:p>
            <a:pPr lvl="1"/>
            <a:r>
              <a:rPr lang="en-AU" dirty="0"/>
              <a:t>Access data and information</a:t>
            </a:r>
          </a:p>
          <a:p>
            <a:pPr lvl="1"/>
            <a:r>
              <a:rPr lang="en-AU" dirty="0"/>
              <a:t>Hold regular workshops plus in regular contact</a:t>
            </a:r>
          </a:p>
          <a:p>
            <a:endParaRPr lang="en-AU" dirty="0" smtClean="0"/>
          </a:p>
          <a:p>
            <a:r>
              <a:rPr lang="en-AU" dirty="0" smtClean="0"/>
              <a:t>Regular </a:t>
            </a:r>
            <a:r>
              <a:rPr lang="en-AU" dirty="0"/>
              <a:t>updates to AER throughout process.</a:t>
            </a:r>
          </a:p>
          <a:p>
            <a:endParaRPr lang="en-AU" dirty="0" smtClean="0"/>
          </a:p>
          <a:p>
            <a:r>
              <a:rPr lang="en-AU" dirty="0" smtClean="0"/>
              <a:t>Appointed </a:t>
            </a:r>
            <a:r>
              <a:rPr lang="en-AU" dirty="0"/>
              <a:t>external consultants </a:t>
            </a:r>
            <a:r>
              <a:rPr lang="en-AU" dirty="0" smtClean="0"/>
              <a:t>for reviewing complex projects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373669"/>
      </p:ext>
    </p:extLst>
  </p:cSld>
  <p:clrMapOvr>
    <a:masterClrMapping/>
  </p:clrMapOvr>
</p:sld>
</file>

<file path=ppt/theme/theme1.xml><?xml version="1.0" encoding="utf-8"?>
<a:theme xmlns:a="http://schemas.openxmlformats.org/drawingml/2006/main" name="AEMO External - Red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EMO09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>James Lindley</DisplayName>
        <AccountId>65</AccountId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Meeting Record</TermName>
          <TermId xmlns="http://schemas.microsoft.com/office/infopath/2007/PartnerControls">8540d063-0d88-4b0f-87c5-6766fc13a82e</TermId>
        </TermInfo>
      </Terms>
    </AEMODocumentTypeTaxHTField0>
    <AEMOKeywordsTaxHTField0 xmlns="a14523ce-dede-483e-883a-2d83261080bd">
      <Terms xmlns="http://schemas.microsoft.com/office/infopath/2007/PartnerControls"/>
    </AEMOKeywordsTaxHTField0>
    <TaxCatchAll xmlns="a14523ce-dede-483e-883a-2d83261080bd">
      <Value>4</Value>
    </TaxCatchAll>
    <AEMODescription xmlns="a14523ce-dede-483e-883a-2d83261080bd" xsi:nil="true"/>
    <_dlc_DocId xmlns="a14523ce-dede-483e-883a-2d83261080bd">NETWORKDEV-14-635</_dlc_DocId>
    <_dlc_DocIdUrl xmlns="a14523ce-dede-483e-883a-2d83261080bd">
      <Url>http://sharedocs/sites/nd/_layouts/DocIdRedir.aspx?ID=NETWORKDEV-14-635</Url>
      <Description>NETWORKDEV-14-635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41D606750737224F93E3D58E0163642D" ma:contentTypeVersion="27" ma:contentTypeDescription="" ma:contentTypeScope="" ma:versionID="eff532ef3bfd893b0bae339b35c982d9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a639c3d8ef4de221371c8cc8c2fcf43b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description="" ma:hidden="true" ma:list="{a3d71777-fd6e-4d93-9596-cdbfc51d7a40}" ma:internalName="TaxCatchAll" ma:showField="CatchAllData" ma:web="79121a2e-3fc2-4da1-9991-bb782f4e0e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description="" ma:hidden="true" ma:list="{a3d71777-fd6e-4d93-9596-cdbfc51d7a40}" ma:internalName="TaxCatchAllLabel" ma:readOnly="true" ma:showField="CatchAllDataLabel" ma:web="79121a2e-3fc2-4da1-9991-bb782f4e0e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 ma:readOnly="false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readOnly="false" ma:default="3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readOnly="false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F958459-A63F-476E-BC9B-A824F422FDE7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9B9E2450-D342-4EF4-97F3-ACAF35536B5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913D2B3-4307-414E-A901-F5CB3F09C184}">
  <ds:schemaRefs>
    <ds:schemaRef ds:uri="http://purl.org/dc/terms/"/>
    <ds:schemaRef ds:uri="http://schemas.openxmlformats.org/package/2006/metadata/core-properties"/>
    <ds:schemaRef ds:uri="http://www.w3.org/XML/1998/namespace"/>
    <ds:schemaRef ds:uri="a14523ce-dede-483e-883a-2d83261080bd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BC0F6817-92A6-420F-8218-51DC10AC59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C26D334-1D4D-4E6E-B1C0-DB740B04269B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DC3BB6D6-59D3-46BF-A2C3-9EC4DB548BA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AEMO External - Red</Template>
  <TotalTime>2237</TotalTime>
  <Words>542</Words>
  <Application>Microsoft Office PowerPoint</Application>
  <PresentationFormat>On-screen Show (4:3)</PresentationFormat>
  <Paragraphs>116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AEMO External - Red</vt:lpstr>
      <vt:lpstr>AEMO09</vt:lpstr>
      <vt:lpstr>AEMO Independent Assessment of NSW &amp; TAS Networks</vt:lpstr>
      <vt:lpstr>Agenda</vt:lpstr>
      <vt:lpstr>objectives</vt:lpstr>
      <vt:lpstr>Connection Point Forecasting</vt:lpstr>
      <vt:lpstr>NETWORK Assessment</vt:lpstr>
      <vt:lpstr>SCOPE</vt:lpstr>
      <vt:lpstr>SCOPE</vt:lpstr>
      <vt:lpstr>Assessment Approach</vt:lpstr>
      <vt:lpstr>Stakeholder engagement</vt:lpstr>
      <vt:lpstr>Next steps</vt:lpstr>
    </vt:vector>
  </TitlesOfParts>
  <Company>AEMO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AEMO Independent Assessment of NSW and TAS Networks</dc:title>
  <dc:creator>JLindley</dc:creator>
  <cp:lastModifiedBy>Burkitt, Blair</cp:lastModifiedBy>
  <cp:revision>72</cp:revision>
  <dcterms:created xsi:type="dcterms:W3CDTF">2014-03-17T00:46:14Z</dcterms:created>
  <dcterms:modified xsi:type="dcterms:W3CDTF">2014-07-14T06:11:00Z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0x0101009BE89D58CAF0934CA32A20BCFFD353DC0041D606750737224F93E3D58E0163642D</vt:lpwstr>
  </property>
  <property fmtid="{D5CDD505-2E9C-101B-9397-08002B2CF9AE}" pid="3" name="_dlc_DocIdItemGuid">
    <vt:lpwstr>fe298f8e-5df0-4e45-9f23-8c1c466bb459</vt:lpwstr>
  </property>
  <property fmtid="{D5CDD505-2E9C-101B-9397-08002B2CF9AE}" pid="4" name="AEMODocumentType">
    <vt:lpwstr>4;#Meeting Record|8540d063-0d88-4b0f-87c5-6766fc13a82e</vt:lpwstr>
  </property>
  <property fmtid="{D5CDD505-2E9C-101B-9397-08002B2CF9AE}" pid="5" name="AEMOKeywords">
    <vt:lpwstr/>
  </property>
</Properties>
</file>