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customXml/itemProps6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7"/>
    <p:sldMasterId id="2147483668" r:id="rId8"/>
  </p:sldMasterIdLst>
  <p:notesMasterIdLst>
    <p:notesMasterId r:id="rId19"/>
  </p:notesMasterIdLst>
  <p:handoutMasterIdLst>
    <p:handoutMasterId r:id="rId20"/>
  </p:handoutMasterIdLst>
  <p:sldIdLst>
    <p:sldId id="256" r:id="rId9"/>
    <p:sldId id="261" r:id="rId10"/>
    <p:sldId id="280" r:id="rId11"/>
    <p:sldId id="282" r:id="rId12"/>
    <p:sldId id="277" r:id="rId13"/>
    <p:sldId id="263" r:id="rId14"/>
    <p:sldId id="270" r:id="rId15"/>
    <p:sldId id="278" r:id="rId16"/>
    <p:sldId id="283" r:id="rId17"/>
    <p:sldId id="28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B42F13E-BDD3-42EF-8FE9-2D7F95FCF13D}">
          <p14:sldIdLst>
            <p14:sldId id="256"/>
            <p14:sldId id="261"/>
            <p14:sldId id="280"/>
            <p14:sldId id="282"/>
            <p14:sldId id="277"/>
            <p14:sldId id="263"/>
            <p14:sldId id="270"/>
            <p14:sldId id="278"/>
            <p14:sldId id="283"/>
            <p14:sldId id="281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74" autoAdjust="0"/>
    <p:restoredTop sz="95267" autoAdjust="0"/>
  </p:normalViewPr>
  <p:slideViewPr>
    <p:cSldViewPr>
      <p:cViewPr varScale="1">
        <p:scale>
          <a:sx n="83" d="100"/>
          <a:sy n="83" d="100"/>
        </p:scale>
        <p:origin x="672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1842" y="-10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2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customXml" Target="../customXml/item3.xml"/><Relationship Id="rId21" Type="http://schemas.openxmlformats.org/officeDocument/2006/relationships/presProps" Target="presProps.xml"/><Relationship Id="rId7" Type="http://schemas.openxmlformats.org/officeDocument/2006/relationships/slideMaster" Target="slideMasters/slideMaster1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customXml" Target="../customXml/item6.xml"/><Relationship Id="rId11" Type="http://schemas.openxmlformats.org/officeDocument/2006/relationships/slide" Target="slides/slide3.xml"/><Relationship Id="rId24" Type="http://schemas.openxmlformats.org/officeDocument/2006/relationships/tableStyles" Target="tableStyles.xml"/><Relationship Id="rId5" Type="http://schemas.openxmlformats.org/officeDocument/2006/relationships/customXml" Target="../customXml/item5.xml"/><Relationship Id="rId15" Type="http://schemas.openxmlformats.org/officeDocument/2006/relationships/slide" Target="slides/slide7.xml"/><Relationship Id="rId23" Type="http://schemas.openxmlformats.org/officeDocument/2006/relationships/theme" Target="theme/theme1.xml"/><Relationship Id="rId10" Type="http://schemas.openxmlformats.org/officeDocument/2006/relationships/slide" Target="slides/slide2.xml"/><Relationship Id="rId19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FCBEE0F-9B4D-491C-84BB-3E9E0070B385}" type="datetime6">
              <a:rPr lang="en-AU" smtClean="0"/>
              <a:pPr/>
              <a:t>July 14</a:t>
            </a:fld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99B4BD-713B-4495-9D01-E8924967338D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2507844"/>
      </p:ext>
    </p:extLst>
  </p:cSld>
  <p:clrMap bg1="lt1" tx1="dk1" bg2="lt2" tx2="dk2" accent1="accent1" accent2="accent2" accent3="accent3" accent4="accent4" accent5="accent5" accent6="accent6" hlink="hlink" folHlink="folHlink"/>
  <p:hf hdr="0"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ACC81A-B302-4C12-B328-398E6FA12FC5}" type="datetime6">
              <a:rPr lang="en-AU" smtClean="0"/>
              <a:pPr/>
              <a:t>July 14</a:t>
            </a:fld>
            <a:endParaRPr lang="en-AU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E55DB7-4594-4DFF-AA9B-D4C01173DE38}" type="slidenum">
              <a:rPr lang="en-AU" smtClean="0"/>
              <a:pPr/>
              <a:t>‹#›</a:t>
            </a:fld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46091360"/>
      </p:ext>
    </p:extLst>
  </p:cSld>
  <p:clrMap bg1="lt1" tx1="dk1" bg2="lt2" tx2="dk2" accent1="accent1" accent2="accent2" accent3="accent3" accent4="accent4" accent5="accent5" accent6="accent6" hlink="hlink" folHlink="folHlink"/>
  <p:hf hdr="0" ftr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AU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fld id="{03ACC81A-B302-4C12-B328-398E6FA12FC5}" type="datetime6">
              <a:rPr lang="en-AU" smtClean="0">
                <a:solidFill>
                  <a:prstClr val="black"/>
                </a:solidFill>
              </a:rPr>
              <a:pPr/>
              <a:t>July 14</a:t>
            </a:fld>
            <a:endParaRPr lang="en-AU" dirty="0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CE55DB7-4594-4DFF-AA9B-D4C01173DE38}" type="slidenum">
              <a:rPr lang="en-AU" smtClean="0">
                <a:solidFill>
                  <a:prstClr val="black"/>
                </a:solidFill>
              </a:rPr>
              <a:pPr/>
              <a:t>4</a:t>
            </a:fld>
            <a:endParaRPr lang="en-A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4588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Title-Page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714348" y="500042"/>
            <a:ext cx="7772400" cy="1470025"/>
          </a:xfrm>
        </p:spPr>
        <p:txBody>
          <a:bodyPr anchor="b">
            <a:normAutofit/>
          </a:bodyPr>
          <a:lstStyle>
            <a:lvl1pPr algn="l">
              <a:defRPr sz="3000" cap="all" baseline="0">
                <a:solidFill>
                  <a:schemeClr val="accent3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714348" y="2214554"/>
            <a:ext cx="6400800" cy="500066"/>
          </a:xfrm>
        </p:spPr>
        <p:txBody>
          <a:bodyPr anchor="b">
            <a:normAutofit/>
          </a:bodyPr>
          <a:lstStyle>
            <a:lvl1pPr marL="0" indent="0" algn="l">
              <a:buNone/>
              <a:defRPr sz="20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AU" dirty="0" smtClean="0"/>
              <a:t>October 09</a:t>
            </a:r>
            <a:endParaRPr lang="en-A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lver 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silver li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pic>
        <p:nvPicPr>
          <p:cNvPr id="6" name="Picture 5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red line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429420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pic>
        <p:nvPicPr>
          <p:cNvPr id="8" name="Picture 7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lver 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ilver lin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-14257"/>
            <a:ext cx="9144000" cy="6872258"/>
          </a:xfrm>
          <a:prstGeom prst="rect">
            <a:avLst/>
          </a:prstGeom>
        </p:spPr>
      </p:pic>
      <p:pic>
        <p:nvPicPr>
          <p:cNvPr id="8" name="Picture 7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tx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tx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tx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Content Placeholder 2"/>
          <p:cNvSpPr>
            <a:spLocks noGrp="1"/>
          </p:cNvSpPr>
          <p:nvPr>
            <p:ph sz="half" idx="10"/>
          </p:nvPr>
        </p:nvSpPr>
        <p:spPr>
          <a:xfrm>
            <a:off x="4572000" y="1617681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ivider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772400" cy="714380"/>
          </a:xfrm>
        </p:spPr>
        <p:txBody>
          <a:bodyPr anchor="b">
            <a:normAutofit/>
          </a:bodyPr>
          <a:lstStyle>
            <a:lvl1pPr algn="l"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ivider-Red.jpg"/>
          <p:cNvPicPr>
            <a:picLocks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7600" cy="68652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7772400" cy="714380"/>
          </a:xfrm>
        </p:spPr>
        <p:txBody>
          <a:bodyPr anchor="b">
            <a:normAutofit/>
          </a:bodyPr>
          <a:lstStyle>
            <a:lvl1pPr algn="l">
              <a:defRPr sz="3000" b="0" cap="all" baseline="0"/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0"/>
          </p:nvPr>
        </p:nvSpPr>
        <p:spPr>
          <a:xfrm>
            <a:off x="500063" y="1428750"/>
            <a:ext cx="7858125" cy="4714875"/>
          </a:xfrm>
        </p:spPr>
        <p:txBody>
          <a:bodyPr/>
          <a:lstStyle>
            <a:lvl1pPr marL="457200" indent="-457200">
              <a:buFont typeface="+mj-lt"/>
              <a:buAutoNum type="arabicPeriod"/>
              <a:defRPr>
                <a:solidFill>
                  <a:schemeClr val="bg1"/>
                </a:solidFill>
              </a:defRPr>
            </a:lvl1pPr>
            <a:lvl2pPr marL="820738" indent="-457200">
              <a:buFont typeface="+mj-lt"/>
              <a:buAutoNum type="arabicPeriod"/>
              <a:defRPr>
                <a:solidFill>
                  <a:schemeClr val="bg1"/>
                </a:solidFill>
              </a:defRPr>
            </a:lvl2pPr>
            <a:lvl3pPr>
              <a:buFont typeface="Arial" pitchFamily="34" charset="0"/>
              <a:buChar char="•"/>
              <a:defRPr>
                <a:solidFill>
                  <a:schemeClr val="bg1"/>
                </a:solidFill>
              </a:defRPr>
            </a:lvl3pPr>
            <a:lvl4pPr>
              <a:buFont typeface="Courier New" pitchFamily="49" charset="0"/>
              <a:buChar char="o"/>
              <a:defRPr>
                <a:solidFill>
                  <a:schemeClr val="bg1"/>
                </a:solidFill>
              </a:defRPr>
            </a:lvl4pPr>
            <a:lvl5pPr>
              <a:buFont typeface="Wingdings" pitchFamily="2" charset="2"/>
              <a:buChar char="Ø"/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4040188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357298"/>
            <a:ext cx="4041775" cy="817577"/>
          </a:xfrm>
        </p:spPr>
        <p:txBody>
          <a:bodyPr anchor="b"/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red lines.bmp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" y="0"/>
            <a:ext cx="9144032" cy="6858000"/>
          </a:xfrm>
          <a:prstGeom prst="rect">
            <a:avLst/>
          </a:prstGeom>
        </p:spPr>
      </p:pic>
      <p:pic>
        <p:nvPicPr>
          <p:cNvPr id="6" name="Picture 5" descr="Header 1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0034" y="428604"/>
            <a:ext cx="6357982" cy="714380"/>
          </a:xfrm>
        </p:spPr>
        <p:txBody>
          <a:bodyPr anchor="b">
            <a:normAutofit/>
          </a:bodyPr>
          <a:lstStyle>
            <a:lvl1pPr algn="l">
              <a:defRPr sz="2400" b="0" cap="all" baseline="0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A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5.xml"/><Relationship Id="rId3" Type="http://schemas.openxmlformats.org/officeDocument/2006/relationships/slideLayout" Target="../slideLayouts/slideLayout10.xml"/><Relationship Id="rId7" Type="http://schemas.openxmlformats.org/officeDocument/2006/relationships/slideLayout" Target="../slideLayouts/slideLayout14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slideLayout" Target="../slideLayouts/slideLayout1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4.jpeg"/><Relationship Id="rId4" Type="http://schemas.openxmlformats.org/officeDocument/2006/relationships/slideLayout" Target="../slideLayouts/slideLayout11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Masthead-Generic.jpg"/>
          <p:cNvPicPr>
            <a:picLocks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0" y="0"/>
            <a:ext cx="9147600" cy="1078992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472254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/>
              <a:t>SLIDE </a:t>
            </a:r>
            <a:fld id="{B602A6DE-BF6F-4EAB-917C-8134D0F37D4B}" type="slidenum">
              <a:rPr lang="en-AU" sz="1100" smtClean="0"/>
              <a:pPr algn="r"/>
              <a:t>‹#›</a:t>
            </a:fld>
            <a:endParaRPr lang="en-AU" sz="11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5" r:id="rId4"/>
    <p:sldLayoutId id="2147483652" r:id="rId5"/>
    <p:sldLayoutId id="2147483653" r:id="rId6"/>
    <p:sldLayoutId id="2147483654" r:id="rId7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accent3"/>
          </a:solidFill>
          <a:latin typeface="+mj-lt"/>
          <a:ea typeface="+mj-ea"/>
          <a:cs typeface="+mj-cs"/>
        </a:defRPr>
      </a:lvl1pPr>
    </p:titleStyle>
    <p:bodyStyle>
      <a:lvl1pPr marL="363538" indent="-363538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325" indent="-363538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4613" indent="-268288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900" indent="-268288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6329378" cy="857256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357298"/>
            <a:ext cx="8229600" cy="476886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AU" dirty="0"/>
          </a:p>
        </p:txBody>
      </p:sp>
      <p:sp>
        <p:nvSpPr>
          <p:cNvPr id="8" name="TextBox 7"/>
          <p:cNvSpPr txBox="1"/>
          <p:nvPr/>
        </p:nvSpPr>
        <p:spPr>
          <a:xfrm>
            <a:off x="7543792" y="6357958"/>
            <a:ext cx="114300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AU" sz="1100" dirty="0" smtClean="0"/>
              <a:t>SLIDE </a:t>
            </a:r>
            <a:fld id="{B602A6DE-BF6F-4EAB-917C-8134D0F37D4B}" type="slidenum">
              <a:rPr lang="en-AU" sz="1100" smtClean="0"/>
              <a:pPr algn="r"/>
              <a:t>‹#›</a:t>
            </a:fld>
            <a:endParaRPr lang="en-AU" sz="1100" dirty="0"/>
          </a:p>
        </p:txBody>
      </p:sp>
      <p:pic>
        <p:nvPicPr>
          <p:cNvPr id="6" name="Picture 5" descr="Header 1"/>
          <p:cNvPicPr/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7000892" y="571480"/>
            <a:ext cx="1428760" cy="42862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2" r:id="rId2"/>
    <p:sldLayoutId id="2147483673" r:id="rId3"/>
    <p:sldLayoutId id="2147483674" r:id="rId4"/>
    <p:sldLayoutId id="2147483675" r:id="rId5"/>
    <p:sldLayoutId id="2147483676" r:id="rId6"/>
    <p:sldLayoutId id="2147483677" r:id="rId7"/>
    <p:sldLayoutId id="2147483678" r:id="rId8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24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3600" indent="-363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 cap="none" baseline="0">
          <a:solidFill>
            <a:schemeClr val="tx1"/>
          </a:solidFill>
          <a:latin typeface="+mn-lt"/>
          <a:ea typeface="+mn-ea"/>
          <a:cs typeface="+mn-cs"/>
        </a:defRPr>
      </a:lvl1pPr>
      <a:lvl2pPr marL="712788" indent="-3492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1076400" indent="-363600" algn="l" defTabSz="914400" rtl="0" eaLnBrk="1" latinLnBrk="0" hangingPunct="1">
        <a:spcBef>
          <a:spcPct val="20000"/>
        </a:spcBef>
        <a:buFont typeface="Wingdings" pitchFamily="2" charset="2"/>
        <a:buChar char="Ø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346400" indent="-270000" algn="l" defTabSz="914400" rtl="0" eaLnBrk="1" latinLnBrk="0" hangingPunct="1">
        <a:spcBef>
          <a:spcPct val="200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12800" indent="-2700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AEMO Independent Assessment of NSW &amp; TAS Networks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AU" dirty="0" smtClean="0"/>
              <a:t>July 2014</a:t>
            </a:r>
            <a:endParaRPr lang="en-AU" dirty="0"/>
          </a:p>
        </p:txBody>
      </p:sp>
      <p:sp>
        <p:nvSpPr>
          <p:cNvPr id="4" name="Subtitle 2"/>
          <p:cNvSpPr txBox="1">
            <a:spLocks/>
          </p:cNvSpPr>
          <p:nvPr/>
        </p:nvSpPr>
        <p:spPr>
          <a:xfrm>
            <a:off x="714348" y="6143644"/>
            <a:ext cx="3857652" cy="5000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>
              <a:buNone/>
              <a:defRPr sz="2000">
                <a:solidFill>
                  <a:schemeClr val="accent3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AU" sz="1400" b="0" i="0" u="none" strike="noStrike" kern="1200" cap="all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Presented</a:t>
            </a:r>
            <a:r>
              <a:rPr kumimoji="0" lang="en-AU" sz="1400" b="0" i="0" u="none" strike="noStrike" kern="1200" cap="all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BY National Planning</a:t>
            </a:r>
            <a:endParaRPr kumimoji="0" lang="en-AU" sz="1400" b="0" i="0" u="none" strike="noStrike" kern="1200" cap="all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Next steps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Next Steps</a:t>
            </a:r>
          </a:p>
          <a:p>
            <a:pPr lvl="1"/>
            <a:r>
              <a:rPr lang="en-AU" dirty="0" smtClean="0"/>
              <a:t>Finalise the forecasts and network assessments</a:t>
            </a:r>
          </a:p>
          <a:p>
            <a:pPr marL="363538" lvl="1" indent="0">
              <a:buNone/>
            </a:pPr>
            <a:endParaRPr lang="en-AU" dirty="0" smtClean="0"/>
          </a:p>
          <a:p>
            <a:pPr lvl="1"/>
            <a:r>
              <a:rPr lang="en-AU" dirty="0" smtClean="0"/>
              <a:t>Publish the reports on AEMO website by 31July 14</a:t>
            </a:r>
          </a:p>
          <a:p>
            <a:pPr lvl="1"/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492471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Agenda</a:t>
            </a:r>
            <a:endParaRPr lang="en-A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AU" dirty="0" smtClean="0"/>
              <a:t>Objective</a:t>
            </a:r>
          </a:p>
          <a:p>
            <a:r>
              <a:rPr lang="en-AU" dirty="0" smtClean="0"/>
              <a:t>Connection point demand forecasts </a:t>
            </a:r>
          </a:p>
          <a:p>
            <a:r>
              <a:rPr lang="en-AU" dirty="0" smtClean="0"/>
              <a:t>Network Assessment</a:t>
            </a:r>
          </a:p>
          <a:p>
            <a:pPr lvl="1">
              <a:buAutoNum type="romanLcPeriod"/>
            </a:pPr>
            <a:r>
              <a:rPr lang="en-AU" dirty="0" smtClean="0"/>
              <a:t>Principles</a:t>
            </a:r>
          </a:p>
          <a:p>
            <a:pPr lvl="1">
              <a:buFont typeface="+mj-lt"/>
              <a:buAutoNum type="romanLcPeriod"/>
            </a:pPr>
            <a:r>
              <a:rPr lang="en-AU" dirty="0" smtClean="0"/>
              <a:t>Scope</a:t>
            </a:r>
          </a:p>
          <a:p>
            <a:pPr lvl="1">
              <a:buFont typeface="+mj-lt"/>
              <a:buAutoNum type="romanLcPeriod"/>
            </a:pPr>
            <a:r>
              <a:rPr lang="en-AU" dirty="0" smtClean="0"/>
              <a:t>Assessment approach</a:t>
            </a:r>
          </a:p>
          <a:p>
            <a:pPr>
              <a:buFont typeface="+mj-lt"/>
              <a:buAutoNum type="arabicPeriod"/>
            </a:pPr>
            <a:r>
              <a:rPr lang="en-AU" dirty="0" smtClean="0"/>
              <a:t>Next Steps</a:t>
            </a:r>
          </a:p>
          <a:p>
            <a:endParaRPr lang="en-AU" dirty="0" smtClean="0"/>
          </a:p>
          <a:p>
            <a:pPr lvl="1"/>
            <a:endParaRPr lang="en-AU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To support the economic, reliable and secure development of the transmission grid in the best interest of </a:t>
            </a:r>
            <a:r>
              <a:rPr lang="en-AU" dirty="0" smtClean="0"/>
              <a:t>consumers</a:t>
            </a:r>
            <a:endParaRPr lang="en-AU" dirty="0"/>
          </a:p>
          <a:p>
            <a:r>
              <a:rPr lang="en-AU" dirty="0" smtClean="0"/>
              <a:t>AEMO is developing</a:t>
            </a:r>
          </a:p>
          <a:p>
            <a:pPr lvl="1"/>
            <a:r>
              <a:rPr lang="en-AU" dirty="0" smtClean="0"/>
              <a:t>Independent Connection-point demand forecasts</a:t>
            </a:r>
          </a:p>
          <a:p>
            <a:pPr lvl="1"/>
            <a:r>
              <a:rPr lang="en-AU" dirty="0" smtClean="0"/>
              <a:t>Independent assessment of transmission network requirements</a:t>
            </a: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6037485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Connection Point Forecasting</a:t>
            </a:r>
            <a:endParaRPr lang="en-AU" strike="sngStrike" dirty="0">
              <a:solidFill>
                <a:srgbClr val="FF0000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/>
          </p:nvPr>
        </p:nvGraphicFramePr>
        <p:xfrm>
          <a:off x="323528" y="1268761"/>
          <a:ext cx="8568952" cy="511256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45538"/>
                <a:gridCol w="7223414"/>
              </a:tblGrid>
              <a:tr h="407724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Date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Action</a:t>
                      </a:r>
                      <a:endParaRPr lang="en-AU" sz="1600" dirty="0"/>
                    </a:p>
                  </a:txBody>
                  <a:tcPr/>
                </a:tc>
              </a:tr>
              <a:tr h="749736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December 2012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COAG asked AEMO to develop independent demand forecasts.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AU" sz="1600" dirty="0" smtClean="0"/>
                        <a:t>Independent reference for the AER’s revenue reset determinations.</a:t>
                      </a:r>
                    </a:p>
                  </a:txBody>
                  <a:tcPr/>
                </a:tc>
              </a:tr>
              <a:tr h="98281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June 2013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AEMO published a consistent methodology for transmission connection point forecasting. 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AU" sz="1600" dirty="0" smtClean="0"/>
                        <a:t>Consulted and tested with industry.</a:t>
                      </a:r>
                    </a:p>
                  </a:txBody>
                  <a:tcPr/>
                </a:tc>
              </a:tr>
              <a:tr h="2972288">
                <a:tc>
                  <a:txBody>
                    <a:bodyPr/>
                    <a:lstStyle/>
                    <a:p>
                      <a:r>
                        <a:rPr lang="en-AU" sz="1600" dirty="0" smtClean="0"/>
                        <a:t>2013-14</a:t>
                      </a:r>
                      <a:endParaRPr lang="en-A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AEMO developed forecasts for the first time in NSW and Tasmania – worked closely with NSPs to: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AU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Access data and information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AU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Test forecasting assumptions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AU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Interpret results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AU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Hold regular workshops plus in regular contact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Regular updates to AER throughout process.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AU" sz="1600" dirty="0" smtClean="0"/>
                        <a:t>Appointed external consultants  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AU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To ensure a quality process and to transfer knowledge to CP team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AU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Independent adviser – ACIL Allen</a:t>
                      </a:r>
                    </a:p>
                    <a:p>
                      <a:pPr marL="742950" lvl="1" indent="-285750">
                        <a:buFont typeface="Courier New" panose="02070309020205020404" pitchFamily="49" charset="0"/>
                        <a:buChar char="o"/>
                      </a:pPr>
                      <a:r>
                        <a:rPr lang="en-AU" sz="1600" dirty="0" smtClean="0">
                          <a:solidFill>
                            <a:schemeClr val="tx1">
                              <a:lumMod val="75000"/>
                            </a:schemeClr>
                          </a:solidFill>
                        </a:rPr>
                        <a:t>Independent peer reviewer – Frontier Economics</a:t>
                      </a:r>
                      <a:endParaRPr lang="en-AU" sz="16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163895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NETWORK Assessment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sz="2200" dirty="0" smtClean="0"/>
              <a:t>Began work in late 2013</a:t>
            </a:r>
          </a:p>
          <a:p>
            <a:endParaRPr lang="en-AU" sz="2200" dirty="0"/>
          </a:p>
          <a:p>
            <a:r>
              <a:rPr lang="en-AU" sz="2200" dirty="0" smtClean="0"/>
              <a:t>Principles</a:t>
            </a:r>
          </a:p>
          <a:p>
            <a:pPr lvl="1"/>
            <a:r>
              <a:rPr lang="en-AU" sz="2000" dirty="0" smtClean="0"/>
              <a:t>Impartial - the </a:t>
            </a:r>
            <a:r>
              <a:rPr lang="en-AU" sz="2000" dirty="0"/>
              <a:t>assessment </a:t>
            </a:r>
            <a:r>
              <a:rPr lang="en-AU" sz="2000" dirty="0" smtClean="0"/>
              <a:t>is fact </a:t>
            </a:r>
            <a:r>
              <a:rPr lang="en-AU" sz="2000" dirty="0"/>
              <a:t>based. </a:t>
            </a:r>
          </a:p>
          <a:p>
            <a:pPr lvl="1"/>
            <a:endParaRPr lang="en-AU" sz="2000" dirty="0"/>
          </a:p>
          <a:p>
            <a:pPr lvl="1"/>
            <a:r>
              <a:rPr lang="en-AU" sz="2000" dirty="0" smtClean="0"/>
              <a:t>Transparent - the processes are replicable</a:t>
            </a:r>
            <a:endParaRPr lang="en-AU" sz="2000" dirty="0"/>
          </a:p>
          <a:p>
            <a:pPr lvl="1"/>
            <a:endParaRPr lang="en-AU" sz="2000" dirty="0"/>
          </a:p>
          <a:p>
            <a:pPr lvl="1"/>
            <a:r>
              <a:rPr lang="en-AU" sz="2000" dirty="0" smtClean="0"/>
              <a:t>Consistent -  All jurisdictions in </a:t>
            </a:r>
            <a:r>
              <a:rPr lang="en-AU" sz="2000" dirty="0"/>
              <a:t>the NEM </a:t>
            </a:r>
            <a:r>
              <a:rPr lang="en-AU" sz="2000" dirty="0" smtClean="0"/>
              <a:t>are treated the same</a:t>
            </a:r>
            <a:endParaRPr lang="en-AU" sz="2000" dirty="0"/>
          </a:p>
          <a:p>
            <a:pPr lvl="1"/>
            <a:endParaRPr lang="en-AU" sz="2000" dirty="0"/>
          </a:p>
          <a:p>
            <a:pPr lvl="1"/>
            <a:r>
              <a:rPr lang="en-AU" sz="2000" dirty="0" smtClean="0"/>
              <a:t>Consultative - AEMO is taking a consultative </a:t>
            </a:r>
            <a:r>
              <a:rPr lang="en-AU" sz="2000" dirty="0"/>
              <a:t>approach in completing the assessment </a:t>
            </a:r>
            <a:endParaRPr lang="en-AU" sz="2000" dirty="0" smtClean="0"/>
          </a:p>
          <a:p>
            <a:pPr marL="363538" lvl="1" indent="0">
              <a:buNone/>
            </a:pPr>
            <a:r>
              <a:rPr lang="en-AU" sz="2000" dirty="0" smtClean="0"/>
              <a:t> </a:t>
            </a:r>
            <a:endParaRPr lang="en-AU" sz="2000" dirty="0"/>
          </a:p>
          <a:p>
            <a:r>
              <a:rPr lang="en-AU" dirty="0">
                <a:solidFill>
                  <a:srgbClr val="1E4164"/>
                </a:solidFill>
              </a:rPr>
              <a:t>AEMO will support the business’ proposal where the analysis supports the proposal</a:t>
            </a:r>
          </a:p>
          <a:p>
            <a:endParaRPr lang="en-AU" dirty="0">
              <a:solidFill>
                <a:srgbClr val="1E4164"/>
              </a:solidFill>
            </a:endParaRPr>
          </a:p>
          <a:p>
            <a:r>
              <a:rPr lang="en-AU" dirty="0">
                <a:solidFill>
                  <a:srgbClr val="1E4164"/>
                </a:solidFill>
              </a:rPr>
              <a:t>AEMO will suggest alternative options where the analysis does not support the proposal</a:t>
            </a:r>
          </a:p>
          <a:p>
            <a:endParaRPr lang="en-AU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26283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SCOPE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In Scope</a:t>
            </a:r>
          </a:p>
          <a:p>
            <a:pPr lvl="1"/>
            <a:r>
              <a:rPr lang="en-AU" dirty="0" smtClean="0"/>
              <a:t>Augmentations</a:t>
            </a:r>
          </a:p>
          <a:p>
            <a:pPr lvl="2"/>
            <a:r>
              <a:rPr lang="en-AU" dirty="0" smtClean="0"/>
              <a:t>Identify potential </a:t>
            </a:r>
            <a:r>
              <a:rPr lang="en-AU" dirty="0"/>
              <a:t>network limitations </a:t>
            </a:r>
            <a:r>
              <a:rPr lang="en-AU" dirty="0" smtClean="0"/>
              <a:t>over next 7 years</a:t>
            </a:r>
          </a:p>
          <a:p>
            <a:pPr lvl="2"/>
            <a:r>
              <a:rPr lang="en-AU" dirty="0" smtClean="0"/>
              <a:t>For </a:t>
            </a:r>
            <a:r>
              <a:rPr lang="en-AU" dirty="0"/>
              <a:t>each potential limitation, identify and suggest suitable options</a:t>
            </a:r>
            <a:endParaRPr lang="en-AU" dirty="0" smtClean="0"/>
          </a:p>
          <a:p>
            <a:pPr lvl="1"/>
            <a:r>
              <a:rPr lang="en-AU" dirty="0" smtClean="0"/>
              <a:t>Whether </a:t>
            </a:r>
            <a:r>
              <a:rPr lang="en-AU" dirty="0"/>
              <a:t>asset replacement is required given:</a:t>
            </a:r>
          </a:p>
          <a:p>
            <a:pPr lvl="2"/>
            <a:r>
              <a:rPr lang="en-AU" dirty="0"/>
              <a:t>The network capability based on the current assets is sufficient to meet the reliability standards if the asset is </a:t>
            </a:r>
            <a:r>
              <a:rPr lang="en-AU" dirty="0" smtClean="0"/>
              <a:t>retired and not </a:t>
            </a:r>
            <a:r>
              <a:rPr lang="en-AU" dirty="0"/>
              <a:t>replaced</a:t>
            </a:r>
          </a:p>
          <a:p>
            <a:pPr lvl="2"/>
            <a:r>
              <a:rPr lang="en-AU" dirty="0"/>
              <a:t>There is an alternative, more efficient configuration of assets that would achieve the standard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008901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SCOPE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Out of Scope</a:t>
            </a:r>
          </a:p>
          <a:p>
            <a:pPr lvl="1"/>
            <a:r>
              <a:rPr lang="en-AU" dirty="0" smtClean="0"/>
              <a:t>Comment </a:t>
            </a:r>
            <a:r>
              <a:rPr lang="en-AU" dirty="0"/>
              <a:t>on the condition </a:t>
            </a:r>
            <a:r>
              <a:rPr lang="en-AU" dirty="0" smtClean="0"/>
              <a:t>of </a:t>
            </a:r>
            <a:r>
              <a:rPr lang="en-AU" dirty="0"/>
              <a:t>the assets </a:t>
            </a:r>
            <a:endParaRPr lang="en-AU" dirty="0" smtClean="0"/>
          </a:p>
          <a:p>
            <a:pPr lvl="1"/>
            <a:r>
              <a:rPr lang="en-AU" dirty="0" smtClean="0"/>
              <a:t>Assessment of project costs</a:t>
            </a:r>
          </a:p>
          <a:p>
            <a:pPr lvl="1"/>
            <a:r>
              <a:rPr lang="en-AU" dirty="0" smtClean="0"/>
              <a:t>Detailed options analysis</a:t>
            </a:r>
          </a:p>
          <a:p>
            <a:pPr lvl="1"/>
            <a:r>
              <a:rPr lang="en-AU" dirty="0"/>
              <a:t>Identify new strategic land and </a:t>
            </a:r>
            <a:r>
              <a:rPr lang="en-AU" dirty="0" smtClean="0"/>
              <a:t>easement</a:t>
            </a:r>
          </a:p>
          <a:p>
            <a:pPr lvl="1"/>
            <a:r>
              <a:rPr lang="en-AU" dirty="0"/>
              <a:t>Operational </a:t>
            </a:r>
            <a:r>
              <a:rPr lang="en-AU" dirty="0" smtClean="0"/>
              <a:t>expenditure</a:t>
            </a:r>
          </a:p>
          <a:p>
            <a:pPr lvl="1"/>
            <a:r>
              <a:rPr lang="en-AU" dirty="0" smtClean="0"/>
              <a:t>Other </a:t>
            </a:r>
            <a:r>
              <a:rPr lang="en-AU" dirty="0"/>
              <a:t>infrastructures/provisions not directly related to shared transmission network and connection point assets </a:t>
            </a:r>
            <a:r>
              <a:rPr lang="en-AU" dirty="0" smtClean="0"/>
              <a:t>(</a:t>
            </a:r>
            <a:r>
              <a:rPr lang="en-AU" dirty="0"/>
              <a:t>e.g. IT, Metering, Telecommunications)</a:t>
            </a:r>
            <a:endParaRPr lang="en-AU" dirty="0" smtClean="0"/>
          </a:p>
        </p:txBody>
      </p:sp>
    </p:spTree>
    <p:extLst>
      <p:ext uri="{BB962C8B-B14F-4D97-AF65-F5344CB8AC3E}">
        <p14:creationId xmlns:p14="http://schemas.microsoft.com/office/powerpoint/2010/main" val="4216125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Assessment Approach</a:t>
            </a:r>
            <a:endParaRPr lang="en-AU" dirty="0"/>
          </a:p>
        </p:txBody>
      </p:sp>
      <p:grpSp>
        <p:nvGrpSpPr>
          <p:cNvPr id="3" name="Group 4"/>
          <p:cNvGrpSpPr>
            <a:grpSpLocks noChangeAspect="1"/>
          </p:cNvGrpSpPr>
          <p:nvPr/>
        </p:nvGrpSpPr>
        <p:grpSpPr bwMode="auto">
          <a:xfrm>
            <a:off x="395288" y="1196975"/>
            <a:ext cx="8445500" cy="5661025"/>
            <a:chOff x="249" y="754"/>
            <a:chExt cx="5320" cy="3664"/>
          </a:xfrm>
        </p:grpSpPr>
        <p:sp>
          <p:nvSpPr>
            <p:cNvPr id="4" name="AutoShape 3"/>
            <p:cNvSpPr>
              <a:spLocks noChangeAspect="1" noChangeArrowheads="1" noTextEdit="1"/>
            </p:cNvSpPr>
            <p:nvPr/>
          </p:nvSpPr>
          <p:spPr bwMode="auto">
            <a:xfrm>
              <a:off x="249" y="754"/>
              <a:ext cx="5314" cy="329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" name="Rectangle 5"/>
            <p:cNvSpPr>
              <a:spLocks noChangeArrowheads="1"/>
            </p:cNvSpPr>
            <p:nvPr/>
          </p:nvSpPr>
          <p:spPr bwMode="auto">
            <a:xfrm>
              <a:off x="249" y="754"/>
              <a:ext cx="2027" cy="52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" name="Rectangle 6"/>
            <p:cNvSpPr>
              <a:spLocks noChangeArrowheads="1"/>
            </p:cNvSpPr>
            <p:nvPr/>
          </p:nvSpPr>
          <p:spPr bwMode="auto">
            <a:xfrm>
              <a:off x="2270" y="754"/>
              <a:ext cx="3293" cy="526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auto">
            <a:xfrm>
              <a:off x="249" y="1275"/>
              <a:ext cx="1016" cy="2182"/>
            </a:xfrm>
            <a:prstGeom prst="rect">
              <a:avLst/>
            </a:prstGeom>
            <a:solidFill>
              <a:srgbClr val="FFC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" name="Rectangle 8"/>
            <p:cNvSpPr>
              <a:spLocks noChangeArrowheads="1"/>
            </p:cNvSpPr>
            <p:nvPr/>
          </p:nvSpPr>
          <p:spPr bwMode="auto">
            <a:xfrm>
              <a:off x="1260" y="1275"/>
              <a:ext cx="4303" cy="2182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0" name="Rectangle 9"/>
            <p:cNvSpPr>
              <a:spLocks noChangeArrowheads="1"/>
            </p:cNvSpPr>
            <p:nvPr/>
          </p:nvSpPr>
          <p:spPr bwMode="auto">
            <a:xfrm>
              <a:off x="249" y="3452"/>
              <a:ext cx="5314" cy="966"/>
            </a:xfrm>
            <a:prstGeom prst="rect">
              <a:avLst/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11" name="Rectangle 10"/>
            <p:cNvSpPr>
              <a:spLocks noChangeArrowheads="1"/>
            </p:cNvSpPr>
            <p:nvPr/>
          </p:nvSpPr>
          <p:spPr bwMode="auto">
            <a:xfrm>
              <a:off x="2291" y="1004"/>
              <a:ext cx="710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Capacity driven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2" name="Rectangle 11"/>
            <p:cNvSpPr>
              <a:spLocks noChangeArrowheads="1"/>
            </p:cNvSpPr>
            <p:nvPr/>
          </p:nvSpPr>
          <p:spPr bwMode="auto">
            <a:xfrm>
              <a:off x="2291" y="1132"/>
              <a:ext cx="1317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For a proposed augmentation: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3" name="Rectangle 12"/>
            <p:cNvSpPr>
              <a:spLocks noChangeArrowheads="1"/>
            </p:cNvSpPr>
            <p:nvPr/>
          </p:nvSpPr>
          <p:spPr bwMode="auto">
            <a:xfrm>
              <a:off x="3935" y="1004"/>
              <a:ext cx="76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Condition driven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4" name="Rectangle 13"/>
            <p:cNvSpPr>
              <a:spLocks noChangeArrowheads="1"/>
            </p:cNvSpPr>
            <p:nvPr/>
          </p:nvSpPr>
          <p:spPr bwMode="auto">
            <a:xfrm>
              <a:off x="3935" y="1132"/>
              <a:ext cx="1496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For a proposed asset replacement: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5" name="Rectangle 14"/>
            <p:cNvSpPr>
              <a:spLocks noChangeArrowheads="1"/>
            </p:cNvSpPr>
            <p:nvPr/>
          </p:nvSpPr>
          <p:spPr bwMode="auto">
            <a:xfrm>
              <a:off x="269" y="1475"/>
              <a:ext cx="960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1. Network capability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6" name="Rectangle 15"/>
            <p:cNvSpPr>
              <a:spLocks noChangeArrowheads="1"/>
            </p:cNvSpPr>
            <p:nvPr/>
          </p:nvSpPr>
          <p:spPr bwMode="auto">
            <a:xfrm>
              <a:off x="1280" y="1347"/>
              <a:ext cx="1016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What level of demand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7" name="Rectangle 16"/>
            <p:cNvSpPr>
              <a:spLocks noChangeArrowheads="1"/>
            </p:cNvSpPr>
            <p:nvPr/>
          </p:nvSpPr>
          <p:spPr bwMode="auto">
            <a:xfrm>
              <a:off x="1280" y="1475"/>
              <a:ext cx="77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can the network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8" name="Rectangle 17"/>
            <p:cNvSpPr>
              <a:spLocks noChangeArrowheads="1"/>
            </p:cNvSpPr>
            <p:nvPr/>
          </p:nvSpPr>
          <p:spPr bwMode="auto">
            <a:xfrm>
              <a:off x="1280" y="1602"/>
              <a:ext cx="485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support …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19" name="Rectangle 18"/>
            <p:cNvSpPr>
              <a:spLocks noChangeArrowheads="1"/>
            </p:cNvSpPr>
            <p:nvPr/>
          </p:nvSpPr>
          <p:spPr bwMode="auto">
            <a:xfrm>
              <a:off x="2291" y="1475"/>
              <a:ext cx="1327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for all N-x contingency events?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0" name="Rectangle 19"/>
            <p:cNvSpPr>
              <a:spLocks noChangeArrowheads="1"/>
            </p:cNvSpPr>
            <p:nvPr/>
          </p:nvSpPr>
          <p:spPr bwMode="auto">
            <a:xfrm>
              <a:off x="3935" y="1475"/>
              <a:ext cx="1046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if the asset was retired?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1" name="Rectangle 20"/>
            <p:cNvSpPr>
              <a:spLocks noChangeArrowheads="1"/>
            </p:cNvSpPr>
            <p:nvPr/>
          </p:nvSpPr>
          <p:spPr bwMode="auto">
            <a:xfrm>
              <a:off x="269" y="1986"/>
              <a:ext cx="934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2. Projected demand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2" name="Rectangle 21"/>
            <p:cNvSpPr>
              <a:spLocks noChangeArrowheads="1"/>
            </p:cNvSpPr>
            <p:nvPr/>
          </p:nvSpPr>
          <p:spPr bwMode="auto">
            <a:xfrm>
              <a:off x="1280" y="1858"/>
              <a:ext cx="100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Is there load at risk or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3" name="Rectangle 22"/>
            <p:cNvSpPr>
              <a:spLocks noChangeArrowheads="1"/>
            </p:cNvSpPr>
            <p:nvPr/>
          </p:nvSpPr>
          <p:spPr bwMode="auto">
            <a:xfrm>
              <a:off x="1280" y="1986"/>
              <a:ext cx="868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market congestion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4" name="Rectangle 23"/>
            <p:cNvSpPr>
              <a:spLocks noChangeArrowheads="1"/>
            </p:cNvSpPr>
            <p:nvPr/>
          </p:nvSpPr>
          <p:spPr bwMode="auto">
            <a:xfrm>
              <a:off x="1280" y="2113"/>
              <a:ext cx="546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expected ...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5" name="Rectangle 24"/>
            <p:cNvSpPr>
              <a:spLocks noChangeArrowheads="1"/>
            </p:cNvSpPr>
            <p:nvPr/>
          </p:nvSpPr>
          <p:spPr bwMode="auto">
            <a:xfrm>
              <a:off x="2291" y="1986"/>
              <a:ext cx="1567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under the most critical contingency?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6" name="Rectangle 25"/>
            <p:cNvSpPr>
              <a:spLocks noChangeArrowheads="1"/>
            </p:cNvSpPr>
            <p:nvPr/>
          </p:nvSpPr>
          <p:spPr bwMode="auto">
            <a:xfrm>
              <a:off x="3935" y="1924"/>
              <a:ext cx="1246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after any beneficial network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7" name="Rectangle 26"/>
            <p:cNvSpPr>
              <a:spLocks noChangeArrowheads="1"/>
            </p:cNvSpPr>
            <p:nvPr/>
          </p:nvSpPr>
          <p:spPr bwMode="auto">
            <a:xfrm>
              <a:off x="3935" y="2052"/>
              <a:ext cx="740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reconfiguration?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8" name="Rectangle 27"/>
            <p:cNvSpPr>
              <a:spLocks noChangeArrowheads="1"/>
            </p:cNvSpPr>
            <p:nvPr/>
          </p:nvSpPr>
          <p:spPr bwMode="auto">
            <a:xfrm>
              <a:off x="1923" y="2532"/>
              <a:ext cx="306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If yes: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29" name="Rectangle 28"/>
            <p:cNvSpPr>
              <a:spLocks noChangeArrowheads="1"/>
            </p:cNvSpPr>
            <p:nvPr/>
          </p:nvSpPr>
          <p:spPr bwMode="auto">
            <a:xfrm>
              <a:off x="2291" y="2338"/>
              <a:ext cx="1496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Augmentation required within the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0" name="Rectangle 29"/>
            <p:cNvSpPr>
              <a:spLocks noChangeArrowheads="1"/>
            </p:cNvSpPr>
            <p:nvPr/>
          </p:nvSpPr>
          <p:spPr bwMode="auto">
            <a:xfrm>
              <a:off x="2291" y="2466"/>
              <a:ext cx="1593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regulatory period. Identify preferred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1" name="Rectangle 30"/>
            <p:cNvSpPr>
              <a:spLocks noChangeArrowheads="1"/>
            </p:cNvSpPr>
            <p:nvPr/>
          </p:nvSpPr>
          <p:spPr bwMode="auto">
            <a:xfrm>
              <a:off x="2291" y="2594"/>
              <a:ext cx="1582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option under jurisdictional reliability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2" name="Rectangle 31"/>
            <p:cNvSpPr>
              <a:spLocks noChangeArrowheads="1"/>
            </p:cNvSpPr>
            <p:nvPr/>
          </p:nvSpPr>
          <p:spPr bwMode="auto">
            <a:xfrm>
              <a:off x="2291" y="2721"/>
              <a:ext cx="373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criteria.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3" name="Rectangle 32"/>
            <p:cNvSpPr>
              <a:spLocks noChangeArrowheads="1"/>
            </p:cNvSpPr>
            <p:nvPr/>
          </p:nvSpPr>
          <p:spPr bwMode="auto">
            <a:xfrm>
              <a:off x="3935" y="2466"/>
              <a:ext cx="1542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Replacement (with higher capacity)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4" name="Rectangle 33"/>
            <p:cNvSpPr>
              <a:spLocks noChangeArrowheads="1"/>
            </p:cNvSpPr>
            <p:nvPr/>
          </p:nvSpPr>
          <p:spPr bwMode="auto">
            <a:xfrm>
              <a:off x="3935" y="2594"/>
              <a:ext cx="1634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required within the regulatory period.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5" name="Rectangle 34"/>
            <p:cNvSpPr>
              <a:spLocks noChangeArrowheads="1"/>
            </p:cNvSpPr>
            <p:nvPr/>
          </p:nvSpPr>
          <p:spPr bwMode="auto">
            <a:xfrm>
              <a:off x="1959" y="3110"/>
              <a:ext cx="276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70C0"/>
                  </a:solidFill>
                  <a:effectLst/>
                  <a:latin typeface="Calibri" panose="020F0502020204030204" pitchFamily="34" charset="0"/>
                </a:rPr>
                <a:t>If no: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6" name="Rectangle 35"/>
            <p:cNvSpPr>
              <a:spLocks noChangeArrowheads="1"/>
            </p:cNvSpPr>
            <p:nvPr/>
          </p:nvSpPr>
          <p:spPr bwMode="auto">
            <a:xfrm>
              <a:off x="2291" y="3110"/>
              <a:ext cx="1220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Augmentation not required.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7" name="Rectangle 36"/>
            <p:cNvSpPr>
              <a:spLocks noChangeArrowheads="1"/>
            </p:cNvSpPr>
            <p:nvPr/>
          </p:nvSpPr>
          <p:spPr bwMode="auto">
            <a:xfrm>
              <a:off x="3935" y="2982"/>
              <a:ext cx="1521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Replacement may not be required: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8" name="Rectangle 37"/>
            <p:cNvSpPr>
              <a:spLocks noChangeArrowheads="1"/>
            </p:cNvSpPr>
            <p:nvPr/>
          </p:nvSpPr>
          <p:spPr bwMode="auto">
            <a:xfrm>
              <a:off x="3935" y="3110"/>
              <a:ext cx="1608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Retirement, derating or replacement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39" name="Rectangle 38"/>
            <p:cNvSpPr>
              <a:spLocks noChangeArrowheads="1"/>
            </p:cNvSpPr>
            <p:nvPr/>
          </p:nvSpPr>
          <p:spPr bwMode="auto">
            <a:xfrm>
              <a:off x="3935" y="3238"/>
              <a:ext cx="883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0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with lower capacity.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1" name="Rectangle 40"/>
            <p:cNvSpPr>
              <a:spLocks noChangeArrowheads="1"/>
            </p:cNvSpPr>
            <p:nvPr/>
          </p:nvSpPr>
          <p:spPr bwMode="auto">
            <a:xfrm>
              <a:off x="269" y="2691"/>
              <a:ext cx="960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3. Assessment under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2" name="Rectangle 41"/>
            <p:cNvSpPr>
              <a:spLocks noChangeArrowheads="1"/>
            </p:cNvSpPr>
            <p:nvPr/>
          </p:nvSpPr>
          <p:spPr bwMode="auto">
            <a:xfrm>
              <a:off x="269" y="2819"/>
              <a:ext cx="904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applicable planning 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3" name="Rectangle 42"/>
            <p:cNvSpPr>
              <a:spLocks noChangeArrowheads="1"/>
            </p:cNvSpPr>
            <p:nvPr/>
          </p:nvSpPr>
          <p:spPr bwMode="auto">
            <a:xfrm>
              <a:off x="269" y="2946"/>
              <a:ext cx="357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criteria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8" name="Rectangle 47"/>
            <p:cNvSpPr>
              <a:spLocks noChangeArrowheads="1"/>
            </p:cNvSpPr>
            <p:nvPr/>
          </p:nvSpPr>
          <p:spPr bwMode="auto">
            <a:xfrm>
              <a:off x="3496" y="805"/>
              <a:ext cx="929" cy="14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none" lIns="0" tIns="0" rIns="0" bIns="0" numCol="1" anchor="t" anchorCtr="0" compatLnSpc="1">
              <a:prstTxWarp prst="textNoShape">
                <a:avLst/>
              </a:prstTxWarp>
              <a:spAutoFit/>
            </a:bodyPr>
            <a:lstStyle>
              <a:lvl1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altLang="en-US" sz="1200" b="1" i="0" u="none" strike="noStrike" cap="none" normalizeH="0" baseline="0" smtClean="0">
                  <a:ln>
                    <a:noFill/>
                  </a:ln>
                  <a:solidFill>
                    <a:srgbClr val="000000"/>
                  </a:solidFill>
                  <a:effectLst/>
                  <a:latin typeface="Calibri" panose="020F0502020204030204" pitchFamily="34" charset="0"/>
                </a:rPr>
                <a:t>Network investment</a:t>
              </a:r>
              <a:endParaRPr kumimoji="0" lang="en-US" altLang="en-US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endParaRPr>
            </a:p>
          </p:txBody>
        </p:sp>
        <p:sp>
          <p:nvSpPr>
            <p:cNvPr id="49" name="Rectangle 48"/>
            <p:cNvSpPr>
              <a:spLocks noChangeArrowheads="1"/>
            </p:cNvSpPr>
            <p:nvPr/>
          </p:nvSpPr>
          <p:spPr bwMode="auto">
            <a:xfrm>
              <a:off x="249" y="754"/>
              <a:ext cx="5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0" name="Rectangle 49"/>
            <p:cNvSpPr>
              <a:spLocks noChangeArrowheads="1"/>
            </p:cNvSpPr>
            <p:nvPr/>
          </p:nvSpPr>
          <p:spPr bwMode="auto">
            <a:xfrm>
              <a:off x="1260" y="754"/>
              <a:ext cx="5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1" name="Rectangle 50"/>
            <p:cNvSpPr>
              <a:spLocks noChangeArrowheads="1"/>
            </p:cNvSpPr>
            <p:nvPr/>
          </p:nvSpPr>
          <p:spPr bwMode="auto">
            <a:xfrm>
              <a:off x="2270" y="754"/>
              <a:ext cx="6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2" name="Line 51"/>
            <p:cNvSpPr>
              <a:spLocks noChangeShapeType="1"/>
            </p:cNvSpPr>
            <p:nvPr/>
          </p:nvSpPr>
          <p:spPr bwMode="auto">
            <a:xfrm>
              <a:off x="2276" y="754"/>
              <a:ext cx="328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3" name="Rectangle 52"/>
            <p:cNvSpPr>
              <a:spLocks noChangeArrowheads="1"/>
            </p:cNvSpPr>
            <p:nvPr/>
          </p:nvSpPr>
          <p:spPr bwMode="auto">
            <a:xfrm>
              <a:off x="2276" y="754"/>
              <a:ext cx="328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4" name="Rectangle 53"/>
            <p:cNvSpPr>
              <a:spLocks noChangeArrowheads="1"/>
            </p:cNvSpPr>
            <p:nvPr/>
          </p:nvSpPr>
          <p:spPr bwMode="auto">
            <a:xfrm>
              <a:off x="5558" y="754"/>
              <a:ext cx="5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5" name="Rectangle 54"/>
            <p:cNvSpPr>
              <a:spLocks noChangeArrowheads="1"/>
            </p:cNvSpPr>
            <p:nvPr/>
          </p:nvSpPr>
          <p:spPr bwMode="auto">
            <a:xfrm>
              <a:off x="3914" y="754"/>
              <a:ext cx="5" cy="1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6" name="Line 55"/>
            <p:cNvSpPr>
              <a:spLocks noChangeShapeType="1"/>
            </p:cNvSpPr>
            <p:nvPr/>
          </p:nvSpPr>
          <p:spPr bwMode="auto">
            <a:xfrm>
              <a:off x="2276" y="974"/>
              <a:ext cx="3287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7" name="Rectangle 56"/>
            <p:cNvSpPr>
              <a:spLocks noChangeArrowheads="1"/>
            </p:cNvSpPr>
            <p:nvPr/>
          </p:nvSpPr>
          <p:spPr bwMode="auto">
            <a:xfrm>
              <a:off x="2276" y="974"/>
              <a:ext cx="3287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8" name="Line 57"/>
            <p:cNvSpPr>
              <a:spLocks noChangeShapeType="1"/>
            </p:cNvSpPr>
            <p:nvPr/>
          </p:nvSpPr>
          <p:spPr bwMode="auto">
            <a:xfrm>
              <a:off x="254" y="1275"/>
              <a:ext cx="530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59" name="Rectangle 58"/>
            <p:cNvSpPr>
              <a:spLocks noChangeArrowheads="1"/>
            </p:cNvSpPr>
            <p:nvPr/>
          </p:nvSpPr>
          <p:spPr bwMode="auto">
            <a:xfrm>
              <a:off x="254" y="1275"/>
              <a:ext cx="5309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0" name="Line 59"/>
            <p:cNvSpPr>
              <a:spLocks noChangeShapeType="1"/>
            </p:cNvSpPr>
            <p:nvPr/>
          </p:nvSpPr>
          <p:spPr bwMode="auto">
            <a:xfrm>
              <a:off x="254" y="1786"/>
              <a:ext cx="530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1" name="Rectangle 60"/>
            <p:cNvSpPr>
              <a:spLocks noChangeArrowheads="1"/>
            </p:cNvSpPr>
            <p:nvPr/>
          </p:nvSpPr>
          <p:spPr bwMode="auto">
            <a:xfrm>
              <a:off x="254" y="1786"/>
              <a:ext cx="5309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2" name="Line 61"/>
            <p:cNvSpPr>
              <a:spLocks noChangeShapeType="1"/>
            </p:cNvSpPr>
            <p:nvPr/>
          </p:nvSpPr>
          <p:spPr bwMode="auto">
            <a:xfrm>
              <a:off x="254" y="2297"/>
              <a:ext cx="530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3" name="Rectangle 62"/>
            <p:cNvSpPr>
              <a:spLocks noChangeArrowheads="1"/>
            </p:cNvSpPr>
            <p:nvPr/>
          </p:nvSpPr>
          <p:spPr bwMode="auto">
            <a:xfrm>
              <a:off x="254" y="2297"/>
              <a:ext cx="5309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4" name="Line 63"/>
            <p:cNvSpPr>
              <a:spLocks noChangeShapeType="1"/>
            </p:cNvSpPr>
            <p:nvPr/>
          </p:nvSpPr>
          <p:spPr bwMode="auto">
            <a:xfrm>
              <a:off x="1265" y="2875"/>
              <a:ext cx="4298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5" name="Rectangle 64"/>
            <p:cNvSpPr>
              <a:spLocks noChangeArrowheads="1"/>
            </p:cNvSpPr>
            <p:nvPr/>
          </p:nvSpPr>
          <p:spPr bwMode="auto">
            <a:xfrm>
              <a:off x="1265" y="2875"/>
              <a:ext cx="4298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6" name="Line 65"/>
            <p:cNvSpPr>
              <a:spLocks noChangeShapeType="1"/>
            </p:cNvSpPr>
            <p:nvPr/>
          </p:nvSpPr>
          <p:spPr bwMode="auto">
            <a:xfrm>
              <a:off x="249" y="1275"/>
              <a:ext cx="0" cy="2182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7" name="Rectangle 66"/>
            <p:cNvSpPr>
              <a:spLocks noChangeArrowheads="1"/>
            </p:cNvSpPr>
            <p:nvPr/>
          </p:nvSpPr>
          <p:spPr bwMode="auto">
            <a:xfrm>
              <a:off x="249" y="1275"/>
              <a:ext cx="5" cy="218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8" name="Line 67"/>
            <p:cNvSpPr>
              <a:spLocks noChangeShapeType="1"/>
            </p:cNvSpPr>
            <p:nvPr/>
          </p:nvSpPr>
          <p:spPr bwMode="auto">
            <a:xfrm>
              <a:off x="1260" y="1280"/>
              <a:ext cx="0" cy="2177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69" name="Rectangle 68"/>
            <p:cNvSpPr>
              <a:spLocks noChangeArrowheads="1"/>
            </p:cNvSpPr>
            <p:nvPr/>
          </p:nvSpPr>
          <p:spPr bwMode="auto">
            <a:xfrm>
              <a:off x="1260" y="1280"/>
              <a:ext cx="5" cy="2177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0" name="Line 69"/>
            <p:cNvSpPr>
              <a:spLocks noChangeShapeType="1"/>
            </p:cNvSpPr>
            <p:nvPr/>
          </p:nvSpPr>
          <p:spPr bwMode="auto">
            <a:xfrm>
              <a:off x="2270" y="754"/>
              <a:ext cx="0" cy="2703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1" name="Rectangle 70"/>
            <p:cNvSpPr>
              <a:spLocks noChangeArrowheads="1"/>
            </p:cNvSpPr>
            <p:nvPr/>
          </p:nvSpPr>
          <p:spPr bwMode="auto">
            <a:xfrm>
              <a:off x="2270" y="754"/>
              <a:ext cx="6" cy="2703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2" name="Line 71"/>
            <p:cNvSpPr>
              <a:spLocks noChangeShapeType="1"/>
            </p:cNvSpPr>
            <p:nvPr/>
          </p:nvSpPr>
          <p:spPr bwMode="auto">
            <a:xfrm>
              <a:off x="3914" y="979"/>
              <a:ext cx="0" cy="247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3" name="Rectangle 72"/>
            <p:cNvSpPr>
              <a:spLocks noChangeArrowheads="1"/>
            </p:cNvSpPr>
            <p:nvPr/>
          </p:nvSpPr>
          <p:spPr bwMode="auto">
            <a:xfrm>
              <a:off x="3914" y="979"/>
              <a:ext cx="5" cy="247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4" name="Line 73"/>
            <p:cNvSpPr>
              <a:spLocks noChangeShapeType="1"/>
            </p:cNvSpPr>
            <p:nvPr/>
          </p:nvSpPr>
          <p:spPr bwMode="auto">
            <a:xfrm>
              <a:off x="254" y="3452"/>
              <a:ext cx="5309" cy="0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5" name="Rectangle 74"/>
            <p:cNvSpPr>
              <a:spLocks noChangeArrowheads="1"/>
            </p:cNvSpPr>
            <p:nvPr/>
          </p:nvSpPr>
          <p:spPr bwMode="auto">
            <a:xfrm>
              <a:off x="254" y="3452"/>
              <a:ext cx="5309" cy="5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6" name="Line 75"/>
            <p:cNvSpPr>
              <a:spLocks noChangeShapeType="1"/>
            </p:cNvSpPr>
            <p:nvPr/>
          </p:nvSpPr>
          <p:spPr bwMode="auto">
            <a:xfrm>
              <a:off x="5558" y="759"/>
              <a:ext cx="0" cy="2698"/>
            </a:xfrm>
            <a:prstGeom prst="line">
              <a:avLst/>
            </a:prstGeom>
            <a:noFill/>
            <a:ln w="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7" name="Rectangle 76"/>
            <p:cNvSpPr>
              <a:spLocks noChangeArrowheads="1"/>
            </p:cNvSpPr>
            <p:nvPr/>
          </p:nvSpPr>
          <p:spPr bwMode="auto">
            <a:xfrm>
              <a:off x="5558" y="759"/>
              <a:ext cx="5" cy="2698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8" name="Line 77"/>
            <p:cNvSpPr>
              <a:spLocks noChangeShapeType="1"/>
            </p:cNvSpPr>
            <p:nvPr/>
          </p:nvSpPr>
          <p:spPr bwMode="auto">
            <a:xfrm>
              <a:off x="5563" y="75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79" name="Rectangle 78"/>
            <p:cNvSpPr>
              <a:spLocks noChangeArrowheads="1"/>
            </p:cNvSpPr>
            <p:nvPr/>
          </p:nvSpPr>
          <p:spPr bwMode="auto">
            <a:xfrm>
              <a:off x="5563" y="754"/>
              <a:ext cx="5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0" name="Line 79"/>
            <p:cNvSpPr>
              <a:spLocks noChangeShapeType="1"/>
            </p:cNvSpPr>
            <p:nvPr/>
          </p:nvSpPr>
          <p:spPr bwMode="auto">
            <a:xfrm>
              <a:off x="5563" y="97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1" name="Rectangle 80"/>
            <p:cNvSpPr>
              <a:spLocks noChangeArrowheads="1"/>
            </p:cNvSpPr>
            <p:nvPr/>
          </p:nvSpPr>
          <p:spPr bwMode="auto">
            <a:xfrm>
              <a:off x="5563" y="974"/>
              <a:ext cx="5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2" name="Line 81"/>
            <p:cNvSpPr>
              <a:spLocks noChangeShapeType="1"/>
            </p:cNvSpPr>
            <p:nvPr/>
          </p:nvSpPr>
          <p:spPr bwMode="auto">
            <a:xfrm>
              <a:off x="5563" y="127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3" name="Rectangle 82"/>
            <p:cNvSpPr>
              <a:spLocks noChangeArrowheads="1"/>
            </p:cNvSpPr>
            <p:nvPr/>
          </p:nvSpPr>
          <p:spPr bwMode="auto">
            <a:xfrm>
              <a:off x="5563" y="1275"/>
              <a:ext cx="5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4" name="Line 83"/>
            <p:cNvSpPr>
              <a:spLocks noChangeShapeType="1"/>
            </p:cNvSpPr>
            <p:nvPr/>
          </p:nvSpPr>
          <p:spPr bwMode="auto">
            <a:xfrm>
              <a:off x="5563" y="1786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5" name="Rectangle 84"/>
            <p:cNvSpPr>
              <a:spLocks noChangeArrowheads="1"/>
            </p:cNvSpPr>
            <p:nvPr/>
          </p:nvSpPr>
          <p:spPr bwMode="auto">
            <a:xfrm>
              <a:off x="5563" y="1786"/>
              <a:ext cx="5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6" name="Line 85"/>
            <p:cNvSpPr>
              <a:spLocks noChangeShapeType="1"/>
            </p:cNvSpPr>
            <p:nvPr/>
          </p:nvSpPr>
          <p:spPr bwMode="auto">
            <a:xfrm>
              <a:off x="5563" y="2297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7" name="Rectangle 86"/>
            <p:cNvSpPr>
              <a:spLocks noChangeArrowheads="1"/>
            </p:cNvSpPr>
            <p:nvPr/>
          </p:nvSpPr>
          <p:spPr bwMode="auto">
            <a:xfrm>
              <a:off x="5563" y="2297"/>
              <a:ext cx="5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8" name="Line 87"/>
            <p:cNvSpPr>
              <a:spLocks noChangeShapeType="1"/>
            </p:cNvSpPr>
            <p:nvPr/>
          </p:nvSpPr>
          <p:spPr bwMode="auto">
            <a:xfrm>
              <a:off x="5563" y="2875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89" name="Rectangle 88"/>
            <p:cNvSpPr>
              <a:spLocks noChangeArrowheads="1"/>
            </p:cNvSpPr>
            <p:nvPr/>
          </p:nvSpPr>
          <p:spPr bwMode="auto">
            <a:xfrm>
              <a:off x="5563" y="2875"/>
              <a:ext cx="5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0" name="Line 89"/>
            <p:cNvSpPr>
              <a:spLocks noChangeShapeType="1"/>
            </p:cNvSpPr>
            <p:nvPr/>
          </p:nvSpPr>
          <p:spPr bwMode="auto">
            <a:xfrm>
              <a:off x="5563" y="3452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1" name="Rectangle 90"/>
            <p:cNvSpPr>
              <a:spLocks noChangeArrowheads="1"/>
            </p:cNvSpPr>
            <p:nvPr/>
          </p:nvSpPr>
          <p:spPr bwMode="auto">
            <a:xfrm>
              <a:off x="5563" y="3452"/>
              <a:ext cx="5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2" name="Line 91"/>
            <p:cNvSpPr>
              <a:spLocks noChangeShapeType="1"/>
            </p:cNvSpPr>
            <p:nvPr/>
          </p:nvSpPr>
          <p:spPr bwMode="auto">
            <a:xfrm>
              <a:off x="5563" y="3534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3" name="Rectangle 92"/>
            <p:cNvSpPr>
              <a:spLocks noChangeArrowheads="1"/>
            </p:cNvSpPr>
            <p:nvPr/>
          </p:nvSpPr>
          <p:spPr bwMode="auto">
            <a:xfrm>
              <a:off x="5563" y="3534"/>
              <a:ext cx="5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4" name="Line 93"/>
            <p:cNvSpPr>
              <a:spLocks noChangeShapeType="1"/>
            </p:cNvSpPr>
            <p:nvPr/>
          </p:nvSpPr>
          <p:spPr bwMode="auto">
            <a:xfrm>
              <a:off x="5563" y="4040"/>
              <a:ext cx="1" cy="1"/>
            </a:xfrm>
            <a:prstGeom prst="line">
              <a:avLst/>
            </a:prstGeom>
            <a:noFill/>
            <a:ln w="0">
              <a:solidFill>
                <a:srgbClr val="D4D4D4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  <p:sp>
          <p:nvSpPr>
            <p:cNvPr id="95" name="Rectangle 94"/>
            <p:cNvSpPr>
              <a:spLocks noChangeArrowheads="1"/>
            </p:cNvSpPr>
            <p:nvPr/>
          </p:nvSpPr>
          <p:spPr bwMode="auto">
            <a:xfrm>
              <a:off x="5563" y="4040"/>
              <a:ext cx="5" cy="5"/>
            </a:xfrm>
            <a:prstGeom prst="rect">
              <a:avLst/>
            </a:prstGeom>
            <a:solidFill>
              <a:srgbClr val="D4D4D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AU"/>
            </a:p>
          </p:txBody>
        </p:sp>
      </p:grpSp>
    </p:spTree>
    <p:extLst>
      <p:ext uri="{BB962C8B-B14F-4D97-AF65-F5344CB8AC3E}">
        <p14:creationId xmlns:p14="http://schemas.microsoft.com/office/powerpoint/2010/main" val="24158778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Stakeholder engagement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 smtClean="0"/>
              <a:t>Worked </a:t>
            </a:r>
            <a:r>
              <a:rPr lang="en-AU" dirty="0"/>
              <a:t>closely with NSPs </a:t>
            </a:r>
            <a:r>
              <a:rPr lang="en-AU" dirty="0" smtClean="0"/>
              <a:t>to</a:t>
            </a:r>
            <a:endParaRPr lang="en-AU" dirty="0"/>
          </a:p>
          <a:p>
            <a:pPr lvl="1"/>
            <a:r>
              <a:rPr lang="en-AU" dirty="0"/>
              <a:t>Access data and information</a:t>
            </a:r>
          </a:p>
          <a:p>
            <a:pPr lvl="1"/>
            <a:r>
              <a:rPr lang="en-AU" dirty="0"/>
              <a:t>Hold regular workshops plus in regular contact</a:t>
            </a:r>
          </a:p>
          <a:p>
            <a:endParaRPr lang="en-AU" dirty="0" smtClean="0"/>
          </a:p>
          <a:p>
            <a:r>
              <a:rPr lang="en-AU" dirty="0" smtClean="0"/>
              <a:t>Regular </a:t>
            </a:r>
            <a:r>
              <a:rPr lang="en-AU" dirty="0"/>
              <a:t>updates to AER throughout process.</a:t>
            </a:r>
          </a:p>
          <a:p>
            <a:endParaRPr lang="en-AU" dirty="0" smtClean="0"/>
          </a:p>
          <a:p>
            <a:r>
              <a:rPr lang="en-AU" dirty="0" smtClean="0"/>
              <a:t>Appointed </a:t>
            </a:r>
            <a:r>
              <a:rPr lang="en-AU" dirty="0"/>
              <a:t>external consultants </a:t>
            </a:r>
            <a:r>
              <a:rPr lang="en-AU" dirty="0" smtClean="0"/>
              <a:t>for reviewing complex projects</a:t>
            </a: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19373669"/>
      </p:ext>
    </p:extLst>
  </p:cSld>
  <p:clrMapOvr>
    <a:masterClrMapping/>
  </p:clrMapOvr>
</p:sld>
</file>

<file path=ppt/theme/theme1.xml><?xml version="1.0" encoding="utf-8"?>
<a:theme xmlns:a="http://schemas.openxmlformats.org/drawingml/2006/main" name="AEMO External - Red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AEMO09">
  <a:themeElements>
    <a:clrScheme name="AEMO09">
      <a:dk1>
        <a:srgbClr val="1E4164"/>
      </a:dk1>
      <a:lt1>
        <a:srgbClr val="FFFFFF"/>
      </a:lt1>
      <a:dk2>
        <a:srgbClr val="F37421"/>
      </a:dk2>
      <a:lt2>
        <a:srgbClr val="C41230"/>
      </a:lt2>
      <a:accent1>
        <a:srgbClr val="FFC222"/>
      </a:accent1>
      <a:accent2>
        <a:srgbClr val="948671"/>
      </a:accent2>
      <a:accent3>
        <a:srgbClr val="FFFFFF"/>
      </a:accent3>
      <a:accent4>
        <a:srgbClr val="1E4164"/>
      </a:accent4>
      <a:accent5>
        <a:srgbClr val="A9C399"/>
      </a:accent5>
      <a:accent6>
        <a:srgbClr val="CB7E80"/>
      </a:accent6>
      <a:hlink>
        <a:srgbClr val="F37421"/>
      </a:hlink>
      <a:folHlink>
        <a:srgbClr val="C4123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EMOCustodian xmlns="a14523ce-dede-483e-883a-2d83261080bd">
      <UserInfo>
        <DisplayName>James Lindley</DisplayName>
        <AccountId>65</AccountId>
        <AccountType/>
      </UserInfo>
    </AEMOCustodian>
    <ArchiveDocument xmlns="a14523ce-dede-483e-883a-2d83261080bd">false</ArchiveDocument>
    <AEMODocumentTypeTaxHTField0 xmlns="a14523ce-dede-483e-883a-2d83261080bd">
      <Terms xmlns="http://schemas.microsoft.com/office/infopath/2007/PartnerControls">
        <TermInfo xmlns="http://schemas.microsoft.com/office/infopath/2007/PartnerControls">
          <TermName xmlns="http://schemas.microsoft.com/office/infopath/2007/PartnerControls">Meeting Record</TermName>
          <TermId xmlns="http://schemas.microsoft.com/office/infopath/2007/PartnerControls">8540d063-0d88-4b0f-87c5-6766fc13a82e</TermId>
        </TermInfo>
      </Terms>
    </AEMODocumentTypeTaxHTField0>
    <AEMOKeywordsTaxHTField0 xmlns="a14523ce-dede-483e-883a-2d83261080bd">
      <Terms xmlns="http://schemas.microsoft.com/office/infopath/2007/PartnerControls"/>
    </AEMOKeywordsTaxHTField0>
    <TaxCatchAll xmlns="a14523ce-dede-483e-883a-2d83261080bd">
      <Value>4</Value>
    </TaxCatchAll>
    <AEMODescription xmlns="a14523ce-dede-483e-883a-2d83261080bd" xsi:nil="true"/>
    <_dlc_DocId xmlns="a14523ce-dede-483e-883a-2d83261080bd">NETWORKDEV-14-635</_dlc_DocId>
    <_dlc_DocIdUrl xmlns="a14523ce-dede-483e-883a-2d83261080bd">
      <Url>http://sharedocs/sites/nd/_layouts/DocIdRedir.aspx?ID=NETWORKDEV-14-635</Url>
      <Description>NETWORKDEV-14-635</Description>
    </_dlc_DocIdUrl>
  </documentManagement>
</p:properties>
</file>

<file path=customXml/item2.xml><?xml version="1.0" encoding="utf-8"?>
<?mso-contentType ?>
<SharedContentType xmlns="Microsoft.SharePoint.Taxonomy.ContentTypeSync" SourceId="409ac0fb-07cb-4169-8a26-def2760b5502" ContentTypeId="0x0101009BE89D58CAF0934CA32A20BCFFD353DC" PreviousValue="false"/>
</file>

<file path=customXml/item3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ct:contentTypeSchema xmlns:ct="http://schemas.microsoft.com/office/2006/metadata/contentType" xmlns:ma="http://schemas.microsoft.com/office/2006/metadata/properties/metaAttributes" ct:_="" ma:_="" ma:contentTypeName="AEMODocument" ma:contentTypeID="0x0101009BE89D58CAF0934CA32A20BCFFD353DC0041D606750737224F93E3D58E0163642D" ma:contentTypeVersion="27" ma:contentTypeDescription="" ma:contentTypeScope="" ma:versionID="eff532ef3bfd893b0bae339b35c982d9">
  <xsd:schema xmlns:xsd="http://www.w3.org/2001/XMLSchema" xmlns:xs="http://www.w3.org/2001/XMLSchema" xmlns:p="http://schemas.microsoft.com/office/2006/metadata/properties" xmlns:ns2="a14523ce-dede-483e-883a-2d83261080bd" targetNamespace="http://schemas.microsoft.com/office/2006/metadata/properties" ma:root="true" ma:fieldsID="a639c3d8ef4de221371c8cc8c2fcf43b" ns2:_="">
    <xsd:import namespace="a14523ce-dede-483e-883a-2d83261080b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AEMOCustodian" minOccurs="0"/>
                <xsd:element ref="ns2:AEMODescription" minOccurs="0"/>
                <xsd:element ref="ns2:AEMODocumentTypeTaxHTField0" minOccurs="0"/>
                <xsd:element ref="ns2:AEMOKeywordsTaxHTField0" minOccurs="0"/>
                <xsd:element ref="ns2:ArchiveDocu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523ce-dede-483e-883a-2d83261080b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description="" ma:hidden="true" ma:list="{a3d71777-fd6e-4d93-9596-cdbfc51d7a40}" ma:internalName="TaxCatchAll" ma:showField="CatchAllData" ma:web="79121a2e-3fc2-4da1-9991-bb782f4e0e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description="" ma:hidden="true" ma:list="{a3d71777-fd6e-4d93-9596-cdbfc51d7a40}" ma:internalName="TaxCatchAllLabel" ma:readOnly="true" ma:showField="CatchAllDataLabel" ma:web="79121a2e-3fc2-4da1-9991-bb782f4e0e04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EMOCustodian" ma:index="13" nillable="true" ma:displayName="AEMOCustodian" ma:list="UserInfo" ma:SharePointGroup="0" ma:internalName="AEMOCustodian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EMODescription" ma:index="14" nillable="true" ma:displayName="AEMODescription" ma:internalName="AEMODescription" ma:readOnly="false">
      <xsd:simpleType>
        <xsd:restriction base="dms:Note"/>
      </xsd:simpleType>
    </xsd:element>
    <xsd:element name="AEMODocumentTypeTaxHTField0" ma:index="15" nillable="true" ma:taxonomy="true" ma:internalName="AEMODocumentTypeTaxHTField0" ma:taxonomyFieldName="AEMODocumentType" ma:displayName="AEMODocumentType" ma:readOnly="false" ma:default="3;#Operational Record|859762f2-4462-42eb-9744-c955c7e2c540" ma:fieldId="{da861434-c661-4929-8c0f-a462c80621ee}" ma:sspId="409ac0fb-07cb-4169-8a26-def2760b5502" ma:termSetId="7d85e329-3a18-4351-8865-4c9585fd1c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EMOKeywordsTaxHTField0" ma:index="17" nillable="true" ma:taxonomy="true" ma:internalName="AEMOKeywordsTaxHTField0" ma:taxonomyFieldName="AEMOKeywords" ma:displayName="AEMOKeywords" ma:readOnly="false" ma:default="" ma:fieldId="{443585ba-fce9-427e-bd78-308c17c973aa}" ma:taxonomyMulti="true" ma:sspId="409ac0fb-07cb-4169-8a26-def2760b5502" ma:termSetId="70885f33-8be5-4917-bc67-8833a068ef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ArchiveDocument" ma:index="19" nillable="true" ma:displayName="ArchiveDocument" ma:default="0" ma:description="Checking this box will send the document to the AEMO Archive and leave a link in its place." ma:internalName="ArchiveDocume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913D2B3-4307-414E-A901-F5CB3F09C184}">
  <ds:schemaRefs>
    <ds:schemaRef ds:uri="http://www.w3.org/XML/1998/namespace"/>
    <ds:schemaRef ds:uri="http://schemas.microsoft.com/office/2006/documentManagement/types"/>
    <ds:schemaRef ds:uri="http://purl.org/dc/terms/"/>
    <ds:schemaRef ds:uri="http://purl.org/dc/elements/1.1/"/>
    <ds:schemaRef ds:uri="http://purl.org/dc/dcmitype/"/>
    <ds:schemaRef ds:uri="a14523ce-dede-483e-883a-2d83261080bd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9B9E2450-D342-4EF4-97F3-ACAF35536B52}">
  <ds:schemaRefs>
    <ds:schemaRef ds:uri="Microsoft.SharePoint.Taxonomy.ContentTypeSync"/>
  </ds:schemaRefs>
</ds:datastoreItem>
</file>

<file path=customXml/itemProps3.xml><?xml version="1.0" encoding="utf-8"?>
<ds:datastoreItem xmlns:ds="http://schemas.openxmlformats.org/officeDocument/2006/customXml" ds:itemID="{1F958459-A63F-476E-BC9B-A824F422FDE7}">
  <ds:schemaRefs>
    <ds:schemaRef ds:uri="http://schemas.microsoft.com/office/2006/metadata/customXsn"/>
  </ds:schemaRefs>
</ds:datastoreItem>
</file>

<file path=customXml/itemProps4.xml><?xml version="1.0" encoding="utf-8"?>
<ds:datastoreItem xmlns:ds="http://schemas.openxmlformats.org/officeDocument/2006/customXml" ds:itemID="{DC3BB6D6-59D3-46BF-A2C3-9EC4DB548BA4}">
  <ds:schemaRefs>
    <ds:schemaRef ds:uri="http://schemas.microsoft.com/sharepoint/events"/>
  </ds:schemaRefs>
</ds:datastoreItem>
</file>

<file path=customXml/itemProps5.xml><?xml version="1.0" encoding="utf-8"?>
<ds:datastoreItem xmlns:ds="http://schemas.openxmlformats.org/officeDocument/2006/customXml" ds:itemID="{1C26D334-1D4D-4E6E-B1C0-DB740B04269B}">
  <ds:schemaRefs>
    <ds:schemaRef ds:uri="http://schemas.microsoft.com/sharepoint/v3/contenttype/forms"/>
  </ds:schemaRefs>
</ds:datastoreItem>
</file>

<file path=customXml/itemProps6.xml><?xml version="1.0" encoding="utf-8"?>
<ds:datastoreItem xmlns:ds="http://schemas.openxmlformats.org/officeDocument/2006/customXml" ds:itemID="{BC0F6817-92A6-420F-8218-51DC10AC59E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a14523ce-dede-483e-883a-2d83261080b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AEMO External - Red</Template>
  <TotalTime>2236</TotalTime>
  <Words>542</Words>
  <Application>Microsoft Office PowerPoint</Application>
  <PresentationFormat>On-screen Show (4:3)</PresentationFormat>
  <Paragraphs>116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Courier New</vt:lpstr>
      <vt:lpstr>Wingdings</vt:lpstr>
      <vt:lpstr>AEMO External - Red</vt:lpstr>
      <vt:lpstr>AEMO09</vt:lpstr>
      <vt:lpstr>AEMO Independent Assessment of NSW &amp; TAS Networks</vt:lpstr>
      <vt:lpstr>Agenda</vt:lpstr>
      <vt:lpstr>objectives</vt:lpstr>
      <vt:lpstr>Connection Point Forecasting</vt:lpstr>
      <vt:lpstr>NETWORK Assessment</vt:lpstr>
      <vt:lpstr>SCOPE</vt:lpstr>
      <vt:lpstr>SCOPE</vt:lpstr>
      <vt:lpstr>Assessment Approach</vt:lpstr>
      <vt:lpstr>Stakeholder engagement</vt:lpstr>
      <vt:lpstr>Next steps</vt:lpstr>
    </vt:vector>
  </TitlesOfParts>
  <Company>AEMO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AEMO Independent Assessment of NSW and TAS Networks</dc:title>
  <dc:creator>JLindley</dc:creator>
  <cp:lastModifiedBy>Shivani Mathur</cp:lastModifiedBy>
  <cp:revision>72</cp:revision>
  <dcterms:created xsi:type="dcterms:W3CDTF">2014-03-17T00:46:14Z</dcterms:created>
  <dcterms:modified xsi:type="dcterms:W3CDTF">2014-07-08T00:45:56Z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0x0101009BE89D58CAF0934CA32A20BCFFD353DC0041D606750737224F93E3D58E0163642D</vt:lpwstr>
  </property>
  <property fmtid="{D5CDD505-2E9C-101B-9397-08002B2CF9AE}" pid="3" name="_dlc_DocIdItemGuid">
    <vt:lpwstr>fe298f8e-5df0-4e45-9f23-8c1c466bb459</vt:lpwstr>
  </property>
  <property fmtid="{D5CDD505-2E9C-101B-9397-08002B2CF9AE}" pid="4" name="AEMODocumentType">
    <vt:lpwstr>4;#Meeting Record|8540d063-0d88-4b0f-87c5-6766fc13a82e</vt:lpwstr>
  </property>
  <property fmtid="{D5CDD505-2E9C-101B-9397-08002B2CF9AE}" pid="5" name="AEMOKeywords">
    <vt:lpwstr/>
  </property>
</Properties>
</file>