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sldIdLst>
    <p:sldId id="256" r:id="rId6"/>
    <p:sldId id="352" r:id="rId7"/>
    <p:sldId id="363" r:id="rId8"/>
    <p:sldId id="354" r:id="rId9"/>
    <p:sldId id="365" r:id="rId10"/>
    <p:sldId id="366" r:id="rId11"/>
    <p:sldId id="364" r:id="rId12"/>
    <p:sldId id="360" r:id="rId13"/>
    <p:sldId id="359" r:id="rId14"/>
    <p:sldId id="358" r:id="rId15"/>
    <p:sldId id="318" r:id="rId16"/>
  </p:sldIdLst>
  <p:sldSz cx="10691813" cy="7559675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Er" initials="JE" lastIdx="0" clrIdx="0">
    <p:extLst>
      <p:ext uri="{19B8F6BF-5375-455C-9EA6-DF929625EA0E}">
        <p15:presenceInfo xmlns:p15="http://schemas.microsoft.com/office/powerpoint/2012/main" userId="S-1-5-21-256186967-1468483519-2110688028-66029" providerId="AD"/>
      </p:ext>
    </p:extLst>
  </p:cmAuthor>
  <p:cmAuthor id="2" name="Jan Er" initials="JE [2]" lastIdx="22" clrIdx="1">
    <p:extLst>
      <p:ext uri="{19B8F6BF-5375-455C-9EA6-DF929625EA0E}">
        <p15:presenceInfo xmlns:p15="http://schemas.microsoft.com/office/powerpoint/2012/main" userId="S::Jan.Er@aemo.com.au::93cccdb7-347c-4a76-9aa8-673a0a12135e" providerId="AD"/>
      </p:ext>
    </p:extLst>
  </p:cmAuthor>
  <p:cmAuthor id="3" name="Andrew Patuto" initials="AP" lastIdx="2" clrIdx="2">
    <p:extLst>
      <p:ext uri="{19B8F6BF-5375-455C-9EA6-DF929625EA0E}">
        <p15:presenceInfo xmlns:p15="http://schemas.microsoft.com/office/powerpoint/2012/main" userId="Andrew Patuto" providerId="None"/>
      </p:ext>
    </p:extLst>
  </p:cmAuthor>
  <p:cmAuthor id="4" name="Kaye Anderson" initials="KA" lastIdx="2" clrIdx="3">
    <p:extLst>
      <p:ext uri="{19B8F6BF-5375-455C-9EA6-DF929625EA0E}">
        <p15:presenceInfo xmlns:p15="http://schemas.microsoft.com/office/powerpoint/2012/main" userId="S::Kaye.Anderson@aemo.com.au::ac97ca22-e0f0-4e16-8031-6d21a0d28ae6" providerId="AD"/>
      </p:ext>
    </p:extLst>
  </p:cmAuthor>
  <p:cmAuthor id="5" name="Franc Cavoli" initials="FC" lastIdx="6" clrIdx="4">
    <p:extLst>
      <p:ext uri="{19B8F6BF-5375-455C-9EA6-DF929625EA0E}">
        <p15:presenceInfo xmlns:p15="http://schemas.microsoft.com/office/powerpoint/2012/main" userId="S::franc.cavoli@aemo.com.au::236f4d0d-8fc7-4e1d-b257-dde42171ae87" providerId="AD"/>
      </p:ext>
    </p:extLst>
  </p:cmAuthor>
  <p:cmAuthor id="6" name="Kerry Galloway" initials="KG" lastIdx="9" clrIdx="5">
    <p:extLst>
      <p:ext uri="{19B8F6BF-5375-455C-9EA6-DF929625EA0E}">
        <p15:presenceInfo xmlns:p15="http://schemas.microsoft.com/office/powerpoint/2012/main" userId="S::Kerry.Galloway@aemo.com.au::093717c8-ef91-4818-b164-7f7871c271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0F3C"/>
    <a:srgbClr val="09671F"/>
    <a:srgbClr val="169969"/>
    <a:srgbClr val="AA69B3"/>
    <a:srgbClr val="FC5D85"/>
    <a:srgbClr val="DBC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64" autoAdjust="0"/>
    <p:restoredTop sz="96517" autoAdjust="0"/>
  </p:normalViewPr>
  <p:slideViewPr>
    <p:cSldViewPr snapToGrid="0">
      <p:cViewPr varScale="1">
        <p:scale>
          <a:sx n="62" d="100"/>
          <a:sy n="62" d="100"/>
        </p:scale>
        <p:origin x="1164" y="56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5" dt="2021-06-28T15:29:42.261" idx="6">
    <p:pos x="6530" y="951"/>
    <p:text>Please make sure that Kerry is happy that this reflects the proposed methodology</p:text>
    <p:extLst>
      <p:ext uri="{C676402C-5697-4E1C-873F-D02D1690AC5C}">
        <p15:threadingInfo xmlns:p15="http://schemas.microsoft.com/office/powerpoint/2012/main" timeZoneBias="-6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3F6A7-EC62-4954-BEF4-4C1FC4E6F574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C83D3-A2E2-49D8-AC3F-F458CAAC5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455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29/06/2021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7C90F-9669-4678-B9A5-7D2A32BE2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A87A14-C640-4048-95A7-4EF6E742A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25E40E-9DF4-47B5-BAB8-388FDD99D59B}" type="datetimeFigureOut">
              <a:rPr lang="en-AU" smtClean="0"/>
              <a:pPr/>
              <a:t>29/06/2021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399150-2915-4920-A24D-8FAED5E18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7A8669-24E6-424D-B888-CEC73E481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E40E-9DF4-47B5-BAB8-388FDD99D59B}" type="datetimeFigureOut">
              <a:rPr lang="en-AU" smtClean="0"/>
              <a:t>29/06/2021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F7D1-9925-4A21-9842-9B4DD1E90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262" y="2586968"/>
            <a:ext cx="9313288" cy="2631887"/>
          </a:xfrm>
        </p:spPr>
        <p:txBody>
          <a:bodyPr>
            <a:normAutofit/>
          </a:bodyPr>
          <a:lstStyle/>
          <a:p>
            <a:r>
              <a:rPr lang="en-AU" sz="4800" dirty="0">
                <a:latin typeface="+mn-lt"/>
              </a:rPr>
              <a:t>Pricing Methodology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6DEC1903-D9ED-45FD-A3EE-AD21DD081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/>
          <a:lstStyle/>
          <a:p>
            <a:r>
              <a:rPr lang="en-AU" dirty="0"/>
              <a:t>James Brown – Manager Financial Accounting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F838EAB-FB7C-4D63-AB3C-7F3C653C0F10}"/>
              </a:ext>
            </a:extLst>
          </p:cNvPr>
          <p:cNvSpPr txBox="1">
            <a:spLocks/>
          </p:cNvSpPr>
          <p:nvPr/>
        </p:nvSpPr>
        <p:spPr>
          <a:xfrm>
            <a:off x="735588" y="5773771"/>
            <a:ext cx="8018860" cy="1037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None/>
              <a:defRPr sz="2105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00964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75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1929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579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2893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3858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04822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05786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806751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207715" indent="0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None/>
              <a:defRPr sz="140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dirty="0"/>
              <a:t>June 2021</a:t>
            </a:r>
            <a:endParaRPr lang="en-AU" sz="1600" dirty="0">
              <a:cs typeface="Segoe UI Semiligh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7366B8-5338-4AFE-9C75-D1B696A46A2A}"/>
              </a:ext>
            </a:extLst>
          </p:cNvPr>
          <p:cNvSpPr/>
          <p:nvPr/>
        </p:nvSpPr>
        <p:spPr>
          <a:xfrm>
            <a:off x="5223925" y="3595172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244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AC2B-4C92-4233-ACF7-2A7D14CA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/>
              <a:t>Reasons for Change: Utilisation</a:t>
            </a:r>
            <a:endParaRPr lang="en-AU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DF1E88-11B7-4715-A1B6-B22D17C2E3E1}"/>
              </a:ext>
            </a:extLst>
          </p:cNvPr>
          <p:cNvSpPr/>
          <p:nvPr/>
        </p:nvSpPr>
        <p:spPr>
          <a:xfrm>
            <a:off x="60960" y="1688592"/>
            <a:ext cx="1049590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3200" dirty="0"/>
              <a:t>Current (MD10) </a:t>
            </a:r>
            <a:r>
              <a:rPr lang="en-AU" sz="3200" u="sng" dirty="0"/>
              <a:t>no longer </a:t>
            </a:r>
            <a:r>
              <a:rPr lang="en-AU" sz="3200" dirty="0"/>
              <a:t>reflects the period of greatest investment in the transmission network.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365 day period finds all the high utilisation periods and not just the ones that coincide with peak demand periods.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3200" dirty="0"/>
              <a:t>Provides clarification around negative usage measurements at distribution connection points and  charging TUOS to energy storage devices (e.g. batteries)</a:t>
            </a:r>
          </a:p>
          <a:p>
            <a:endParaRPr lang="en-A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842674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20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6F17D8-06D8-45DA-94B2-0FCD31660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4" y="197907"/>
            <a:ext cx="7894138" cy="1310695"/>
          </a:xfrm>
        </p:spPr>
        <p:txBody>
          <a:bodyPr/>
          <a:lstStyle/>
          <a:p>
            <a:r>
              <a:rPr lang="en-AU" dirty="0">
                <a:latin typeface="+mn-lt"/>
              </a:rPr>
              <a:t>AEMO TUOS Scope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386193-FC1E-411A-A075-D7A5CDB5C23E}"/>
              </a:ext>
            </a:extLst>
          </p:cNvPr>
          <p:cNvSpPr/>
          <p:nvPr/>
        </p:nvSpPr>
        <p:spPr>
          <a:xfrm>
            <a:off x="5139742" y="1793240"/>
            <a:ext cx="49354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dirty="0"/>
              <a:t>Planning responsibilities are limited in Victoria to:</a:t>
            </a:r>
          </a:p>
          <a:p>
            <a:endParaRPr lang="en-AU" sz="28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AU" sz="2800" dirty="0"/>
              <a:t>Network Planning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AU" sz="2800" dirty="0"/>
              <a:t>Investment Justification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AU" sz="2800" dirty="0"/>
              <a:t>Connections </a:t>
            </a:r>
          </a:p>
          <a:p>
            <a:pPr lvl="1"/>
            <a:endParaRPr lang="en-AU" sz="2800" dirty="0"/>
          </a:p>
          <a:p>
            <a:r>
              <a:rPr lang="en-AU" sz="2800" i="1" dirty="0"/>
              <a:t>Focusing this discussion on the Prescribed Services </a:t>
            </a:r>
          </a:p>
          <a:p>
            <a:endParaRPr lang="en-AU" sz="2800" dirty="0">
              <a:solidFill>
                <a:srgbClr val="1E4164"/>
              </a:solidFill>
            </a:endParaRPr>
          </a:p>
          <a:p>
            <a:endParaRPr lang="en-AU" sz="2400" dirty="0">
              <a:solidFill>
                <a:srgbClr val="1E4164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5A5EA52-FE70-44E0-B3E6-DA84BFCC68D0}"/>
              </a:ext>
            </a:extLst>
          </p:cNvPr>
          <p:cNvGrpSpPr/>
          <p:nvPr/>
        </p:nvGrpSpPr>
        <p:grpSpPr>
          <a:xfrm>
            <a:off x="129100" y="141488"/>
            <a:ext cx="5839022" cy="6739994"/>
            <a:chOff x="5102420" y="-131954"/>
            <a:chExt cx="5839022" cy="6739994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62143B1F-DF79-4ECB-B059-26572F9F9F89}"/>
                </a:ext>
              </a:extLst>
            </p:cNvPr>
            <p:cNvSpPr/>
            <p:nvPr/>
          </p:nvSpPr>
          <p:spPr>
            <a:xfrm>
              <a:off x="7550319" y="2079451"/>
              <a:ext cx="2184016" cy="4528589"/>
            </a:xfrm>
            <a:prstGeom prst="roundRect">
              <a:avLst/>
            </a:prstGeom>
            <a:solidFill>
              <a:schemeClr val="bg2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4000"/>
            </a:p>
          </p:txBody>
        </p:sp>
        <p:grpSp>
          <p:nvGrpSpPr>
            <p:cNvPr id="13" name="Canvas 125">
              <a:extLst>
                <a:ext uri="{FF2B5EF4-FFF2-40B4-BE49-F238E27FC236}">
                  <a16:creationId xmlns:a16="http://schemas.microsoft.com/office/drawing/2014/main" id="{2DA86230-C1CB-44B5-AF7B-082FB5C13366}"/>
                </a:ext>
              </a:extLst>
            </p:cNvPr>
            <p:cNvGrpSpPr/>
            <p:nvPr/>
          </p:nvGrpSpPr>
          <p:grpSpPr>
            <a:xfrm>
              <a:off x="6595482" y="-131954"/>
              <a:ext cx="4345960" cy="6608827"/>
              <a:chOff x="0" y="4249"/>
              <a:chExt cx="5172075" cy="8888291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1560676-E539-4DC8-AF9B-2C7F7D5EE5A4}"/>
                  </a:ext>
                </a:extLst>
              </p:cNvPr>
              <p:cNvSpPr/>
              <p:nvPr/>
            </p:nvSpPr>
            <p:spPr>
              <a:xfrm>
                <a:off x="0" y="64135"/>
                <a:ext cx="5172075" cy="8828405"/>
              </a:xfrm>
              <a:prstGeom prst="rect">
                <a:avLst/>
              </a:prstGeom>
              <a:noFill/>
              <a:ln>
                <a:noFill/>
              </a:ln>
            </p:spPr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424DB22-5254-4ED8-9748-2FB6B2DC1E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66198"/>
                <a:ext cx="38154" cy="186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90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7E85F2B-02D0-4B4A-9E27-117E7C956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275" y="4249"/>
                <a:ext cx="77" cy="186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95D2067-A3FF-4EC4-83AA-C03D01B0E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3150" y="841178"/>
                <a:ext cx="77" cy="186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6BC0CE1-3F08-4BEA-B2F7-5551142C71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3995" y="841178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26D9C82-97F0-43C7-AE68-593B157074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6860" y="843719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A665792-9839-4A30-BA32-68BCC2585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9610" y="843719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6048AE2-0519-420F-8B7E-97EF9CC4B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2620" y="1959414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10C5D84-0495-4BD4-A0AF-3A08400583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445" y="2066729"/>
                <a:ext cx="77" cy="186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35EA9F38-A4E5-400F-9F7B-C34E8DA14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1125" y="2214685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51" name="Freeform 45">
                <a:extLst>
                  <a:ext uri="{FF2B5EF4-FFF2-40B4-BE49-F238E27FC236}">
                    <a16:creationId xmlns:a16="http://schemas.microsoft.com/office/drawing/2014/main" id="{E1CAE4F1-7BF4-4EC6-9869-FBE378464C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5515" y="3182347"/>
                <a:ext cx="2325369" cy="411480"/>
              </a:xfrm>
              <a:custGeom>
                <a:avLst/>
                <a:gdLst>
                  <a:gd name="T0" fmla="*/ 0 w 16352"/>
                  <a:gd name="T1" fmla="*/ 400 h 2400"/>
                  <a:gd name="T2" fmla="*/ 400 w 16352"/>
                  <a:gd name="T3" fmla="*/ 0 h 2400"/>
                  <a:gd name="T4" fmla="*/ 15952 w 16352"/>
                  <a:gd name="T5" fmla="*/ 0 h 2400"/>
                  <a:gd name="T6" fmla="*/ 16352 w 16352"/>
                  <a:gd name="T7" fmla="*/ 400 h 2400"/>
                  <a:gd name="T8" fmla="*/ 16352 w 16352"/>
                  <a:gd name="T9" fmla="*/ 2000 h 2400"/>
                  <a:gd name="T10" fmla="*/ 15952 w 16352"/>
                  <a:gd name="T11" fmla="*/ 2400 h 2400"/>
                  <a:gd name="T12" fmla="*/ 400 w 16352"/>
                  <a:gd name="T13" fmla="*/ 2400 h 2400"/>
                  <a:gd name="T14" fmla="*/ 0 w 16352"/>
                  <a:gd name="T15" fmla="*/ 2000 h 2400"/>
                  <a:gd name="T16" fmla="*/ 0 w 16352"/>
                  <a:gd name="T17" fmla="*/ 400 h 2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352" h="2400">
                    <a:moveTo>
                      <a:pt x="0" y="400"/>
                    </a:moveTo>
                    <a:cubicBezTo>
                      <a:pt x="0" y="180"/>
                      <a:pt x="180" y="0"/>
                      <a:pt x="400" y="0"/>
                    </a:cubicBezTo>
                    <a:lnTo>
                      <a:pt x="15952" y="0"/>
                    </a:lnTo>
                    <a:cubicBezTo>
                      <a:pt x="16173" y="0"/>
                      <a:pt x="16352" y="180"/>
                      <a:pt x="16352" y="400"/>
                    </a:cubicBezTo>
                    <a:lnTo>
                      <a:pt x="16352" y="2000"/>
                    </a:lnTo>
                    <a:cubicBezTo>
                      <a:pt x="16352" y="2221"/>
                      <a:pt x="16173" y="2400"/>
                      <a:pt x="15952" y="2400"/>
                    </a:cubicBezTo>
                    <a:lnTo>
                      <a:pt x="400" y="2400"/>
                    </a:lnTo>
                    <a:cubicBezTo>
                      <a:pt x="180" y="2400"/>
                      <a:pt x="0" y="2221"/>
                      <a:pt x="0" y="2000"/>
                    </a:cubicBez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FFFFFF"/>
              </a:solidFill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8EF564CB-6EC3-40A1-812B-67A21EE6C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2614" y="3284311"/>
                <a:ext cx="1312508" cy="217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050" b="1" dirty="0">
                    <a:solidFill>
                      <a:schemeClr val="accent1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Prescribed Services</a:t>
                </a:r>
                <a:endParaRPr lang="en-AU" sz="1100" dirty="0">
                  <a:solidFill>
                    <a:schemeClr val="accent1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171BBA67-924B-461C-9035-992D3A2DB7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1790" y="3370384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58" name="Freeform 52">
                <a:extLst>
                  <a:ext uri="{FF2B5EF4-FFF2-40B4-BE49-F238E27FC236}">
                    <a16:creationId xmlns:a16="http://schemas.microsoft.com/office/drawing/2014/main" id="{DE97394F-ED49-4482-B129-C6D283E85E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8740" y="3907594"/>
                <a:ext cx="2210435" cy="412115"/>
              </a:xfrm>
              <a:custGeom>
                <a:avLst/>
                <a:gdLst>
                  <a:gd name="T0" fmla="*/ 0 w 12856"/>
                  <a:gd name="T1" fmla="*/ 400 h 2400"/>
                  <a:gd name="T2" fmla="*/ 400 w 12856"/>
                  <a:gd name="T3" fmla="*/ 0 h 2400"/>
                  <a:gd name="T4" fmla="*/ 12456 w 12856"/>
                  <a:gd name="T5" fmla="*/ 0 h 2400"/>
                  <a:gd name="T6" fmla="*/ 12856 w 12856"/>
                  <a:gd name="T7" fmla="*/ 400 h 2400"/>
                  <a:gd name="T8" fmla="*/ 12856 w 12856"/>
                  <a:gd name="T9" fmla="*/ 2000 h 2400"/>
                  <a:gd name="T10" fmla="*/ 12456 w 12856"/>
                  <a:gd name="T11" fmla="*/ 2400 h 2400"/>
                  <a:gd name="T12" fmla="*/ 400 w 12856"/>
                  <a:gd name="T13" fmla="*/ 2400 h 2400"/>
                  <a:gd name="T14" fmla="*/ 0 w 12856"/>
                  <a:gd name="T15" fmla="*/ 2000 h 2400"/>
                  <a:gd name="T16" fmla="*/ 0 w 12856"/>
                  <a:gd name="T17" fmla="*/ 400 h 2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56" h="2400">
                    <a:moveTo>
                      <a:pt x="0" y="400"/>
                    </a:moveTo>
                    <a:cubicBezTo>
                      <a:pt x="0" y="180"/>
                      <a:pt x="180" y="0"/>
                      <a:pt x="400" y="0"/>
                    </a:cubicBezTo>
                    <a:lnTo>
                      <a:pt x="12456" y="0"/>
                    </a:lnTo>
                    <a:cubicBezTo>
                      <a:pt x="12677" y="0"/>
                      <a:pt x="12856" y="180"/>
                      <a:pt x="12856" y="400"/>
                    </a:cubicBezTo>
                    <a:lnTo>
                      <a:pt x="12856" y="2000"/>
                    </a:lnTo>
                    <a:cubicBezTo>
                      <a:pt x="12856" y="2221"/>
                      <a:pt x="12677" y="2400"/>
                      <a:pt x="12456" y="2400"/>
                    </a:cubicBezTo>
                    <a:lnTo>
                      <a:pt x="400" y="2400"/>
                    </a:lnTo>
                    <a:cubicBezTo>
                      <a:pt x="180" y="2400"/>
                      <a:pt x="0" y="2221"/>
                      <a:pt x="0" y="2000"/>
                    </a:cubicBez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59" name="Freeform 53">
                <a:extLst>
                  <a:ext uri="{FF2B5EF4-FFF2-40B4-BE49-F238E27FC236}">
                    <a16:creationId xmlns:a16="http://schemas.microsoft.com/office/drawing/2014/main" id="{4254F6FA-568E-4005-9B16-EAA1A444CF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8740" y="3907594"/>
                <a:ext cx="2210435" cy="412115"/>
              </a:xfrm>
              <a:custGeom>
                <a:avLst/>
                <a:gdLst>
                  <a:gd name="T0" fmla="*/ 0 w 12856"/>
                  <a:gd name="T1" fmla="*/ 400 h 2400"/>
                  <a:gd name="T2" fmla="*/ 400 w 12856"/>
                  <a:gd name="T3" fmla="*/ 0 h 2400"/>
                  <a:gd name="T4" fmla="*/ 12456 w 12856"/>
                  <a:gd name="T5" fmla="*/ 0 h 2400"/>
                  <a:gd name="T6" fmla="*/ 12856 w 12856"/>
                  <a:gd name="T7" fmla="*/ 400 h 2400"/>
                  <a:gd name="T8" fmla="*/ 12856 w 12856"/>
                  <a:gd name="T9" fmla="*/ 2000 h 2400"/>
                  <a:gd name="T10" fmla="*/ 12456 w 12856"/>
                  <a:gd name="T11" fmla="*/ 2400 h 2400"/>
                  <a:gd name="T12" fmla="*/ 400 w 12856"/>
                  <a:gd name="T13" fmla="*/ 2400 h 2400"/>
                  <a:gd name="T14" fmla="*/ 0 w 12856"/>
                  <a:gd name="T15" fmla="*/ 2000 h 2400"/>
                  <a:gd name="T16" fmla="*/ 0 w 12856"/>
                  <a:gd name="T17" fmla="*/ 400 h 2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856" h="2400">
                    <a:moveTo>
                      <a:pt x="0" y="400"/>
                    </a:moveTo>
                    <a:cubicBezTo>
                      <a:pt x="0" y="180"/>
                      <a:pt x="180" y="0"/>
                      <a:pt x="400" y="0"/>
                    </a:cubicBezTo>
                    <a:lnTo>
                      <a:pt x="12456" y="0"/>
                    </a:lnTo>
                    <a:cubicBezTo>
                      <a:pt x="12677" y="0"/>
                      <a:pt x="12856" y="180"/>
                      <a:pt x="12856" y="400"/>
                    </a:cubicBezTo>
                    <a:lnTo>
                      <a:pt x="12856" y="2000"/>
                    </a:lnTo>
                    <a:cubicBezTo>
                      <a:pt x="12856" y="2221"/>
                      <a:pt x="12677" y="2400"/>
                      <a:pt x="12456" y="2400"/>
                    </a:cubicBezTo>
                    <a:lnTo>
                      <a:pt x="400" y="2400"/>
                    </a:lnTo>
                    <a:cubicBezTo>
                      <a:pt x="180" y="2400"/>
                      <a:pt x="0" y="2221"/>
                      <a:pt x="0" y="2000"/>
                    </a:cubicBezTo>
                    <a:lnTo>
                      <a:pt x="0" y="400"/>
                    </a:lnTo>
                    <a:close/>
                  </a:path>
                </a:pathLst>
              </a:custGeom>
              <a:noFill/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66E6017C-3DC0-42BA-A2F9-E2851E41E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0047" y="3992049"/>
                <a:ext cx="1568141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Prescribed Regulated Services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337207FD-493C-4A72-A14D-DDF3266E8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5475" y="3975539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63" name="Freeform 57">
                <a:extLst>
                  <a:ext uri="{FF2B5EF4-FFF2-40B4-BE49-F238E27FC236}">
                    <a16:creationId xmlns:a16="http://schemas.microsoft.com/office/drawing/2014/main" id="{ED656223-DA78-4558-8645-780A665E5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6520" y="4628319"/>
                <a:ext cx="2192655" cy="411480"/>
              </a:xfrm>
              <a:custGeom>
                <a:avLst/>
                <a:gdLst>
                  <a:gd name="T0" fmla="*/ 0 w 12752"/>
                  <a:gd name="T1" fmla="*/ 400 h 2400"/>
                  <a:gd name="T2" fmla="*/ 400 w 12752"/>
                  <a:gd name="T3" fmla="*/ 0 h 2400"/>
                  <a:gd name="T4" fmla="*/ 12352 w 12752"/>
                  <a:gd name="T5" fmla="*/ 0 h 2400"/>
                  <a:gd name="T6" fmla="*/ 12752 w 12752"/>
                  <a:gd name="T7" fmla="*/ 400 h 2400"/>
                  <a:gd name="T8" fmla="*/ 12752 w 12752"/>
                  <a:gd name="T9" fmla="*/ 2000 h 2400"/>
                  <a:gd name="T10" fmla="*/ 12352 w 12752"/>
                  <a:gd name="T11" fmla="*/ 2400 h 2400"/>
                  <a:gd name="T12" fmla="*/ 400 w 12752"/>
                  <a:gd name="T13" fmla="*/ 2400 h 2400"/>
                  <a:gd name="T14" fmla="*/ 0 w 12752"/>
                  <a:gd name="T15" fmla="*/ 2000 h 2400"/>
                  <a:gd name="T16" fmla="*/ 0 w 12752"/>
                  <a:gd name="T17" fmla="*/ 400 h 2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752" h="2400">
                    <a:moveTo>
                      <a:pt x="0" y="400"/>
                    </a:moveTo>
                    <a:cubicBezTo>
                      <a:pt x="0" y="180"/>
                      <a:pt x="180" y="0"/>
                      <a:pt x="400" y="0"/>
                    </a:cubicBezTo>
                    <a:lnTo>
                      <a:pt x="12352" y="0"/>
                    </a:lnTo>
                    <a:cubicBezTo>
                      <a:pt x="12573" y="0"/>
                      <a:pt x="12752" y="180"/>
                      <a:pt x="12752" y="400"/>
                    </a:cubicBezTo>
                    <a:lnTo>
                      <a:pt x="12752" y="2000"/>
                    </a:lnTo>
                    <a:cubicBezTo>
                      <a:pt x="12752" y="2221"/>
                      <a:pt x="12573" y="2400"/>
                      <a:pt x="12352" y="2400"/>
                    </a:cubicBezTo>
                    <a:lnTo>
                      <a:pt x="400" y="2400"/>
                    </a:lnTo>
                    <a:cubicBezTo>
                      <a:pt x="180" y="2400"/>
                      <a:pt x="0" y="2221"/>
                      <a:pt x="0" y="2000"/>
                    </a:cubicBez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64" name="Freeform 58">
                <a:extLst>
                  <a:ext uri="{FF2B5EF4-FFF2-40B4-BE49-F238E27FC236}">
                    <a16:creationId xmlns:a16="http://schemas.microsoft.com/office/drawing/2014/main" id="{1E07D901-C483-49A5-8F35-B34DED6897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6520" y="4628319"/>
                <a:ext cx="2192655" cy="411480"/>
              </a:xfrm>
              <a:custGeom>
                <a:avLst/>
                <a:gdLst>
                  <a:gd name="T0" fmla="*/ 0 w 12752"/>
                  <a:gd name="T1" fmla="*/ 400 h 2400"/>
                  <a:gd name="T2" fmla="*/ 400 w 12752"/>
                  <a:gd name="T3" fmla="*/ 0 h 2400"/>
                  <a:gd name="T4" fmla="*/ 12352 w 12752"/>
                  <a:gd name="T5" fmla="*/ 0 h 2400"/>
                  <a:gd name="T6" fmla="*/ 12752 w 12752"/>
                  <a:gd name="T7" fmla="*/ 400 h 2400"/>
                  <a:gd name="T8" fmla="*/ 12752 w 12752"/>
                  <a:gd name="T9" fmla="*/ 2000 h 2400"/>
                  <a:gd name="T10" fmla="*/ 12352 w 12752"/>
                  <a:gd name="T11" fmla="*/ 2400 h 2400"/>
                  <a:gd name="T12" fmla="*/ 400 w 12752"/>
                  <a:gd name="T13" fmla="*/ 2400 h 2400"/>
                  <a:gd name="T14" fmla="*/ 0 w 12752"/>
                  <a:gd name="T15" fmla="*/ 2000 h 2400"/>
                  <a:gd name="T16" fmla="*/ 0 w 12752"/>
                  <a:gd name="T17" fmla="*/ 400 h 2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752" h="2400">
                    <a:moveTo>
                      <a:pt x="0" y="400"/>
                    </a:moveTo>
                    <a:cubicBezTo>
                      <a:pt x="0" y="180"/>
                      <a:pt x="180" y="0"/>
                      <a:pt x="400" y="0"/>
                    </a:cubicBezTo>
                    <a:lnTo>
                      <a:pt x="12352" y="0"/>
                    </a:lnTo>
                    <a:cubicBezTo>
                      <a:pt x="12573" y="0"/>
                      <a:pt x="12752" y="180"/>
                      <a:pt x="12752" y="400"/>
                    </a:cubicBezTo>
                    <a:lnTo>
                      <a:pt x="12752" y="2000"/>
                    </a:lnTo>
                    <a:cubicBezTo>
                      <a:pt x="12752" y="2221"/>
                      <a:pt x="12573" y="2400"/>
                      <a:pt x="12352" y="2400"/>
                    </a:cubicBezTo>
                    <a:lnTo>
                      <a:pt x="400" y="2400"/>
                    </a:lnTo>
                    <a:cubicBezTo>
                      <a:pt x="180" y="2400"/>
                      <a:pt x="0" y="2221"/>
                      <a:pt x="0" y="2000"/>
                    </a:cubicBezTo>
                    <a:lnTo>
                      <a:pt x="0" y="400"/>
                    </a:lnTo>
                    <a:close/>
                  </a:path>
                </a:pathLst>
              </a:custGeom>
              <a:noFill/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7DE74B7-B23A-4A26-951B-0401F44EE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8675" y="4705068"/>
                <a:ext cx="187909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Prescribed Non-Regulated Services 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03781211-2806-48FA-90EA-A36A44FB5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1839" y="4696264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70" name="Freeform 64">
                <a:extLst>
                  <a:ext uri="{FF2B5EF4-FFF2-40B4-BE49-F238E27FC236}">
                    <a16:creationId xmlns:a16="http://schemas.microsoft.com/office/drawing/2014/main" id="{9A188287-0164-421F-8911-81FFC7746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775" y="5383334"/>
                <a:ext cx="2218690" cy="411480"/>
              </a:xfrm>
              <a:custGeom>
                <a:avLst/>
                <a:gdLst>
                  <a:gd name="T0" fmla="*/ 0 w 6452"/>
                  <a:gd name="T1" fmla="*/ 200 h 1200"/>
                  <a:gd name="T2" fmla="*/ 200 w 6452"/>
                  <a:gd name="T3" fmla="*/ 0 h 1200"/>
                  <a:gd name="T4" fmla="*/ 6252 w 6452"/>
                  <a:gd name="T5" fmla="*/ 0 h 1200"/>
                  <a:gd name="T6" fmla="*/ 6452 w 6452"/>
                  <a:gd name="T7" fmla="*/ 200 h 1200"/>
                  <a:gd name="T8" fmla="*/ 6452 w 6452"/>
                  <a:gd name="T9" fmla="*/ 1000 h 1200"/>
                  <a:gd name="T10" fmla="*/ 6252 w 6452"/>
                  <a:gd name="T11" fmla="*/ 1200 h 1200"/>
                  <a:gd name="T12" fmla="*/ 200 w 6452"/>
                  <a:gd name="T13" fmla="*/ 1200 h 1200"/>
                  <a:gd name="T14" fmla="*/ 0 w 6452"/>
                  <a:gd name="T15" fmla="*/ 1000 h 1200"/>
                  <a:gd name="T16" fmla="*/ 0 w 6452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52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252" y="0"/>
                    </a:lnTo>
                    <a:cubicBezTo>
                      <a:pt x="6363" y="0"/>
                      <a:pt x="6452" y="90"/>
                      <a:pt x="6452" y="200"/>
                    </a:cubicBezTo>
                    <a:lnTo>
                      <a:pt x="6452" y="1000"/>
                    </a:lnTo>
                    <a:cubicBezTo>
                      <a:pt x="6452" y="1111"/>
                      <a:pt x="6363" y="1200"/>
                      <a:pt x="6252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71" name="Freeform 65">
                <a:extLst>
                  <a:ext uri="{FF2B5EF4-FFF2-40B4-BE49-F238E27FC236}">
                    <a16:creationId xmlns:a16="http://schemas.microsoft.com/office/drawing/2014/main" id="{A4D040FF-26BE-43BC-BC5B-F6CF59B179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775" y="5383334"/>
                <a:ext cx="2218690" cy="411480"/>
              </a:xfrm>
              <a:custGeom>
                <a:avLst/>
                <a:gdLst>
                  <a:gd name="T0" fmla="*/ 0 w 6452"/>
                  <a:gd name="T1" fmla="*/ 200 h 1200"/>
                  <a:gd name="T2" fmla="*/ 200 w 6452"/>
                  <a:gd name="T3" fmla="*/ 0 h 1200"/>
                  <a:gd name="T4" fmla="*/ 6252 w 6452"/>
                  <a:gd name="T5" fmla="*/ 0 h 1200"/>
                  <a:gd name="T6" fmla="*/ 6452 w 6452"/>
                  <a:gd name="T7" fmla="*/ 200 h 1200"/>
                  <a:gd name="T8" fmla="*/ 6452 w 6452"/>
                  <a:gd name="T9" fmla="*/ 1000 h 1200"/>
                  <a:gd name="T10" fmla="*/ 6252 w 6452"/>
                  <a:gd name="T11" fmla="*/ 1200 h 1200"/>
                  <a:gd name="T12" fmla="*/ 200 w 6452"/>
                  <a:gd name="T13" fmla="*/ 1200 h 1200"/>
                  <a:gd name="T14" fmla="*/ 0 w 6452"/>
                  <a:gd name="T15" fmla="*/ 1000 h 1200"/>
                  <a:gd name="T16" fmla="*/ 0 w 6452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52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252" y="0"/>
                    </a:lnTo>
                    <a:cubicBezTo>
                      <a:pt x="6363" y="0"/>
                      <a:pt x="6452" y="90"/>
                      <a:pt x="6452" y="200"/>
                    </a:cubicBezTo>
                    <a:lnTo>
                      <a:pt x="6452" y="1000"/>
                    </a:lnTo>
                    <a:cubicBezTo>
                      <a:pt x="6452" y="1111"/>
                      <a:pt x="6363" y="1200"/>
                      <a:pt x="6252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noFill/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CC7706D5-B378-47A4-A0A3-A99E71E50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9215" y="5467388"/>
                <a:ext cx="2029808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AEMO’s Planning &amp; Procurement costs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2B1FEFC2-E469-4BD7-85E8-59F5358805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4870" y="5450644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74" name="Freeform 68">
                <a:extLst>
                  <a:ext uri="{FF2B5EF4-FFF2-40B4-BE49-F238E27FC236}">
                    <a16:creationId xmlns:a16="http://schemas.microsoft.com/office/drawing/2014/main" id="{DB11A4D9-D010-4198-A695-CDE38F510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265" y="6815894"/>
                <a:ext cx="2217420" cy="419735"/>
              </a:xfrm>
              <a:custGeom>
                <a:avLst/>
                <a:gdLst>
                  <a:gd name="T0" fmla="*/ 0 w 6448"/>
                  <a:gd name="T1" fmla="*/ 204 h 1224"/>
                  <a:gd name="T2" fmla="*/ 204 w 6448"/>
                  <a:gd name="T3" fmla="*/ 0 h 1224"/>
                  <a:gd name="T4" fmla="*/ 6244 w 6448"/>
                  <a:gd name="T5" fmla="*/ 0 h 1224"/>
                  <a:gd name="T6" fmla="*/ 6448 w 6448"/>
                  <a:gd name="T7" fmla="*/ 204 h 1224"/>
                  <a:gd name="T8" fmla="*/ 6448 w 6448"/>
                  <a:gd name="T9" fmla="*/ 1020 h 1224"/>
                  <a:gd name="T10" fmla="*/ 6244 w 6448"/>
                  <a:gd name="T11" fmla="*/ 1224 h 1224"/>
                  <a:gd name="T12" fmla="*/ 204 w 6448"/>
                  <a:gd name="T13" fmla="*/ 1224 h 1224"/>
                  <a:gd name="T14" fmla="*/ 0 w 6448"/>
                  <a:gd name="T15" fmla="*/ 1020 h 1224"/>
                  <a:gd name="T16" fmla="*/ 0 w 6448"/>
                  <a:gd name="T17" fmla="*/ 204 h 1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48" h="1224">
                    <a:moveTo>
                      <a:pt x="0" y="204"/>
                    </a:moveTo>
                    <a:cubicBezTo>
                      <a:pt x="0" y="92"/>
                      <a:pt x="92" y="0"/>
                      <a:pt x="204" y="0"/>
                    </a:cubicBezTo>
                    <a:lnTo>
                      <a:pt x="6244" y="0"/>
                    </a:lnTo>
                    <a:cubicBezTo>
                      <a:pt x="6357" y="0"/>
                      <a:pt x="6448" y="92"/>
                      <a:pt x="6448" y="204"/>
                    </a:cubicBezTo>
                    <a:lnTo>
                      <a:pt x="6448" y="1020"/>
                    </a:lnTo>
                    <a:cubicBezTo>
                      <a:pt x="6448" y="1133"/>
                      <a:pt x="6357" y="1224"/>
                      <a:pt x="6244" y="1224"/>
                    </a:cubicBezTo>
                    <a:lnTo>
                      <a:pt x="204" y="1224"/>
                    </a:lnTo>
                    <a:cubicBezTo>
                      <a:pt x="92" y="1224"/>
                      <a:pt x="0" y="1133"/>
                      <a:pt x="0" y="1020"/>
                    </a:cubicBez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75" name="Freeform 69">
                <a:extLst>
                  <a:ext uri="{FF2B5EF4-FFF2-40B4-BE49-F238E27FC236}">
                    <a16:creationId xmlns:a16="http://schemas.microsoft.com/office/drawing/2014/main" id="{37B6880B-B533-420E-960B-F446927296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265" y="6815894"/>
                <a:ext cx="2217420" cy="419735"/>
              </a:xfrm>
              <a:custGeom>
                <a:avLst/>
                <a:gdLst>
                  <a:gd name="T0" fmla="*/ 0 w 6448"/>
                  <a:gd name="T1" fmla="*/ 204 h 1224"/>
                  <a:gd name="T2" fmla="*/ 204 w 6448"/>
                  <a:gd name="T3" fmla="*/ 0 h 1224"/>
                  <a:gd name="T4" fmla="*/ 6244 w 6448"/>
                  <a:gd name="T5" fmla="*/ 0 h 1224"/>
                  <a:gd name="T6" fmla="*/ 6448 w 6448"/>
                  <a:gd name="T7" fmla="*/ 204 h 1224"/>
                  <a:gd name="T8" fmla="*/ 6448 w 6448"/>
                  <a:gd name="T9" fmla="*/ 1020 h 1224"/>
                  <a:gd name="T10" fmla="*/ 6244 w 6448"/>
                  <a:gd name="T11" fmla="*/ 1224 h 1224"/>
                  <a:gd name="T12" fmla="*/ 204 w 6448"/>
                  <a:gd name="T13" fmla="*/ 1224 h 1224"/>
                  <a:gd name="T14" fmla="*/ 0 w 6448"/>
                  <a:gd name="T15" fmla="*/ 1020 h 1224"/>
                  <a:gd name="T16" fmla="*/ 0 w 6448"/>
                  <a:gd name="T17" fmla="*/ 204 h 1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48" h="1224">
                    <a:moveTo>
                      <a:pt x="0" y="204"/>
                    </a:moveTo>
                    <a:cubicBezTo>
                      <a:pt x="0" y="92"/>
                      <a:pt x="92" y="0"/>
                      <a:pt x="204" y="0"/>
                    </a:cubicBezTo>
                    <a:lnTo>
                      <a:pt x="6244" y="0"/>
                    </a:lnTo>
                    <a:cubicBezTo>
                      <a:pt x="6357" y="0"/>
                      <a:pt x="6448" y="92"/>
                      <a:pt x="6448" y="204"/>
                    </a:cubicBezTo>
                    <a:lnTo>
                      <a:pt x="6448" y="1020"/>
                    </a:lnTo>
                    <a:cubicBezTo>
                      <a:pt x="6448" y="1133"/>
                      <a:pt x="6357" y="1224"/>
                      <a:pt x="6244" y="1224"/>
                    </a:cubicBezTo>
                    <a:lnTo>
                      <a:pt x="204" y="1224"/>
                    </a:lnTo>
                    <a:cubicBezTo>
                      <a:pt x="92" y="1224"/>
                      <a:pt x="0" y="1133"/>
                      <a:pt x="0" y="1020"/>
                    </a:cubicBezTo>
                    <a:lnTo>
                      <a:pt x="0" y="204"/>
                    </a:lnTo>
                    <a:close/>
                  </a:path>
                </a:pathLst>
              </a:custGeom>
              <a:noFill/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C25AFFE-E0F4-403E-B56C-6421AA84A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0243" y="6856229"/>
                <a:ext cx="2108026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Victoria’s allocation of AEMO’s National 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A01B796-0DEB-4F67-ACE5-179C719A8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5789" y="7040870"/>
                <a:ext cx="1400262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Transmission Planner costs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7739CEF0-F8B2-4D6F-8A85-2C2227D67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8960" y="7033065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79" name="Freeform 73">
                <a:extLst>
                  <a:ext uri="{FF2B5EF4-FFF2-40B4-BE49-F238E27FC236}">
                    <a16:creationId xmlns:a16="http://schemas.microsoft.com/office/drawing/2014/main" id="{39241660-9FAA-4B43-9AB8-6A384A9285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6520" y="7612819"/>
                <a:ext cx="2251710" cy="412115"/>
              </a:xfrm>
              <a:custGeom>
                <a:avLst/>
                <a:gdLst>
                  <a:gd name="T0" fmla="*/ 0 w 6548"/>
                  <a:gd name="T1" fmla="*/ 200 h 1200"/>
                  <a:gd name="T2" fmla="*/ 200 w 6548"/>
                  <a:gd name="T3" fmla="*/ 0 h 1200"/>
                  <a:gd name="T4" fmla="*/ 6348 w 6548"/>
                  <a:gd name="T5" fmla="*/ 0 h 1200"/>
                  <a:gd name="T6" fmla="*/ 6548 w 6548"/>
                  <a:gd name="T7" fmla="*/ 200 h 1200"/>
                  <a:gd name="T8" fmla="*/ 6548 w 6548"/>
                  <a:gd name="T9" fmla="*/ 1000 h 1200"/>
                  <a:gd name="T10" fmla="*/ 6348 w 6548"/>
                  <a:gd name="T11" fmla="*/ 1200 h 1200"/>
                  <a:gd name="T12" fmla="*/ 200 w 6548"/>
                  <a:gd name="T13" fmla="*/ 1200 h 1200"/>
                  <a:gd name="T14" fmla="*/ 0 w 6548"/>
                  <a:gd name="T15" fmla="*/ 1000 h 1200"/>
                  <a:gd name="T16" fmla="*/ 0 w 6548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48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348" y="0"/>
                    </a:lnTo>
                    <a:cubicBezTo>
                      <a:pt x="6459" y="0"/>
                      <a:pt x="6548" y="90"/>
                      <a:pt x="6548" y="200"/>
                    </a:cubicBezTo>
                    <a:lnTo>
                      <a:pt x="6548" y="1000"/>
                    </a:lnTo>
                    <a:cubicBezTo>
                      <a:pt x="6548" y="1111"/>
                      <a:pt x="6459" y="1200"/>
                      <a:pt x="6348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80" name="Freeform 74">
                <a:extLst>
                  <a:ext uri="{FF2B5EF4-FFF2-40B4-BE49-F238E27FC236}">
                    <a16:creationId xmlns:a16="http://schemas.microsoft.com/office/drawing/2014/main" id="{0A272849-3995-4D31-883A-1EA946EDA7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6520" y="7612819"/>
                <a:ext cx="2251710" cy="412115"/>
              </a:xfrm>
              <a:custGeom>
                <a:avLst/>
                <a:gdLst>
                  <a:gd name="T0" fmla="*/ 0 w 6548"/>
                  <a:gd name="T1" fmla="*/ 200 h 1200"/>
                  <a:gd name="T2" fmla="*/ 200 w 6548"/>
                  <a:gd name="T3" fmla="*/ 0 h 1200"/>
                  <a:gd name="T4" fmla="*/ 6348 w 6548"/>
                  <a:gd name="T5" fmla="*/ 0 h 1200"/>
                  <a:gd name="T6" fmla="*/ 6548 w 6548"/>
                  <a:gd name="T7" fmla="*/ 200 h 1200"/>
                  <a:gd name="T8" fmla="*/ 6548 w 6548"/>
                  <a:gd name="T9" fmla="*/ 1000 h 1200"/>
                  <a:gd name="T10" fmla="*/ 6348 w 6548"/>
                  <a:gd name="T11" fmla="*/ 1200 h 1200"/>
                  <a:gd name="T12" fmla="*/ 200 w 6548"/>
                  <a:gd name="T13" fmla="*/ 1200 h 1200"/>
                  <a:gd name="T14" fmla="*/ 0 w 6548"/>
                  <a:gd name="T15" fmla="*/ 1000 h 1200"/>
                  <a:gd name="T16" fmla="*/ 0 w 6548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48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348" y="0"/>
                    </a:lnTo>
                    <a:cubicBezTo>
                      <a:pt x="6459" y="0"/>
                      <a:pt x="6548" y="90"/>
                      <a:pt x="6548" y="200"/>
                    </a:cubicBezTo>
                    <a:lnTo>
                      <a:pt x="6548" y="1000"/>
                    </a:lnTo>
                    <a:cubicBezTo>
                      <a:pt x="6548" y="1111"/>
                      <a:pt x="6459" y="1200"/>
                      <a:pt x="6348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noFill/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375D23D-C748-44B6-BF69-722AA76C7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8887" y="7636314"/>
                <a:ext cx="1860322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Other Revenue AEMO receives in 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4025B6E0-8E71-4F3E-87A2-915CEB941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6689" y="7813526"/>
                <a:ext cx="2214857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providing prescribed transmission services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03275011-6DE7-4CB3-A32E-87E8A167A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3930" y="7830624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3724446A-CEA0-410E-B03A-AA47CF531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150" y="3625019"/>
                <a:ext cx="687705" cy="2743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938CF978-268E-4C94-8423-1560EB034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0775" y="3671374"/>
                <a:ext cx="122094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=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7EE2FBCA-AB07-4BED-92BE-C5C210B7F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5865" y="3671374"/>
                <a:ext cx="49600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3AD35C54-15B0-47BD-B897-1217FA620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3900" y="4353999"/>
                <a:ext cx="877570" cy="2495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B554514E-6B2F-4D7A-987B-650A8EA4E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0775" y="4399719"/>
                <a:ext cx="122094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+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FC56C5C7-AAC7-4220-8A76-16E07D75B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5865" y="4399719"/>
                <a:ext cx="49600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2CC1167F-799C-4663-B339-78386AABB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3100" y="7276904"/>
                <a:ext cx="936625" cy="3181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976BEA96-265A-400A-B57C-F2B2E475F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3790" y="7322624"/>
                <a:ext cx="72493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-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40C77AB5-C9E0-460E-908A-E88E01738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5860" y="7322624"/>
                <a:ext cx="49600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96" name="Freeform 90">
                <a:extLst>
                  <a:ext uri="{FF2B5EF4-FFF2-40B4-BE49-F238E27FC236}">
                    <a16:creationId xmlns:a16="http://schemas.microsoft.com/office/drawing/2014/main" id="{2E71C23A-959D-4B7C-9FF9-EA3DE6E826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775" y="8385614"/>
                <a:ext cx="2253615" cy="411480"/>
              </a:xfrm>
              <a:custGeom>
                <a:avLst/>
                <a:gdLst>
                  <a:gd name="T0" fmla="*/ 0 w 6552"/>
                  <a:gd name="T1" fmla="*/ 200 h 1200"/>
                  <a:gd name="T2" fmla="*/ 200 w 6552"/>
                  <a:gd name="T3" fmla="*/ 0 h 1200"/>
                  <a:gd name="T4" fmla="*/ 6352 w 6552"/>
                  <a:gd name="T5" fmla="*/ 0 h 1200"/>
                  <a:gd name="T6" fmla="*/ 6552 w 6552"/>
                  <a:gd name="T7" fmla="*/ 200 h 1200"/>
                  <a:gd name="T8" fmla="*/ 6552 w 6552"/>
                  <a:gd name="T9" fmla="*/ 1000 h 1200"/>
                  <a:gd name="T10" fmla="*/ 6352 w 6552"/>
                  <a:gd name="T11" fmla="*/ 1200 h 1200"/>
                  <a:gd name="T12" fmla="*/ 200 w 6552"/>
                  <a:gd name="T13" fmla="*/ 1200 h 1200"/>
                  <a:gd name="T14" fmla="*/ 0 w 6552"/>
                  <a:gd name="T15" fmla="*/ 1000 h 1200"/>
                  <a:gd name="T16" fmla="*/ 0 w 6552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52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352" y="0"/>
                    </a:lnTo>
                    <a:cubicBezTo>
                      <a:pt x="6463" y="0"/>
                      <a:pt x="6552" y="90"/>
                      <a:pt x="6552" y="200"/>
                    </a:cubicBezTo>
                    <a:lnTo>
                      <a:pt x="6552" y="1000"/>
                    </a:lnTo>
                    <a:cubicBezTo>
                      <a:pt x="6552" y="1111"/>
                      <a:pt x="6463" y="1200"/>
                      <a:pt x="6352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97" name="Freeform 91">
                <a:extLst>
                  <a:ext uri="{FF2B5EF4-FFF2-40B4-BE49-F238E27FC236}">
                    <a16:creationId xmlns:a16="http://schemas.microsoft.com/office/drawing/2014/main" id="{9B592766-3C80-44B9-8A79-7B144A6AE6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775" y="8385614"/>
                <a:ext cx="2253615" cy="411480"/>
              </a:xfrm>
              <a:custGeom>
                <a:avLst/>
                <a:gdLst>
                  <a:gd name="T0" fmla="*/ 0 w 6552"/>
                  <a:gd name="T1" fmla="*/ 200 h 1200"/>
                  <a:gd name="T2" fmla="*/ 200 w 6552"/>
                  <a:gd name="T3" fmla="*/ 0 h 1200"/>
                  <a:gd name="T4" fmla="*/ 6352 w 6552"/>
                  <a:gd name="T5" fmla="*/ 0 h 1200"/>
                  <a:gd name="T6" fmla="*/ 6552 w 6552"/>
                  <a:gd name="T7" fmla="*/ 200 h 1200"/>
                  <a:gd name="T8" fmla="*/ 6552 w 6552"/>
                  <a:gd name="T9" fmla="*/ 1000 h 1200"/>
                  <a:gd name="T10" fmla="*/ 6352 w 6552"/>
                  <a:gd name="T11" fmla="*/ 1200 h 1200"/>
                  <a:gd name="T12" fmla="*/ 200 w 6552"/>
                  <a:gd name="T13" fmla="*/ 1200 h 1200"/>
                  <a:gd name="T14" fmla="*/ 0 w 6552"/>
                  <a:gd name="T15" fmla="*/ 1000 h 1200"/>
                  <a:gd name="T16" fmla="*/ 0 w 6552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52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352" y="0"/>
                    </a:lnTo>
                    <a:cubicBezTo>
                      <a:pt x="6463" y="0"/>
                      <a:pt x="6552" y="90"/>
                      <a:pt x="6552" y="200"/>
                    </a:cubicBezTo>
                    <a:lnTo>
                      <a:pt x="6552" y="1000"/>
                    </a:lnTo>
                    <a:cubicBezTo>
                      <a:pt x="6552" y="1111"/>
                      <a:pt x="6463" y="1200"/>
                      <a:pt x="6352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noFill/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28A39319-2FDB-4FCD-A7A5-7A6E3575D4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1191" y="8409698"/>
                <a:ext cx="2142364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Under/Over Recovery from the previous 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AB890FF4-EC9E-4237-8CB3-3D6FB7045D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38705" y="8601514"/>
                <a:ext cx="345297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8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year(s)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A45D1315-6CEB-409B-8BA5-4BE45DD01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4460" y="8601514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D62D621A-EB85-4885-BAE0-98E01D585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935" y="5072819"/>
                <a:ext cx="876300" cy="2482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7C4D7114-F10F-4E8E-8949-84EB44B27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6811" y="5119174"/>
                <a:ext cx="122094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+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11F3D3D0-4021-436C-9AF6-021E4BADE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1899" y="5119174"/>
                <a:ext cx="49600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5321C2D3-C90B-40F5-B46A-A51EEFAA2B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8190" y="5827834"/>
                <a:ext cx="877570" cy="2482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5BCE918E-CA2D-49E5-9986-BC0F8FB5EC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2200" y="5873554"/>
                <a:ext cx="122094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+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174CFC19-3845-4593-A0A6-79B683D1A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7290" y="5873554"/>
                <a:ext cx="68678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/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C3516F0B-A664-45FD-8CC0-DBD6DAB307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585" y="5873554"/>
                <a:ext cx="72493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-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66B753A7-B0EA-4BB0-AE23-17F8754B0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3655" y="5873554"/>
                <a:ext cx="49600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09" name="Freeform 103">
                <a:extLst>
                  <a:ext uri="{FF2B5EF4-FFF2-40B4-BE49-F238E27FC236}">
                    <a16:creationId xmlns:a16="http://schemas.microsoft.com/office/drawing/2014/main" id="{4262E9AE-79FC-4386-A2A7-244A05761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3030" y="6103424"/>
                <a:ext cx="2218689" cy="411480"/>
              </a:xfrm>
              <a:custGeom>
                <a:avLst/>
                <a:gdLst>
                  <a:gd name="T0" fmla="*/ 0 w 6452"/>
                  <a:gd name="T1" fmla="*/ 200 h 1200"/>
                  <a:gd name="T2" fmla="*/ 200 w 6452"/>
                  <a:gd name="T3" fmla="*/ 0 h 1200"/>
                  <a:gd name="T4" fmla="*/ 6252 w 6452"/>
                  <a:gd name="T5" fmla="*/ 0 h 1200"/>
                  <a:gd name="T6" fmla="*/ 6452 w 6452"/>
                  <a:gd name="T7" fmla="*/ 200 h 1200"/>
                  <a:gd name="T8" fmla="*/ 6452 w 6452"/>
                  <a:gd name="T9" fmla="*/ 1000 h 1200"/>
                  <a:gd name="T10" fmla="*/ 6252 w 6452"/>
                  <a:gd name="T11" fmla="*/ 1200 h 1200"/>
                  <a:gd name="T12" fmla="*/ 200 w 6452"/>
                  <a:gd name="T13" fmla="*/ 1200 h 1200"/>
                  <a:gd name="T14" fmla="*/ 0 w 6452"/>
                  <a:gd name="T15" fmla="*/ 1000 h 1200"/>
                  <a:gd name="T16" fmla="*/ 0 w 6452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52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252" y="0"/>
                    </a:lnTo>
                    <a:cubicBezTo>
                      <a:pt x="6363" y="0"/>
                      <a:pt x="6452" y="90"/>
                      <a:pt x="6452" y="200"/>
                    </a:cubicBezTo>
                    <a:lnTo>
                      <a:pt x="6452" y="1000"/>
                    </a:lnTo>
                    <a:cubicBezTo>
                      <a:pt x="6452" y="1111"/>
                      <a:pt x="6363" y="1200"/>
                      <a:pt x="6252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 dirty="0"/>
              </a:p>
            </p:txBody>
          </p:sp>
          <p:sp>
            <p:nvSpPr>
              <p:cNvPr id="110" name="Freeform 104">
                <a:extLst>
                  <a:ext uri="{FF2B5EF4-FFF2-40B4-BE49-F238E27FC236}">
                    <a16:creationId xmlns:a16="http://schemas.microsoft.com/office/drawing/2014/main" id="{7D4DC520-1782-4160-98C6-99E21E93B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3030" y="6103424"/>
                <a:ext cx="2218690" cy="411480"/>
              </a:xfrm>
              <a:custGeom>
                <a:avLst/>
                <a:gdLst>
                  <a:gd name="T0" fmla="*/ 0 w 6452"/>
                  <a:gd name="T1" fmla="*/ 200 h 1200"/>
                  <a:gd name="T2" fmla="*/ 200 w 6452"/>
                  <a:gd name="T3" fmla="*/ 0 h 1200"/>
                  <a:gd name="T4" fmla="*/ 6252 w 6452"/>
                  <a:gd name="T5" fmla="*/ 0 h 1200"/>
                  <a:gd name="T6" fmla="*/ 6452 w 6452"/>
                  <a:gd name="T7" fmla="*/ 200 h 1200"/>
                  <a:gd name="T8" fmla="*/ 6452 w 6452"/>
                  <a:gd name="T9" fmla="*/ 1000 h 1200"/>
                  <a:gd name="T10" fmla="*/ 6252 w 6452"/>
                  <a:gd name="T11" fmla="*/ 1200 h 1200"/>
                  <a:gd name="T12" fmla="*/ 200 w 6452"/>
                  <a:gd name="T13" fmla="*/ 1200 h 1200"/>
                  <a:gd name="T14" fmla="*/ 0 w 6452"/>
                  <a:gd name="T15" fmla="*/ 1000 h 1200"/>
                  <a:gd name="T16" fmla="*/ 0 w 6452"/>
                  <a:gd name="T17" fmla="*/ 20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52" h="1200">
                    <a:moveTo>
                      <a:pt x="0" y="200"/>
                    </a:moveTo>
                    <a:cubicBezTo>
                      <a:pt x="0" y="90"/>
                      <a:pt x="90" y="0"/>
                      <a:pt x="200" y="0"/>
                    </a:cubicBezTo>
                    <a:lnTo>
                      <a:pt x="6252" y="0"/>
                    </a:lnTo>
                    <a:cubicBezTo>
                      <a:pt x="6363" y="0"/>
                      <a:pt x="6452" y="90"/>
                      <a:pt x="6452" y="200"/>
                    </a:cubicBezTo>
                    <a:lnTo>
                      <a:pt x="6452" y="1000"/>
                    </a:lnTo>
                    <a:cubicBezTo>
                      <a:pt x="6452" y="1111"/>
                      <a:pt x="6363" y="1200"/>
                      <a:pt x="6252" y="1200"/>
                    </a:cubicBezTo>
                    <a:lnTo>
                      <a:pt x="200" y="1200"/>
                    </a:lnTo>
                    <a:cubicBezTo>
                      <a:pt x="90" y="1200"/>
                      <a:pt x="0" y="1111"/>
                      <a:pt x="0" y="1000"/>
                    </a:cubicBezTo>
                    <a:lnTo>
                      <a:pt x="0" y="200"/>
                    </a:lnTo>
                    <a:close/>
                  </a:path>
                </a:pathLst>
              </a:custGeom>
              <a:noFill/>
              <a:ln w="825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89CEC55-DE42-4B47-8A8B-06E6DF8F42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1650" y="6171369"/>
                <a:ext cx="77" cy="186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601F7BF2-FA92-4304-9667-3C2E36085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4455" y="6320593"/>
                <a:ext cx="34339" cy="165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8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D048D0C9-293B-490F-9C4A-7E00645C9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1680" y="6549194"/>
                <a:ext cx="876300" cy="2501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F880B327-B9B7-472E-98FD-82B46C5FD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7285" y="6595549"/>
                <a:ext cx="122094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+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6AEC4B9C-661F-488F-9FC5-8A86477AA8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2375" y="6595549"/>
                <a:ext cx="49600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FC7581AB-4C8F-4770-90D7-12403D5993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6445" y="8086529"/>
                <a:ext cx="877570" cy="24828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AU" sz="1600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A5935898-B2EF-4D7A-97FB-9FF8D194B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0455" y="8132884"/>
                <a:ext cx="122094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+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5584C6AF-249E-42F6-911B-9F2ED8F4F9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5546" y="8132884"/>
                <a:ext cx="68678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/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B3489E76-E64A-438A-8E29-A8AA941385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9840" y="8132884"/>
                <a:ext cx="72493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US" sz="1200" b="1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-</a:t>
                </a:r>
                <a:endParaRPr lang="en-AU" sz="90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3FA29BB9-974E-497E-958D-41D682165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1910" y="8132884"/>
                <a:ext cx="49600" cy="248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r>
                  <a:rPr lang="en-AU" sz="1200" b="1" dirty="0">
                    <a:solidFill>
                      <a:srgbClr val="008080"/>
                    </a:solidFill>
                    <a:effectLst/>
                    <a:latin typeface="Segoe UI Semilight" panose="020B0402040204020203" pitchFamily="34" charset="0"/>
                    <a:ea typeface="Batang"/>
                    <a:cs typeface="Segoe UI Semilight" panose="020B0402040204020203" pitchFamily="34" charset="0"/>
                  </a:rPr>
                  <a:t> </a:t>
                </a:r>
                <a:endParaRPr lang="en-AU" sz="900" dirty="0">
                  <a:solidFill>
                    <a:srgbClr val="222324"/>
                  </a:solidFill>
                  <a:effectLst/>
                  <a:latin typeface="Segoe UI Semilight" panose="020B0402040204020203" pitchFamily="34" charset="0"/>
                  <a:ea typeface="Batang"/>
                  <a:cs typeface="Arial Unicode MS"/>
                </a:endParaRPr>
              </a:p>
            </p:txBody>
          </p:sp>
        </p:grpSp>
        <p:sp>
          <p:nvSpPr>
            <p:cNvPr id="125" name="Freeform 45">
              <a:extLst>
                <a:ext uri="{FF2B5EF4-FFF2-40B4-BE49-F238E27FC236}">
                  <a16:creationId xmlns:a16="http://schemas.microsoft.com/office/drawing/2014/main" id="{35BEE30F-C1AA-4F7C-A00B-B8F9BCDE0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420" y="2208880"/>
              <a:ext cx="1953947" cy="305953"/>
            </a:xfrm>
            <a:custGeom>
              <a:avLst/>
              <a:gdLst>
                <a:gd name="T0" fmla="*/ 0 w 16352"/>
                <a:gd name="T1" fmla="*/ 400 h 2400"/>
                <a:gd name="T2" fmla="*/ 400 w 16352"/>
                <a:gd name="T3" fmla="*/ 0 h 2400"/>
                <a:gd name="T4" fmla="*/ 15952 w 16352"/>
                <a:gd name="T5" fmla="*/ 0 h 2400"/>
                <a:gd name="T6" fmla="*/ 16352 w 16352"/>
                <a:gd name="T7" fmla="*/ 400 h 2400"/>
                <a:gd name="T8" fmla="*/ 16352 w 16352"/>
                <a:gd name="T9" fmla="*/ 2000 h 2400"/>
                <a:gd name="T10" fmla="*/ 15952 w 16352"/>
                <a:gd name="T11" fmla="*/ 2400 h 2400"/>
                <a:gd name="T12" fmla="*/ 400 w 16352"/>
                <a:gd name="T13" fmla="*/ 2400 h 2400"/>
                <a:gd name="T14" fmla="*/ 0 w 16352"/>
                <a:gd name="T15" fmla="*/ 2000 h 2400"/>
                <a:gd name="T16" fmla="*/ 0 w 16352"/>
                <a:gd name="T17" fmla="*/ 400 h 2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52" h="2400">
                  <a:moveTo>
                    <a:pt x="0" y="400"/>
                  </a:moveTo>
                  <a:cubicBezTo>
                    <a:pt x="0" y="180"/>
                    <a:pt x="180" y="0"/>
                    <a:pt x="400" y="0"/>
                  </a:cubicBezTo>
                  <a:lnTo>
                    <a:pt x="15952" y="0"/>
                  </a:lnTo>
                  <a:cubicBezTo>
                    <a:pt x="16173" y="0"/>
                    <a:pt x="16352" y="180"/>
                    <a:pt x="16352" y="400"/>
                  </a:cubicBezTo>
                  <a:lnTo>
                    <a:pt x="16352" y="2000"/>
                  </a:lnTo>
                  <a:cubicBezTo>
                    <a:pt x="16352" y="2221"/>
                    <a:pt x="16173" y="2400"/>
                    <a:pt x="15952" y="2400"/>
                  </a:cubicBezTo>
                  <a:lnTo>
                    <a:pt x="400" y="2400"/>
                  </a:lnTo>
                  <a:cubicBezTo>
                    <a:pt x="180" y="2400"/>
                    <a:pt x="0" y="2221"/>
                    <a:pt x="0" y="2000"/>
                  </a:cubicBezTo>
                  <a:lnTo>
                    <a:pt x="0" y="400"/>
                  </a:lnTo>
                  <a:close/>
                </a:path>
              </a:pathLst>
            </a:custGeom>
            <a:solidFill>
              <a:schemeClr val="tx2">
                <a:lumMod val="65000"/>
                <a:lumOff val="35000"/>
              </a:schemeClr>
            </a:solidFill>
            <a:ln w="825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AU" sz="1200">
                <a:solidFill>
                  <a:schemeClr val="bg1"/>
                </a:solidFill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445B7E9B-4703-4E38-ADFC-8AB59F125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6737" y="2271908"/>
              <a:ext cx="1149354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r>
                <a:rPr lang="en-US" sz="105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effectLst/>
                  <a:latin typeface="Segoe UI Semilight" panose="020B0402040204020203" pitchFamily="34" charset="0"/>
                  <a:ea typeface="Batang"/>
                  <a:cs typeface="Segoe UI Semilight" panose="020B0402040204020203" pitchFamily="34" charset="0"/>
                </a:rPr>
                <a:t>Negotiated Services</a:t>
              </a:r>
              <a:endParaRPr lang="en-AU" sz="110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Segoe UI Semilight" panose="020B0402040204020203" pitchFamily="34" charset="0"/>
                <a:ea typeface="Batang"/>
                <a:cs typeface="Arial Unicode MS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CA0E00D9-07C4-4BCE-BD35-DB780680F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9466" y="2548087"/>
              <a:ext cx="89768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r>
                <a:rPr lang="en-US" sz="1050" b="1" dirty="0">
                  <a:effectLst/>
                  <a:latin typeface="Segoe UI Semilight" panose="020B0402040204020203" pitchFamily="34" charset="0"/>
                  <a:ea typeface="Batang"/>
                  <a:cs typeface="Segoe UI Semilight" panose="020B0402040204020203" pitchFamily="34" charset="0"/>
                </a:rPr>
                <a:t>=</a:t>
              </a:r>
              <a:endParaRPr lang="en-AU" sz="700" dirty="0">
                <a:effectLst/>
                <a:latin typeface="Segoe UI Semilight" panose="020B0402040204020203" pitchFamily="34" charset="0"/>
                <a:ea typeface="Batang"/>
                <a:cs typeface="Arial Unicode MS"/>
              </a:endParaRPr>
            </a:p>
          </p:txBody>
        </p:sp>
        <p:sp>
          <p:nvSpPr>
            <p:cNvPr id="128" name="Freeform 52">
              <a:extLst>
                <a:ext uri="{FF2B5EF4-FFF2-40B4-BE49-F238E27FC236}">
                  <a16:creationId xmlns:a16="http://schemas.microsoft.com/office/drawing/2014/main" id="{D08DE9AF-DFBA-418C-8C13-E178BE936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0744" y="2742924"/>
              <a:ext cx="1857371" cy="306425"/>
            </a:xfrm>
            <a:custGeom>
              <a:avLst/>
              <a:gdLst>
                <a:gd name="T0" fmla="*/ 0 w 12856"/>
                <a:gd name="T1" fmla="*/ 400 h 2400"/>
                <a:gd name="T2" fmla="*/ 400 w 12856"/>
                <a:gd name="T3" fmla="*/ 0 h 2400"/>
                <a:gd name="T4" fmla="*/ 12456 w 12856"/>
                <a:gd name="T5" fmla="*/ 0 h 2400"/>
                <a:gd name="T6" fmla="*/ 12856 w 12856"/>
                <a:gd name="T7" fmla="*/ 400 h 2400"/>
                <a:gd name="T8" fmla="*/ 12856 w 12856"/>
                <a:gd name="T9" fmla="*/ 2000 h 2400"/>
                <a:gd name="T10" fmla="*/ 12456 w 12856"/>
                <a:gd name="T11" fmla="*/ 2400 h 2400"/>
                <a:gd name="T12" fmla="*/ 400 w 12856"/>
                <a:gd name="T13" fmla="*/ 2400 h 2400"/>
                <a:gd name="T14" fmla="*/ 0 w 12856"/>
                <a:gd name="T15" fmla="*/ 2000 h 2400"/>
                <a:gd name="T16" fmla="*/ 0 w 12856"/>
                <a:gd name="T17" fmla="*/ 400 h 2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56" h="2400">
                  <a:moveTo>
                    <a:pt x="0" y="400"/>
                  </a:moveTo>
                  <a:cubicBezTo>
                    <a:pt x="0" y="180"/>
                    <a:pt x="180" y="0"/>
                    <a:pt x="400" y="0"/>
                  </a:cubicBezTo>
                  <a:lnTo>
                    <a:pt x="12456" y="0"/>
                  </a:lnTo>
                  <a:cubicBezTo>
                    <a:pt x="12677" y="0"/>
                    <a:pt x="12856" y="180"/>
                    <a:pt x="12856" y="400"/>
                  </a:cubicBezTo>
                  <a:lnTo>
                    <a:pt x="12856" y="2000"/>
                  </a:lnTo>
                  <a:cubicBezTo>
                    <a:pt x="12856" y="2221"/>
                    <a:pt x="12677" y="2400"/>
                    <a:pt x="12456" y="2400"/>
                  </a:cubicBezTo>
                  <a:lnTo>
                    <a:pt x="400" y="2400"/>
                  </a:lnTo>
                  <a:cubicBezTo>
                    <a:pt x="180" y="2400"/>
                    <a:pt x="0" y="2221"/>
                    <a:pt x="0" y="2000"/>
                  </a:cubicBezTo>
                  <a:lnTo>
                    <a:pt x="0" y="400"/>
                  </a:lnTo>
                  <a:close/>
                </a:path>
              </a:pathLst>
            </a:custGeom>
            <a:solidFill>
              <a:schemeClr val="tx2">
                <a:lumMod val="65000"/>
                <a:lumOff val="35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AU" sz="1200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D59A3F2B-D41A-47AF-BF30-184F8ADD8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8269" y="2820871"/>
              <a:ext cx="904094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r>
                <a:rPr lang="en-US" sz="800" b="1" dirty="0">
                  <a:solidFill>
                    <a:schemeClr val="bg1"/>
                  </a:solidFill>
                  <a:effectLst/>
                  <a:latin typeface="Segoe UI Semilight" panose="020B0402040204020203" pitchFamily="34" charset="0"/>
                  <a:ea typeface="Batang"/>
                  <a:cs typeface="Segoe UI Semilight" panose="020B0402040204020203" pitchFamily="34" charset="0"/>
                </a:rPr>
                <a:t>Direct cost recovery </a:t>
              </a:r>
              <a:endParaRPr lang="en-AU" sz="900" dirty="0">
                <a:solidFill>
                  <a:schemeClr val="bg1"/>
                </a:solidFill>
                <a:effectLst/>
                <a:latin typeface="Segoe UI Semilight" panose="020B0402040204020203" pitchFamily="34" charset="0"/>
                <a:ea typeface="Batang"/>
                <a:cs typeface="Arial Unicode MS"/>
              </a:endParaRPr>
            </a:p>
          </p:txBody>
        </p:sp>
        <p:sp>
          <p:nvSpPr>
            <p:cNvPr id="131" name="Freeform 45">
              <a:extLst>
                <a:ext uri="{FF2B5EF4-FFF2-40B4-BE49-F238E27FC236}">
                  <a16:creationId xmlns:a16="http://schemas.microsoft.com/office/drawing/2014/main" id="{5DA025F7-210F-49F9-8AB0-DF4A58FCD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0269" y="1497495"/>
              <a:ext cx="3849962" cy="305953"/>
            </a:xfrm>
            <a:custGeom>
              <a:avLst/>
              <a:gdLst>
                <a:gd name="T0" fmla="*/ 0 w 16352"/>
                <a:gd name="T1" fmla="*/ 400 h 2400"/>
                <a:gd name="T2" fmla="*/ 400 w 16352"/>
                <a:gd name="T3" fmla="*/ 0 h 2400"/>
                <a:gd name="T4" fmla="*/ 15952 w 16352"/>
                <a:gd name="T5" fmla="*/ 0 h 2400"/>
                <a:gd name="T6" fmla="*/ 16352 w 16352"/>
                <a:gd name="T7" fmla="*/ 400 h 2400"/>
                <a:gd name="T8" fmla="*/ 16352 w 16352"/>
                <a:gd name="T9" fmla="*/ 2000 h 2400"/>
                <a:gd name="T10" fmla="*/ 15952 w 16352"/>
                <a:gd name="T11" fmla="*/ 2400 h 2400"/>
                <a:gd name="T12" fmla="*/ 400 w 16352"/>
                <a:gd name="T13" fmla="*/ 2400 h 2400"/>
                <a:gd name="T14" fmla="*/ 0 w 16352"/>
                <a:gd name="T15" fmla="*/ 2000 h 2400"/>
                <a:gd name="T16" fmla="*/ 0 w 16352"/>
                <a:gd name="T17" fmla="*/ 400 h 2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52" h="2400">
                  <a:moveTo>
                    <a:pt x="0" y="400"/>
                  </a:moveTo>
                  <a:cubicBezTo>
                    <a:pt x="0" y="180"/>
                    <a:pt x="180" y="0"/>
                    <a:pt x="400" y="0"/>
                  </a:cubicBezTo>
                  <a:lnTo>
                    <a:pt x="15952" y="0"/>
                  </a:lnTo>
                  <a:cubicBezTo>
                    <a:pt x="16173" y="0"/>
                    <a:pt x="16352" y="180"/>
                    <a:pt x="16352" y="400"/>
                  </a:cubicBezTo>
                  <a:lnTo>
                    <a:pt x="16352" y="2000"/>
                  </a:lnTo>
                  <a:cubicBezTo>
                    <a:pt x="16352" y="2221"/>
                    <a:pt x="16173" y="2400"/>
                    <a:pt x="15952" y="2400"/>
                  </a:cubicBezTo>
                  <a:lnTo>
                    <a:pt x="400" y="2400"/>
                  </a:lnTo>
                  <a:cubicBezTo>
                    <a:pt x="180" y="2400"/>
                    <a:pt x="0" y="2221"/>
                    <a:pt x="0" y="2000"/>
                  </a:cubicBezTo>
                  <a:lnTo>
                    <a:pt x="0" y="400"/>
                  </a:lnTo>
                  <a:close/>
                </a:path>
              </a:pathLst>
            </a:custGeom>
            <a:solidFill>
              <a:schemeClr val="tx2">
                <a:lumMod val="85000"/>
                <a:lumOff val="15000"/>
              </a:schemeClr>
            </a:solidFill>
            <a:ln w="825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AU" sz="1200">
                <a:solidFill>
                  <a:schemeClr val="bg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3A002AA6-7734-470D-8A27-F75F1F474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6800" y="1547058"/>
              <a:ext cx="1833835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r>
                <a:rPr lang="en-US" sz="1100" b="1" dirty="0">
                  <a:solidFill>
                    <a:schemeClr val="bg1"/>
                  </a:solidFill>
                  <a:latin typeface="Segoe UI Semilight" panose="020B0402040204020203" pitchFamily="34" charset="0"/>
                  <a:ea typeface="Batang"/>
                  <a:cs typeface="Segoe UI Semilight" panose="020B0402040204020203" pitchFamily="34" charset="0"/>
                </a:rPr>
                <a:t>AEMO’s Transmission Charges</a:t>
              </a:r>
              <a:endParaRPr lang="en-AU" sz="1200" dirty="0">
                <a:solidFill>
                  <a:schemeClr val="bg1"/>
                </a:solidFill>
                <a:effectLst/>
                <a:latin typeface="Segoe UI Semilight" panose="020B0402040204020203" pitchFamily="34" charset="0"/>
                <a:ea typeface="Batang"/>
                <a:cs typeface="Arial Unicode MS"/>
              </a:endParaRPr>
            </a:p>
          </p:txBody>
        </p:sp>
        <p:sp>
          <p:nvSpPr>
            <p:cNvPr id="134" name="Arrow: Down 133">
              <a:extLst>
                <a:ext uri="{FF2B5EF4-FFF2-40B4-BE49-F238E27FC236}">
                  <a16:creationId xmlns:a16="http://schemas.microsoft.com/office/drawing/2014/main" id="{0386CF2C-58D5-424A-B6DF-E2421A4C890D}"/>
                </a:ext>
              </a:extLst>
            </p:cNvPr>
            <p:cNvSpPr/>
            <p:nvPr/>
          </p:nvSpPr>
          <p:spPr>
            <a:xfrm>
              <a:off x="6282786" y="1865064"/>
              <a:ext cx="212926" cy="153302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5" name="Arrow: Down 134">
              <a:extLst>
                <a:ext uri="{FF2B5EF4-FFF2-40B4-BE49-F238E27FC236}">
                  <a16:creationId xmlns:a16="http://schemas.microsoft.com/office/drawing/2014/main" id="{1C7FA181-89F0-4A7E-B35D-A7BFD0E49FC6}"/>
                </a:ext>
              </a:extLst>
            </p:cNvPr>
            <p:cNvSpPr/>
            <p:nvPr/>
          </p:nvSpPr>
          <p:spPr>
            <a:xfrm>
              <a:off x="8296497" y="1856564"/>
              <a:ext cx="212926" cy="153302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622C2CE0-364C-47F0-8670-2FEE4DE4F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1620" y="4438754"/>
              <a:ext cx="128240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r>
                <a:rPr lang="en-US" sz="800" b="1" dirty="0">
                  <a:solidFill>
                    <a:srgbClr val="008080"/>
                  </a:solidFill>
                  <a:effectLst/>
                  <a:latin typeface="Segoe UI Semilight" panose="020B0402040204020203" pitchFamily="34" charset="0"/>
                  <a:ea typeface="Batang"/>
                  <a:cs typeface="Segoe UI Semilight" panose="020B0402040204020203" pitchFamily="34" charset="0"/>
                </a:rPr>
                <a:t>Net Charges / Receipts from </a:t>
              </a:r>
            </a:p>
            <a:p>
              <a:pPr algn="ctr"/>
              <a:r>
                <a:rPr lang="en-US" sz="800" b="1" dirty="0">
                  <a:solidFill>
                    <a:srgbClr val="008080"/>
                  </a:solidFill>
                  <a:effectLst/>
                  <a:latin typeface="Segoe UI Semilight" panose="020B0402040204020203" pitchFamily="34" charset="0"/>
                  <a:ea typeface="Batang"/>
                  <a:cs typeface="Segoe UI Semilight" panose="020B0402040204020203" pitchFamily="34" charset="0"/>
                </a:rPr>
                <a:t>Inter-Regional </a:t>
              </a:r>
              <a:r>
                <a:rPr lang="en-US" sz="800" b="1" dirty="0">
                  <a:solidFill>
                    <a:srgbClr val="008080"/>
                  </a:solidFill>
                  <a:latin typeface="Segoe UI Semilight" panose="020B0402040204020203" pitchFamily="34" charset="0"/>
                  <a:ea typeface="Batang"/>
                  <a:cs typeface="Segoe UI Semilight" panose="020B0402040204020203" pitchFamily="34" charset="0"/>
                </a:rPr>
                <a:t>TUOS</a:t>
              </a:r>
              <a:endParaRPr lang="en-AU" sz="900" dirty="0">
                <a:solidFill>
                  <a:srgbClr val="222324"/>
                </a:solidFill>
                <a:effectLst/>
                <a:latin typeface="Segoe UI Semilight" panose="020B0402040204020203" pitchFamily="34" charset="0"/>
                <a:ea typeface="Batang"/>
                <a:cs typeface="Arial Unicode M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382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542EB-C9EA-48D2-8D07-E25761ED9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 Consultation Timeline</a:t>
            </a:r>
          </a:p>
        </p:txBody>
      </p:sp>
      <p:sp>
        <p:nvSpPr>
          <p:cNvPr id="31" name="Flowchart: Alternate Process 30">
            <a:extLst>
              <a:ext uri="{FF2B5EF4-FFF2-40B4-BE49-F238E27FC236}">
                <a16:creationId xmlns:a16="http://schemas.microsoft.com/office/drawing/2014/main" id="{DF28D5D5-3E9F-4C32-8A6D-F81FF9ED2B1C}"/>
              </a:ext>
            </a:extLst>
          </p:cNvPr>
          <p:cNvSpPr/>
          <p:nvPr/>
        </p:nvSpPr>
        <p:spPr>
          <a:xfrm>
            <a:off x="419993" y="4466862"/>
            <a:ext cx="9953453" cy="2282593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AU" sz="1600" b="1" dirty="0">
                <a:solidFill>
                  <a:schemeClr val="tx1"/>
                </a:solidFill>
              </a:rPr>
              <a:t>Drivers for change</a:t>
            </a:r>
            <a:r>
              <a:rPr lang="en-AU" sz="1600" b="1" dirty="0">
                <a:solidFill>
                  <a:schemeClr val="tx2"/>
                </a:solidFill>
              </a:rPr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2"/>
                </a:solidFill>
              </a:rPr>
              <a:t>The growing occurrence of measured negative energy and demand from connected systems caused by increasing penetration of distributed generation (primarily rooftop solar).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2"/>
                </a:solidFill>
              </a:rPr>
              <a:t>TUOS treatment of batteries and other energy storage devices that are becoming an increasingly important part of the overall electricity delivery chain.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2"/>
                </a:solidFill>
              </a:rPr>
              <a:t>Consideration of alternative methodologies to determine the locational price component of TUOS in response to more mixed set of transmission investment drivers than has historically been the case.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BF44F20-06D8-405C-B159-1B54FFA159D3}"/>
              </a:ext>
            </a:extLst>
          </p:cNvPr>
          <p:cNvGrpSpPr/>
          <p:nvPr/>
        </p:nvGrpSpPr>
        <p:grpSpPr>
          <a:xfrm>
            <a:off x="110027" y="1892164"/>
            <a:ext cx="10144726" cy="1887673"/>
            <a:chOff x="206547" y="3392540"/>
            <a:chExt cx="10144726" cy="188767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58653C6-2D17-47A3-9EA9-2B5A2A7BB3AA}"/>
                </a:ext>
              </a:extLst>
            </p:cNvPr>
            <p:cNvSpPr/>
            <p:nvPr/>
          </p:nvSpPr>
          <p:spPr>
            <a:xfrm>
              <a:off x="5493240" y="3984141"/>
              <a:ext cx="181781" cy="300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135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 </a:t>
              </a:r>
              <a:endParaRPr lang="en-AU" sz="135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84FABF-8472-45C1-996E-CFA567F295AB}"/>
                </a:ext>
              </a:extLst>
            </p:cNvPr>
            <p:cNvSpPr/>
            <p:nvPr/>
          </p:nvSpPr>
          <p:spPr>
            <a:xfrm>
              <a:off x="5495043" y="3984141"/>
              <a:ext cx="178175" cy="300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1350" dirty="0"/>
                <a:t> 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9B683F3-361F-4B2D-8439-C132D627D2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1318" y="5045925"/>
              <a:ext cx="8829955" cy="1"/>
            </a:xfrm>
            <a:prstGeom prst="line">
              <a:avLst/>
            </a:prstGeom>
            <a:ln w="3492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60FEDC6-226C-458D-8E94-5C70164BFB84}"/>
                </a:ext>
              </a:extLst>
            </p:cNvPr>
            <p:cNvCxnSpPr>
              <a:cxnSpLocks/>
            </p:cNvCxnSpPr>
            <p:nvPr/>
          </p:nvCxnSpPr>
          <p:spPr>
            <a:xfrm>
              <a:off x="2927995" y="4284223"/>
              <a:ext cx="0" cy="75600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1758EDB-20DA-4769-9CA2-0D91D4AEA8AD}"/>
                </a:ext>
              </a:extLst>
            </p:cNvPr>
            <p:cNvSpPr txBox="1"/>
            <p:nvPr/>
          </p:nvSpPr>
          <p:spPr>
            <a:xfrm>
              <a:off x="563718" y="5126325"/>
              <a:ext cx="657236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AU" sz="1000" b="1" dirty="0"/>
                <a:t>16 Sep 2020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067F17-66BE-4C06-A7AB-BDA66D656FC0}"/>
                </a:ext>
              </a:extLst>
            </p:cNvPr>
            <p:cNvSpPr txBox="1"/>
            <p:nvPr/>
          </p:nvSpPr>
          <p:spPr>
            <a:xfrm>
              <a:off x="2606962" y="5126325"/>
              <a:ext cx="75979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AU" sz="1000" b="1" dirty="0"/>
                <a:t>25 Nov 2020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9FC0097-003A-4F4F-A779-46B84EF5BF85}"/>
                </a:ext>
              </a:extLst>
            </p:cNvPr>
            <p:cNvCxnSpPr>
              <a:cxnSpLocks/>
            </p:cNvCxnSpPr>
            <p:nvPr/>
          </p:nvCxnSpPr>
          <p:spPr>
            <a:xfrm>
              <a:off x="815458" y="4302100"/>
              <a:ext cx="0" cy="75600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033B56A-FF1C-4C55-BDD5-B431699E4A88}"/>
                </a:ext>
              </a:extLst>
            </p:cNvPr>
            <p:cNvSpPr/>
            <p:nvPr/>
          </p:nvSpPr>
          <p:spPr>
            <a:xfrm>
              <a:off x="2197101" y="3447935"/>
              <a:ext cx="1440000" cy="720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/>
                <a:t>Draft Consultation Paper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3E51E86-0D7C-4DB4-ADB1-714A3477BC15}"/>
                </a:ext>
              </a:extLst>
            </p:cNvPr>
            <p:cNvCxnSpPr>
              <a:cxnSpLocks/>
            </p:cNvCxnSpPr>
            <p:nvPr/>
          </p:nvCxnSpPr>
          <p:spPr>
            <a:xfrm>
              <a:off x="5314671" y="4284223"/>
              <a:ext cx="0" cy="75600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EF1159FF-E99D-46DB-95E5-FC6BA5822627}"/>
                </a:ext>
              </a:extLst>
            </p:cNvPr>
            <p:cNvSpPr/>
            <p:nvPr/>
          </p:nvSpPr>
          <p:spPr>
            <a:xfrm>
              <a:off x="4594671" y="3447935"/>
              <a:ext cx="1440000" cy="720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/>
                <a:t>Final Paper Proposed</a:t>
              </a:r>
              <a:endParaRPr lang="en-AU" sz="1400" b="1" dirty="0">
                <a:solidFill>
                  <a:schemeClr val="accent6">
                    <a:lumMod val="90000"/>
                  </a:schemeClr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57FB6B3-217A-4A44-8806-594A74CFB865}"/>
                </a:ext>
              </a:extLst>
            </p:cNvPr>
            <p:cNvSpPr txBox="1"/>
            <p:nvPr/>
          </p:nvSpPr>
          <p:spPr>
            <a:xfrm>
              <a:off x="4979419" y="5110117"/>
              <a:ext cx="75979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AU" sz="1000" b="1" dirty="0"/>
                <a:t>30 Mar 2021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1B80A86-01E0-42F2-BED5-E16754FDFC1A}"/>
                </a:ext>
              </a:extLst>
            </p:cNvPr>
            <p:cNvCxnSpPr>
              <a:cxnSpLocks/>
            </p:cNvCxnSpPr>
            <p:nvPr/>
          </p:nvCxnSpPr>
          <p:spPr>
            <a:xfrm>
              <a:off x="7991905" y="4289925"/>
              <a:ext cx="0" cy="756000"/>
            </a:xfrm>
            <a:prstGeom prst="line">
              <a:avLst/>
            </a:prstGeom>
            <a:ln w="38100">
              <a:solidFill>
                <a:srgbClr val="360F3C"/>
              </a:solidFill>
              <a:round/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B72E8DCF-4B28-454E-86EE-1E5F1610799F}"/>
                </a:ext>
              </a:extLst>
            </p:cNvPr>
            <p:cNvSpPr/>
            <p:nvPr/>
          </p:nvSpPr>
          <p:spPr>
            <a:xfrm>
              <a:off x="7271904" y="3392540"/>
              <a:ext cx="1440000" cy="720000"/>
            </a:xfrm>
            <a:prstGeom prst="roundRect">
              <a:avLst/>
            </a:prstGeom>
            <a:solidFill>
              <a:srgbClr val="360F3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>
                  <a:solidFill>
                    <a:schemeClr val="bg1"/>
                  </a:solidFill>
                </a:rPr>
                <a:t>TUOS 22/23 Prices Published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2D9FBEF-E03D-4632-AC62-103FDBF43761}"/>
                </a:ext>
              </a:extLst>
            </p:cNvPr>
            <p:cNvSpPr txBox="1"/>
            <p:nvPr/>
          </p:nvSpPr>
          <p:spPr>
            <a:xfrm>
              <a:off x="7612005" y="5126325"/>
              <a:ext cx="75979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AU" sz="1000" b="1" dirty="0"/>
                <a:t>15 Mar 2022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39AADDE-8AFD-4BAA-B1A5-AB0043E74430}"/>
                </a:ext>
              </a:extLst>
            </p:cNvPr>
            <p:cNvCxnSpPr>
              <a:cxnSpLocks/>
            </p:cNvCxnSpPr>
            <p:nvPr/>
          </p:nvCxnSpPr>
          <p:spPr>
            <a:xfrm>
              <a:off x="9631273" y="4284223"/>
              <a:ext cx="0" cy="756000"/>
            </a:xfrm>
            <a:prstGeom prst="line">
              <a:avLst/>
            </a:prstGeom>
            <a:ln w="38100">
              <a:solidFill>
                <a:srgbClr val="360F3C"/>
              </a:solidFill>
              <a:round/>
              <a:headEnd type="oval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A4944254-DBF0-4EE5-850A-F23674EE30C1}"/>
                </a:ext>
              </a:extLst>
            </p:cNvPr>
            <p:cNvSpPr/>
            <p:nvPr/>
          </p:nvSpPr>
          <p:spPr>
            <a:xfrm>
              <a:off x="8911273" y="3398910"/>
              <a:ext cx="1440000" cy="720000"/>
            </a:xfrm>
            <a:prstGeom prst="roundRect">
              <a:avLst/>
            </a:prstGeom>
            <a:solidFill>
              <a:srgbClr val="360F3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/>
                <a:t>22/23 Prices Apply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6E3B6B3-7262-4BBC-B4DF-EEF62939EC5A}"/>
                </a:ext>
              </a:extLst>
            </p:cNvPr>
            <p:cNvSpPr txBox="1"/>
            <p:nvPr/>
          </p:nvSpPr>
          <p:spPr>
            <a:xfrm>
              <a:off x="9161034" y="5126325"/>
              <a:ext cx="759799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AU" sz="1000" b="1" dirty="0"/>
                <a:t>1 Jul 2022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8F8377E2-3256-457D-8495-2E29022D4316}"/>
                </a:ext>
              </a:extLst>
            </p:cNvPr>
            <p:cNvSpPr/>
            <p:nvPr/>
          </p:nvSpPr>
          <p:spPr>
            <a:xfrm>
              <a:off x="206547" y="3447935"/>
              <a:ext cx="1440000" cy="720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b="1" dirty="0"/>
                <a:t>Issues Paper Published</a:t>
              </a:r>
              <a:endParaRPr lang="en-AU" sz="1400" dirty="0"/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3FB8C47-C362-4DFE-96EB-143400B03E55}"/>
              </a:ext>
            </a:extLst>
          </p:cNvPr>
          <p:cNvCxnSpPr>
            <a:cxnSpLocks/>
          </p:cNvCxnSpPr>
          <p:nvPr/>
        </p:nvCxnSpPr>
        <p:spPr>
          <a:xfrm>
            <a:off x="6659880" y="3546170"/>
            <a:ext cx="2891203" cy="1"/>
          </a:xfrm>
          <a:prstGeom prst="line">
            <a:avLst/>
          </a:prstGeom>
          <a:ln w="34925">
            <a:solidFill>
              <a:srgbClr val="360F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BE13C45-2C9E-473D-9371-7C3510E8ED37}"/>
              </a:ext>
            </a:extLst>
          </p:cNvPr>
          <p:cNvSpPr txBox="1"/>
          <p:nvPr/>
        </p:nvSpPr>
        <p:spPr>
          <a:xfrm>
            <a:off x="6348503" y="3311262"/>
            <a:ext cx="7597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000" b="1" dirty="0"/>
              <a:t>28 Jun 2021</a:t>
            </a:r>
          </a:p>
        </p:txBody>
      </p:sp>
      <p:sp>
        <p:nvSpPr>
          <p:cNvPr id="38" name="Arrow: Up 37">
            <a:extLst>
              <a:ext uri="{FF2B5EF4-FFF2-40B4-BE49-F238E27FC236}">
                <a16:creationId xmlns:a16="http://schemas.microsoft.com/office/drawing/2014/main" id="{F4FD69B9-800C-4C9B-998D-EC23A7234B92}"/>
              </a:ext>
            </a:extLst>
          </p:cNvPr>
          <p:cNvSpPr/>
          <p:nvPr/>
        </p:nvSpPr>
        <p:spPr>
          <a:xfrm>
            <a:off x="6224440" y="3606144"/>
            <a:ext cx="863542" cy="695405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/>
              <a:t>We are here</a:t>
            </a:r>
          </a:p>
        </p:txBody>
      </p:sp>
    </p:spTree>
    <p:extLst>
      <p:ext uri="{BB962C8B-B14F-4D97-AF65-F5344CB8AC3E}">
        <p14:creationId xmlns:p14="http://schemas.microsoft.com/office/powerpoint/2010/main" val="328300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9181C-E9D2-4ED6-B818-46BF1B90D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Pricing Structure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1C2081-7B8F-4F70-890C-39B366E14420}"/>
              </a:ext>
            </a:extLst>
          </p:cNvPr>
          <p:cNvSpPr/>
          <p:nvPr/>
        </p:nvSpPr>
        <p:spPr>
          <a:xfrm>
            <a:off x="130447" y="1530649"/>
            <a:ext cx="102371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dirty="0"/>
              <a:t>The proposed pricing structure is in line with the AER</a:t>
            </a:r>
          </a:p>
          <a:p>
            <a:r>
              <a:rPr lang="en-AU" sz="3200" dirty="0"/>
              <a:t>Guidelines is comprised of:</a:t>
            </a:r>
          </a:p>
          <a:p>
            <a:endParaRPr lang="en-AU" sz="3200" dirty="0"/>
          </a:p>
          <a:p>
            <a:pPr lvl="3"/>
            <a:r>
              <a:rPr lang="en-AU" sz="2400" dirty="0">
                <a:solidFill>
                  <a:schemeClr val="accent3"/>
                </a:solidFill>
              </a:rPr>
              <a:t>1. </a:t>
            </a:r>
            <a:r>
              <a:rPr lang="en-AU" sz="2400" b="1" dirty="0">
                <a:solidFill>
                  <a:schemeClr val="accent3"/>
                </a:solidFill>
              </a:rPr>
              <a:t>Locational Prices </a:t>
            </a:r>
            <a:r>
              <a:rPr lang="en-AU" sz="2400" dirty="0">
                <a:solidFill>
                  <a:schemeClr val="accent3"/>
                </a:solidFill>
              </a:rPr>
              <a:t>– set using Cost Reflective Network</a:t>
            </a:r>
          </a:p>
          <a:p>
            <a:pPr lvl="3"/>
            <a:r>
              <a:rPr lang="en-AU" sz="2400" dirty="0">
                <a:solidFill>
                  <a:schemeClr val="accent3"/>
                </a:solidFill>
              </a:rPr>
              <a:t>Pricing (CRNP) based on network utilisation.</a:t>
            </a:r>
          </a:p>
          <a:p>
            <a:pPr lvl="3"/>
            <a:endParaRPr lang="en-AU" sz="2400" dirty="0"/>
          </a:p>
          <a:p>
            <a:pPr lvl="3"/>
            <a:r>
              <a:rPr lang="en-AU" sz="2400" dirty="0"/>
              <a:t>2. </a:t>
            </a:r>
            <a:r>
              <a:rPr lang="en-AU" sz="2400" b="1" dirty="0"/>
              <a:t>Non-Locational Prices </a:t>
            </a:r>
            <a:r>
              <a:rPr lang="en-AU" sz="2400" dirty="0"/>
              <a:t>– postage stamp basis which</a:t>
            </a:r>
          </a:p>
          <a:p>
            <a:pPr lvl="3"/>
            <a:r>
              <a:rPr lang="en-AU" sz="2400" dirty="0"/>
              <a:t>applies a uniform price for all customers regardless of</a:t>
            </a:r>
          </a:p>
          <a:p>
            <a:pPr lvl="3"/>
            <a:r>
              <a:rPr lang="en-AU" sz="2400" dirty="0"/>
              <a:t>use.</a:t>
            </a:r>
          </a:p>
          <a:p>
            <a:pPr lvl="3"/>
            <a:endParaRPr lang="en-AU" sz="2400" dirty="0"/>
          </a:p>
          <a:p>
            <a:pPr lvl="3"/>
            <a:r>
              <a:rPr lang="en-AU" sz="2400" dirty="0"/>
              <a:t>3. </a:t>
            </a:r>
            <a:r>
              <a:rPr lang="en-AU" sz="2400" b="1" dirty="0"/>
              <a:t>Common Service Price </a:t>
            </a:r>
            <a:r>
              <a:rPr lang="en-AU" sz="2400" dirty="0"/>
              <a:t>- postage stamp basis which</a:t>
            </a:r>
          </a:p>
          <a:p>
            <a:pPr lvl="3"/>
            <a:r>
              <a:rPr lang="en-AU" sz="2400" dirty="0"/>
              <a:t>applies a uniform price for all customers regardless of</a:t>
            </a:r>
          </a:p>
          <a:p>
            <a:pPr lvl="3"/>
            <a:r>
              <a:rPr lang="en-AU" sz="2400" dirty="0"/>
              <a:t>use.</a:t>
            </a:r>
          </a:p>
        </p:txBody>
      </p:sp>
    </p:spTree>
    <p:extLst>
      <p:ext uri="{BB962C8B-B14F-4D97-AF65-F5344CB8AC3E}">
        <p14:creationId xmlns:p14="http://schemas.microsoft.com/office/powerpoint/2010/main" val="162324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11030F3-88CB-4221-8054-D36E00CA6DBC}"/>
              </a:ext>
            </a:extLst>
          </p:cNvPr>
          <p:cNvSpPr/>
          <p:nvPr/>
        </p:nvSpPr>
        <p:spPr>
          <a:xfrm>
            <a:off x="135174" y="1698603"/>
            <a:ext cx="10310948" cy="523385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81AC2B-4C92-4233-ACF7-2A7D14CA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Current Pricing Methodology</a:t>
            </a:r>
            <a:br>
              <a:rPr lang="en-AU" sz="4000" dirty="0"/>
            </a:br>
            <a:r>
              <a:rPr lang="en-AU" sz="3200" i="1" dirty="0"/>
              <a:t>Maximum Demand 10 (MD10)</a:t>
            </a:r>
            <a:endParaRPr lang="en-AU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16556F-ED09-4300-9907-3B89C9CBA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175" y="1867988"/>
            <a:ext cx="8096934" cy="47076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8FBE8-7266-4648-ABCC-37A0B4707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824" y="6495460"/>
            <a:ext cx="7349650" cy="2848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AAF489-605F-457F-8145-CF09622D84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213" y="1728962"/>
            <a:ext cx="323850" cy="311150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E324433-C9BC-401B-9772-991FBFC7FA50}"/>
              </a:ext>
            </a:extLst>
          </p:cNvPr>
          <p:cNvSpPr/>
          <p:nvPr/>
        </p:nvSpPr>
        <p:spPr>
          <a:xfrm>
            <a:off x="9145590" y="3562055"/>
            <a:ext cx="163147" cy="117565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F302946-D917-4153-A7C8-25A11F4054FF}"/>
              </a:ext>
            </a:extLst>
          </p:cNvPr>
          <p:cNvSpPr/>
          <p:nvPr/>
        </p:nvSpPr>
        <p:spPr>
          <a:xfrm>
            <a:off x="9145589" y="4315529"/>
            <a:ext cx="163147" cy="117565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AC9043-8C86-400A-AC57-6417A27047F0}"/>
              </a:ext>
            </a:extLst>
          </p:cNvPr>
          <p:cNvSpPr txBox="1"/>
          <p:nvPr/>
        </p:nvSpPr>
        <p:spPr>
          <a:xfrm>
            <a:off x="9308736" y="3494954"/>
            <a:ext cx="1009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Not between 11:00-19:00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DEE3F7-A957-4226-ABF5-3C6D508D9D40}"/>
              </a:ext>
            </a:extLst>
          </p:cNvPr>
          <p:cNvSpPr txBox="1"/>
          <p:nvPr/>
        </p:nvSpPr>
        <p:spPr>
          <a:xfrm>
            <a:off x="9343570" y="4182620"/>
            <a:ext cx="1009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Between 11:00-19:00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151753-28EB-4FC4-B526-BF436153A502}"/>
              </a:ext>
            </a:extLst>
          </p:cNvPr>
          <p:cNvSpPr/>
          <p:nvPr/>
        </p:nvSpPr>
        <p:spPr>
          <a:xfrm>
            <a:off x="6888277" y="1961608"/>
            <a:ext cx="2081551" cy="4812177"/>
          </a:xfrm>
          <a:prstGeom prst="rect">
            <a:avLst/>
          </a:prstGeom>
          <a:solidFill>
            <a:schemeClr val="bg2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5FA96D97-E262-4563-B47B-3D5572A33C6D}"/>
              </a:ext>
            </a:extLst>
          </p:cNvPr>
          <p:cNvSpPr/>
          <p:nvPr/>
        </p:nvSpPr>
        <p:spPr>
          <a:xfrm>
            <a:off x="7604296" y="1987732"/>
            <a:ext cx="496389" cy="40930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Multiplication Sign 18">
            <a:extLst>
              <a:ext uri="{FF2B5EF4-FFF2-40B4-BE49-F238E27FC236}">
                <a16:creationId xmlns:a16="http://schemas.microsoft.com/office/drawing/2014/main" id="{63417F76-CC7D-4BA6-9096-F9C020E308AB}"/>
              </a:ext>
            </a:extLst>
          </p:cNvPr>
          <p:cNvSpPr/>
          <p:nvPr/>
        </p:nvSpPr>
        <p:spPr>
          <a:xfrm>
            <a:off x="1650138" y="2086791"/>
            <a:ext cx="235132" cy="21118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537FB192-8364-4068-A1AB-5C65A76AC581}"/>
              </a:ext>
            </a:extLst>
          </p:cNvPr>
          <p:cNvSpPr/>
          <p:nvPr/>
        </p:nvSpPr>
        <p:spPr>
          <a:xfrm>
            <a:off x="1950720" y="2636520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Multiplication Sign 21">
            <a:extLst>
              <a:ext uri="{FF2B5EF4-FFF2-40B4-BE49-F238E27FC236}">
                <a16:creationId xmlns:a16="http://schemas.microsoft.com/office/drawing/2014/main" id="{1AE097DE-DEC7-480F-8405-FC72CD190DF5}"/>
              </a:ext>
            </a:extLst>
          </p:cNvPr>
          <p:cNvSpPr/>
          <p:nvPr/>
        </p:nvSpPr>
        <p:spPr>
          <a:xfrm>
            <a:off x="3740161" y="1776549"/>
            <a:ext cx="235132" cy="21118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928B965E-077F-4F95-9ADA-3658F5A6178A}"/>
              </a:ext>
            </a:extLst>
          </p:cNvPr>
          <p:cNvSpPr/>
          <p:nvPr/>
        </p:nvSpPr>
        <p:spPr>
          <a:xfrm>
            <a:off x="2913017" y="2297975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BE90C108-08F9-4287-8BAA-0C6721AE597D}"/>
              </a:ext>
            </a:extLst>
          </p:cNvPr>
          <p:cNvSpPr/>
          <p:nvPr/>
        </p:nvSpPr>
        <p:spPr>
          <a:xfrm>
            <a:off x="4174012" y="2781301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B6995D85-D2CE-4D65-A97C-FECBA10DBC0D}"/>
              </a:ext>
            </a:extLst>
          </p:cNvPr>
          <p:cNvSpPr/>
          <p:nvPr/>
        </p:nvSpPr>
        <p:spPr>
          <a:xfrm>
            <a:off x="5210094" y="2548735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2604728D-95D7-44A3-8A52-6DC762F67F0B}"/>
              </a:ext>
            </a:extLst>
          </p:cNvPr>
          <p:cNvSpPr/>
          <p:nvPr/>
        </p:nvSpPr>
        <p:spPr>
          <a:xfrm>
            <a:off x="5784860" y="2030575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AB5BEBCE-0F3E-48CE-BC15-AA1AC52E6363}"/>
              </a:ext>
            </a:extLst>
          </p:cNvPr>
          <p:cNvSpPr/>
          <p:nvPr/>
        </p:nvSpPr>
        <p:spPr>
          <a:xfrm>
            <a:off x="6025434" y="2583181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9FE692E2-DDD1-4071-8B7C-368DD6A8C034}"/>
              </a:ext>
            </a:extLst>
          </p:cNvPr>
          <p:cNvSpPr/>
          <p:nvPr/>
        </p:nvSpPr>
        <p:spPr>
          <a:xfrm>
            <a:off x="6342541" y="2636520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5E7DDD5D-ACA3-480D-82B3-21E374F3DBAD}"/>
              </a:ext>
            </a:extLst>
          </p:cNvPr>
          <p:cNvSpPr/>
          <p:nvPr/>
        </p:nvSpPr>
        <p:spPr>
          <a:xfrm>
            <a:off x="6676178" y="1888671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02783A00-0771-4001-99ED-CD8F9CF4D1E4}"/>
              </a:ext>
            </a:extLst>
          </p:cNvPr>
          <p:cNvSpPr/>
          <p:nvPr/>
        </p:nvSpPr>
        <p:spPr>
          <a:xfrm>
            <a:off x="2831036" y="2827022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D9E69173-2EBA-4A39-BC8B-CC6D702EE9D8}"/>
              </a:ext>
            </a:extLst>
          </p:cNvPr>
          <p:cNvSpPr/>
          <p:nvPr/>
        </p:nvSpPr>
        <p:spPr>
          <a:xfrm>
            <a:off x="4424704" y="3182982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97EF282-003F-4AAA-A1B5-EC3604B3012E}"/>
              </a:ext>
            </a:extLst>
          </p:cNvPr>
          <p:cNvSpPr/>
          <p:nvPr/>
        </p:nvSpPr>
        <p:spPr>
          <a:xfrm>
            <a:off x="1992287" y="6936716"/>
            <a:ext cx="8227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dirty="0"/>
              <a:t>Transmission connection points with </a:t>
            </a:r>
            <a:r>
              <a:rPr lang="en-AU" sz="1400" u="sng" dirty="0"/>
              <a:t>relatively higher maximum demands</a:t>
            </a:r>
            <a:r>
              <a:rPr lang="en-AU" sz="1400" dirty="0"/>
              <a:t> on the 10 days of system maximum demand would be allocated a relatively a higher lump sum dollar amount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D6EF0A-C46C-4515-A4BA-BD0EBF5A2634}"/>
              </a:ext>
            </a:extLst>
          </p:cNvPr>
          <p:cNvSpPr/>
          <p:nvPr/>
        </p:nvSpPr>
        <p:spPr>
          <a:xfrm>
            <a:off x="95795" y="3352033"/>
            <a:ext cx="9644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dirty="0"/>
              <a:t>Average half-hourly maximum demand (when system demand is highest)</a:t>
            </a:r>
          </a:p>
        </p:txBody>
      </p:sp>
    </p:spTree>
    <p:extLst>
      <p:ext uri="{BB962C8B-B14F-4D97-AF65-F5344CB8AC3E}">
        <p14:creationId xmlns:p14="http://schemas.microsoft.com/office/powerpoint/2010/main" val="26521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11030F3-88CB-4221-8054-D36E00CA6DBC}"/>
              </a:ext>
            </a:extLst>
          </p:cNvPr>
          <p:cNvSpPr/>
          <p:nvPr/>
        </p:nvSpPr>
        <p:spPr>
          <a:xfrm>
            <a:off x="124325" y="1702865"/>
            <a:ext cx="10310948" cy="523385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81AC2B-4C92-4233-ACF7-2A7D14CA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Proposed</a:t>
            </a:r>
            <a:r>
              <a:rPr lang="en-AU" sz="4000" dirty="0">
                <a:solidFill>
                  <a:srgbClr val="FF0000"/>
                </a:solidFill>
              </a:rPr>
              <a:t> </a:t>
            </a:r>
            <a:r>
              <a:rPr lang="en-AU" sz="4000" dirty="0"/>
              <a:t>Pricing Methodology</a:t>
            </a:r>
            <a:br>
              <a:rPr lang="en-AU" sz="4000" dirty="0"/>
            </a:br>
            <a:r>
              <a:rPr lang="en-AU" sz="3200" i="1" dirty="0"/>
              <a:t>365 Day</a:t>
            </a:r>
            <a:endParaRPr lang="en-AU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16556F-ED09-4300-9907-3B89C9CBA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175" y="1867988"/>
            <a:ext cx="8096934" cy="47076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8FBE8-7266-4648-ABCC-37A0B4707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824" y="6495460"/>
            <a:ext cx="7349650" cy="2848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9AAF489-605F-457F-8145-CF09622D84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213" y="1728962"/>
            <a:ext cx="323850" cy="311150"/>
          </a:xfrm>
          <a:prstGeom prst="rect">
            <a:avLst/>
          </a:prstGeom>
        </p:spPr>
      </p:pic>
      <p:sp>
        <p:nvSpPr>
          <p:cNvPr id="21" name="Arrow: Down 20">
            <a:extLst>
              <a:ext uri="{FF2B5EF4-FFF2-40B4-BE49-F238E27FC236}">
                <a16:creationId xmlns:a16="http://schemas.microsoft.com/office/drawing/2014/main" id="{537FB192-8364-4068-A1AB-5C65A76AC581}"/>
              </a:ext>
            </a:extLst>
          </p:cNvPr>
          <p:cNvSpPr/>
          <p:nvPr/>
        </p:nvSpPr>
        <p:spPr>
          <a:xfrm>
            <a:off x="1950720" y="2636520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928B965E-077F-4F95-9ADA-3658F5A6178A}"/>
              </a:ext>
            </a:extLst>
          </p:cNvPr>
          <p:cNvSpPr/>
          <p:nvPr/>
        </p:nvSpPr>
        <p:spPr>
          <a:xfrm>
            <a:off x="2913017" y="2297975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B6995D85-D2CE-4D65-A97C-FECBA10DBC0D}"/>
              </a:ext>
            </a:extLst>
          </p:cNvPr>
          <p:cNvSpPr/>
          <p:nvPr/>
        </p:nvSpPr>
        <p:spPr>
          <a:xfrm>
            <a:off x="5210094" y="2548735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2604728D-95D7-44A3-8A52-6DC762F67F0B}"/>
              </a:ext>
            </a:extLst>
          </p:cNvPr>
          <p:cNvSpPr/>
          <p:nvPr/>
        </p:nvSpPr>
        <p:spPr>
          <a:xfrm>
            <a:off x="5784860" y="2030575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AB5BEBCE-0F3E-48CE-BC15-AA1AC52E6363}"/>
              </a:ext>
            </a:extLst>
          </p:cNvPr>
          <p:cNvSpPr/>
          <p:nvPr/>
        </p:nvSpPr>
        <p:spPr>
          <a:xfrm>
            <a:off x="6025434" y="2583181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9FE692E2-DDD1-4071-8B7C-368DD6A8C034}"/>
              </a:ext>
            </a:extLst>
          </p:cNvPr>
          <p:cNvSpPr/>
          <p:nvPr/>
        </p:nvSpPr>
        <p:spPr>
          <a:xfrm>
            <a:off x="6342541" y="2636520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5E7DDD5D-ACA3-480D-82B3-21E374F3DBAD}"/>
              </a:ext>
            </a:extLst>
          </p:cNvPr>
          <p:cNvSpPr/>
          <p:nvPr/>
        </p:nvSpPr>
        <p:spPr>
          <a:xfrm>
            <a:off x="6676178" y="1888671"/>
            <a:ext cx="161109" cy="19812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97EF282-003F-4AAA-A1B5-EC3604B3012E}"/>
              </a:ext>
            </a:extLst>
          </p:cNvPr>
          <p:cNvSpPr/>
          <p:nvPr/>
        </p:nvSpPr>
        <p:spPr>
          <a:xfrm>
            <a:off x="1992287" y="6936716"/>
            <a:ext cx="8227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dirty="0"/>
              <a:t>Transmission connection points with </a:t>
            </a:r>
            <a:r>
              <a:rPr lang="en-AU" sz="1400" u="sng" dirty="0"/>
              <a:t>relatively higher monthly maximum demands</a:t>
            </a:r>
            <a:r>
              <a:rPr lang="en-AU" sz="1400" dirty="0"/>
              <a:t> would be allocated a relatively a higher lump sum dollar amount under the 365 day method.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D6EF0A-C46C-4515-A4BA-BD0EBF5A2634}"/>
              </a:ext>
            </a:extLst>
          </p:cNvPr>
          <p:cNvSpPr/>
          <p:nvPr/>
        </p:nvSpPr>
        <p:spPr>
          <a:xfrm>
            <a:off x="9121329" y="3257657"/>
            <a:ext cx="11167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i="1" dirty="0">
                <a:solidFill>
                  <a:srgbClr val="7030A0"/>
                </a:solidFill>
              </a:rPr>
              <a:t>365 method identifies peaks regardless of time of day or the time of system maximum demand.</a:t>
            </a:r>
            <a:endParaRPr lang="en-AU" sz="1400" dirty="0">
              <a:solidFill>
                <a:srgbClr val="7030A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174FB1A-69B6-442A-B4FA-5C509232145C}"/>
              </a:ext>
            </a:extLst>
          </p:cNvPr>
          <p:cNvSpPr/>
          <p:nvPr/>
        </p:nvSpPr>
        <p:spPr>
          <a:xfrm>
            <a:off x="147732" y="3580822"/>
            <a:ext cx="96444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dirty="0"/>
              <a:t>Average half-hourly maximum demand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3D3E84E5-5A97-4FE8-8D7E-03C3C12EFAF9}"/>
              </a:ext>
            </a:extLst>
          </p:cNvPr>
          <p:cNvSpPr/>
          <p:nvPr/>
        </p:nvSpPr>
        <p:spPr>
          <a:xfrm>
            <a:off x="3774590" y="1728962"/>
            <a:ext cx="161109" cy="198120"/>
          </a:xfrm>
          <a:prstGeom prst="downArrow">
            <a:avLst/>
          </a:prstGeom>
          <a:solidFill>
            <a:schemeClr val="accent2">
              <a:lumMod val="75000"/>
              <a:lumOff val="2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08C84AD6-61A9-4F64-964E-5138446A4305}"/>
              </a:ext>
            </a:extLst>
          </p:cNvPr>
          <p:cNvSpPr/>
          <p:nvPr/>
        </p:nvSpPr>
        <p:spPr>
          <a:xfrm>
            <a:off x="1687149" y="2063669"/>
            <a:ext cx="161109" cy="198120"/>
          </a:xfrm>
          <a:prstGeom prst="downArrow">
            <a:avLst/>
          </a:prstGeom>
          <a:solidFill>
            <a:schemeClr val="accent2">
              <a:lumMod val="75000"/>
              <a:lumOff val="2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6FD066DA-F1A8-47B8-9953-95C667FB16D5}"/>
              </a:ext>
            </a:extLst>
          </p:cNvPr>
          <p:cNvSpPr/>
          <p:nvPr/>
        </p:nvSpPr>
        <p:spPr>
          <a:xfrm>
            <a:off x="7537133" y="2297975"/>
            <a:ext cx="161109" cy="198120"/>
          </a:xfrm>
          <a:prstGeom prst="downArrow">
            <a:avLst/>
          </a:prstGeom>
          <a:solidFill>
            <a:schemeClr val="accent2">
              <a:lumMod val="75000"/>
              <a:lumOff val="2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14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AC2B-4C92-4233-ACF7-2A7D14CA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/>
              <a:t>Proposed Methodology</a:t>
            </a:r>
            <a:r>
              <a:rPr lang="en-AU" dirty="0"/>
              <a:t/>
            </a:r>
            <a:br>
              <a:rPr lang="en-AU" dirty="0"/>
            </a:br>
            <a:r>
              <a:rPr lang="en-AU" sz="3200" i="1" dirty="0"/>
              <a:t>365 Day - Calculation</a:t>
            </a:r>
            <a:endParaRPr lang="en-AU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DF1E88-11B7-4715-A1B6-B22D17C2E3E1}"/>
              </a:ext>
            </a:extLst>
          </p:cNvPr>
          <p:cNvSpPr/>
          <p:nvPr/>
        </p:nvSpPr>
        <p:spPr>
          <a:xfrm>
            <a:off x="73842" y="1461189"/>
            <a:ext cx="103503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3200" dirty="0"/>
              <a:t>Locational prices ($/MW) at connection points are calculated using the average of the connection point half-hourly monthly maximum demand or contract agreed maximum demand (CAMD). </a:t>
            </a:r>
          </a:p>
          <a:p>
            <a:endParaRPr lang="en-AU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3200" dirty="0"/>
              <a:t>Customer charges ($) are calculated using the higher of the average of the transmission customer’s half-hourly monthly maximum demand at the time of connection point maximum demand or CAMD.</a:t>
            </a:r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709348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F31156-9F8F-46EA-902A-D3D3F8B35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/>
              <a:t>Methodology Change Exemptions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3BF11-1E0A-4F71-A1EE-F72909366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7" y="1743472"/>
            <a:ext cx="10255425" cy="52720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3200" dirty="0"/>
              <a:t>Directly connected energy storage systems will not be charged TUOS, with the following exemptions:</a:t>
            </a:r>
          </a:p>
          <a:p>
            <a:pPr marL="0" indent="0">
              <a:buNone/>
            </a:pPr>
            <a:endParaRPr lang="en-AU" sz="3200" dirty="0"/>
          </a:p>
          <a:p>
            <a:pPr lvl="1"/>
            <a:r>
              <a:rPr lang="en-AU" sz="2800" dirty="0"/>
              <a:t>The energy storage system is co-located with a customer’s load that is connected to the transmission system and is itself behind the meter.</a:t>
            </a:r>
          </a:p>
          <a:p>
            <a:pPr marL="400965" lvl="1" indent="0">
              <a:buNone/>
            </a:pPr>
            <a:endParaRPr lang="en-AU" sz="2800" dirty="0"/>
          </a:p>
          <a:p>
            <a:pPr lvl="1"/>
            <a:r>
              <a:rPr lang="en-AU" sz="2800" dirty="0"/>
              <a:t>Pumped hydro storage systems that use electrically powered pumps to recharge, but also use those pumps for other purposes.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/>
              <a:t>Energy storage systems connected to the distribution network.</a:t>
            </a:r>
          </a:p>
          <a:p>
            <a:pPr marL="400965" lvl="1" indent="0">
              <a:buNone/>
            </a:pPr>
            <a:endParaRPr lang="en-AU" sz="2800" dirty="0"/>
          </a:p>
          <a:p>
            <a:pPr lvl="1"/>
            <a:r>
              <a:rPr lang="en-AU" sz="2800" dirty="0"/>
              <a:t>AEMO retain the right to determine whether to charge an energy storage system at the time the facility applies to connect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258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AC2B-4C92-4233-ACF7-2A7D14CA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/>
              <a:t>Methodology Change Notes</a:t>
            </a:r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DF1E88-11B7-4715-A1B6-B22D17C2E3E1}"/>
              </a:ext>
            </a:extLst>
          </p:cNvPr>
          <p:cNvSpPr/>
          <p:nvPr/>
        </p:nvSpPr>
        <p:spPr>
          <a:xfrm>
            <a:off x="65133" y="1604880"/>
            <a:ext cx="103503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3200" dirty="0"/>
              <a:t>All negative consumption and demand values will be zeroed out as this is less distortionary and more consistent with the guidelines than other options considered.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3200" dirty="0"/>
              <a:t>Effective date for calculation reflects last full year (prior to submission date).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3200" dirty="0"/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182068154"/>
      </p:ext>
    </p:extLst>
  </p:cSld>
  <p:clrMapOvr>
    <a:masterClrMapping/>
  </p:clrMapOvr>
</p:sld>
</file>

<file path=ppt/theme/theme1.xml><?xml version="1.0" encoding="utf-8"?>
<a:theme xmlns:a="http://schemas.openxmlformats.org/drawingml/2006/main" name="AEMO 2018 A4 landscap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O 2018 A4 landscape" id="{22A54129-71AA-4D41-B9F4-2AC7F2F42010}" vid="{06A90869-5A30-4725-8A1A-F8FF7B8EB7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1B9E84327C314D8B9388D0D594FC9F" ma:contentTypeVersion="3" ma:contentTypeDescription="Create a new document." ma:contentTypeScope="" ma:versionID="44dc02c17f367ddd8ce88e5863b383a6">
  <xsd:schema xmlns:xsd="http://www.w3.org/2001/XMLSchema" xmlns:xs="http://www.w3.org/2001/XMLSchema" xmlns:p="http://schemas.microsoft.com/office/2006/metadata/properties" xmlns:ns2="e94ed686-28ba-4e6d-8a35-1994deffd76e" xmlns:ns3="cd2c8615-8d43-43ee-9f6d-cef3ee6d5266" targetNamespace="http://schemas.microsoft.com/office/2006/metadata/properties" ma:root="true" ma:fieldsID="aaed5a6fdc4e0bcdba6ac3962faa1470" ns2:_="" ns3:_="">
    <xsd:import namespace="e94ed686-28ba-4e6d-8a35-1994deffd76e"/>
    <xsd:import namespace="cd2c8615-8d43-43ee-9f6d-cef3ee6d526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ed686-28ba-4e6d-8a35-1994deffd76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2c8615-8d43-43ee-9f6d-cef3ee6d5266" elementFormDefault="qualified">
    <xsd:import namespace="http://schemas.microsoft.com/office/2006/documentManagement/types"/>
    <xsd:import namespace="http://schemas.microsoft.com/office/infopath/2007/PartnerControls"/>
    <xsd:element name="Doc_x0020_Type" ma:index="11" nillable="true" ma:displayName="Doc Type" ma:default="Mandate" ma:format="RadioButtons" ma:internalName="Doc_x0020_Type">
      <xsd:simpleType>
        <xsd:restriction base="dms:Choice">
          <xsd:enumeration value="Mandate"/>
          <xsd:enumeration value="Guide"/>
          <xsd:enumeration value="Run Activities: Month-End"/>
          <xsd:enumeration value="Reference Only (WG packs, minutes etc)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94ed686-28ba-4e6d-8a35-1994deffd76e">AEMODOC-2039006404-218</_dlc_DocId>
    <_dlc_DocIdUrl xmlns="e94ed686-28ba-4e6d-8a35-1994deffd76e">
      <Url>https://aemocloud.sharepoint.com/sites/sdm-pmoservices/_layouts/15/DocIdRedir.aspx?ID=AEMODOC-2039006404-218</Url>
      <Description>AEMODOC-2039006404-218</Description>
    </_dlc_DocIdUrl>
    <Doc_x0020_Type xmlns="cd2c8615-8d43-43ee-9f6d-cef3ee6d5266">Guide</Doc_x0020_Type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5D9AE66-3E10-49E9-BAB1-D8341866D7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EB53EC-CD22-46D8-9525-A63F3BD303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ed686-28ba-4e6d-8a35-1994deffd76e"/>
    <ds:schemaRef ds:uri="cd2c8615-8d43-43ee-9f6d-cef3ee6d5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523F7D-9660-4C23-A79E-7C55D8463FB3}">
  <ds:schemaRefs>
    <ds:schemaRef ds:uri="http://schemas.microsoft.com/office/2006/documentManagement/types"/>
    <ds:schemaRef ds:uri="cd2c8615-8d43-43ee-9f6d-cef3ee6d5266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e94ed686-28ba-4e6d-8a35-1994deffd76e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DF97556-375F-4C26-A1D2-EFB64909918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2018 A4 landscape</Template>
  <TotalTime>8099</TotalTime>
  <Words>692</Words>
  <Application>Microsoft Office PowerPoint</Application>
  <PresentationFormat>Custom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Unicode MS</vt:lpstr>
      <vt:lpstr>Batang</vt:lpstr>
      <vt:lpstr>Calibri</vt:lpstr>
      <vt:lpstr>Century Gothic</vt:lpstr>
      <vt:lpstr>Futura Std Light</vt:lpstr>
      <vt:lpstr>Segoe UI Semilight</vt:lpstr>
      <vt:lpstr>Times New Roman</vt:lpstr>
      <vt:lpstr>Wingdings</vt:lpstr>
      <vt:lpstr>AEMO 2018 A4 landscape</vt:lpstr>
      <vt:lpstr>Pricing Methodology</vt:lpstr>
      <vt:lpstr>AEMO TUOS Scope</vt:lpstr>
      <vt:lpstr>AEMO Consultation Timeline</vt:lpstr>
      <vt:lpstr>Pricing Structure</vt:lpstr>
      <vt:lpstr>Current Pricing Methodology Maximum Demand 10 (MD10)</vt:lpstr>
      <vt:lpstr>Proposed Pricing Methodology 365 Day</vt:lpstr>
      <vt:lpstr>Proposed Methodology 365 Day - Calculation</vt:lpstr>
      <vt:lpstr>Methodology Change Exemptions</vt:lpstr>
      <vt:lpstr>Methodology Change Notes</vt:lpstr>
      <vt:lpstr>Reasons for Change: Utilisation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James.Brown@aemo.com.au</dc:creator>
  <cp:lastModifiedBy>Harrigan, Paul</cp:lastModifiedBy>
  <cp:revision>707</cp:revision>
  <cp:lastPrinted>2021-05-11T01:51:07Z</cp:lastPrinted>
  <dcterms:created xsi:type="dcterms:W3CDTF">2019-05-08T01:32:27Z</dcterms:created>
  <dcterms:modified xsi:type="dcterms:W3CDTF">2021-06-29T03:29:28Z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e25f6953bc44ef93cf75287bac57eb">
    <vt:lpwstr>2019|f540dc44-adbb-41d8-a957-d5888215df5c</vt:lpwstr>
  </property>
  <property fmtid="{D5CDD505-2E9C-101B-9397-08002B2CF9AE}" pid="3" name="ContentTypeId">
    <vt:lpwstr>0x010100A21B9E84327C314D8B9388D0D594FC9F</vt:lpwstr>
  </property>
  <property fmtid="{D5CDD505-2E9C-101B-9397-08002B2CF9AE}" pid="4" name="_dlc_DocIdItemGuid">
    <vt:lpwstr>bc648bbe-7a31-4dcb-b925-61095dc62e9d</vt:lpwstr>
  </property>
  <property fmtid="{D5CDD505-2E9C-101B-9397-08002B2CF9AE}" pid="5" name="Year">
    <vt:lpwstr>8;#2019|f540dc44-adbb-41d8-a957-d5888215df5c</vt:lpwstr>
  </property>
  <property fmtid="{D5CDD505-2E9C-101B-9397-08002B2CF9AE}" pid="6" name="DocStatus">
    <vt:lpwstr>5;#In Review|6f800f6c-8756-454b-b26f-7bc39aa2892b</vt:lpwstr>
  </property>
  <property fmtid="{D5CDD505-2E9C-101B-9397-08002B2CF9AE}" pid="7" name="PMOFunction">
    <vt:lpwstr>15;#Governance and Framework|17dc3cdb-4c7a-40e2-8007-3ec724f7db4f</vt:lpwstr>
  </property>
  <property fmtid="{D5CDD505-2E9C-101B-9397-08002B2CF9AE}" pid="8" name="BusinessFunction">
    <vt:lpwstr/>
  </property>
  <property fmtid="{D5CDD505-2E9C-101B-9397-08002B2CF9AE}" pid="9" name="PMOType">
    <vt:lpwstr>7;#Process|9414c235-14df-4d25-8ff4-a58ee9348a01</vt:lpwstr>
  </property>
  <property fmtid="{D5CDD505-2E9C-101B-9397-08002B2CF9AE}" pid="10" name="d83c0f2b2cc24ae08550df773c982afb">
    <vt:lpwstr/>
  </property>
  <property fmtid="{D5CDD505-2E9C-101B-9397-08002B2CF9AE}" pid="11" name="ecm_ItemDeleteBlockHolders">
    <vt:lpwstr/>
  </property>
  <property fmtid="{D5CDD505-2E9C-101B-9397-08002B2CF9AE}" pid="12" name="ecm_RecordRestrictions">
    <vt:lpwstr/>
  </property>
  <property fmtid="{D5CDD505-2E9C-101B-9397-08002B2CF9AE}" pid="13" name="ecm_ItemLockHolders">
    <vt:lpwstr/>
  </property>
</Properties>
</file>