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957" r:id="rId1"/>
  </p:sldMasterIdLst>
  <p:notesMasterIdLst>
    <p:notesMasterId r:id="rId3"/>
  </p:notesMasterIdLst>
  <p:handoutMasterIdLst>
    <p:handoutMasterId r:id="rId4"/>
  </p:handoutMasterIdLst>
  <p:sldIdLst>
    <p:sldId id="355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  <a:srgbClr val="AE5A21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0" autoAdjust="0"/>
  </p:normalViewPr>
  <p:slideViewPr>
    <p:cSldViewPr>
      <p:cViewPr varScale="1">
        <p:scale>
          <a:sx n="117" d="100"/>
          <a:sy n="117" d="100"/>
        </p:scale>
        <p:origin x="-21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3978" y="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B0073-27EF-4C73-B119-AA40D01C63EA}" type="datetimeFigureOut">
              <a:rPr lang="en-AU" smtClean="0"/>
              <a:t>2/11/2016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011A9-FEDE-48CD-BD5A-A5F959CB7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172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77ACFB-36F0-4139-BCD5-5F2EAB91D8AD}" type="datetimeFigureOut">
              <a:rPr lang="en-AU"/>
              <a:pPr>
                <a:defRPr/>
              </a:pPr>
              <a:t>2/11/2016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110783-3D64-4152-8989-AB9397DA02B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1412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1201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2C224D-3EE7-4824-8673-6EB2B9944437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A90197-E2FC-425D-86C5-3598EBB1761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114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AED7E-63EC-4241-9A0A-EC639131FF76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80E8-17BE-46B5-9D59-8A443AF555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99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A89D5-188F-48A0-9232-6C709EEB6C38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E09B-B688-44F2-8FA2-409D756233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559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D813-15C9-40C8-B79B-3F63C441F9C1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FA1E6-830E-4BB4-B922-AF0B0F52B7B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712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FD37FB-3D4B-4C12-A9D4-ADF6B1894011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D77E46-575F-4823-AFC4-B498AF17849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924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8D9BC-53E2-40B3-AD22-66987918091C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FA1F2-7F23-4F12-817B-271D60A4EF2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853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8251-0273-4741-9FF9-90AFB509B8C1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AD3E-CC54-48FF-B898-E8F15606D31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546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52B00-1089-497B-A076-6EA729154EA9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DF86-5889-42FC-9E94-EEE11BD5829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380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FCEA3E-2547-445B-99F5-BE9C502E4F54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48D72E-B316-46A1-8A68-B2D3FDBAD00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207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4D75-3122-4B32-BB28-F5F756D8ED75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A8DA-4824-4733-840D-008EE3900C5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919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F93B75-D4B0-4C66-BB69-D08D5B8357F1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7D4642-8A6E-4509-A56C-2DD97BFA8CE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474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7B90A8E-E439-45FA-82FA-DF58DCADC98E}" type="datetime1">
              <a:rPr lang="en-AU" smtClean="0"/>
              <a:t>2/11/2016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C12471C-FE52-478A-8938-05515D9C44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68" r:id="rId2"/>
    <p:sldLayoutId id="2147484176" r:id="rId3"/>
    <p:sldLayoutId id="2147484169" r:id="rId4"/>
    <p:sldLayoutId id="2147484170" r:id="rId5"/>
    <p:sldLayoutId id="2147484171" r:id="rId6"/>
    <p:sldLayoutId id="2147484177" r:id="rId7"/>
    <p:sldLayoutId id="2147484172" r:id="rId8"/>
    <p:sldLayoutId id="2147484178" r:id="rId9"/>
    <p:sldLayoutId id="2147484173" r:id="rId10"/>
    <p:sldLayoutId id="214748417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672137" y="2378548"/>
            <a:ext cx="4833037" cy="3786755"/>
          </a:xfrm>
          <a:prstGeom prst="rect">
            <a:avLst/>
          </a:prstGeom>
          <a:solidFill>
            <a:srgbClr val="3BA0BB"/>
          </a:solidFill>
          <a:ln w="12700"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>
              <a:latin typeface="Goudy Old Style" panose="020205020503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51889" y="2383549"/>
            <a:ext cx="2713868" cy="3051811"/>
          </a:xfrm>
          <a:prstGeom prst="rect">
            <a:avLst/>
          </a:prstGeom>
          <a:solidFill>
            <a:srgbClr val="FDEADA"/>
          </a:solidFill>
          <a:ln w="12700"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>
              <a:latin typeface="Goudy Old Style" panose="02020502050305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48734" y="2690607"/>
            <a:ext cx="2539690" cy="2639374"/>
          </a:xfrm>
          <a:prstGeom prst="rect">
            <a:avLst/>
          </a:prstGeom>
          <a:pattFill prst="wd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12700"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 dirty="0"/>
          </a:p>
        </p:txBody>
      </p:sp>
      <p:sp>
        <p:nvSpPr>
          <p:cNvPr id="6" name="Rectangle 5"/>
          <p:cNvSpPr/>
          <p:nvPr/>
        </p:nvSpPr>
        <p:spPr>
          <a:xfrm>
            <a:off x="826930" y="3697166"/>
            <a:ext cx="2439847" cy="2108098"/>
          </a:xfrm>
          <a:prstGeom prst="rect">
            <a:avLst/>
          </a:prstGeom>
          <a:solidFill>
            <a:srgbClr val="FDEADA"/>
          </a:solidFill>
          <a:ln w="12700">
            <a:solidFill>
              <a:srgbClr val="AE5A2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 dirty="0">
              <a:latin typeface="Goudy Old Style" panose="020205020503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81765" y="3697165"/>
            <a:ext cx="1001950" cy="1623779"/>
          </a:xfrm>
          <a:prstGeom prst="rect">
            <a:avLst/>
          </a:prstGeom>
          <a:solidFill>
            <a:srgbClr val="DBEEF4"/>
          </a:solidFill>
          <a:ln w="12700"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>
              <a:latin typeface="Goudy Old Style" panose="02020502050305020303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51006" y="3434865"/>
            <a:ext cx="1105570" cy="462757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9552" y="3898152"/>
            <a:ext cx="1941770" cy="58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b="1" dirty="0">
                <a:solidFill>
                  <a:srgbClr val="7030A0"/>
                </a:solidFill>
                <a:latin typeface="Goudy Old Style" panose="02020502050305020303" pitchFamily="18" charset="0"/>
              </a:rPr>
              <a:t>Ring-fencing </a:t>
            </a:r>
          </a:p>
          <a:p>
            <a:pPr algn="ctr"/>
            <a:r>
              <a:rPr lang="en-AU" sz="1000" b="1" dirty="0">
                <a:solidFill>
                  <a:srgbClr val="7030A0"/>
                </a:solidFill>
                <a:latin typeface="Goudy Old Style" panose="02020502050305020303" pitchFamily="18" charset="0"/>
              </a:rPr>
              <a:t>Guideline scope</a:t>
            </a:r>
          </a:p>
          <a:p>
            <a:pPr algn="ctr"/>
            <a:r>
              <a:rPr lang="en-AU" sz="1000" b="1" dirty="0">
                <a:solidFill>
                  <a:srgbClr val="7030A0"/>
                </a:solidFill>
                <a:latin typeface="Goudy Old Style" panose="02020502050305020303" pitchFamily="18" charset="0"/>
              </a:rPr>
              <a:t>(r.6.17.2(a))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6491" y="2431077"/>
            <a:ext cx="2710768" cy="259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b="1" dirty="0">
                <a:latin typeface="Goudy Old Style" panose="02020502050305020303" pitchFamily="18" charset="0"/>
              </a:rPr>
              <a:t>Cost Allocation Guideline scope (r.6.15.2(1))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84150" y="2424870"/>
            <a:ext cx="3239019" cy="24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Scope of legal separation from DNSP (r.6.17.2(b)(1)(</a:t>
            </a:r>
            <a:r>
              <a:rPr lang="en-AU" sz="900" b="1" dirty="0" err="1">
                <a:solidFill>
                  <a:srgbClr val="002060"/>
                </a:solidFill>
                <a:latin typeface="Goudy Old Style" panose="02020502050305020303" pitchFamily="18" charset="0"/>
              </a:rPr>
              <a:t>i</a:t>
            </a:r>
            <a:r>
              <a:rPr lang="en-AU" sz="900" b="1" dirty="0">
                <a:solidFill>
                  <a:srgbClr val="002060"/>
                </a:solidFill>
                <a:latin typeface="Goudy Old Style" panose="02020502050305020303" pitchFamily="18" charset="0"/>
              </a:rPr>
              <a:t>))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15067" y="4985683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Standard Control Services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79258" y="3904456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Direct Control Services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69597" y="4979247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Alternative Control Services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09163" y="3904456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Negotiated Distribution Services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84207" y="3904456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Unregulated Distribution Services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09163" y="2819238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Distribution Services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24129" y="2819238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Non-Distribution Services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39069" y="1268759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All Services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475371" y="5435360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Transmission Services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50875" y="4633380"/>
            <a:ext cx="1941770" cy="58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b="1" dirty="0">
                <a:solidFill>
                  <a:srgbClr val="7030A0"/>
                </a:solidFill>
                <a:latin typeface="Goudy Old Style" panose="02020502050305020303" pitchFamily="18" charset="0"/>
              </a:rPr>
              <a:t>Shared Asset  </a:t>
            </a:r>
          </a:p>
          <a:p>
            <a:pPr algn="ctr"/>
            <a:r>
              <a:rPr lang="en-AU" sz="1000" b="1" dirty="0">
                <a:solidFill>
                  <a:srgbClr val="7030A0"/>
                </a:solidFill>
                <a:latin typeface="Goudy Old Style" panose="02020502050305020303" pitchFamily="18" charset="0"/>
              </a:rPr>
              <a:t>Guideline scope</a:t>
            </a:r>
          </a:p>
          <a:p>
            <a:pPr algn="ctr"/>
            <a:r>
              <a:rPr lang="en-AU" sz="1000" b="1" dirty="0">
                <a:solidFill>
                  <a:srgbClr val="7030A0"/>
                </a:solidFill>
                <a:latin typeface="Goudy Old Style" panose="02020502050305020303" pitchFamily="18" charset="0"/>
              </a:rPr>
              <a:t>(r.6.4.4(d))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83832" y="2100859"/>
            <a:ext cx="1493990" cy="2595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AU" sz="1000" b="1" i="1" dirty="0">
                <a:latin typeface="Goudy Old Style" panose="02020502050305020303" pitchFamily="18" charset="0"/>
              </a:rPr>
              <a:t>Legally separate affiliate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48821" y="2094917"/>
            <a:ext cx="2271229" cy="2595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AU" sz="1000" b="1" i="1" dirty="0">
                <a:latin typeface="Goudy Old Style" panose="02020502050305020303" pitchFamily="18" charset="0"/>
              </a:rPr>
              <a:t>Distribution network service provider</a:t>
            </a:r>
          </a:p>
        </p:txBody>
      </p:sp>
      <p:cxnSp>
        <p:nvCxnSpPr>
          <p:cNvPr id="27" name="Straight Arrow Connector 26"/>
          <p:cNvCxnSpPr>
            <a:endCxn id="17" idx="0"/>
          </p:cNvCxnSpPr>
          <p:nvPr/>
        </p:nvCxnSpPr>
        <p:spPr>
          <a:xfrm flipH="1">
            <a:off x="3826670" y="1886208"/>
            <a:ext cx="906689" cy="934789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8" idx="0"/>
          </p:cNvCxnSpPr>
          <p:nvPr/>
        </p:nvCxnSpPr>
        <p:spPr>
          <a:xfrm>
            <a:off x="5176355" y="1886208"/>
            <a:ext cx="2065281" cy="934789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3" idx="0"/>
          </p:cNvCxnSpPr>
          <p:nvPr/>
        </p:nvCxnSpPr>
        <p:spPr>
          <a:xfrm flipH="1">
            <a:off x="2696766" y="3438373"/>
            <a:ext cx="1138753" cy="466084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" idx="2"/>
            <a:endCxn id="12" idx="0"/>
          </p:cNvCxnSpPr>
          <p:nvPr/>
        </p:nvCxnSpPr>
        <p:spPr>
          <a:xfrm flipH="1">
            <a:off x="1532575" y="4522985"/>
            <a:ext cx="1164191" cy="462698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700667" y="4522986"/>
            <a:ext cx="4689" cy="454503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838008" y="3440544"/>
            <a:ext cx="0" cy="466690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498703" y="4675202"/>
            <a:ext cx="1313657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1000" b="1" dirty="0">
                <a:solidFill>
                  <a:srgbClr val="7030A0"/>
                </a:solidFill>
                <a:latin typeface="Goudy Old Style" panose="02020502050305020303" pitchFamily="18" charset="0"/>
              </a:rPr>
              <a:t>Shared Asset  </a:t>
            </a:r>
          </a:p>
          <a:p>
            <a:pPr algn="ctr"/>
            <a:r>
              <a:rPr lang="en-AU" sz="1000" b="1" dirty="0">
                <a:solidFill>
                  <a:srgbClr val="7030A0"/>
                </a:solidFill>
                <a:latin typeface="Goudy Old Style" panose="02020502050305020303" pitchFamily="18" charset="0"/>
              </a:rPr>
              <a:t>Guideline not applicable</a:t>
            </a: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611188" y="620713"/>
            <a:ext cx="8183562" cy="720725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sz="3200" smtClean="0">
                <a:solidFill>
                  <a:schemeClr val="tx1"/>
                </a:solidFill>
              </a:rPr>
              <a:t>All services </a:t>
            </a:r>
            <a:r>
              <a:rPr lang="en-AU" sz="3200" dirty="0" smtClean="0">
                <a:solidFill>
                  <a:schemeClr val="tx1"/>
                </a:solidFill>
              </a:rPr>
              <a:t>diagram</a:t>
            </a:r>
            <a:endParaRPr lang="en-AU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8D72E-B316-46A1-8A68-B2D3FDBAD005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  <p:sp>
        <p:nvSpPr>
          <p:cNvPr id="41" name="Rectangle 40"/>
          <p:cNvSpPr/>
          <p:nvPr/>
        </p:nvSpPr>
        <p:spPr>
          <a:xfrm>
            <a:off x="6268644" y="3890591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Other electricity services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398549" y="3890591"/>
            <a:ext cx="835015" cy="618529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>
                <a:latin typeface="Goudy Old Style" panose="02020502050305020303" pitchFamily="18" charset="0"/>
              </a:rPr>
              <a:t>Other services </a:t>
            </a:r>
          </a:p>
        </p:txBody>
      </p:sp>
      <p:cxnSp>
        <p:nvCxnSpPr>
          <p:cNvPr id="43" name="Straight Arrow Connector 42"/>
          <p:cNvCxnSpPr>
            <a:endCxn id="41" idx="0"/>
          </p:cNvCxnSpPr>
          <p:nvPr/>
        </p:nvCxnSpPr>
        <p:spPr>
          <a:xfrm flipH="1">
            <a:off x="6686152" y="3437767"/>
            <a:ext cx="564685" cy="452824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7241636" y="3440544"/>
            <a:ext cx="642732" cy="450047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96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78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2016-11-02T02:49:12Z</dcterms:created>
  <dcterms:modified xsi:type="dcterms:W3CDTF">2016-11-02T02:50:47Z</dcterms:modified>
</cp:coreProperties>
</file>