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63" r:id="rId2"/>
    <p:sldId id="349" r:id="rId3"/>
    <p:sldId id="379" r:id="rId4"/>
    <p:sldId id="348" r:id="rId5"/>
    <p:sldId id="350" r:id="rId6"/>
    <p:sldId id="347" r:id="rId7"/>
    <p:sldId id="346" r:id="rId8"/>
    <p:sldId id="384" r:id="rId9"/>
    <p:sldId id="362" r:id="rId10"/>
    <p:sldId id="385" r:id="rId11"/>
    <p:sldId id="386" r:id="rId12"/>
    <p:sldId id="388" r:id="rId13"/>
    <p:sldId id="389" r:id="rId14"/>
    <p:sldId id="352" r:id="rId15"/>
    <p:sldId id="383" r:id="rId16"/>
    <p:sldId id="356" r:id="rId17"/>
    <p:sldId id="387" r:id="rId18"/>
    <p:sldId id="390" r:id="rId19"/>
    <p:sldId id="396" r:id="rId20"/>
    <p:sldId id="359" r:id="rId21"/>
    <p:sldId id="409" r:id="rId22"/>
    <p:sldId id="360" r:id="rId23"/>
    <p:sldId id="408" r:id="rId24"/>
    <p:sldId id="399" r:id="rId25"/>
    <p:sldId id="400" r:id="rId26"/>
    <p:sldId id="406" r:id="rId27"/>
    <p:sldId id="402" r:id="rId28"/>
    <p:sldId id="403" r:id="rId29"/>
    <p:sldId id="404" r:id="rId30"/>
    <p:sldId id="358" r:id="rId3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ulbenkoglu, Arek" initials="GA" lastIdx="5" clrIdx="0"/>
  <p:cmAuthor id="1" name="Ley, Andrew" initials="AL" lastIdx="1" clrIdx="1"/>
  <p:cmAuthor id="2" name="Simpson, Matthew" initials="SM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3" autoAdjust="0"/>
    <p:restoredTop sz="74472" autoAdjust="0"/>
  </p:normalViewPr>
  <p:slideViewPr>
    <p:cSldViewPr>
      <p:cViewPr varScale="1">
        <p:scale>
          <a:sx n="86" d="100"/>
          <a:sy n="86" d="100"/>
        </p:scale>
        <p:origin x="-23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E4159-CE20-413E-9B07-ACE4F64C55E2}" type="datetimeFigureOut">
              <a:rPr lang="en-AU" smtClean="0"/>
              <a:t>23/06/2017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8C70E-89B7-4B02-A3E9-58C166A341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29085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C4051403-A436-4F2A-B1C8-4B696E1CB9B2}" type="datetimeFigureOut">
              <a:rPr lang="en-AU" smtClean="0"/>
              <a:t>23/06/2017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7AF66243-849D-4135-AFDB-B43F162EC1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17491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26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27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28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29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30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92EF6-7046-1848-946D-092564ACE93F}" type="datetime1">
              <a:rPr lang="en-AU" smtClean="0"/>
              <a:t>23/06/2017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1987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E51-9F3E-F945-824D-3D163DEA98FA}" type="datetime1">
              <a:rPr lang="en-AU" smtClean="0"/>
              <a:t>23/06/2017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3240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D3C6-D3C5-4241-9F8E-9A995791D1A1}" type="datetime1">
              <a:rPr lang="en-AU" smtClean="0"/>
              <a:t>23/06/2017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283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3350-7DB8-494D-AB1E-FD2FB0753804}" type="datetime1">
              <a:rPr lang="en-AU" smtClean="0"/>
              <a:t>23/06/2017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5174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11BDF-2049-BE4B-9417-5364E42667D3}" type="datetime1">
              <a:rPr lang="en-AU" smtClean="0"/>
              <a:t>23/06/2017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8967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B60A-E4AC-E641-A404-C488FC93F95D}" type="datetime1">
              <a:rPr lang="en-AU" smtClean="0"/>
              <a:t>23/06/2017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1481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5939-A74D-3E48-AAF8-BDCD4DBE7A14}" type="datetime1">
              <a:rPr lang="en-AU" smtClean="0"/>
              <a:t>23/06/2017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3733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4E7F-CBEC-A244-8F43-89DD82A375EB}" type="datetime1">
              <a:rPr lang="en-AU" smtClean="0"/>
              <a:t>23/06/2017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3570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F30D6-205D-C64C-8C52-ACB91584B819}" type="datetime1">
              <a:rPr lang="en-AU" smtClean="0"/>
              <a:t>23/06/2017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153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37055-981A-8D4E-BDCC-A1A986E37E80}" type="datetime1">
              <a:rPr lang="en-AU" smtClean="0"/>
              <a:t>23/06/2017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0387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9261-C1FA-AE4F-AF60-FF876BE4350E}" type="datetime1">
              <a:rPr lang="en-AU" smtClean="0"/>
              <a:t>23/06/2017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6926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95B0F-C00D-B346-AD12-051150A90700}" type="datetime1">
              <a:rPr lang="en-AU" smtClean="0"/>
              <a:t>23/06/2017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3719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AU" sz="2000" b="1" dirty="0" smtClean="0"/>
          </a:p>
          <a:p>
            <a:pPr algn="ctr"/>
            <a:endParaRPr lang="en-AU" sz="2000" b="1" dirty="0" smtClean="0"/>
          </a:p>
          <a:p>
            <a:pPr algn="ctr"/>
            <a:endParaRPr lang="en-AU" sz="2000" b="1" dirty="0"/>
          </a:p>
          <a:p>
            <a:pPr algn="ctr"/>
            <a:r>
              <a:rPr lang="en-AU" sz="6000" b="1" dirty="0" smtClean="0"/>
              <a:t>AER INFLATION REVIEW</a:t>
            </a:r>
          </a:p>
          <a:p>
            <a:pPr algn="ctr"/>
            <a:endParaRPr lang="en-AU" sz="2000" b="1" dirty="0" smtClean="0"/>
          </a:p>
          <a:p>
            <a:pPr algn="ctr"/>
            <a:endParaRPr lang="en-AU" sz="2000" b="1" dirty="0" smtClean="0"/>
          </a:p>
          <a:p>
            <a:pPr algn="ctr"/>
            <a:r>
              <a:rPr lang="en-AU" sz="4000" b="1" dirty="0" smtClean="0"/>
              <a:t>Public Forum</a:t>
            </a:r>
          </a:p>
          <a:p>
            <a:pPr algn="ctr"/>
            <a:endParaRPr lang="en-AU" sz="2000" b="1" dirty="0" smtClean="0"/>
          </a:p>
          <a:p>
            <a:pPr algn="ctr"/>
            <a:endParaRPr lang="en-AU" sz="2000" b="1" dirty="0"/>
          </a:p>
          <a:p>
            <a:pPr algn="ctr"/>
            <a:endParaRPr lang="en-AU" sz="2000" b="1" dirty="0"/>
          </a:p>
          <a:p>
            <a:pPr algn="ctr"/>
            <a:r>
              <a:rPr lang="en-AU" sz="3200" b="1" dirty="0" smtClean="0"/>
              <a:t>14 June 2017</a:t>
            </a:r>
            <a:endParaRPr lang="en-AU" sz="32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688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Evaluation of different approaches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695985"/>
            <a:ext cx="82312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On stability / volatility: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10</a:t>
            </a:fld>
            <a:endParaRPr lang="en-AU"/>
          </a:p>
        </p:txBody>
      </p:sp>
      <p:grpSp>
        <p:nvGrpSpPr>
          <p:cNvPr id="12" name="Group 11"/>
          <p:cNvGrpSpPr/>
          <p:nvPr/>
        </p:nvGrpSpPr>
        <p:grpSpPr>
          <a:xfrm>
            <a:off x="540462" y="2114944"/>
            <a:ext cx="8146882" cy="1611134"/>
            <a:chOff x="611560" y="2420888"/>
            <a:chExt cx="8146882" cy="1611134"/>
          </a:xfrm>
        </p:grpSpPr>
        <p:sp>
          <p:nvSpPr>
            <p:cNvPr id="5" name="Left-Right Arrow 4"/>
            <p:cNvSpPr/>
            <p:nvPr/>
          </p:nvSpPr>
          <p:spPr>
            <a:xfrm>
              <a:off x="899592" y="3212976"/>
              <a:ext cx="7488832" cy="360040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02396" y="3662690"/>
              <a:ext cx="26748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More stable, less volatile</a:t>
              </a:r>
              <a:endParaRPr lang="en-AU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11560" y="3656568"/>
              <a:ext cx="25210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Less stable, more volatile</a:t>
              </a:r>
              <a:endParaRPr lang="en-AU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07869" y="2420888"/>
              <a:ext cx="17505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/>
                <a:t>RBA forecasts &amp; target band</a:t>
              </a:r>
              <a:endParaRPr lang="en-AU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1776" y="2420888"/>
              <a:ext cx="25922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Market-based measures </a:t>
              </a:r>
            </a:p>
            <a:p>
              <a:r>
                <a:rPr lang="en-AU" dirty="0" smtClean="0"/>
                <a:t>(swaps &amp; break-even)</a:t>
              </a:r>
              <a:endParaRPr lang="en-AU" dirty="0"/>
            </a:p>
          </p:txBody>
        </p:sp>
      </p:grpSp>
    </p:spTree>
    <p:extLst>
      <p:ext uri="{BB962C8B-B14F-4D97-AF65-F5344CB8AC3E}">
        <p14:creationId xmlns:p14="http://schemas.microsoft.com/office/powerpoint/2010/main" val="416307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Evaluation of different approaches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/>
          </a:p>
          <a:p>
            <a:endParaRPr lang="en-AU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11</a:t>
            </a:fld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625624"/>
            <a:ext cx="4714875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338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Evaluation of different approaches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/>
          </a:p>
          <a:p>
            <a:endParaRPr lang="en-AU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12</a:t>
            </a:fld>
            <a:endParaRPr lang="en-A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767194"/>
            <a:ext cx="4752975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931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Evaluation of different approaches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/>
          </a:p>
          <a:p>
            <a:endParaRPr lang="en-AU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13</a:t>
            </a:fld>
            <a:endParaRPr lang="en-A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73" y="794065"/>
            <a:ext cx="8767654" cy="5041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150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Evaluation of different approaches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r>
              <a:rPr lang="en-AU" sz="2000" dirty="0" smtClean="0"/>
              <a:t>Potential limitations </a:t>
            </a:r>
            <a:r>
              <a:rPr lang="en-AU" sz="2000" dirty="0"/>
              <a:t>of RBA approach: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RBA forecasts are also a policy tool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Unbiased if expectations remain anchored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Evidence supports </a:t>
            </a:r>
            <a:r>
              <a:rPr lang="en-US" sz="2000" dirty="0"/>
              <a:t>a relatively stable, anchored </a:t>
            </a:r>
            <a:r>
              <a:rPr lang="en-US" sz="2000" dirty="0" smtClean="0"/>
              <a:t>estimate - </a:t>
            </a:r>
            <a:r>
              <a:rPr lang="en-US" sz="2000" dirty="0"/>
              <a:t>b</a:t>
            </a:r>
            <a:r>
              <a:rPr lang="en-US" sz="2000" dirty="0" smtClean="0"/>
              <a:t>ut </a:t>
            </a:r>
            <a:r>
              <a:rPr lang="en-US" sz="2000" dirty="0"/>
              <a:t>how stable?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How </a:t>
            </a:r>
            <a:r>
              <a:rPr lang="en-US" sz="2000" dirty="0"/>
              <a:t>much should the estimate deviate from RBA target (2.5%) as a  reflection of current economic conditions</a:t>
            </a:r>
            <a:r>
              <a:rPr lang="en-US" sz="2000" dirty="0" smtClean="0"/>
              <a:t>?</a:t>
            </a:r>
            <a:endParaRPr lang="en-AU" sz="20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Currently informed by RBA short term forecasts</a:t>
            </a:r>
          </a:p>
          <a:p>
            <a:endParaRPr lang="en-AU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488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Market measures – potential biases and risk </a:t>
            </a:r>
            <a:r>
              <a:rPr lang="en-AU" altLang="en-US" sz="3000" b="1" dirty="0" err="1" smtClean="0">
                <a:solidFill>
                  <a:schemeClr val="accent6"/>
                </a:solidFill>
                <a:latin typeface="+mj-lt"/>
                <a:cs typeface="Gautami" pitchFamily="2"/>
              </a:rPr>
              <a:t>premia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15</a:t>
            </a:fld>
            <a:endParaRPr lang="en-AU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121064"/>
              </p:ext>
            </p:extLst>
          </p:nvPr>
        </p:nvGraphicFramePr>
        <p:xfrm>
          <a:off x="295861" y="682209"/>
          <a:ext cx="8579536" cy="5703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0315"/>
                <a:gridCol w="2719221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700" dirty="0" smtClean="0"/>
                        <a:t>Bond break-even</a:t>
                      </a:r>
                      <a:endParaRPr lang="en-A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700" dirty="0" smtClean="0"/>
                        <a:t>Inflation swaps</a:t>
                      </a:r>
                      <a:endParaRPr lang="en-AU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700" dirty="0" smtClean="0"/>
                        <a:t>Liquidity </a:t>
                      </a:r>
                      <a:r>
                        <a:rPr lang="en-AU" sz="1700" dirty="0" err="1" smtClean="0"/>
                        <a:t>premia</a:t>
                      </a:r>
                      <a:endParaRPr lang="en-A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700" dirty="0" smtClean="0"/>
                        <a:t>Hedging</a:t>
                      </a:r>
                      <a:r>
                        <a:rPr lang="en-AU" sz="1700" baseline="0" dirty="0" smtClean="0"/>
                        <a:t> costs</a:t>
                      </a:r>
                      <a:endParaRPr lang="en-AU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700" dirty="0" smtClean="0"/>
                        <a:t>Inflation risk </a:t>
                      </a:r>
                      <a:r>
                        <a:rPr lang="en-AU" sz="1700" dirty="0" err="1" smtClean="0"/>
                        <a:t>premia</a:t>
                      </a:r>
                      <a:endParaRPr lang="en-AU" sz="1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700" dirty="0" smtClean="0"/>
                        <a:t>Inflation risk </a:t>
                      </a:r>
                      <a:r>
                        <a:rPr lang="en-AU" sz="1700" dirty="0" err="1" smtClean="0"/>
                        <a:t>premia</a:t>
                      </a:r>
                      <a:endParaRPr lang="en-AU" sz="1700" dirty="0"/>
                    </a:p>
                  </a:txBody>
                  <a:tcPr/>
                </a:tc>
              </a:tr>
              <a:tr h="410135">
                <a:tc>
                  <a:txBody>
                    <a:bodyPr/>
                    <a:lstStyle/>
                    <a:p>
                      <a:r>
                        <a:rPr lang="en-AU" sz="1700" dirty="0" smtClean="0"/>
                        <a:t>Convexity bias</a:t>
                      </a:r>
                      <a:endParaRPr lang="en-A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700" dirty="0" smtClean="0"/>
                        <a:t>Inflation indexation lag</a:t>
                      </a:r>
                      <a:endParaRPr lang="en-AU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700" dirty="0" smtClean="0"/>
                        <a:t>Inflation indexation 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700" dirty="0" smtClean="0"/>
                        <a:t>Liquidity </a:t>
                      </a:r>
                      <a:r>
                        <a:rPr lang="en-AU" sz="1700" dirty="0" err="1" smtClean="0"/>
                        <a:t>premia</a:t>
                      </a:r>
                      <a:r>
                        <a:rPr lang="en-AU" sz="1700" dirty="0" smtClean="0"/>
                        <a:t> </a:t>
                      </a:r>
                      <a:endParaRPr lang="en-AU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Inflation risk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err="1" smtClean="0"/>
                        <a:t>premia</a:t>
                      </a:r>
                      <a:r>
                        <a:rPr lang="en-US" sz="1700" dirty="0" smtClean="0"/>
                        <a:t> in indexed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bond yields: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indexation lag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p</a:t>
                      </a:r>
                      <a:r>
                        <a:rPr lang="en-US" sz="1700" dirty="0" err="1" smtClean="0"/>
                        <a:t>remia</a:t>
                      </a:r>
                      <a:endParaRPr lang="en-A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700" dirty="0" smtClean="0"/>
                        <a:t>Counterparty default risk </a:t>
                      </a:r>
                      <a:r>
                        <a:rPr lang="en-AU" sz="1700" dirty="0" err="1" smtClean="0"/>
                        <a:t>premia</a:t>
                      </a:r>
                      <a:endParaRPr lang="en-AU" sz="17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Inflation risk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err="1" smtClean="0"/>
                        <a:t>premia</a:t>
                      </a:r>
                      <a:r>
                        <a:rPr lang="en-US" sz="1700" dirty="0" smtClean="0"/>
                        <a:t> in indexed bond yields: post-tax variability of indexed bond cash flows</a:t>
                      </a:r>
                      <a:endParaRPr lang="en-AU" sz="1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Mismatched pattern of cash flows</a:t>
                      </a:r>
                      <a:endParaRPr lang="en-A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Changes to the demand for and supply of indexed</a:t>
                      </a:r>
                      <a:r>
                        <a:rPr lang="en-US" sz="1700" baseline="0" dirty="0" smtClean="0"/>
                        <a:t> a</a:t>
                      </a:r>
                      <a:r>
                        <a:rPr lang="en-US" sz="1700" dirty="0" smtClean="0"/>
                        <a:t>nd nominal CGS that are unrelated</a:t>
                      </a:r>
                    </a:p>
                    <a:p>
                      <a:r>
                        <a:rPr lang="en-US" sz="1700" dirty="0" smtClean="0"/>
                        <a:t>to changes to inflation expectations</a:t>
                      </a:r>
                      <a:endParaRPr lang="en-A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Sensitivity of the BBIR to short term inflation expectations when calculated from coupon-paying bonds</a:t>
                      </a:r>
                      <a:endParaRPr lang="en-A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7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The effect of the deflation floor on the yields of indexed CGS</a:t>
                      </a:r>
                      <a:endParaRPr lang="en-A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7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Personal price indices and the substitution effect</a:t>
                      </a:r>
                      <a:endParaRPr lang="en-A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7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55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Evaluation of different approaches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Bond break-even subject to numerous biases that are hard to adjust for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Scale and sign of biases unlikely to be robust to different studies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Uncertainty of net effect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Evidence that biases and </a:t>
            </a:r>
            <a:r>
              <a:rPr lang="en-AU" sz="2000" dirty="0" err="1" smtClean="0"/>
              <a:t>premia</a:t>
            </a:r>
            <a:r>
              <a:rPr lang="en-AU" sz="2000" dirty="0" smtClean="0"/>
              <a:t> are time-varying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Historical estimates may not be reflected in current bond prices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Swaps may be subject to bias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Less potential biases, may be immaterial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But Australia-specific evidence is limited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Surveys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Academic studies often use surveys as benchmark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Limited supply of 10yr surveys, not public, not disaggregated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RBA forecasts likely encapsulate survey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488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Best estimate – next steps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Are expectations still stable &amp; anchored?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Does the RBA approach get the ‘right’ short-term variation around the 2.5% target?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Are biases and risk </a:t>
            </a:r>
            <a:r>
              <a:rPr lang="en-AU" sz="2000" dirty="0" err="1" smtClean="0"/>
              <a:t>premia</a:t>
            </a:r>
            <a:r>
              <a:rPr lang="en-AU" sz="2000" dirty="0" smtClean="0"/>
              <a:t> in market measures material?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Can we reliably adjust for biases and risk </a:t>
            </a:r>
            <a:r>
              <a:rPr lang="en-AU" sz="2000" dirty="0" err="1" smtClean="0"/>
              <a:t>premia</a:t>
            </a:r>
            <a:r>
              <a:rPr lang="en-AU" sz="2000" dirty="0" smtClean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Which market measure is most reliable?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If concerned about de-anchoring, are market measures or surveys more reliable?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007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ISSUE 2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endParaRPr lang="en-AU" sz="2000" dirty="0"/>
          </a:p>
          <a:p>
            <a:endParaRPr lang="en-AU" sz="2000" dirty="0" smtClean="0"/>
          </a:p>
          <a:p>
            <a:pPr algn="ctr"/>
            <a:r>
              <a:rPr lang="en-AU" sz="3200" dirty="0" smtClean="0"/>
              <a:t>Mismatch between inflation</a:t>
            </a:r>
          </a:p>
          <a:p>
            <a:pPr algn="ctr"/>
            <a:endParaRPr lang="en-AU" sz="3200" dirty="0" smtClean="0"/>
          </a:p>
          <a:p>
            <a:pPr algn="ctr"/>
            <a:r>
              <a:rPr lang="en-AU" sz="3200" dirty="0"/>
              <a:t>i</a:t>
            </a:r>
            <a:r>
              <a:rPr lang="en-AU" sz="3200" dirty="0" smtClean="0"/>
              <a:t>nflation expectations</a:t>
            </a:r>
          </a:p>
          <a:p>
            <a:pPr algn="ctr"/>
            <a:endParaRPr lang="en-AU" sz="3200" dirty="0" smtClean="0"/>
          </a:p>
          <a:p>
            <a:pPr algn="ctr"/>
            <a:r>
              <a:rPr lang="en-AU" sz="3200" dirty="0"/>
              <a:t>a</a:t>
            </a:r>
            <a:r>
              <a:rPr lang="en-AU" sz="3200" dirty="0" smtClean="0"/>
              <a:t>nd</a:t>
            </a:r>
          </a:p>
          <a:p>
            <a:pPr algn="ctr"/>
            <a:endParaRPr lang="en-AU" sz="3200" dirty="0" smtClean="0"/>
          </a:p>
          <a:p>
            <a:pPr algn="ctr"/>
            <a:r>
              <a:rPr lang="en-AU" sz="3200" dirty="0" smtClean="0"/>
              <a:t>inflation outcomes</a:t>
            </a:r>
          </a:p>
          <a:p>
            <a:endParaRPr lang="en-AU" sz="2000" dirty="0"/>
          </a:p>
          <a:p>
            <a:endParaRPr lang="en-AU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273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Mismatch between expectations and outcomes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r>
              <a:rPr lang="en-AU" sz="2000" dirty="0" smtClean="0"/>
              <a:t>Inflation outcomes can vary from even the best expectations</a:t>
            </a:r>
          </a:p>
          <a:p>
            <a:endParaRPr lang="en-AU" sz="2000" dirty="0"/>
          </a:p>
          <a:p>
            <a:r>
              <a:rPr lang="en-AU" sz="2000" dirty="0" smtClean="0"/>
              <a:t>Does this lead to over or under compensation?</a:t>
            </a:r>
            <a:endParaRPr lang="en-AU" sz="2000" dirty="0"/>
          </a:p>
          <a:p>
            <a:endParaRPr lang="en-AU" sz="2000" dirty="0"/>
          </a:p>
          <a:p>
            <a:r>
              <a:rPr lang="en-AU" sz="2000" dirty="0" smtClean="0"/>
              <a:t>Depends: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Over/under relative to benchmark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On what term is the benchmark set – nominal or real?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Is level of benchmark commensurate with risk?</a:t>
            </a:r>
          </a:p>
          <a:p>
            <a:endParaRPr lang="en-AU" sz="2000" dirty="0"/>
          </a:p>
          <a:p>
            <a:r>
              <a:rPr lang="en-AU" sz="2000" dirty="0"/>
              <a:t>Currently we provide (in effect) a real allowance, with an inflation pass-through</a:t>
            </a:r>
            <a:endParaRPr lang="en-AU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329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Regulatory treatment of inflation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09"/>
            <a:ext cx="823129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r>
              <a:rPr lang="en-AU" sz="2000" dirty="0" smtClean="0"/>
              <a:t>Two key issues:</a:t>
            </a:r>
          </a:p>
          <a:p>
            <a:endParaRPr lang="en-A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Best estimate of expected inflation rate?</a:t>
            </a:r>
            <a:endParaRPr lang="en-AU" sz="2000" dirty="0"/>
          </a:p>
          <a:p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Mismatch between expected inflation and inflation outcomes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endParaRPr lang="en-AU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407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Regulatory treatment of inflation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r>
              <a:rPr lang="en-AU" sz="2000" dirty="0" smtClean="0"/>
              <a:t>Regulatory process: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Revenue determinations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Set first year revenue allowance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Set X Factors (amount of real change in revenue allowance from year to year)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Annual pricing determinations (gas: tariff variations)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Set prices by: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Beginning with first year revenue allowance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Implementing X Factors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Adding actual inflation outcomes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Adding other revenue factors (incentive payments, </a:t>
            </a:r>
            <a:r>
              <a:rPr lang="en-AU" sz="2000" dirty="0" err="1" smtClean="0"/>
              <a:t>etc</a:t>
            </a:r>
            <a:r>
              <a:rPr lang="en-AU" sz="20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Roll-forward asset values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At end of period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Inflate asset values to reflect actual inflation</a:t>
            </a:r>
          </a:p>
          <a:p>
            <a:pPr lvl="1"/>
            <a:r>
              <a:rPr lang="en-AU" sz="2000" dirty="0"/>
              <a:t>	</a:t>
            </a:r>
            <a:r>
              <a:rPr lang="en-AU" sz="2000" dirty="0" smtClean="0"/>
              <a:t>outcomes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488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Regulatory treatment of inflation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r>
              <a:rPr lang="en-AU" sz="2000" u="sng" dirty="0" smtClean="0"/>
              <a:t>Example:</a:t>
            </a:r>
          </a:p>
          <a:p>
            <a:endParaRPr lang="en-AU" sz="2000" dirty="0" smtClean="0"/>
          </a:p>
          <a:p>
            <a:r>
              <a:rPr lang="en-AU" sz="2000" dirty="0" smtClean="0"/>
              <a:t>Initial revenue allowance in PTRM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Change in nominal allowance from year 1 to year 2		3.70%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Expected inflation rate						2.50%</a:t>
            </a:r>
            <a:endParaRPr lang="en-A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Change in real allowance from year 1 to year 2			1.17%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X factor*							-1.17%</a:t>
            </a:r>
          </a:p>
          <a:p>
            <a:endParaRPr lang="en-AU" sz="2000" dirty="0"/>
          </a:p>
          <a:p>
            <a:r>
              <a:rPr lang="en-AU" sz="2000" dirty="0" smtClean="0"/>
              <a:t>Final revenue allowance from annual pricing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X factor*							-1.17%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Actual inflation rate (CPI)					1.90%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Change in nominal allowance from year 1 to year 2 </a:t>
            </a:r>
            <a:r>
              <a:rPr lang="en-AU" sz="2000" baseline="30000" dirty="0" smtClean="0"/>
              <a:t>#</a:t>
            </a:r>
            <a:r>
              <a:rPr lang="en-AU" sz="2000" dirty="0" smtClean="0"/>
              <a:t> </a:t>
            </a:r>
            <a:r>
              <a:rPr lang="en-AU" sz="2000" dirty="0"/>
              <a:t>	</a:t>
            </a:r>
            <a:r>
              <a:rPr lang="en-AU" sz="2000" dirty="0" smtClean="0"/>
              <a:t>	3.10%</a:t>
            </a:r>
          </a:p>
          <a:p>
            <a:endParaRPr lang="en-AU" sz="2000" dirty="0"/>
          </a:p>
          <a:p>
            <a:r>
              <a:rPr lang="en-AU" sz="2000" dirty="0" smtClean="0"/>
              <a:t>Actual nominal revenue allowance is 60 basis points lower than initial PTRM</a:t>
            </a:r>
          </a:p>
          <a:p>
            <a:r>
              <a:rPr lang="en-AU" sz="2000" dirty="0" smtClean="0"/>
              <a:t>Because actual inflation was 60 basis points lower than initial PTRM</a:t>
            </a:r>
            <a:endParaRPr lang="en-AU" sz="2000" dirty="0"/>
          </a:p>
          <a:p>
            <a:endParaRPr lang="en-AU" sz="2000" dirty="0" smtClean="0"/>
          </a:p>
          <a:p>
            <a:r>
              <a:rPr lang="en-AU" sz="1400" dirty="0" smtClean="0"/>
              <a:t>* framework is CPI </a:t>
            </a:r>
            <a:r>
              <a:rPr lang="en-AU" sz="1400" i="1" dirty="0" smtClean="0"/>
              <a:t>minus</a:t>
            </a:r>
            <a:r>
              <a:rPr lang="en-AU" sz="1400" dirty="0" smtClean="0"/>
              <a:t> X, so </a:t>
            </a:r>
            <a:r>
              <a:rPr lang="en-AU" sz="1400" dirty="0"/>
              <a:t>a real </a:t>
            </a:r>
            <a:r>
              <a:rPr lang="en-AU" sz="1400" dirty="0" smtClean="0"/>
              <a:t>increase</a:t>
            </a:r>
            <a:r>
              <a:rPr lang="en-AU" sz="1400" i="1" dirty="0" smtClean="0"/>
              <a:t> </a:t>
            </a:r>
            <a:r>
              <a:rPr lang="en-AU" sz="1400" dirty="0" smtClean="0"/>
              <a:t>is </a:t>
            </a:r>
            <a:r>
              <a:rPr lang="en-AU" sz="1400" i="1" dirty="0" smtClean="0"/>
              <a:t>negative</a:t>
            </a:r>
            <a:r>
              <a:rPr lang="en-AU" sz="1400" dirty="0" smtClean="0"/>
              <a:t> X factor</a:t>
            </a:r>
            <a:endParaRPr lang="en-AU" sz="1400" i="1" dirty="0" smtClean="0"/>
          </a:p>
          <a:p>
            <a:r>
              <a:rPr lang="en-AU" sz="1400" i="1" dirty="0" smtClean="0"/>
              <a:t># </a:t>
            </a:r>
            <a:r>
              <a:rPr lang="en-AU" sz="1400" dirty="0" smtClean="0"/>
              <a:t>calculated </a:t>
            </a:r>
            <a:r>
              <a:rPr lang="en-AU" sz="1400" dirty="0"/>
              <a:t>as (1+CPI)*(1–X)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937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Real return + inflation pass-through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r>
              <a:rPr lang="en-AU" sz="2000" dirty="0" smtClean="0"/>
              <a:t>So, in general:</a:t>
            </a:r>
            <a:endParaRPr lang="en-A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Provide a real return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Ensure revenue each year reflects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real return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+ actual inflation outcomes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Ensure residual value (RAB) reflects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Actual inflation outcomes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342900" indent="-342900">
              <a:buFont typeface="Wingdings"/>
              <a:buChar char="è"/>
            </a:pPr>
            <a:r>
              <a:rPr lang="en-AU" sz="2000" dirty="0" smtClean="0">
                <a:sym typeface="Wingdings" panose="05000000000000000000" pitchFamily="2" charset="2"/>
              </a:rPr>
              <a:t>Real return + inflation pass-through</a:t>
            </a:r>
          </a:p>
          <a:p>
            <a:endParaRPr lang="en-AU" sz="2000" dirty="0">
              <a:sym typeface="Wingdings" panose="05000000000000000000" pitchFamily="2" charset="2"/>
            </a:endParaRPr>
          </a:p>
          <a:p>
            <a:r>
              <a:rPr lang="en-AU" sz="2000" dirty="0" smtClean="0"/>
              <a:t>Based on a real return benchmark, no over or under compensation due to inflation surprises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488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Regulatory treatment of inflation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r>
              <a:rPr lang="en-AU" sz="2000" dirty="0" smtClean="0"/>
              <a:t>Real return and inflation ‘pass-through’</a:t>
            </a:r>
          </a:p>
          <a:p>
            <a:endParaRPr lang="en-AU" sz="2000" dirty="0"/>
          </a:p>
          <a:p>
            <a:r>
              <a:rPr lang="en-AU" sz="2000" dirty="0" smtClean="0"/>
              <a:t>This is the general principle of the ‘CPI minus X’ regime</a:t>
            </a:r>
          </a:p>
          <a:p>
            <a:endParaRPr lang="en-AU" sz="2000" dirty="0"/>
          </a:p>
          <a:p>
            <a:r>
              <a:rPr lang="en-AU" sz="2000" dirty="0" smtClean="0"/>
              <a:t>But there are some ‘complications’</a:t>
            </a:r>
          </a:p>
          <a:p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First year revenue allowance set based on inflation projection (no pass through)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Lagged CPI used for actual inflation outcomes (overall effect in long run?)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Trailing average cost of debt with ‘on-the-day’ inflation expectations</a:t>
            </a:r>
            <a:endParaRPr lang="en-AU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80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Inflation and risk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798810"/>
            <a:ext cx="849694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r>
              <a:rPr lang="en-AU" sz="2000" dirty="0" smtClean="0"/>
              <a:t>Business proposals: depreciation values based on actual inflation outcomes (instead of expectations) to match RFM</a:t>
            </a:r>
            <a:endParaRPr lang="en-AU" sz="2000" dirty="0"/>
          </a:p>
          <a:p>
            <a:endParaRPr lang="en-AU" sz="2000" dirty="0" smtClean="0"/>
          </a:p>
          <a:p>
            <a:r>
              <a:rPr lang="en-AU" sz="2000" dirty="0" smtClean="0"/>
              <a:t>Result: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actual inflation used to set prices = expected inflation in PTRM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real return + inflation in PTRM = real return + inflation in pricing and RFM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X-factors (real return) </a:t>
            </a:r>
            <a:r>
              <a:rPr lang="en-AU" sz="2000" dirty="0"/>
              <a:t>will vary to be residual of nominal return and actual inflation</a:t>
            </a:r>
            <a:endParaRPr lang="en-AU" sz="2000" dirty="0" smtClean="0"/>
          </a:p>
          <a:p>
            <a:r>
              <a:rPr lang="en-AU" sz="2000" dirty="0" smtClean="0">
                <a:sym typeface="Wingdings" panose="05000000000000000000" pitchFamily="2" charset="2"/>
              </a:rPr>
              <a:t> </a:t>
            </a:r>
            <a:r>
              <a:rPr lang="en-AU" sz="2000" dirty="0" smtClean="0"/>
              <a:t>nominal return is set, rather than real return</a:t>
            </a:r>
          </a:p>
          <a:p>
            <a:endParaRPr lang="en-AU" sz="2000" dirty="0" smtClean="0"/>
          </a:p>
          <a:p>
            <a:r>
              <a:rPr lang="en-AU" sz="2000" dirty="0" smtClean="0"/>
              <a:t>If we change to setting nominal return, how does this change risk and efficient compensation for risk?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473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Inflation risk and network businesses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r>
              <a:rPr lang="en-AU" sz="2000" dirty="0" smtClean="0"/>
              <a:t>We set revenue allowance – ultimate returns depend on cost performance</a:t>
            </a:r>
          </a:p>
          <a:p>
            <a:endParaRPr lang="en-AU" sz="2000" dirty="0"/>
          </a:p>
          <a:p>
            <a:r>
              <a:rPr lang="en-AU" sz="2000" dirty="0" smtClean="0"/>
              <a:t>Some costs fixed nominal terms, some change with inflation </a:t>
            </a:r>
            <a:endParaRPr lang="en-AU" sz="2000" dirty="0"/>
          </a:p>
          <a:p>
            <a:endParaRPr lang="en-AU" sz="2000" dirty="0" smtClean="0"/>
          </a:p>
          <a:p>
            <a:r>
              <a:rPr lang="en-AU" sz="2000" dirty="0" smtClean="0"/>
              <a:t>Setting real revenue/return in the presence of fixed nominal costs may introduce default risk</a:t>
            </a:r>
          </a:p>
          <a:p>
            <a:endParaRPr lang="en-AU" sz="2000" dirty="0"/>
          </a:p>
          <a:p>
            <a:r>
              <a:rPr lang="en-AU" sz="2000" dirty="0" smtClean="0"/>
              <a:t>Setting nominal revenue/return in the presence of inflation-linked costs may introduce inflation risk for equity investors</a:t>
            </a:r>
          </a:p>
          <a:p>
            <a:endParaRPr lang="en-AU" sz="2000" dirty="0"/>
          </a:p>
          <a:p>
            <a:r>
              <a:rPr lang="en-AU" sz="2000" dirty="0" smtClean="0"/>
              <a:t>Third option: hybrid approach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Set return based partially on nominal amount, partially on real amount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Weights based on portion of costs that are fixed in nominal $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Removes inflation risk?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688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Inflation risk and network businesses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r>
              <a:rPr lang="en-AU" sz="2000" dirty="0" smtClean="0"/>
              <a:t>Benchmark rate of return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Nominal bond markets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Investors risk inflation eroding real value of returns – include risk premium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We do not remove this inflation risk premium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r>
              <a:rPr lang="en-AU" sz="2000" dirty="0" smtClean="0"/>
              <a:t>Is the premium from bond markets commensurate with risks faced by regulated network businesses?</a:t>
            </a:r>
          </a:p>
          <a:p>
            <a:endParaRPr lang="en-AU" sz="2000" dirty="0"/>
          </a:p>
          <a:p>
            <a:r>
              <a:rPr lang="en-AU" sz="2000" dirty="0" smtClean="0"/>
              <a:t>What if we change approach?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26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969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Inflation risk and network businesses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/>
          </a:p>
          <a:p>
            <a:r>
              <a:rPr lang="en-AU" sz="2000" dirty="0" smtClean="0"/>
              <a:t>Inflation and rate of return</a:t>
            </a:r>
            <a:endParaRPr lang="en-AU" sz="2000" dirty="0"/>
          </a:p>
          <a:p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Default risk – reflected in credit rating? </a:t>
            </a:r>
          </a:p>
          <a:p>
            <a:endParaRPr lang="en-A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Default risk – impact on benchmark efficient gearing?</a:t>
            </a:r>
          </a:p>
          <a:p>
            <a:endParaRPr lang="en-A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Inflation risk and equity beta?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Overall effects?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Likelihood of robust estimation?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Value of regime stability?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27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146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Inflation risk and consumers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Currently, we set X factors, reflecting </a:t>
            </a:r>
            <a:r>
              <a:rPr lang="en-AU" sz="2000" i="1" u="sng" dirty="0" smtClean="0"/>
              <a:t>real</a:t>
            </a:r>
            <a:r>
              <a:rPr lang="en-AU" sz="2000" dirty="0" smtClean="0"/>
              <a:t> change in revenue / prices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Ultimate price changes will reflect set X factors and actual inflation outcomes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For consumers: uncertainty over ultimate nominal price/bill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If we change to a set nominal return, in effect, we will set the </a:t>
            </a:r>
            <a:r>
              <a:rPr lang="en-AU" sz="2000" i="1" u="sng" dirty="0" smtClean="0"/>
              <a:t>nominal</a:t>
            </a:r>
            <a:r>
              <a:rPr lang="en-AU" sz="2000" dirty="0" smtClean="0"/>
              <a:t> change in revenue prices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For consumers: risk that income inflation doesn’t align with our projected inflation (built into energy prices)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Uncertainty over affordability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28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803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Inflation risk and consumers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/>
          </a:p>
          <a:p>
            <a:r>
              <a:rPr lang="en-AU" sz="2000" dirty="0" smtClean="0"/>
              <a:t>What do consumers value most?</a:t>
            </a:r>
            <a:endParaRPr lang="en-A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Certainty of ultimate nominal price / bill?</a:t>
            </a:r>
            <a:endParaRPr lang="en-A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Certainty of affordability of price / bill?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r>
              <a:rPr lang="en-AU" sz="2000" dirty="0" smtClean="0"/>
              <a:t>What if one of these options came with a lower rate of return, resulting in lower real bills?</a:t>
            </a:r>
          </a:p>
          <a:p>
            <a:endParaRPr lang="en-AU" sz="2000" dirty="0"/>
          </a:p>
          <a:p>
            <a:r>
              <a:rPr lang="en-AU" sz="2000" dirty="0" smtClean="0"/>
              <a:t>Consumer value of regime stability?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r>
              <a:rPr lang="en-AU" sz="2000" dirty="0" smtClean="0"/>
              <a:t>Note: certainty of ultimate nominal price / bill refers to network charges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Network charges ≠ retail prices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Network charges are more than CPI minus 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Incentive payments, licence fee true-ups, pass-throughs, DMIS, </a:t>
            </a:r>
            <a:r>
              <a:rPr lang="en-AU" sz="2000" dirty="0" err="1" smtClean="0"/>
              <a:t>etc</a:t>
            </a:r>
            <a:endParaRPr lang="en-AU" sz="2000" dirty="0"/>
          </a:p>
          <a:p>
            <a:endParaRPr lang="en-AU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29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936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ISSUE 1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endParaRPr lang="en-AU" sz="2000" dirty="0"/>
          </a:p>
          <a:p>
            <a:endParaRPr lang="en-AU" sz="2000" dirty="0" smtClean="0"/>
          </a:p>
          <a:p>
            <a:endParaRPr lang="en-AU" sz="2000" dirty="0" smtClean="0"/>
          </a:p>
          <a:p>
            <a:endParaRPr lang="en-AU" sz="2000" dirty="0"/>
          </a:p>
          <a:p>
            <a:endParaRPr lang="en-AU" sz="2000" dirty="0" smtClean="0"/>
          </a:p>
          <a:p>
            <a:pPr algn="ctr"/>
            <a:r>
              <a:rPr lang="en-AU" sz="3200" dirty="0" smtClean="0"/>
              <a:t>Best estimate of expected inflation</a:t>
            </a:r>
          </a:p>
          <a:p>
            <a:endParaRPr lang="en-AU" sz="2000" dirty="0"/>
          </a:p>
          <a:p>
            <a:endParaRPr lang="en-AU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740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Regulatory treatment of inflation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r>
              <a:rPr lang="en-AU" sz="2000" dirty="0" smtClean="0"/>
              <a:t>Overall: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Should the regulatory allowance, set up front, be denominated as: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Final nominal value of revenue / price?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Real value of revenue / price with an inflation pass-through?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Some hybrid of real &amp; nominal?</a:t>
            </a:r>
            <a:endParaRPr lang="en-AU" sz="2000" dirty="0"/>
          </a:p>
          <a:p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If we change </a:t>
            </a:r>
            <a:r>
              <a:rPr lang="en-AU" sz="2000" dirty="0" smtClean="0"/>
              <a:t>approach:</a:t>
            </a:r>
            <a:endParaRPr lang="en-AU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/>
              <a:t>H</a:t>
            </a:r>
            <a:r>
              <a:rPr lang="en-AU" sz="2000" dirty="0" smtClean="0"/>
              <a:t>ow does this change risk? For consumers? For the regulated business?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What is the efficient rate of return?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30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488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Best estimate of expected inflation rate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r>
              <a:rPr lang="en-AU" sz="2000" dirty="0" smtClean="0"/>
              <a:t>Four possible approaches:</a:t>
            </a:r>
            <a:endParaRPr lang="en-AU" sz="2000" dirty="0"/>
          </a:p>
          <a:p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RBA forecasts and target band (current approach)</a:t>
            </a:r>
          </a:p>
          <a:p>
            <a:endParaRPr lang="en-A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Bond break-even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Inflation </a:t>
            </a:r>
            <a:r>
              <a:rPr lang="en-AU" sz="2000" dirty="0"/>
              <a:t>swaps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Surveys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407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RBA forecasts &amp; target band approach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5</a:t>
            </a:fld>
            <a:endParaRPr lang="en-AU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127331"/>
              </p:ext>
            </p:extLst>
          </p:nvPr>
        </p:nvGraphicFramePr>
        <p:xfrm>
          <a:off x="806004" y="1124744"/>
          <a:ext cx="7654429" cy="444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3657"/>
                <a:gridCol w="1826389"/>
                <a:gridCol w="4584383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Year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Inflation</a:t>
                      </a:r>
                      <a:r>
                        <a:rPr lang="en-AU" baseline="0" dirty="0" smtClean="0"/>
                        <a:t> rate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Source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2.00%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RBA forecast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2.00%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RBA forecast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2.50%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Mid-point of RBA’s target band</a:t>
                      </a:r>
                      <a:endParaRPr lang="en-AU" dirty="0"/>
                    </a:p>
                  </a:txBody>
                  <a:tcPr/>
                </a:tc>
              </a:tr>
              <a:tr h="301913">
                <a:tc>
                  <a:txBody>
                    <a:bodyPr/>
                    <a:lstStyle/>
                    <a:p>
                      <a:r>
                        <a:rPr lang="en-AU" dirty="0" smtClean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2.50%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Mid-point of RBA’s target band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2.50%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Mid-point of RBA’s target band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2.50%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Mid-point of RBA’s target band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2.50%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Mid-point of RBA’s target band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2.50%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Mid-point of RBA’s target band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2.50%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Mid-point of RBA’s target band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2.50%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Mid-point of RBA’s target band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Average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2.45%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Geometric average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44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Bond break-even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42493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endParaRPr lang="en-AU" sz="2000" dirty="0" smtClean="0"/>
          </a:p>
          <a:p>
            <a:r>
              <a:rPr lang="en-AU" sz="2000" dirty="0" smtClean="0"/>
              <a:t>Fisher equation:</a:t>
            </a:r>
            <a:endParaRPr lang="en-AU" sz="2000" dirty="0"/>
          </a:p>
          <a:p>
            <a:endParaRPr lang="en-AU" sz="2000" dirty="0" smtClean="0"/>
          </a:p>
          <a:p>
            <a:r>
              <a:rPr lang="en-A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(1+ nominal interest rate) = (1+ real interest rate) * (1+ expected inflation rate)</a:t>
            </a:r>
          </a:p>
          <a:p>
            <a:endParaRPr lang="en-AU" sz="2000" dirty="0"/>
          </a:p>
          <a:p>
            <a:r>
              <a:rPr lang="en-AU" sz="2000" dirty="0" smtClean="0"/>
              <a:t>Re-arranged:</a:t>
            </a:r>
          </a:p>
          <a:p>
            <a:endParaRPr lang="en-AU" sz="2000" dirty="0"/>
          </a:p>
          <a:p>
            <a:r>
              <a:rPr lang="en-A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Expected inflation rate =	</a:t>
            </a:r>
            <a:r>
              <a:rPr lang="en-AU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(1+ nominal interest rate)</a:t>
            </a:r>
            <a:r>
              <a:rPr lang="en-A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	– 1</a:t>
            </a:r>
          </a:p>
          <a:p>
            <a:r>
              <a:rPr lang="en-A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	(1+ real interest rate)</a:t>
            </a:r>
          </a:p>
          <a:p>
            <a:endParaRPr lang="en-A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407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Inflation swaps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7</a:t>
            </a:fld>
            <a:endParaRPr lang="en-AU"/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62375" y="1340768"/>
            <a:ext cx="8783638" cy="2908300"/>
            <a:chOff x="74" y="1162"/>
            <a:chExt cx="5533" cy="1832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74" y="1162"/>
              <a:ext cx="5527" cy="1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pic>
          <p:nvPicPr>
            <p:cNvPr id="4101" name="Picture 5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7626"/>
            <a:stretch/>
          </p:blipFill>
          <p:spPr bwMode="auto">
            <a:xfrm>
              <a:off x="74" y="1162"/>
              <a:ext cx="5533" cy="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" name="Group 4"/>
          <p:cNvGrpSpPr>
            <a:grpSpLocks noChangeAspect="1"/>
          </p:cNvGrpSpPr>
          <p:nvPr/>
        </p:nvGrpSpPr>
        <p:grpSpPr bwMode="auto">
          <a:xfrm>
            <a:off x="146571" y="4941168"/>
            <a:ext cx="8783638" cy="735014"/>
            <a:chOff x="74" y="799"/>
            <a:chExt cx="5533" cy="2200"/>
          </a:xfrm>
        </p:grpSpPr>
        <p:sp>
          <p:nvSpPr>
            <p:cNvPr id="11" name="AutoShape 3"/>
            <p:cNvSpPr>
              <a:spLocks noChangeAspect="1" noChangeArrowheads="1" noTextEdit="1"/>
            </p:cNvSpPr>
            <p:nvPr/>
          </p:nvSpPr>
          <p:spPr bwMode="auto">
            <a:xfrm>
              <a:off x="74" y="1162"/>
              <a:ext cx="5527" cy="1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pic>
          <p:nvPicPr>
            <p:cNvPr id="12" name="Picture 5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490"/>
            <a:stretch/>
          </p:blipFill>
          <p:spPr bwMode="auto">
            <a:xfrm>
              <a:off x="74" y="799"/>
              <a:ext cx="5533" cy="2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8407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Survey estimates of inflation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Consensus Economics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The RBA survey of economists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Sydney </a:t>
            </a:r>
            <a:r>
              <a:rPr lang="en-AU" sz="2000" dirty="0" err="1" smtClean="0"/>
              <a:t>Uni</a:t>
            </a:r>
            <a:r>
              <a:rPr lang="en-AU" sz="2000" dirty="0" smtClean="0"/>
              <a:t> survey of union officials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Melbourne Institute survey of consumers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The AGE survey</a:t>
            </a:r>
            <a:endParaRPr lang="en-AU" sz="2000" dirty="0"/>
          </a:p>
          <a:p>
            <a:endParaRPr lang="en-AU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60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Evaluation of different approaches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695985"/>
            <a:ext cx="823129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Current evidence suggests long-term </a:t>
            </a:r>
            <a:r>
              <a:rPr lang="en-US" sz="2000" dirty="0"/>
              <a:t>inflation </a:t>
            </a:r>
            <a:r>
              <a:rPr lang="en-US" sz="2000" dirty="0" smtClean="0"/>
              <a:t>expectations: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Are anchored </a:t>
            </a:r>
            <a:r>
              <a:rPr lang="en-US" sz="2000" dirty="0"/>
              <a:t>to the RBA target </a:t>
            </a:r>
            <a:r>
              <a:rPr lang="en-US" sz="2000" dirty="0" smtClean="0"/>
              <a:t>band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Are relatively </a:t>
            </a:r>
            <a:r>
              <a:rPr lang="en-US" sz="2000" dirty="0"/>
              <a:t>stable over </a:t>
            </a:r>
            <a:r>
              <a:rPr lang="en-US" sz="2000" dirty="0" smtClean="0"/>
              <a:t>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Do </a:t>
            </a:r>
            <a:r>
              <a:rPr lang="en-US" sz="2000" dirty="0"/>
              <a:t>not respond to surprises in short-term inflation </a:t>
            </a:r>
            <a:r>
              <a:rPr lang="en-US" sz="2000" dirty="0" smtClean="0"/>
              <a:t>outcomes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AU" i="1" dirty="0" err="1"/>
              <a:t>Gillitzer</a:t>
            </a:r>
            <a:r>
              <a:rPr lang="en-AU" i="1" dirty="0"/>
              <a:t> and Simon (</a:t>
            </a:r>
            <a:r>
              <a:rPr lang="en-AU" i="1" dirty="0" smtClean="0"/>
              <a:t>2015)		</a:t>
            </a:r>
          </a:p>
          <a:p>
            <a:r>
              <a:rPr lang="en-AU" i="1" dirty="0" err="1" smtClean="0"/>
              <a:t>Kuttner</a:t>
            </a:r>
            <a:r>
              <a:rPr lang="en-AU" i="1" dirty="0" smtClean="0"/>
              <a:t> </a:t>
            </a:r>
            <a:r>
              <a:rPr lang="en-AU" i="1" dirty="0"/>
              <a:t>and </a:t>
            </a:r>
            <a:r>
              <a:rPr lang="en-US" i="1" dirty="0"/>
              <a:t>Robinson (</a:t>
            </a:r>
            <a:r>
              <a:rPr lang="en-US" i="1" dirty="0" smtClean="0"/>
              <a:t>2010)	</a:t>
            </a:r>
          </a:p>
          <a:p>
            <a:r>
              <a:rPr lang="en-US" i="1" dirty="0" err="1" smtClean="0"/>
              <a:t>Paradiso</a:t>
            </a:r>
            <a:r>
              <a:rPr lang="en-US" i="1" dirty="0" smtClean="0"/>
              <a:t> and </a:t>
            </a:r>
            <a:r>
              <a:rPr lang="en-US" i="1" dirty="0" err="1"/>
              <a:t>Rao</a:t>
            </a:r>
            <a:r>
              <a:rPr lang="en-US" i="1" dirty="0"/>
              <a:t> (</a:t>
            </a:r>
            <a:r>
              <a:rPr lang="en-US" i="1" dirty="0" smtClean="0"/>
              <a:t>2012)</a:t>
            </a:r>
          </a:p>
          <a:p>
            <a:r>
              <a:rPr lang="en-AU" i="1" dirty="0" err="1" smtClean="0"/>
              <a:t>Mallick</a:t>
            </a:r>
            <a:r>
              <a:rPr lang="en-AU" i="1" dirty="0" smtClean="0"/>
              <a:t> </a:t>
            </a:r>
            <a:r>
              <a:rPr lang="en-AU" i="1" dirty="0"/>
              <a:t>(</a:t>
            </a:r>
            <a:r>
              <a:rPr lang="en-AU" i="1" dirty="0" smtClean="0"/>
              <a:t>2015)</a:t>
            </a:r>
          </a:p>
          <a:p>
            <a:r>
              <a:rPr lang="en-AU" i="1" dirty="0" smtClean="0"/>
              <a:t>Finlay </a:t>
            </a:r>
            <a:r>
              <a:rPr lang="en-AU" i="1" dirty="0"/>
              <a:t>and </a:t>
            </a:r>
            <a:r>
              <a:rPr lang="en-AU" i="1" dirty="0" err="1"/>
              <a:t>Wende</a:t>
            </a:r>
            <a:r>
              <a:rPr lang="en-AU" i="1" dirty="0"/>
              <a:t> (</a:t>
            </a:r>
            <a:r>
              <a:rPr lang="en-AU" i="1" dirty="0" smtClean="0"/>
              <a:t>2011)</a:t>
            </a:r>
          </a:p>
          <a:p>
            <a:r>
              <a:rPr lang="en-AU" i="1" dirty="0" err="1" smtClean="0"/>
              <a:t>Jaaskela</a:t>
            </a:r>
            <a:r>
              <a:rPr lang="en-AU" i="1" dirty="0" smtClean="0"/>
              <a:t> </a:t>
            </a:r>
            <a:r>
              <a:rPr lang="en-AU" i="1" dirty="0"/>
              <a:t>and </a:t>
            </a:r>
            <a:r>
              <a:rPr lang="en-AU" i="1" dirty="0" err="1"/>
              <a:t>McKibbin</a:t>
            </a:r>
            <a:r>
              <a:rPr lang="en-AU" i="1" dirty="0"/>
              <a:t> (2010)</a:t>
            </a:r>
            <a:endParaRPr lang="en-US" i="1" dirty="0"/>
          </a:p>
          <a:p>
            <a:r>
              <a:rPr lang="en-AU" i="1" dirty="0" err="1"/>
              <a:t>Leu</a:t>
            </a:r>
            <a:r>
              <a:rPr lang="en-AU" i="1" dirty="0"/>
              <a:t> and Sheen (2006)</a:t>
            </a:r>
            <a:endParaRPr lang="en-US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246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7492</TotalTime>
  <Words>1552</Words>
  <Application>Microsoft Office PowerPoint</Application>
  <PresentationFormat>On-screen Show (4:3)</PresentationFormat>
  <Paragraphs>458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ACCC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 to assessing efficiency of base opex</dc:title>
  <dc:creator>Roberts, Sebastian</dc:creator>
  <cp:lastModifiedBy>Paloni, Sarah</cp:lastModifiedBy>
  <cp:revision>369</cp:revision>
  <cp:lastPrinted>2016-01-29T02:39:14Z</cp:lastPrinted>
  <dcterms:created xsi:type="dcterms:W3CDTF">2014-10-23T05:41:10Z</dcterms:created>
  <dcterms:modified xsi:type="dcterms:W3CDTF">2017-06-23T01:12:47Z</dcterms:modified>
</cp:coreProperties>
</file>