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19" r:id="rId1"/>
  </p:sldMasterIdLst>
  <p:notesMasterIdLst>
    <p:notesMasterId r:id="rId29"/>
  </p:notesMasterIdLst>
  <p:sldIdLst>
    <p:sldId id="339" r:id="rId2"/>
    <p:sldId id="315" r:id="rId3"/>
    <p:sldId id="302" r:id="rId4"/>
    <p:sldId id="345" r:id="rId5"/>
    <p:sldId id="303" r:id="rId6"/>
    <p:sldId id="400" r:id="rId7"/>
    <p:sldId id="401" r:id="rId8"/>
    <p:sldId id="402" r:id="rId9"/>
    <p:sldId id="403" r:id="rId10"/>
    <p:sldId id="304" r:id="rId11"/>
    <p:sldId id="322" r:id="rId12"/>
    <p:sldId id="411" r:id="rId13"/>
    <p:sldId id="319" r:id="rId14"/>
    <p:sldId id="405" r:id="rId15"/>
    <p:sldId id="328" r:id="rId16"/>
    <p:sldId id="412" r:id="rId17"/>
    <p:sldId id="406" r:id="rId18"/>
    <p:sldId id="404" r:id="rId19"/>
    <p:sldId id="335" r:id="rId20"/>
    <p:sldId id="409" r:id="rId21"/>
    <p:sldId id="407" r:id="rId22"/>
    <p:sldId id="320" r:id="rId23"/>
    <p:sldId id="408" r:id="rId24"/>
    <p:sldId id="410" r:id="rId25"/>
    <p:sldId id="310" r:id="rId26"/>
    <p:sldId id="326" r:id="rId27"/>
    <p:sldId id="338" r:id="rId28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lvaganam, Roselle" initials="MR" lastIdx="9" clrIdx="0">
    <p:extLst>
      <p:ext uri="{19B8F6BF-5375-455C-9EA6-DF929625EA0E}">
        <p15:presenceInfo xmlns:p15="http://schemas.microsoft.com/office/powerpoint/2012/main" userId="S-1-5-21-1785188331-3983123255-3070022074-38653" providerId="AD"/>
      </p:ext>
    </p:extLst>
  </p:cmAuthor>
  <p:cmAuthor id="2" name="Goyal, Riya" initials="GR" lastIdx="4" clrIdx="1">
    <p:extLst>
      <p:ext uri="{19B8F6BF-5375-455C-9EA6-DF929625EA0E}">
        <p15:presenceInfo xmlns:p15="http://schemas.microsoft.com/office/powerpoint/2012/main" userId="S-1-5-21-1785188331-3983123255-3070022074-19993" providerId="AD"/>
      </p:ext>
    </p:extLst>
  </p:cmAuthor>
  <p:cmAuthor id="3" name="Feng, Daniel" initials="FD" lastIdx="5" clrIdx="2">
    <p:extLst>
      <p:ext uri="{19B8F6BF-5375-455C-9EA6-DF929625EA0E}">
        <p15:presenceInfo xmlns:p15="http://schemas.microsoft.com/office/powerpoint/2012/main" userId="S-1-5-21-1785188331-3983123255-3070022074-256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FF0000"/>
    <a:srgbClr val="B2B2B2"/>
    <a:srgbClr val="695B35"/>
    <a:srgbClr val="B84A00"/>
    <a:srgbClr val="706138"/>
    <a:srgbClr val="FFF0E5"/>
    <a:srgbClr val="E7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3" autoAdjust="0"/>
    <p:restoredTop sz="67936" autoAdjust="0"/>
  </p:normalViewPr>
  <p:slideViewPr>
    <p:cSldViewPr>
      <p:cViewPr varScale="1">
        <p:scale>
          <a:sx n="86" d="100"/>
          <a:sy n="86" d="100"/>
        </p:scale>
        <p:origin x="1982" y="6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A6FB97-B20F-4D49-B488-CC88B5981922}" type="datetimeFigureOut">
              <a:rPr lang="en-AU"/>
              <a:pPr>
                <a:defRPr/>
              </a:pPr>
              <a:t>15/12/2020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6DD58E-B298-4BC7-8F58-55E1236927B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24866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78468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50122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52849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29615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31354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lvl="0" indent="0">
              <a:buFont typeface="+mj-lt"/>
              <a:buNone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spcBef>
                <a:spcPts val="1200"/>
              </a:spcBef>
              <a:buFont typeface="+mj-lt"/>
              <a:buNone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67786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lvl="0" indent="0">
              <a:spcBef>
                <a:spcPts val="1200"/>
              </a:spcBef>
              <a:buFont typeface="+mj-lt"/>
              <a:buNone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13384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02645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383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19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2531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893555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01486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b="1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83729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035566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02697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592659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96639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935220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E4506E-1834-411B-A32A-119E6FE256BF}" type="slidenum">
              <a:rPr lang="en-AU" altLang="en-US" smtClean="0">
                <a:latin typeface="Calibri" panose="020F0502020204030204" pitchFamily="34" charset="0"/>
              </a:rPr>
              <a:pPr/>
              <a:t>27</a:t>
            </a:fld>
            <a:endParaRPr lang="en-AU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6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49283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5441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33504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61272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21370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681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D58E-B298-4BC7-8F58-55E1236927B5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7092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3312584" y="155733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AU" altLang="en-US" smtClean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976784" y="5732464"/>
            <a:ext cx="0" cy="720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9"/>
          <p:cNvSpPr txBox="1">
            <a:spLocks noChangeArrowheads="1"/>
          </p:cNvSpPr>
          <p:nvPr userDrawn="1"/>
        </p:nvSpPr>
        <p:spPr bwMode="auto">
          <a:xfrm>
            <a:off x="9072034" y="5940425"/>
            <a:ext cx="259291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AU" altLang="en-US" smtClean="0">
                <a:solidFill>
                  <a:schemeClr val="accent2"/>
                </a:solidFill>
              </a:rPr>
              <a:t>aer.gov.au</a:t>
            </a:r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34" y="1173164"/>
            <a:ext cx="3071284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911424" y="1052736"/>
            <a:ext cx="1516187" cy="688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573" y="2636912"/>
            <a:ext cx="8640960" cy="1368152"/>
          </a:xfrm>
        </p:spPr>
        <p:txBody>
          <a:bodyPr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5574" y="4149080"/>
            <a:ext cx="7286261" cy="648072"/>
          </a:xfrm>
        </p:spPr>
        <p:txBody>
          <a:bodyPr anchor="ctr"/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56367" y="4941888"/>
            <a:ext cx="4895851" cy="647700"/>
          </a:xfrm>
        </p:spPr>
        <p:txBody>
          <a:bodyPr/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588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896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905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24417" y="6381750"/>
            <a:ext cx="863600" cy="28733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5E9AB76C-B65C-4C4F-8097-25961F049A1E}" type="slidenum">
              <a:rPr lang="en-AU">
                <a:solidFill>
                  <a:schemeClr val="accent5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24417" y="1557338"/>
            <a:ext cx="10944191" cy="4535958"/>
          </a:xfrm>
        </p:spPr>
        <p:txBody>
          <a:bodyPr/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257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984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0" y="1558800"/>
            <a:ext cx="5384800" cy="4536000"/>
          </a:xfrm>
        </p:spPr>
        <p:txBody>
          <a:bodyPr/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58801"/>
            <a:ext cx="5384800" cy="4536503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183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58800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76872"/>
            <a:ext cx="5386917" cy="3816424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58800"/>
            <a:ext cx="5389033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276872"/>
            <a:ext cx="5389033" cy="3816424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115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435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0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00" y="547200"/>
            <a:ext cx="10944000" cy="8676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1" y="1556792"/>
            <a:ext cx="6815667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001" y="1558799"/>
            <a:ext cx="4011084" cy="4536000"/>
          </a:xfrm>
        </p:spPr>
        <p:txBody>
          <a:bodyPr/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84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22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4418" y="549276"/>
            <a:ext cx="1094316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	Click to edit Master subtitle style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840384" y="6318251"/>
            <a:ext cx="0" cy="36036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9" name="TextBox 8"/>
          <p:cNvSpPr txBox="1">
            <a:spLocks noChangeArrowheads="1"/>
          </p:cNvSpPr>
          <p:nvPr/>
        </p:nvSpPr>
        <p:spPr bwMode="auto">
          <a:xfrm>
            <a:off x="9935634" y="6308725"/>
            <a:ext cx="192193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AU" altLang="en-US" smtClean="0">
                <a:solidFill>
                  <a:schemeClr val="accent2"/>
                </a:solidFill>
              </a:rPr>
              <a:t>aer.gov.au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Palatino Linotype" panose="02040502050505030304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002060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r.gov.au/newsletter/subscrib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usNetServices2022@AER.gov.a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07568" y="1872606"/>
            <a:ext cx="7920880" cy="256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Aft>
                <a:spcPts val="0"/>
              </a:spcAft>
            </a:pPr>
            <a:r>
              <a:rPr lang="en-US" altLang="en-US" sz="45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AusNet Services 2022-27 Electricity transmission </a:t>
            </a:r>
          </a:p>
          <a:p>
            <a:pPr algn="ctr" eaLnBrk="1" hangingPunct="1">
              <a:spcAft>
                <a:spcPts val="0"/>
              </a:spcAft>
            </a:pPr>
            <a:r>
              <a:rPr lang="en-US" altLang="en-US" sz="45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Revenue Proposal</a:t>
            </a:r>
            <a:endParaRPr lang="en-AU" altLang="en-US" sz="45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5840" y="5049666"/>
            <a:ext cx="3240360" cy="97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fontAlgn="auto" hangingPunct="1">
              <a:spcAft>
                <a:spcPts val="200"/>
              </a:spcAft>
              <a:buNone/>
              <a:defRPr/>
            </a:pPr>
            <a:r>
              <a:rPr lang="en-AU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</a:t>
            </a:r>
            <a:r>
              <a:rPr lang="en-AU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pPr marL="0" indent="0" eaLnBrk="1" fontAlgn="auto" hangingPunct="1">
              <a:spcAft>
                <a:spcPts val="200"/>
              </a:spcAft>
              <a:buNone/>
              <a:defRPr/>
            </a:pPr>
            <a:r>
              <a:rPr lang="en-AU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 December </a:t>
            </a:r>
            <a:r>
              <a:rPr lang="en-AU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en-US" altLang="en-US" sz="3200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16632"/>
            <a:ext cx="5184576" cy="157844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95400" y="1695074"/>
            <a:ext cx="10729192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1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5480" y="1211954"/>
            <a:ext cx="8612331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tabLst>
                <a:tab pos="215900" algn="l"/>
                <a:tab pos="457200" algn="l"/>
              </a:tabLst>
            </a:pP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AusNet Services’ proposed revenue, if accepted, would translate to transmission price decreases for Victorian consumers of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1.8%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per annum in real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terms</a:t>
            </a:r>
            <a:endParaRPr lang="en-AU" sz="2400" dirty="0">
              <a:solidFill>
                <a:schemeClr val="accent5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87488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Bill Impacts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592" y="2657708"/>
            <a:ext cx="6156683" cy="3595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89987" y="1332313"/>
            <a:ext cx="9170508" cy="1448615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2022-27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revenue of $2647.1 million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($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real)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5.8% lower compared to the total revenue approved for the current 2017-22 regulatory control period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15480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Revenue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135560" y="2924944"/>
            <a:ext cx="6264696" cy="370235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1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89987" y="1332314"/>
            <a:ext cx="9170508" cy="58598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lower revenue at the building block level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15480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Building blocks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106941"/>
            <a:ext cx="7141696" cy="4309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4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43472" y="2482863"/>
            <a:ext cx="2592288" cy="3322401"/>
          </a:xfrm>
        </p:spPr>
        <p:txBody>
          <a:bodyPr/>
          <a:lstStyle/>
          <a:p>
            <a:pPr marL="0" indent="0">
              <a:buNone/>
            </a:pPr>
            <a:r>
              <a:rPr lang="en-AU" sz="2300" dirty="0">
                <a:latin typeface="Calibri" panose="020F0502020204030204" pitchFamily="34" charset="0"/>
                <a:cs typeface="Calibri" panose="020F0502020204030204" pitchFamily="34" charset="0"/>
              </a:rPr>
              <a:t>Growth assets have increased roughly threefold compared to that approved in the 2017–22 revenue determination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4373"/>
            <a:ext cx="65527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Regulatory Asset Base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4151784" y="2482863"/>
            <a:ext cx="6408713" cy="325039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43472" y="1382608"/>
            <a:ext cx="8352928" cy="966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AU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to roll in $294 million of ‘growth assets’ into the RAB as at 1 April 2022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1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87487" y="1196752"/>
            <a:ext cx="9001001" cy="29480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roposed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to decrease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(in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real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terms)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(estimated)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$442 million of insulators and instrument transformers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be depreciated over a shorter remaining asset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accepted, the revision to the remaining lives for these assets will add about $35.6 million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($real)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to the depreciation amount in each of the next three regulatory control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periods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4373"/>
            <a:ext cx="65527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Depreciation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7486" y="4288095"/>
            <a:ext cx="8640961" cy="1733193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</a:t>
            </a:r>
            <a:endParaRPr lang="en-US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6"/>
              <a:tabLst>
                <a:tab pos="360000" algn="l"/>
              </a:tabLst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agree with AusNet Services’ proposal to separate assets with shorter asset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lives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broader asset classes?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4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15479" y="1336826"/>
            <a:ext cx="9145015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tabLst>
                <a:tab pos="215900" algn="l"/>
              </a:tabLst>
            </a:pPr>
            <a:r>
              <a:rPr lang="en-AU" sz="23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Proposed </a:t>
            </a:r>
            <a:r>
              <a:rPr lang="en-AU" sz="2300" dirty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capex is </a:t>
            </a:r>
            <a:r>
              <a:rPr lang="en-AU" sz="23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$796.2 </a:t>
            </a:r>
            <a:r>
              <a:rPr lang="en-AU" sz="2300" dirty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million for </a:t>
            </a:r>
            <a:r>
              <a:rPr lang="en-AU" sz="23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2022–27 period. A 9% increase compared to actual expenditure over the 2017–22 period, due to: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15480" y="188640"/>
            <a:ext cx="676875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Capital Expenditure (capex)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007021" y="2348880"/>
            <a:ext cx="5688632" cy="375244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47428" y="2453801"/>
            <a:ext cx="4860540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lang="en-AU" sz="22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</a:t>
            </a:r>
            <a:r>
              <a:rPr lang="en-AU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igher expenditure to replace major station assets and ground-wire and insulator line assets, based on their </a:t>
            </a:r>
            <a:r>
              <a:rPr lang="en-AU" sz="2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lang="en-AU" sz="2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higher </a:t>
            </a:r>
            <a:r>
              <a:rPr lang="en-AU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technology expenditure, including cyber security investment to comply with an anticipated change in regulatory obligations</a:t>
            </a:r>
            <a:endParaRPr lang="en-AU" sz="2200" dirty="0">
              <a:solidFill>
                <a:srgbClr val="000000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15479" y="1336826"/>
            <a:ext cx="9145015" cy="462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tabLst>
                <a:tab pos="215900" algn="l"/>
              </a:tabLst>
            </a:pPr>
            <a:r>
              <a:rPr lang="en-AU" sz="2300" dirty="0" smtClean="0">
                <a:solidFill>
                  <a:schemeClr val="accent5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Breakdown of proposed capital expenditure by driver category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15480" y="188640"/>
            <a:ext cx="676875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Capital Expenditure (capex)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2276872"/>
            <a:ext cx="5472608" cy="40828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8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8640"/>
            <a:ext cx="65527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Capital Expenditure (capex)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7488" y="1700808"/>
            <a:ext cx="8640960" cy="3384376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 fontScale="47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51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914400" indent="-9144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tabLst>
                <a:tab pos="360000" algn="l"/>
              </a:tabLst>
              <a:defRPr/>
            </a:pP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51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consider that AusNet Services’ smoothing of its capex profile appropriately addresses deliverability concerns and reflects the views of </a:t>
            </a: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stakeholders?</a:t>
            </a:r>
          </a:p>
          <a:p>
            <a:pPr marL="914400" indent="-9144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tabLst>
                <a:tab pos="360000" algn="l"/>
              </a:tabLst>
              <a:defRPr/>
            </a:pP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</a:t>
            </a:r>
            <a:r>
              <a:rPr lang="en-US" sz="51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AusNet Services’ economic assessment framework provide </a:t>
            </a: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appropriate justification </a:t>
            </a:r>
            <a:r>
              <a:rPr lang="en-US" sz="51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its proposed capex projects and </a:t>
            </a: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programs?</a:t>
            </a:r>
          </a:p>
          <a:p>
            <a:pPr marL="914400" indent="-9144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tabLst>
                <a:tab pos="360000" algn="l"/>
              </a:tabLst>
              <a:defRPr/>
            </a:pP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51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consider that AusNet Services' forecast capex reasonably reflects </a:t>
            </a: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efficient </a:t>
            </a:r>
            <a:r>
              <a:rPr lang="en-US" sz="51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 of a prudent </a:t>
            </a:r>
            <a:r>
              <a:rPr lang="en-US" sz="51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operator?</a:t>
            </a:r>
            <a:endParaRPr lang="en-US" sz="51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15480" y="1340768"/>
            <a:ext cx="9145016" cy="108012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opex is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$1370.7 million ($real) for the 2022–27 regulatory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control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period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/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8640"/>
            <a:ext cx="65527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Operating Expenditure (opex)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159896" y="2204864"/>
            <a:ext cx="5688632" cy="36004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76074" y="2253640"/>
            <a:ext cx="368382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12</a:t>
            </a:r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higher than AusNet Services’ actual spend for the 2017–22 period</a:t>
            </a:r>
          </a:p>
          <a:p>
            <a:pPr>
              <a:spcAft>
                <a:spcPts val="1200"/>
              </a:spcAft>
            </a:pPr>
            <a:r>
              <a:rPr lang="en-AU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Easement </a:t>
            </a:r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land tax accounts for </a:t>
            </a:r>
            <a:r>
              <a:rPr lang="en-AU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60% of </a:t>
            </a:r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AusNet Services' proposed opex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600" y="5301209"/>
            <a:ext cx="8357617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51483" y="174866"/>
            <a:ext cx="83529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Operating Expenditure (opex) – Key Drivers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498205" y="1340768"/>
            <a:ext cx="4557190" cy="4536504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base opex is $407.5 million ($real) (excluding easement land tax)</a:t>
            </a:r>
          </a:p>
          <a:p>
            <a:pPr marL="0" indent="0"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AusNet Services proposes to apply</a:t>
            </a: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adjustments for trends to base year expenditure</a:t>
            </a: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step changes</a:t>
            </a: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3 category specific forecasts (primarily easement land tax)</a:t>
            </a: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debt raising costs</a:t>
            </a:r>
          </a:p>
          <a:p>
            <a:pPr marL="0" indent="0"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opex is $1370.7 million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5395" y="1716655"/>
            <a:ext cx="5916254" cy="358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1568149"/>
              </p:ext>
            </p:extLst>
          </p:nvPr>
        </p:nvGraphicFramePr>
        <p:xfrm>
          <a:off x="1559496" y="1340765"/>
          <a:ext cx="8568951" cy="475253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53163">
                  <a:extLst>
                    <a:ext uri="{9D8B030D-6E8A-4147-A177-3AD203B41FA5}">
                      <a16:colId xmlns:a16="http://schemas.microsoft.com/office/drawing/2014/main" val="3488017379"/>
                    </a:ext>
                  </a:extLst>
                </a:gridCol>
                <a:gridCol w="6915788">
                  <a:extLst>
                    <a:ext uri="{9D8B030D-6E8A-4147-A177-3AD203B41FA5}">
                      <a16:colId xmlns:a16="http://schemas.microsoft.com/office/drawing/2014/main" val="1746951962"/>
                    </a:ext>
                  </a:extLst>
                </a:gridCol>
              </a:tblGrid>
              <a:tr h="678933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accent5"/>
                          </a:solidFill>
                        </a:rPr>
                        <a:t>Time</a:t>
                      </a:r>
                      <a:endParaRPr lang="en-AU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accent5"/>
                          </a:solidFill>
                        </a:rPr>
                        <a:t>Item</a:t>
                      </a:r>
                      <a:endParaRPr lang="en-AU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5896144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10:00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10:10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AER: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Welcome,</a:t>
                      </a:r>
                      <a:r>
                        <a:rPr lang="en-AU" sz="18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i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ntroductions &amp; housekeeping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9375431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10:10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10:30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AER: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Initial observations &amp; how to get involved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840521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10:30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10:50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Consumer</a:t>
                      </a:r>
                      <a:r>
                        <a:rPr lang="en-AU" sz="1800" b="1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Challenge Panel</a:t>
                      </a:r>
                      <a:r>
                        <a:rPr lang="en-AU" sz="1800" b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: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Initial observations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1695020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10:50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11:20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AusNet Services: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Thoughts in response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7725285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11:20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11:50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Discussion/Q&amp;A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1485602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11:50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en-AU" sz="18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12:00</a:t>
                      </a:r>
                      <a:endParaRPr lang="en-AU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AER: </a:t>
                      </a:r>
                      <a:r>
                        <a:rPr lang="en-AU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Thank you &amp; close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009229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343472" y="185107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9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51483" y="174866"/>
            <a:ext cx="83529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Operating Expenditure (opex) – Key Drivers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466205" y="3004970"/>
            <a:ext cx="8716248" cy="229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3 category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 forecasts totalling $842.0 million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($real)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Key forecasts are: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asement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land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- $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815.9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million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Group 3 assets (or excluded prescribed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assets) - $26.1 million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87488" y="5262712"/>
            <a:ext cx="5616625" cy="6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/>
              <a:t>Debt raising costs - $8.7 million ($real)</a:t>
            </a:r>
            <a:endParaRPr lang="en-AU" sz="2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quarter" idx="10"/>
          </p:nvPr>
        </p:nvSpPr>
        <p:spPr>
          <a:xfrm>
            <a:off x="1487488" y="1407993"/>
            <a:ext cx="8928992" cy="1397895"/>
          </a:xfrm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step changes totalling $108.7 million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($real). Key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step changes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Council rates - $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71.5 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million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Cyber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security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 - $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27.9 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million</a:t>
            </a:r>
          </a:p>
          <a:p>
            <a:pPr>
              <a:spcAft>
                <a:spcPts val="600"/>
              </a:spcAft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86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8640"/>
            <a:ext cx="83529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Operating Expenditure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7488" y="1700808"/>
            <a:ext cx="8640960" cy="1728192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</a:t>
            </a:r>
            <a:endParaRPr lang="en-US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0"/>
              <a:tabLst>
                <a:tab pos="360000" algn="l"/>
              </a:tabLst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consider that AusNet Services' forecast opex reasonably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reflects the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costs of a prudent operator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tabLst>
                <a:tab pos="360000" algn="l"/>
              </a:tabLst>
              <a:defRPr/>
            </a:pP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76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4373"/>
            <a:ext cx="676875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 Schemes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60521" y="1124744"/>
            <a:ext cx="10224111" cy="576064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EBSS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9495" y="1628800"/>
            <a:ext cx="8208913" cy="2016959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8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</a:t>
            </a:r>
            <a:endParaRPr lang="en-US" sz="28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1"/>
              <a:tabLst>
                <a:tab pos="360000" algn="l"/>
              </a:tabLst>
              <a:defRPr/>
            </a:pP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consider that AusNet Services' forecast EBSS provides an incentive for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distributors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pursue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efficiency improvements in opex and to fairly share these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distributors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consumers?</a:t>
            </a:r>
            <a:endParaRPr lang="en-US" sz="2800" dirty="0" smtClean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tabLst>
                <a:tab pos="360000" algn="l"/>
              </a:tabLst>
              <a:defRPr/>
            </a:pPr>
            <a:endParaRPr lang="en-US" sz="51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1559496" y="3645024"/>
            <a:ext cx="813690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9496" y="4149815"/>
            <a:ext cx="8208912" cy="2119299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</a:t>
            </a:r>
            <a:endParaRPr lang="en-US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2"/>
              <a:tabLst>
                <a:tab pos="360000" algn="l"/>
              </a:tabLst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 consider that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AusNet Services' forecast CESS incentivises AusNet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undertake efficient capex throughout the regulatory control period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rewarding efficiency gains and penalising efficiency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losses?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4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8640"/>
            <a:ext cx="676875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 Schemes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59496" y="1476241"/>
            <a:ext cx="9071982" cy="576064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STPIS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9496" y="2055836"/>
            <a:ext cx="8429873" cy="3101356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 fontScale="92500"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8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en-US" sz="28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3"/>
              <a:tabLst>
                <a:tab pos="360000" algn="l"/>
                <a:tab pos="432000" algn="l"/>
              </a:tabLst>
              <a:defRPr/>
            </a:pP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your views on AusNet Services’ indication that it may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STPIS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calculated as the 5-year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average?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3"/>
              <a:tabLst>
                <a:tab pos="360000" algn="l"/>
                <a:tab pos="432000" algn="l"/>
              </a:tabLst>
              <a:defRPr/>
            </a:pP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your views on AusNet Services’ proposed use of a network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 through </a:t>
            </a:r>
            <a:r>
              <a:rPr lang="en-US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manage planned outages and the interaction with the </a:t>
            </a:r>
            <a:r>
              <a:rPr lang="en-US" sz="28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STPIS?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tabLst>
                <a:tab pos="360000" algn="l"/>
              </a:tabLst>
              <a:defRPr/>
            </a:pPr>
            <a:endParaRPr lang="en-US" sz="51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8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87488" y="188640"/>
            <a:ext cx="676875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 Schemes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415480" y="1499843"/>
            <a:ext cx="950505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Demand management incentive mechanism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91815" y="2348880"/>
            <a:ext cx="8534875" cy="1559531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en-US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5"/>
              <a:tabLst>
                <a:tab pos="360000" algn="l"/>
                <a:tab pos="432000" algn="l"/>
              </a:tabLst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consider the DMIAM should be applied to AusNet Services’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2022–27 regulatory control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512171" y="2780928"/>
            <a:ext cx="576064" cy="50405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15480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Happens Next?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80" y="1451226"/>
            <a:ext cx="9260025" cy="449805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79" y="2204865"/>
            <a:ext cx="3510539" cy="207987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415480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6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48617" y="1642468"/>
            <a:ext cx="9145016" cy="403244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600"/>
              </a:spcAft>
              <a:buNone/>
              <a:defRPr/>
            </a:pPr>
            <a:r>
              <a:rPr lang="en-AU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Write a submission to the AER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AU" alt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AU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600"/>
              </a:spcAft>
              <a:buNone/>
              <a:defRPr/>
            </a:pPr>
            <a:r>
              <a:rPr lang="en-AU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Subscribe 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our website for </a:t>
            </a:r>
            <a:r>
              <a:rPr lang="en-AU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updates	</a:t>
            </a:r>
          </a:p>
          <a:p>
            <a:pPr marL="0" indent="0" eaLnBrk="1" fontAlgn="auto" hangingPunct="1">
              <a:spcAft>
                <a:spcPts val="600"/>
              </a:spcAft>
              <a:buNone/>
              <a:defRPr/>
            </a:pPr>
            <a:endParaRPr lang="en-AU" alt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AU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eaLnBrk="1" fontAlgn="auto" hangingPunct="1">
              <a:spcAft>
                <a:spcPts val="600"/>
              </a:spcAft>
              <a:buSzPct val="80000"/>
              <a:buNone/>
              <a:defRPr/>
            </a:pPr>
            <a:r>
              <a:rPr lang="en-AU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Contact us</a:t>
            </a:r>
          </a:p>
          <a:p>
            <a:pPr marL="0" lvl="1" indent="0" eaLnBrk="1" fontAlgn="auto" hangingPunct="1">
              <a:spcAft>
                <a:spcPts val="0"/>
              </a:spcAft>
              <a:buSzPct val="80000"/>
              <a:buNone/>
              <a:defRPr/>
            </a:pPr>
            <a:endParaRPr lang="en-AU" alt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484175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How You Can Get Involved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2209" y="1460305"/>
            <a:ext cx="3475688" cy="145897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Stakeholder submissions are due 12 February 2021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59496" y="3543399"/>
            <a:ext cx="5874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https://www.aer.gov.au/newsletter/subscribe</a:t>
            </a:r>
            <a:endParaRPr lang="en-AU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56485" y="5013176"/>
            <a:ext cx="4395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AusNetServices2022@AER.gov.au</a:t>
            </a:r>
            <a:endParaRPr lang="en-AU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87388" y="1547385"/>
            <a:ext cx="828092" cy="873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8738" y="149755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7388" y="2900654"/>
            <a:ext cx="828092" cy="873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Oval 11"/>
          <p:cNvSpPr/>
          <p:nvPr/>
        </p:nvSpPr>
        <p:spPr>
          <a:xfrm>
            <a:off x="587388" y="4440421"/>
            <a:ext cx="828092" cy="873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5400" y="4415507"/>
            <a:ext cx="6181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5400" y="2875740"/>
            <a:ext cx="60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30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87488" y="1484784"/>
            <a:ext cx="8928992" cy="4464496"/>
          </a:xfrm>
        </p:spPr>
        <p:txBody>
          <a:bodyPr rtlCol="0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AER is responsible for the economic regulation of electricity transmission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all Australian jurisdictions except Western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Australia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Regulated electricity network businesses must periodically apply to the AER to assess their revenue requirements (typically, every five years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AusNet Services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is one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seven electricity transmission businesses the AER regulates by determining revenues over a five year period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415480" y="188640"/>
            <a:ext cx="511256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About this Process</a:t>
            </a: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87488" y="1484784"/>
            <a:ext cx="9001000" cy="2592288"/>
          </a:xfrm>
        </p:spPr>
        <p:txBody>
          <a:bodyPr rtlCol="0">
            <a:noAutofit/>
          </a:bodyPr>
          <a:lstStyle/>
          <a:p>
            <a:pPr marL="514350" indent="-514350">
              <a:spcAft>
                <a:spcPts val="2400"/>
              </a:spcAft>
              <a:buAutoNum type="arabicPeriod"/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set the revenue AusNet Services can recover from customers for the provision of electricity network services</a:t>
            </a:r>
          </a:p>
          <a:p>
            <a:pPr marL="514350" indent="-514350">
              <a:spcAft>
                <a:spcPts val="2400"/>
              </a:spcAft>
              <a:buAutoNum type="arabicPeriod"/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approve a pricing methodology which prescribes how that revenue is recovered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03312" y="188640"/>
            <a:ext cx="855312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Our Determination for AusNet Services</a:t>
            </a:r>
            <a:endParaRPr lang="en-AU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0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31304" y="1417042"/>
            <a:ext cx="9057184" cy="47482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Strong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consumer engagement 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helps us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test network service providers’ expenditure 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The framework for considering consumer engagement in our recent Victorian electricity draft decisions includes the following 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endParaRPr lang="en-US" sz="25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0" lvl="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ature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of engagement </a:t>
            </a:r>
          </a:p>
          <a:p>
            <a:pPr marL="1714500" lvl="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readth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and depth of engagement </a:t>
            </a:r>
          </a:p>
          <a:p>
            <a:pPr marL="1714500" lvl="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learly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evidenced impact</a:t>
            </a:r>
          </a:p>
          <a:p>
            <a:pPr marL="1714500" lvl="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ssessment </a:t>
            </a:r>
            <a:r>
              <a:rPr lang="en-AU" sz="25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A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outcomes</a:t>
            </a:r>
            <a:endParaRPr lang="en-AU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endParaRPr lang="en-AU" sz="2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03312" y="188640"/>
            <a:ext cx="10137304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elivering improved outcomes for customers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41693" y="1057003"/>
            <a:ext cx="9262819" cy="1867941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Transmission may seem ‘remote’ but all Victorians depend on </a:t>
            </a:r>
            <a:r>
              <a:rPr lang="en-A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AusNet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 Services to meet their energy needs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Transmission companies often engage with their ‘customers’ (generators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, large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users and distributors) and with community groups more generally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59496" y="188640"/>
            <a:ext cx="10137304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Nature of engagement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1304" y="3140968"/>
            <a:ext cx="8769152" cy="2880320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extent do you consider AusNet Services has engaged with (as opposed to simply seeking feedback from) consumers to inform the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proposal?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extent have consumers been provided with impartial support to engage with energy sector issues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4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31304" y="1196752"/>
            <a:ext cx="8913168" cy="2444006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Key themes from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AusNet Services’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consumer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engagement: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Price and affordability 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relationship management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mproved connections for new generators seeking to connect to the network</a:t>
            </a:r>
          </a:p>
          <a:p>
            <a:pPr eaLnBrk="1" fontAlgn="auto" hangingPunct="1">
              <a:spcAft>
                <a:spcPts val="1200"/>
              </a:spcAft>
              <a:defRPr/>
            </a:pPr>
            <a:endParaRPr lang="en-US" sz="1900" dirty="0">
              <a:solidFill>
                <a:schemeClr val="accent5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487488" y="188640"/>
            <a:ext cx="907300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Breadth and depth of engagement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9496" y="3789040"/>
            <a:ext cx="8640960" cy="2465648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200"/>
              </a:spcBef>
              <a:spcAft>
                <a:spcPts val="1200"/>
              </a:spcAft>
              <a:buNone/>
              <a:defRPr/>
            </a:pPr>
            <a:r>
              <a:rPr lang="en-US" sz="2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what extent do you consider you were able to influence the topics engaged on by AusNet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Services?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600"/>
              </a:spcAft>
              <a:buAutoNum type="arabicPeriod" startAt="3"/>
              <a:defRPr/>
            </a:pP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what extent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you able to access and resource independent research and engagement?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1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31304" y="1268760"/>
            <a:ext cx="8985176" cy="330810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AusNet Services has proposed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address affordability by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absorbing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several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opex step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changes and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forecast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productivity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improvements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invest more to improve the communication and management of planned and unplanned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outages 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develop ways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improve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experience and eliminate ‘pain points’ for new generators seeking to connect to the network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03312" y="184373"/>
            <a:ext cx="10137304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Clearly evidenced impact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7488" y="4581128"/>
            <a:ext cx="8640960" cy="1624446"/>
          </a:xfrm>
          <a:prstGeom prst="rect">
            <a:avLst/>
          </a:prstGeom>
          <a:solidFill>
            <a:srgbClr val="FFF0E5"/>
          </a:solidFill>
          <a:ln w="34925" cap="rnd" cmpd="thinThick">
            <a:solidFill>
              <a:schemeClr val="accent2"/>
            </a:solidFill>
            <a:bevel/>
          </a:ln>
        </p:spPr>
        <p:txBody>
          <a:bodyPr vert="horz" wrap="square" lIns="91440" tIns="45720" rIns="91440" bIns="45720"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</a:t>
            </a:r>
            <a:endParaRPr lang="en-US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what extent do you consider AusNet Services’ proposal ties to your 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expressed views </a:t>
            </a:r>
            <a:r>
              <a:rPr lang="en-U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 consumer</a:t>
            </a:r>
            <a:r>
              <a:rPr lang="en-US" sz="2400" dirty="0" smtClean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2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31304" y="1340768"/>
            <a:ext cx="8985176" cy="432048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AER has prepared an Issues Paper to assist stakeholders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their consideration of AusNet Services'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Our initial observations are presented on the following slides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Stakeholders can assist our process by providing their views on these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observations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should feel free to comment on any aspect of the regulatory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75320" y="188640"/>
            <a:ext cx="10137304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AU" alt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Assessment of outcomes</a:t>
            </a:r>
            <a:endParaRPr lang="en-AU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88" y="1053470"/>
            <a:ext cx="9073007" cy="0"/>
          </a:xfrm>
          <a:prstGeom prst="line">
            <a:avLst/>
          </a:prstGeom>
          <a:ln w="1905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9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4650</TotalTime>
  <Words>1274</Words>
  <Application>Microsoft Office PowerPoint</Application>
  <PresentationFormat>Widescreen</PresentationFormat>
  <Paragraphs>173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Palatino Linotype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Energy Regulation</dc:title>
  <dc:creator>Jane Kelly</dc:creator>
  <cp:lastModifiedBy>Kelly, Jane</cp:lastModifiedBy>
  <cp:revision>510</cp:revision>
  <cp:lastPrinted>2018-03-12T22:32:28Z</cp:lastPrinted>
  <dcterms:created xsi:type="dcterms:W3CDTF">2013-02-26T03:21:25Z</dcterms:created>
  <dcterms:modified xsi:type="dcterms:W3CDTF">2020-12-15T13:26:40Z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tatus">
    <vt:lpwstr>Ready</vt:lpwstr>
  </property>
  <property fmtid="{D5CDD505-2E9C-101B-9397-08002B2CF9AE}" pid="3" name="URI">
    <vt:lpwstr>7937089</vt:lpwstr>
  </property>
  <property fmtid="{D5CDD505-2E9C-101B-9397-08002B2CF9AE}" pid="4" name="DatabaseID">
    <vt:lpwstr>AC</vt:lpwstr>
  </property>
  <property fmtid="{D5CDD505-2E9C-101B-9397-08002B2CF9AE}" pid="5" name="OnClose">
    <vt:lpwstr/>
  </property>
  <property fmtid="{D5CDD505-2E9C-101B-9397-08002B2CF9AE}" pid="6" name="currfile">
    <vt:lpwstr>\\cdchnas-evs02\home$\tmafi\powerpoint presentation - template (D2013-00025323).ppt</vt:lpwstr>
  </property>
</Properties>
</file>