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60" r:id="rId3"/>
    <p:sldId id="262" r:id="rId4"/>
    <p:sldId id="264" r:id="rId5"/>
    <p:sldId id="266" r:id="rId6"/>
    <p:sldId id="268" r:id="rId7"/>
    <p:sldId id="288" r:id="rId8"/>
    <p:sldId id="270" r:id="rId9"/>
    <p:sldId id="280" r:id="rId10"/>
    <p:sldId id="279" r:id="rId11"/>
    <p:sldId id="271" r:id="rId12"/>
    <p:sldId id="273" r:id="rId13"/>
    <p:sldId id="281" r:id="rId14"/>
    <p:sldId id="272" r:id="rId15"/>
    <p:sldId id="287" r:id="rId16"/>
    <p:sldId id="275" r:id="rId17"/>
    <p:sldId id="286" r:id="rId18"/>
    <p:sldId id="282" r:id="rId19"/>
    <p:sldId id="285" r:id="rId20"/>
    <p:sldId id="284" r:id="rId21"/>
    <p:sldId id="274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C5034"/>
    <a:srgbClr val="92D631"/>
    <a:srgbClr val="4F2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accent2"/>
                </a:solidFill>
              </a:rPr>
              <a:t>Firmness Factor of a standard cap</a:t>
            </a:r>
          </a:p>
        </c:rich>
      </c:tx>
      <c:layout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accent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Firmness Factor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Sheet1!$C$5:$C$34</c:f>
              <c:numCache>
                <c:formatCode>General</c:formatCode>
                <c:ptCount val="30"/>
                <c:pt idx="0">
                  <c:v>0</c:v>
                </c:pt>
                <c:pt idx="1">
                  <c:v>500</c:v>
                </c:pt>
                <c:pt idx="2">
                  <c:v>1000</c:v>
                </c:pt>
                <c:pt idx="3">
                  <c:v>1500</c:v>
                </c:pt>
                <c:pt idx="4">
                  <c:v>2000</c:v>
                </c:pt>
                <c:pt idx="5">
                  <c:v>2500</c:v>
                </c:pt>
                <c:pt idx="6">
                  <c:v>3000</c:v>
                </c:pt>
                <c:pt idx="7">
                  <c:v>3500</c:v>
                </c:pt>
                <c:pt idx="8">
                  <c:v>4000</c:v>
                </c:pt>
                <c:pt idx="9">
                  <c:v>4500</c:v>
                </c:pt>
                <c:pt idx="10">
                  <c:v>5000</c:v>
                </c:pt>
                <c:pt idx="11">
                  <c:v>5500</c:v>
                </c:pt>
                <c:pt idx="12">
                  <c:v>6000</c:v>
                </c:pt>
                <c:pt idx="13">
                  <c:v>6500</c:v>
                </c:pt>
                <c:pt idx="14">
                  <c:v>7000</c:v>
                </c:pt>
                <c:pt idx="15">
                  <c:v>7500</c:v>
                </c:pt>
                <c:pt idx="16">
                  <c:v>8000</c:v>
                </c:pt>
                <c:pt idx="17">
                  <c:v>8500</c:v>
                </c:pt>
                <c:pt idx="18">
                  <c:v>9000</c:v>
                </c:pt>
                <c:pt idx="19">
                  <c:v>9500</c:v>
                </c:pt>
                <c:pt idx="20">
                  <c:v>10000</c:v>
                </c:pt>
                <c:pt idx="21">
                  <c:v>10500</c:v>
                </c:pt>
                <c:pt idx="22">
                  <c:v>11000</c:v>
                </c:pt>
                <c:pt idx="23">
                  <c:v>11500</c:v>
                </c:pt>
                <c:pt idx="24">
                  <c:v>12000</c:v>
                </c:pt>
                <c:pt idx="25">
                  <c:v>12500</c:v>
                </c:pt>
                <c:pt idx="26">
                  <c:v>13000</c:v>
                </c:pt>
                <c:pt idx="27">
                  <c:v>13500</c:v>
                </c:pt>
                <c:pt idx="28">
                  <c:v>14000</c:v>
                </c:pt>
                <c:pt idx="29">
                  <c:v>14500</c:v>
                </c:pt>
              </c:numCache>
            </c:numRef>
          </c:cat>
          <c:val>
            <c:numRef>
              <c:f>Sheet1!$D$5:$D$34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0.96047114469319939</c:v>
                </c:pt>
                <c:pt idx="3">
                  <c:v>0.8906426526921849</c:v>
                </c:pt>
                <c:pt idx="4">
                  <c:v>0.82344919812517081</c:v>
                </c:pt>
                <c:pt idx="5">
                  <c:v>0.75889078099215757</c:v>
                </c:pt>
                <c:pt idx="6">
                  <c:v>0.69696740129314472</c:v>
                </c:pt>
                <c:pt idx="7">
                  <c:v>0.63767905902813227</c:v>
                </c:pt>
                <c:pt idx="8">
                  <c:v>0.58102575419712066</c:v>
                </c:pt>
                <c:pt idx="9">
                  <c:v>0.52700748680010945</c:v>
                </c:pt>
                <c:pt idx="10">
                  <c:v>0.47562425683709869</c:v>
                </c:pt>
                <c:pt idx="11">
                  <c:v>0.42687606430808861</c:v>
                </c:pt>
                <c:pt idx="12">
                  <c:v>0.38076290921307915</c:v>
                </c:pt>
                <c:pt idx="13">
                  <c:v>0.33728479155206997</c:v>
                </c:pt>
                <c:pt idx="14">
                  <c:v>0.29644171132506147</c:v>
                </c:pt>
                <c:pt idx="15">
                  <c:v>0.2582336685320536</c:v>
                </c:pt>
                <c:pt idx="16">
                  <c:v>0.22266066317304622</c:v>
                </c:pt>
                <c:pt idx="17">
                  <c:v>0.18972269524803945</c:v>
                </c:pt>
                <c:pt idx="18">
                  <c:v>0.15941976475703307</c:v>
                </c:pt>
                <c:pt idx="19">
                  <c:v>0.13175187170002736</c:v>
                </c:pt>
                <c:pt idx="20">
                  <c:v>0.10671901607702212</c:v>
                </c:pt>
                <c:pt idx="21">
                  <c:v>8.4321197888017493E-2</c:v>
                </c:pt>
                <c:pt idx="22">
                  <c:v>6.4558417133013427E-2</c:v>
                </c:pt>
                <c:pt idx="23">
                  <c:v>4.7430673812009827E-2</c:v>
                </c:pt>
                <c:pt idx="24">
                  <c:v>3.2937967925006841E-2</c:v>
                </c:pt>
                <c:pt idx="25">
                  <c:v>2.1080299472004394E-2</c:v>
                </c:pt>
                <c:pt idx="26">
                  <c:v>1.1857668453002457E-2</c:v>
                </c:pt>
                <c:pt idx="27">
                  <c:v>5.2700748680010985E-3</c:v>
                </c:pt>
                <c:pt idx="28">
                  <c:v>1.3175187170002703E-3</c:v>
                </c:pt>
                <c:pt idx="2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D4-467B-8CFE-087F485AC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8145056"/>
        <c:axId val="328144400"/>
      </c:lineChart>
      <c:catAx>
        <c:axId val="3281450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200" dirty="0">
                    <a:solidFill>
                      <a:srgbClr val="000000"/>
                    </a:solidFill>
                  </a:rPr>
                  <a:t>Strike</a:t>
                </a:r>
                <a:r>
                  <a:rPr lang="en-AU" sz="1200" baseline="0" dirty="0">
                    <a:solidFill>
                      <a:srgbClr val="000000"/>
                    </a:solidFill>
                  </a:rPr>
                  <a:t> Price</a:t>
                </a:r>
                <a:endParaRPr lang="en-AU" sz="1200" dirty="0">
                  <a:solidFill>
                    <a:srgbClr val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144400"/>
        <c:crosses val="autoZero"/>
        <c:auto val="0"/>
        <c:lblAlgn val="ctr"/>
        <c:lblOffset val="100"/>
        <c:noMultiLvlLbl val="0"/>
      </c:catAx>
      <c:valAx>
        <c:axId val="3281444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200" dirty="0">
                    <a:solidFill>
                      <a:srgbClr val="000000"/>
                    </a:solidFill>
                  </a:rPr>
                  <a:t>Firmness</a:t>
                </a:r>
                <a:r>
                  <a:rPr lang="en-AU" sz="1200" baseline="0" dirty="0">
                    <a:solidFill>
                      <a:srgbClr val="000000"/>
                    </a:solidFill>
                  </a:rPr>
                  <a:t> Factor</a:t>
                </a:r>
                <a:endParaRPr lang="en-AU" sz="1200" dirty="0">
                  <a:solidFill>
                    <a:srgbClr val="000000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14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809FAE-901F-43F2-BE85-E1CC74107E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3BC7D6-8991-4FF5-BC60-9F5DBD0C162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Interim Contracts and Firmness Guideline</a:t>
          </a:r>
          <a:endParaRPr lang="en-US" dirty="0"/>
        </a:p>
      </dgm:t>
    </dgm:pt>
    <dgm:pt modelId="{2CB69DE0-E336-47A1-8E2B-DAB717D6DC96}" type="parTrans" cxnId="{C3D245C1-9404-4070-BFD4-BBE9978532D9}">
      <dgm:prSet/>
      <dgm:spPr/>
      <dgm:t>
        <a:bodyPr/>
        <a:lstStyle/>
        <a:p>
          <a:endParaRPr lang="en-US"/>
        </a:p>
      </dgm:t>
    </dgm:pt>
    <dgm:pt modelId="{E853F259-4233-4E13-83DE-5512D2AF271A}" type="sibTrans" cxnId="{C3D245C1-9404-4070-BFD4-BBE9978532D9}">
      <dgm:prSet/>
      <dgm:spPr/>
      <dgm:t>
        <a:bodyPr/>
        <a:lstStyle/>
        <a:p>
          <a:endParaRPr lang="en-US"/>
        </a:p>
      </dgm:t>
    </dgm:pt>
    <dgm:pt modelId="{9807AEA0-3E46-492B-A5C9-DCCC8CC59E14}">
      <dgm:prSet phldrT="[Text]"/>
      <dgm:spPr/>
      <dgm:t>
        <a:bodyPr/>
        <a:lstStyle/>
        <a:p>
          <a:r>
            <a:rPr lang="en-US" dirty="0" smtClean="0"/>
            <a:t>Published 31 August 2019</a:t>
          </a:r>
          <a:endParaRPr lang="en-US" dirty="0"/>
        </a:p>
      </dgm:t>
    </dgm:pt>
    <dgm:pt modelId="{9F95EC71-7674-4C47-B4E5-95E74FE52379}" type="parTrans" cxnId="{F9BF97E8-0D60-4059-86A9-23A4CFD61941}">
      <dgm:prSet/>
      <dgm:spPr/>
      <dgm:t>
        <a:bodyPr/>
        <a:lstStyle/>
        <a:p>
          <a:endParaRPr lang="en-US"/>
        </a:p>
      </dgm:t>
    </dgm:pt>
    <dgm:pt modelId="{51810CB0-B33F-4AD3-AF98-57FDBC407DB7}" type="sibTrans" cxnId="{F9BF97E8-0D60-4059-86A9-23A4CFD61941}">
      <dgm:prSet/>
      <dgm:spPr/>
      <dgm:t>
        <a:bodyPr/>
        <a:lstStyle/>
        <a:p>
          <a:endParaRPr lang="en-US"/>
        </a:p>
      </dgm:t>
    </dgm:pt>
    <dgm:pt modelId="{B1C5DDC5-08CE-4C30-8B39-7C40E52366DA}">
      <dgm:prSet phldrT="[Text]"/>
      <dgm:spPr>
        <a:solidFill>
          <a:srgbClr val="DC5034"/>
        </a:solidFill>
      </dgm:spPr>
      <dgm:t>
        <a:bodyPr/>
        <a:lstStyle/>
        <a:p>
          <a:r>
            <a:rPr lang="en-US" dirty="0" smtClean="0"/>
            <a:t>Final Contracts and Firmness Guideline</a:t>
          </a:r>
          <a:endParaRPr lang="en-US" dirty="0"/>
        </a:p>
      </dgm:t>
    </dgm:pt>
    <dgm:pt modelId="{AA6AA65C-7D3D-4535-931E-32F98DEAB97B}" type="parTrans" cxnId="{74A8310A-EF2E-4F17-AC04-2F03F18DE38E}">
      <dgm:prSet/>
      <dgm:spPr/>
      <dgm:t>
        <a:bodyPr/>
        <a:lstStyle/>
        <a:p>
          <a:endParaRPr lang="en-US"/>
        </a:p>
      </dgm:t>
    </dgm:pt>
    <dgm:pt modelId="{0D150779-80F0-4151-AC23-33C03B3CC1F6}" type="sibTrans" cxnId="{74A8310A-EF2E-4F17-AC04-2F03F18DE38E}">
      <dgm:prSet/>
      <dgm:spPr/>
      <dgm:t>
        <a:bodyPr/>
        <a:lstStyle/>
        <a:p>
          <a:endParaRPr lang="en-US"/>
        </a:p>
      </dgm:t>
    </dgm:pt>
    <dgm:pt modelId="{E440D344-34EB-4FC0-9407-0FA3F79B5B6A}">
      <dgm:prSet phldrT="[Text]"/>
      <dgm:spPr/>
      <dgm:t>
        <a:bodyPr/>
        <a:lstStyle/>
        <a:p>
          <a:r>
            <a:rPr lang="en-US" dirty="0" smtClean="0"/>
            <a:t>Published 31 December 2020</a:t>
          </a:r>
          <a:endParaRPr lang="en-US" dirty="0"/>
        </a:p>
      </dgm:t>
    </dgm:pt>
    <dgm:pt modelId="{B2D5C1E0-A299-4C9A-9515-AD0F31833D32}" type="parTrans" cxnId="{9313070A-60E4-44A4-87DF-882FEA15A5C5}">
      <dgm:prSet/>
      <dgm:spPr/>
      <dgm:t>
        <a:bodyPr/>
        <a:lstStyle/>
        <a:p>
          <a:endParaRPr lang="en-US"/>
        </a:p>
      </dgm:t>
    </dgm:pt>
    <dgm:pt modelId="{4232B3FD-7C60-4EAF-9CBB-886741DA8DE1}" type="sibTrans" cxnId="{9313070A-60E4-44A4-87DF-882FEA15A5C5}">
      <dgm:prSet/>
      <dgm:spPr/>
      <dgm:t>
        <a:bodyPr/>
        <a:lstStyle/>
        <a:p>
          <a:endParaRPr lang="en-US"/>
        </a:p>
      </dgm:t>
    </dgm:pt>
    <dgm:pt modelId="{C60DD301-F513-4209-997C-17EFF6D1B316}">
      <dgm:prSet phldrT="[Text]"/>
      <dgm:spPr/>
      <dgm:t>
        <a:bodyPr/>
        <a:lstStyle/>
        <a:p>
          <a:r>
            <a:rPr lang="en-US" dirty="0" smtClean="0"/>
            <a:t>Applies for NCP Reports prepared before 31 December 2020.</a:t>
          </a:r>
          <a:endParaRPr lang="en-US" dirty="0"/>
        </a:p>
      </dgm:t>
    </dgm:pt>
    <dgm:pt modelId="{0B739EC6-B6BA-4DA0-B022-C300E2158C9A}" type="parTrans" cxnId="{56A47436-49FE-4B81-84C9-C978B29D78BB}">
      <dgm:prSet/>
      <dgm:spPr/>
      <dgm:t>
        <a:bodyPr/>
        <a:lstStyle/>
        <a:p>
          <a:endParaRPr lang="en-US"/>
        </a:p>
      </dgm:t>
    </dgm:pt>
    <dgm:pt modelId="{787992B8-8660-4EAD-A4BF-BF3602364FEE}" type="sibTrans" cxnId="{56A47436-49FE-4B81-84C9-C978B29D78BB}">
      <dgm:prSet/>
      <dgm:spPr/>
      <dgm:t>
        <a:bodyPr/>
        <a:lstStyle/>
        <a:p>
          <a:endParaRPr lang="en-US"/>
        </a:p>
      </dgm:t>
    </dgm:pt>
    <dgm:pt modelId="{D96554DD-0E7F-4DDD-AC67-163988C6DEE2}">
      <dgm:prSet phldrT="[Text]"/>
      <dgm:spPr/>
      <dgm:t>
        <a:bodyPr/>
        <a:lstStyle/>
        <a:p>
          <a:r>
            <a:rPr lang="en-US" dirty="0" smtClean="0"/>
            <a:t>Applies for contracts entered into after 31 December 2020</a:t>
          </a:r>
          <a:endParaRPr lang="en-US" dirty="0"/>
        </a:p>
      </dgm:t>
    </dgm:pt>
    <dgm:pt modelId="{9FD7305C-990C-40FD-BA43-E93B04A56BFF}" type="parTrans" cxnId="{36C88008-2058-430B-803E-63F6EF34A97F}">
      <dgm:prSet/>
      <dgm:spPr/>
      <dgm:t>
        <a:bodyPr/>
        <a:lstStyle/>
        <a:p>
          <a:endParaRPr lang="en-US"/>
        </a:p>
      </dgm:t>
    </dgm:pt>
    <dgm:pt modelId="{BC9AD784-309E-46F4-B7F5-24481F30EB67}" type="sibTrans" cxnId="{36C88008-2058-430B-803E-63F6EF34A97F}">
      <dgm:prSet/>
      <dgm:spPr/>
      <dgm:t>
        <a:bodyPr/>
        <a:lstStyle/>
        <a:p>
          <a:endParaRPr lang="en-US"/>
        </a:p>
      </dgm:t>
    </dgm:pt>
    <dgm:pt modelId="{1992669E-9515-4F20-B68C-01C7A975F1DC}">
      <dgm:prSet phldrT="[Text]"/>
      <dgm:spPr/>
      <dgm:t>
        <a:bodyPr/>
        <a:lstStyle/>
        <a:p>
          <a:endParaRPr lang="en-US" dirty="0"/>
        </a:p>
      </dgm:t>
    </dgm:pt>
    <dgm:pt modelId="{424A616F-4F88-48C5-95B6-F13778B97235}" type="parTrans" cxnId="{28AA3D66-0E2C-4536-81A1-77597D5C53C6}">
      <dgm:prSet/>
      <dgm:spPr/>
      <dgm:t>
        <a:bodyPr/>
        <a:lstStyle/>
        <a:p>
          <a:endParaRPr lang="en-US"/>
        </a:p>
      </dgm:t>
    </dgm:pt>
    <dgm:pt modelId="{57407CA0-7BA2-4D18-AE0B-BA43A8439B27}" type="sibTrans" cxnId="{28AA3D66-0E2C-4536-81A1-77597D5C53C6}">
      <dgm:prSet/>
      <dgm:spPr/>
      <dgm:t>
        <a:bodyPr/>
        <a:lstStyle/>
        <a:p>
          <a:endParaRPr lang="en-US"/>
        </a:p>
      </dgm:t>
    </dgm:pt>
    <dgm:pt modelId="{2C9A4CEC-9F9F-4597-B657-6F747B6D6DE4}">
      <dgm:prSet phldrT="[Text]"/>
      <dgm:spPr/>
      <dgm:t>
        <a:bodyPr/>
        <a:lstStyle/>
        <a:p>
          <a:r>
            <a:rPr lang="en-US" dirty="0" smtClean="0"/>
            <a:t>Applies to contracts entered into from 31 August 2019 to 31 December 2020</a:t>
          </a:r>
          <a:endParaRPr lang="en-US" dirty="0"/>
        </a:p>
      </dgm:t>
    </dgm:pt>
    <dgm:pt modelId="{8F695184-6D97-44B1-8A92-6C3B690AC8A2}" type="parTrans" cxnId="{9F2BF969-5844-48D9-A932-C887D104BAC2}">
      <dgm:prSet/>
      <dgm:spPr/>
      <dgm:t>
        <a:bodyPr/>
        <a:lstStyle/>
        <a:p>
          <a:endParaRPr lang="en-US"/>
        </a:p>
      </dgm:t>
    </dgm:pt>
    <dgm:pt modelId="{FA829C04-8462-4549-BBC9-6B29C04EBF92}" type="sibTrans" cxnId="{9F2BF969-5844-48D9-A932-C887D104BAC2}">
      <dgm:prSet/>
      <dgm:spPr/>
      <dgm:t>
        <a:bodyPr/>
        <a:lstStyle/>
        <a:p>
          <a:endParaRPr lang="en-US"/>
        </a:p>
      </dgm:t>
    </dgm:pt>
    <dgm:pt modelId="{D8D20F4E-646C-45A8-A092-65FDC3A462DB}" type="pres">
      <dgm:prSet presAssocID="{BA809FAE-901F-43F2-BE85-E1CC74107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7E54A-6AB0-40F2-9DEC-9210AC52953E}" type="pres">
      <dgm:prSet presAssocID="{CA3BC7D6-8991-4FF5-BC60-9F5DBD0C16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52641B-8608-4EDF-BA91-0A2FF441BF28}" type="pres">
      <dgm:prSet presAssocID="{CA3BC7D6-8991-4FF5-BC60-9F5DBD0C162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9073F-B004-4CAE-9F8D-D03C76C70C03}" type="pres">
      <dgm:prSet presAssocID="{B1C5DDC5-08CE-4C30-8B39-7C40E52366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1ABE0-205E-4200-86C7-6C299688E7D5}" type="pres">
      <dgm:prSet presAssocID="{B1C5DDC5-08CE-4C30-8B39-7C40E52366D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A8310A-EF2E-4F17-AC04-2F03F18DE38E}" srcId="{BA809FAE-901F-43F2-BE85-E1CC74107E83}" destId="{B1C5DDC5-08CE-4C30-8B39-7C40E52366DA}" srcOrd="1" destOrd="0" parTransId="{AA6AA65C-7D3D-4535-931E-32F98DEAB97B}" sibTransId="{0D150779-80F0-4151-AC23-33C03B3CC1F6}"/>
    <dgm:cxn modelId="{56A47436-49FE-4B81-84C9-C978B29D78BB}" srcId="{CA3BC7D6-8991-4FF5-BC60-9F5DBD0C1620}" destId="{C60DD301-F513-4209-997C-17EFF6D1B316}" srcOrd="1" destOrd="0" parTransId="{0B739EC6-B6BA-4DA0-B022-C300E2158C9A}" sibTransId="{787992B8-8660-4EAD-A4BF-BF3602364FEE}"/>
    <dgm:cxn modelId="{095A5841-BA2A-497C-9DE2-0D5C266946C7}" type="presOf" srcId="{D96554DD-0E7F-4DDD-AC67-163988C6DEE2}" destId="{0541ABE0-205E-4200-86C7-6C299688E7D5}" srcOrd="0" destOrd="1" presId="urn:microsoft.com/office/officeart/2005/8/layout/vList2"/>
    <dgm:cxn modelId="{242A4790-AF9E-40ED-8E2E-650DB950F738}" type="presOf" srcId="{B1C5DDC5-08CE-4C30-8B39-7C40E52366DA}" destId="{98B9073F-B004-4CAE-9F8D-D03C76C70C03}" srcOrd="0" destOrd="0" presId="urn:microsoft.com/office/officeart/2005/8/layout/vList2"/>
    <dgm:cxn modelId="{CA441AF6-AC41-411D-BF4A-F7CF083C446E}" type="presOf" srcId="{C60DD301-F513-4209-997C-17EFF6D1B316}" destId="{9D52641B-8608-4EDF-BA91-0A2FF441BF28}" srcOrd="0" destOrd="1" presId="urn:microsoft.com/office/officeart/2005/8/layout/vList2"/>
    <dgm:cxn modelId="{9F2BF969-5844-48D9-A932-C887D104BAC2}" srcId="{CA3BC7D6-8991-4FF5-BC60-9F5DBD0C1620}" destId="{2C9A4CEC-9F9F-4597-B657-6F747B6D6DE4}" srcOrd="2" destOrd="0" parTransId="{8F695184-6D97-44B1-8A92-6C3B690AC8A2}" sibTransId="{FA829C04-8462-4549-BBC9-6B29C04EBF92}"/>
    <dgm:cxn modelId="{9313070A-60E4-44A4-87DF-882FEA15A5C5}" srcId="{B1C5DDC5-08CE-4C30-8B39-7C40E52366DA}" destId="{E440D344-34EB-4FC0-9407-0FA3F79B5B6A}" srcOrd="0" destOrd="0" parTransId="{B2D5C1E0-A299-4C9A-9515-AD0F31833D32}" sibTransId="{4232B3FD-7C60-4EAF-9CBB-886741DA8DE1}"/>
    <dgm:cxn modelId="{C3D245C1-9404-4070-BFD4-BBE9978532D9}" srcId="{BA809FAE-901F-43F2-BE85-E1CC74107E83}" destId="{CA3BC7D6-8991-4FF5-BC60-9F5DBD0C1620}" srcOrd="0" destOrd="0" parTransId="{2CB69DE0-E336-47A1-8E2B-DAB717D6DC96}" sibTransId="{E853F259-4233-4E13-83DE-5512D2AF271A}"/>
    <dgm:cxn modelId="{12F6BA47-2FFA-4D6B-8D52-27F5EF2DFCE9}" type="presOf" srcId="{E440D344-34EB-4FC0-9407-0FA3F79B5B6A}" destId="{0541ABE0-205E-4200-86C7-6C299688E7D5}" srcOrd="0" destOrd="0" presId="urn:microsoft.com/office/officeart/2005/8/layout/vList2"/>
    <dgm:cxn modelId="{3C0CB27C-46BF-4D9F-8509-02D57C77583F}" type="presOf" srcId="{2C9A4CEC-9F9F-4597-B657-6F747B6D6DE4}" destId="{9D52641B-8608-4EDF-BA91-0A2FF441BF28}" srcOrd="0" destOrd="2" presId="urn:microsoft.com/office/officeart/2005/8/layout/vList2"/>
    <dgm:cxn modelId="{77477825-906C-4A8D-A0D3-5FA1AE6CE7AB}" type="presOf" srcId="{CA3BC7D6-8991-4FF5-BC60-9F5DBD0C1620}" destId="{23F7E54A-6AB0-40F2-9DEC-9210AC52953E}" srcOrd="0" destOrd="0" presId="urn:microsoft.com/office/officeart/2005/8/layout/vList2"/>
    <dgm:cxn modelId="{0665D4E6-2506-4764-A820-D0CD666F150A}" type="presOf" srcId="{1992669E-9515-4F20-B68C-01C7A975F1DC}" destId="{9D52641B-8608-4EDF-BA91-0A2FF441BF28}" srcOrd="0" destOrd="3" presId="urn:microsoft.com/office/officeart/2005/8/layout/vList2"/>
    <dgm:cxn modelId="{3448414D-4CF7-4576-B8F1-6DBBA16B1B06}" type="presOf" srcId="{9807AEA0-3E46-492B-A5C9-DCCC8CC59E14}" destId="{9D52641B-8608-4EDF-BA91-0A2FF441BF28}" srcOrd="0" destOrd="0" presId="urn:microsoft.com/office/officeart/2005/8/layout/vList2"/>
    <dgm:cxn modelId="{8648D5A9-69A9-43B9-97B7-60DDAA777D26}" type="presOf" srcId="{BA809FAE-901F-43F2-BE85-E1CC74107E83}" destId="{D8D20F4E-646C-45A8-A092-65FDC3A462DB}" srcOrd="0" destOrd="0" presId="urn:microsoft.com/office/officeart/2005/8/layout/vList2"/>
    <dgm:cxn modelId="{36C88008-2058-430B-803E-63F6EF34A97F}" srcId="{B1C5DDC5-08CE-4C30-8B39-7C40E52366DA}" destId="{D96554DD-0E7F-4DDD-AC67-163988C6DEE2}" srcOrd="1" destOrd="0" parTransId="{9FD7305C-990C-40FD-BA43-E93B04A56BFF}" sibTransId="{BC9AD784-309E-46F4-B7F5-24481F30EB67}"/>
    <dgm:cxn modelId="{F9BF97E8-0D60-4059-86A9-23A4CFD61941}" srcId="{CA3BC7D6-8991-4FF5-BC60-9F5DBD0C1620}" destId="{9807AEA0-3E46-492B-A5C9-DCCC8CC59E14}" srcOrd="0" destOrd="0" parTransId="{9F95EC71-7674-4C47-B4E5-95E74FE52379}" sibTransId="{51810CB0-B33F-4AD3-AF98-57FDBC407DB7}"/>
    <dgm:cxn modelId="{28AA3D66-0E2C-4536-81A1-77597D5C53C6}" srcId="{CA3BC7D6-8991-4FF5-BC60-9F5DBD0C1620}" destId="{1992669E-9515-4F20-B68C-01C7A975F1DC}" srcOrd="3" destOrd="0" parTransId="{424A616F-4F88-48C5-95B6-F13778B97235}" sibTransId="{57407CA0-7BA2-4D18-AE0B-BA43A8439B27}"/>
    <dgm:cxn modelId="{DCD8EB42-577C-4491-A4B1-BE8DD5400C74}" type="presParOf" srcId="{D8D20F4E-646C-45A8-A092-65FDC3A462DB}" destId="{23F7E54A-6AB0-40F2-9DEC-9210AC52953E}" srcOrd="0" destOrd="0" presId="urn:microsoft.com/office/officeart/2005/8/layout/vList2"/>
    <dgm:cxn modelId="{788B53E8-BBA0-4454-90AF-8922163CDDFA}" type="presParOf" srcId="{D8D20F4E-646C-45A8-A092-65FDC3A462DB}" destId="{9D52641B-8608-4EDF-BA91-0A2FF441BF28}" srcOrd="1" destOrd="0" presId="urn:microsoft.com/office/officeart/2005/8/layout/vList2"/>
    <dgm:cxn modelId="{5B7CF936-41E4-4435-AABE-17FE7FB27866}" type="presParOf" srcId="{D8D20F4E-646C-45A8-A092-65FDC3A462DB}" destId="{98B9073F-B004-4CAE-9F8D-D03C76C70C03}" srcOrd="2" destOrd="0" presId="urn:microsoft.com/office/officeart/2005/8/layout/vList2"/>
    <dgm:cxn modelId="{FA442D4B-CE58-4B52-92B4-FFB39FDAE1E7}" type="presParOf" srcId="{D8D20F4E-646C-45A8-A092-65FDC3A462DB}" destId="{0541ABE0-205E-4200-86C7-6C299688E7D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7E54A-6AB0-40F2-9DEC-9210AC52953E}">
      <dsp:nvSpPr>
        <dsp:cNvPr id="0" name=""/>
        <dsp:cNvSpPr/>
      </dsp:nvSpPr>
      <dsp:spPr>
        <a:xfrm>
          <a:off x="0" y="129680"/>
          <a:ext cx="8207375" cy="70200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Interim Contracts and Firmness Guideline</a:t>
          </a:r>
          <a:endParaRPr lang="en-US" sz="3000" kern="1200" dirty="0"/>
        </a:p>
      </dsp:txBody>
      <dsp:txXfrm>
        <a:off x="34269" y="163949"/>
        <a:ext cx="8138837" cy="633462"/>
      </dsp:txXfrm>
    </dsp:sp>
    <dsp:sp modelId="{9D52641B-8608-4EDF-BA91-0A2FF441BF28}">
      <dsp:nvSpPr>
        <dsp:cNvPr id="0" name=""/>
        <dsp:cNvSpPr/>
      </dsp:nvSpPr>
      <dsp:spPr>
        <a:xfrm>
          <a:off x="0" y="831680"/>
          <a:ext cx="8207375" cy="211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Published 31 August 2019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Applies for NCP Reports prepared before 31 December 2020.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Applies to contracts entered into from 31 August 2019 to 31 December 2020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300" kern="1200" dirty="0"/>
        </a:p>
      </dsp:txBody>
      <dsp:txXfrm>
        <a:off x="0" y="831680"/>
        <a:ext cx="8207375" cy="2111400"/>
      </dsp:txXfrm>
    </dsp:sp>
    <dsp:sp modelId="{98B9073F-B004-4CAE-9F8D-D03C76C70C03}">
      <dsp:nvSpPr>
        <dsp:cNvPr id="0" name=""/>
        <dsp:cNvSpPr/>
      </dsp:nvSpPr>
      <dsp:spPr>
        <a:xfrm>
          <a:off x="0" y="2943081"/>
          <a:ext cx="8207375" cy="702000"/>
        </a:xfrm>
        <a:prstGeom prst="roundRect">
          <a:avLst/>
        </a:prstGeom>
        <a:solidFill>
          <a:srgbClr val="DC503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Final Contracts and Firmness Guideline</a:t>
          </a:r>
          <a:endParaRPr lang="en-US" sz="3000" kern="1200" dirty="0"/>
        </a:p>
      </dsp:txBody>
      <dsp:txXfrm>
        <a:off x="34269" y="2977350"/>
        <a:ext cx="8138837" cy="633462"/>
      </dsp:txXfrm>
    </dsp:sp>
    <dsp:sp modelId="{0541ABE0-205E-4200-86C7-6C299688E7D5}">
      <dsp:nvSpPr>
        <dsp:cNvPr id="0" name=""/>
        <dsp:cNvSpPr/>
      </dsp:nvSpPr>
      <dsp:spPr>
        <a:xfrm>
          <a:off x="0" y="3645081"/>
          <a:ext cx="8207375" cy="760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Published 31 December 2020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Applies for contracts entered into after 31 December 2020</a:t>
          </a:r>
          <a:endParaRPr lang="en-US" sz="2300" kern="1200" dirty="0"/>
        </a:p>
      </dsp:txBody>
      <dsp:txXfrm>
        <a:off x="0" y="3645081"/>
        <a:ext cx="8207375" cy="760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13/06/2019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Interim Contracts and Firmness Guideline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Retailer Reliability Obligation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Workshop - June 14</a:t>
            </a:r>
            <a:r>
              <a:rPr lang="en-AU" baseline="30000" dirty="0" smtClean="0"/>
              <a:t>th</a:t>
            </a:r>
            <a:r>
              <a:rPr lang="en-AU" dirty="0" smtClean="0"/>
              <a:t> 2019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and Non-Standard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Standard Contracts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Contain simple and easily observable calculation of firmness factor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Do not require sign off by auditor</a:t>
            </a: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Non-Standard Contracts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Require more detailed calculation of firmness factor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Firmness methodology must be approved by an independent auditor before submission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5943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Standard swaps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Standard caps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Standard options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Average </a:t>
            </a:r>
            <a:r>
              <a:rPr lang="en-AU" dirty="0"/>
              <a:t>r</a:t>
            </a:r>
            <a:r>
              <a:rPr lang="en-AU" dirty="0" smtClean="0"/>
              <a:t>ate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Load </a:t>
            </a:r>
            <a:r>
              <a:rPr lang="en-AU" dirty="0"/>
              <a:t>f</a:t>
            </a:r>
            <a:r>
              <a:rPr lang="en-AU" dirty="0" smtClean="0"/>
              <a:t>ollowing contracts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Grandfathered contracts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 smtClean="0"/>
              <a:t>MLO products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27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Contracts - Caps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0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Strike </a:t>
                </a:r>
                <a:r>
                  <a:rPr lang="en-US" dirty="0"/>
                  <a:t>price less than or equal to 5 per cent of the MPC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US" dirty="0" smtClean="0"/>
                  <a:t>	Firmness </a:t>
                </a:r>
                <a:r>
                  <a:rPr lang="en-US" dirty="0"/>
                  <a:t>factor = </a:t>
                </a:r>
                <a:r>
                  <a:rPr lang="en-US" dirty="0" smtClean="0"/>
                  <a:t>1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US" dirty="0"/>
                  <a:t>Strike price greater than 5 per cent of the MPC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US" dirty="0" smtClean="0"/>
                  <a:t>	Firmness </a:t>
                </a:r>
                <a:r>
                  <a:rPr lang="en-US" dirty="0"/>
                  <a:t>factor =  </a:t>
                </a:r>
                <a:endParaRPr lang="en-AU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(1/0.95</m:t>
                          </m:r>
                        </m:e>
                        <m:sup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>
                          <a:latin typeface="Cambria Math" panose="02040503050406030204" pitchFamily="18" charset="0"/>
                        </a:rPr>
                        <m:t>) ×(1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𝑠𝑡𝑟𝑖𝑘𝑒</m:t>
                      </m:r>
                      <m:r>
                        <a:rPr lang="en-US" sz="32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𝑝𝑟𝑖𝑐𝑒</m:t>
                      </m:r>
                      <m:r>
                        <a:rPr lang="en-US" sz="320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AU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𝑀𝑃𝐶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3200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blipFill>
                <a:blip r:embed="rId2"/>
                <a:stretch>
                  <a:fillRect l="-1560" t="-13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0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Contracts - Caps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194670"/>
              </p:ext>
            </p:extLst>
          </p:nvPr>
        </p:nvGraphicFramePr>
        <p:xfrm>
          <a:off x="971600" y="1557338"/>
          <a:ext cx="6486525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96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Contracts - Options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 standard formula for assessing the option delta will be used to calculate the firmness</a:t>
            </a:r>
          </a:p>
          <a:p>
            <a:r>
              <a:rPr lang="en-AU" dirty="0" smtClean="0"/>
              <a:t>Absolute value of a call or put delta to be used as the firmness factor</a:t>
            </a:r>
          </a:p>
          <a:p>
            <a:r>
              <a:rPr lang="en-AU" dirty="0" smtClean="0"/>
              <a:t>Applies to average rate, </a:t>
            </a:r>
            <a:r>
              <a:rPr lang="en-AU" dirty="0" err="1" smtClean="0"/>
              <a:t>swaptions</a:t>
            </a:r>
            <a:r>
              <a:rPr lang="en-AU" dirty="0" smtClean="0"/>
              <a:t> and captions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076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Standard Contracts – Load Following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Firmness factor of 1 for any volume covered by the buyer of the contract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38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Non-Standard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3" y="1556792"/>
            <a:ext cx="8208143" cy="4535958"/>
          </a:xfrm>
        </p:spPr>
        <p:txBody>
          <a:bodyPr>
            <a:normAutofit/>
          </a:bodyPr>
          <a:lstStyle/>
          <a:p>
            <a:r>
              <a:rPr lang="en-AU" dirty="0" smtClean="0"/>
              <a:t>Liable entities must develop bespoke firmness methodologies to firmness adjust non-standard qualifying contracts.</a:t>
            </a:r>
          </a:p>
          <a:p>
            <a:r>
              <a:rPr lang="en-AU" dirty="0" smtClean="0"/>
              <a:t>Bespoke firmness methodologies must be developed in accordance with the firmness principles outlined in the guideline.</a:t>
            </a:r>
          </a:p>
          <a:p>
            <a:r>
              <a:rPr lang="en-AU" dirty="0" smtClean="0"/>
              <a:t>If a non-standard contract is included in the NCP, it must be accompanied by an Auditors Report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29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Non-Standard Contracts – Internal hedges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AU" dirty="0" smtClean="0"/>
              <a:t>Recent historical performance of the generator</a:t>
            </a:r>
          </a:p>
          <a:p>
            <a:pPr>
              <a:buFontTx/>
              <a:buChar char="-"/>
            </a:pPr>
            <a:r>
              <a:rPr lang="en-AU" dirty="0" smtClean="0"/>
              <a:t>Any planned generator outages forecast for the gap period</a:t>
            </a:r>
          </a:p>
          <a:p>
            <a:pPr>
              <a:buFontTx/>
              <a:buChar char="-"/>
            </a:pPr>
            <a:r>
              <a:rPr lang="en-AU" dirty="0" smtClean="0"/>
              <a:t>Planned upgrades to the generators</a:t>
            </a:r>
          </a:p>
          <a:p>
            <a:pPr>
              <a:buFontTx/>
              <a:buChar char="-"/>
            </a:pPr>
            <a:r>
              <a:rPr lang="en-AU" dirty="0" smtClean="0"/>
              <a:t>Any fuel considerations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437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Non-Standard Contracts - PPAs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Recent historical performance of the generator</a:t>
            </a:r>
          </a:p>
          <a:p>
            <a:r>
              <a:rPr lang="en-AU" dirty="0" smtClean="0"/>
              <a:t>Does the generation behind the PPA include storage? What extent does this provide additional firmness?</a:t>
            </a:r>
          </a:p>
          <a:p>
            <a:r>
              <a:rPr lang="en-AU" dirty="0"/>
              <a:t>Any </a:t>
            </a:r>
            <a:r>
              <a:rPr lang="en-AU" dirty="0" smtClean="0"/>
              <a:t>planned </a:t>
            </a:r>
            <a:r>
              <a:rPr lang="en-AU" dirty="0"/>
              <a:t>outages forecast for the gap period</a:t>
            </a:r>
          </a:p>
          <a:p>
            <a:r>
              <a:rPr lang="en-AU" dirty="0"/>
              <a:t>Planned upgrades to the </a:t>
            </a:r>
            <a:r>
              <a:rPr lang="en-AU" dirty="0" smtClean="0"/>
              <a:t>generating assets</a:t>
            </a:r>
          </a:p>
          <a:p>
            <a:r>
              <a:rPr lang="en-AU" dirty="0" smtClean="0"/>
              <a:t>For new plant, similar data used for site development and performance of existing plant in similar location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59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Non-Standard Contracts – Interregional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Contract Risk: </a:t>
            </a:r>
          </a:p>
          <a:p>
            <a:r>
              <a:rPr lang="en-AU" dirty="0"/>
              <a:t>W</a:t>
            </a:r>
            <a:r>
              <a:rPr lang="en-AU" dirty="0" smtClean="0"/>
              <a:t>hat is the firmness factor applied to the underlying contract?</a:t>
            </a:r>
          </a:p>
          <a:p>
            <a:pPr marL="0" indent="0">
              <a:buNone/>
            </a:pPr>
            <a:r>
              <a:rPr lang="en-AU" dirty="0" smtClean="0"/>
              <a:t>Volume Risk: </a:t>
            </a:r>
          </a:p>
          <a:p>
            <a:r>
              <a:rPr lang="en-AU" dirty="0" smtClean="0"/>
              <a:t>What proportion of the IRSR does the liable entity own?</a:t>
            </a:r>
          </a:p>
          <a:p>
            <a:r>
              <a:rPr lang="en-AU" dirty="0" smtClean="0"/>
              <a:t>What is the likely interconnector limit during periods of price separation?</a:t>
            </a:r>
          </a:p>
          <a:p>
            <a:r>
              <a:rPr lang="en-AU" dirty="0" smtClean="0"/>
              <a:t>Recent historical performance of the interconnector.</a:t>
            </a:r>
          </a:p>
          <a:p>
            <a:r>
              <a:rPr lang="en-AU" dirty="0" smtClean="0"/>
              <a:t>Planned outages on the interconnector</a:t>
            </a:r>
          </a:p>
          <a:p>
            <a:r>
              <a:rPr lang="en-AU" dirty="0" smtClean="0"/>
              <a:t>Planned upgrades to the interconnector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502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Overview of the guideline</a:t>
            </a:r>
          </a:p>
          <a:p>
            <a:r>
              <a:rPr lang="en-AU" dirty="0" smtClean="0"/>
              <a:t>Firmness approach taken by the AER</a:t>
            </a:r>
          </a:p>
          <a:p>
            <a:r>
              <a:rPr lang="en-AU" dirty="0" smtClean="0"/>
              <a:t>Standard </a:t>
            </a:r>
            <a:r>
              <a:rPr lang="en-AU" dirty="0"/>
              <a:t>c</a:t>
            </a:r>
            <a:r>
              <a:rPr lang="en-AU" dirty="0" smtClean="0"/>
              <a:t>ontracts</a:t>
            </a:r>
          </a:p>
          <a:p>
            <a:r>
              <a:rPr lang="en-AU" dirty="0" smtClean="0"/>
              <a:t>Non-standard contracts</a:t>
            </a:r>
          </a:p>
          <a:p>
            <a:r>
              <a:rPr lang="en-AU" dirty="0" smtClean="0"/>
              <a:t>Auditors Panel</a:t>
            </a:r>
          </a:p>
          <a:p>
            <a:r>
              <a:rPr lang="en-AU" dirty="0" smtClean="0"/>
              <a:t>NCP Report</a:t>
            </a:r>
          </a:p>
          <a:p>
            <a:r>
              <a:rPr lang="en-AU" dirty="0" smtClean="0"/>
              <a:t>Questions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Non-Standard Contracts – Demand response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much control does the liable entity have when curtailing the load?</a:t>
            </a:r>
          </a:p>
          <a:p>
            <a:r>
              <a:rPr lang="en-AU" dirty="0" smtClean="0"/>
              <a:t>Is there a maximum duration the load can be curtailed for an event or total duration load can be curtailed over the contract period?</a:t>
            </a:r>
          </a:p>
          <a:p>
            <a:r>
              <a:rPr lang="en-AU" dirty="0" smtClean="0"/>
              <a:t>How long does the load take to respond to a curtailment notice?</a:t>
            </a:r>
          </a:p>
          <a:p>
            <a:r>
              <a:rPr lang="en-AU" dirty="0" smtClean="0"/>
              <a:t>Number of times a load can be curtailed over the contract period?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70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Auditors Panel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The AER must establish and maintain an Auditors Panel. </a:t>
            </a:r>
            <a:r>
              <a:rPr lang="en-US" dirty="0"/>
              <a:t>In establishing and maintaining </a:t>
            </a:r>
            <a:r>
              <a:rPr lang="en-US" dirty="0" smtClean="0"/>
              <a:t>the Auditors </a:t>
            </a:r>
            <a:r>
              <a:rPr lang="en-US" dirty="0"/>
              <a:t>Panel, we must have regard to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</a:t>
            </a:r>
            <a:r>
              <a:rPr lang="en-US" dirty="0"/>
              <a:t>need for a person to have sufficient experience and expertise in energy derivatives and energy contracts to carry out the functions of the Independent </a:t>
            </a:r>
            <a:r>
              <a:rPr lang="en-US" dirty="0" smtClean="0"/>
              <a:t>Auditor</a:t>
            </a:r>
            <a:endParaRPr lang="en-US" dirty="0"/>
          </a:p>
          <a:p>
            <a:r>
              <a:rPr lang="en-US" dirty="0" smtClean="0"/>
              <a:t>whether </a:t>
            </a:r>
            <a:r>
              <a:rPr lang="en-US" dirty="0"/>
              <a:t>the person is an </a:t>
            </a:r>
            <a:r>
              <a:rPr lang="en-US" i="1" dirty="0"/>
              <a:t>independent </a:t>
            </a:r>
            <a:r>
              <a:rPr lang="en-US" i="1" dirty="0" smtClean="0"/>
              <a:t>person</a:t>
            </a:r>
          </a:p>
          <a:p>
            <a:endParaRPr lang="en-US" i="1" dirty="0"/>
          </a:p>
          <a:p>
            <a:pPr marL="0" indent="0">
              <a:buNone/>
            </a:pPr>
            <a:r>
              <a:rPr lang="en-US" dirty="0" smtClean="0"/>
              <a:t>The AER will conduct an expression of interest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NCP Report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NCP for each trading interval</a:t>
            </a:r>
          </a:p>
          <a:p>
            <a:r>
              <a:rPr lang="en-AU" dirty="0" smtClean="0"/>
              <a:t>Expected maximum demand for each trading interval (liable entity’s share of the system 1-in-2 year peak demand)</a:t>
            </a:r>
          </a:p>
          <a:p>
            <a:r>
              <a:rPr lang="en-AU" dirty="0" smtClean="0"/>
              <a:t>List of all qualifying contracts. Including the volume and firmness factor. </a:t>
            </a:r>
          </a:p>
          <a:p>
            <a:r>
              <a:rPr lang="en-AU" dirty="0" smtClean="0"/>
              <a:t>List of NMI’s for each demand response contract</a:t>
            </a:r>
          </a:p>
          <a:p>
            <a:r>
              <a:rPr lang="en-AU" dirty="0" smtClean="0"/>
              <a:t>Adjustments for non-qualifying contracts</a:t>
            </a:r>
            <a:endParaRPr lang="en-AU" dirty="0"/>
          </a:p>
          <a:p>
            <a:r>
              <a:rPr lang="en-AU" dirty="0" smtClean="0"/>
              <a:t>Independent Auditors Report/s</a:t>
            </a:r>
          </a:p>
          <a:p>
            <a:r>
              <a:rPr lang="en-AU" dirty="0" smtClean="0"/>
              <a:t>Written report signed by the CEO or Company Director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270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Stakeholders are invited to make written submissions in response to any matter covered in the guideline, by the close of business Wednesday  19</a:t>
            </a:r>
            <a:r>
              <a:rPr lang="en-AU" baseline="30000" dirty="0" smtClean="0"/>
              <a:t>th</a:t>
            </a:r>
            <a:r>
              <a:rPr lang="en-AU" dirty="0" smtClean="0"/>
              <a:t> June 2019.</a:t>
            </a:r>
          </a:p>
        </p:txBody>
      </p:sp>
    </p:spTree>
    <p:extLst>
      <p:ext uri="{BB962C8B-B14F-4D97-AF65-F5344CB8AC3E}">
        <p14:creationId xmlns:p14="http://schemas.microsoft.com/office/powerpoint/2010/main" val="267090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59888221"/>
              </p:ext>
            </p:extLst>
          </p:nvPr>
        </p:nvGraphicFramePr>
        <p:xfrm>
          <a:off x="468313" y="15573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74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Interim Contracts and Firmness Guideline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The guideline sets out:</a:t>
            </a:r>
          </a:p>
          <a:p>
            <a:pPr lvl="1"/>
            <a:r>
              <a:rPr lang="en-AU" dirty="0" smtClean="0"/>
              <a:t>The AER’s approach to firmness</a:t>
            </a:r>
          </a:p>
          <a:p>
            <a:pPr lvl="1"/>
            <a:r>
              <a:rPr lang="en-AU" dirty="0" smtClean="0"/>
              <a:t>Default firmness methodologies for standard contracts</a:t>
            </a:r>
          </a:p>
          <a:p>
            <a:pPr lvl="1"/>
            <a:r>
              <a:rPr lang="en-AU" dirty="0" smtClean="0"/>
              <a:t>Bespoke firmness methodology guidance for non-standard contracts</a:t>
            </a:r>
          </a:p>
          <a:p>
            <a:pPr lvl="1"/>
            <a:r>
              <a:rPr lang="en-AU" dirty="0" smtClean="0"/>
              <a:t>Auditors Panel</a:t>
            </a:r>
            <a:endParaRPr lang="en-AU" dirty="0"/>
          </a:p>
          <a:p>
            <a:pPr lvl="1"/>
            <a:r>
              <a:rPr lang="en-AU" dirty="0" smtClean="0"/>
              <a:t>NCP Report</a:t>
            </a:r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32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Contracts and Firmness Timeline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T-3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T-3 </a:t>
            </a:r>
            <a:r>
              <a:rPr lang="en-AU" dirty="0"/>
              <a:t>Reliability Instrument is issued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Liable </a:t>
            </a:r>
            <a:r>
              <a:rPr lang="en-AU" dirty="0"/>
              <a:t>entities enter into contracts to cover their forecast demand</a:t>
            </a:r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T-1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T-1 </a:t>
            </a:r>
            <a:r>
              <a:rPr lang="en-AU" dirty="0"/>
              <a:t>Reliability Instrument is issued.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/>
              <a:t>Liable entities submit their NCP Reports to the AER </a:t>
            </a:r>
            <a:endParaRPr lang="en-AU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Liable </a:t>
            </a:r>
            <a:r>
              <a:rPr lang="en-AU" dirty="0"/>
              <a:t>entities may adjust their </a:t>
            </a:r>
            <a:r>
              <a:rPr lang="en-AU" dirty="0" smtClean="0"/>
              <a:t>NCP between T-1 and T </a:t>
            </a:r>
            <a:r>
              <a:rPr lang="en-AU" dirty="0"/>
              <a:t>if they meet the requirements. They must submit </a:t>
            </a:r>
            <a:r>
              <a:rPr lang="en-AU" dirty="0" smtClean="0"/>
              <a:t>an NCP </a:t>
            </a:r>
            <a:r>
              <a:rPr lang="en-AU" dirty="0"/>
              <a:t>adjustment </a:t>
            </a:r>
            <a:r>
              <a:rPr lang="en-AU" dirty="0" smtClean="0"/>
              <a:t>to the AER.</a:t>
            </a:r>
          </a:p>
          <a:p>
            <a:pPr marL="0" indent="0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009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Contracts and Firmness Timeline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/>
              <a:t>AEMO notifies the </a:t>
            </a:r>
            <a:r>
              <a:rPr lang="en-AU" dirty="0" smtClean="0"/>
              <a:t>AER of all trading intervals during the gap period where demand exceeded the 1-in-2 year peak demand forecast. </a:t>
            </a: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T+40 weeks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/>
              <a:t>	</a:t>
            </a:r>
            <a:r>
              <a:rPr lang="en-AU" dirty="0" smtClean="0"/>
              <a:t>AEMO calculates a liable entity’s scaled actual demand. </a:t>
            </a:r>
            <a:endParaRPr lang="en-AU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/>
              <a:t>The AER assesses the liable entity’s scaled demand against its NCP.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AU" dirty="0"/>
              <a:t>AER provides AEMO with compliance shortfall. AEMO undertake </a:t>
            </a:r>
            <a:r>
              <a:rPr lang="en-AU" dirty="0" err="1"/>
              <a:t>PoLR</a:t>
            </a:r>
            <a:r>
              <a:rPr lang="en-AU" dirty="0"/>
              <a:t> calculations.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39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Firmness Approach taken by the AER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Price Risk</a:t>
            </a:r>
          </a:p>
          <a:p>
            <a:r>
              <a:rPr lang="en-AU" dirty="0" smtClean="0"/>
              <a:t>Is the price per MWh known, and how much protection does it give from high spot prices?</a:t>
            </a:r>
            <a:endParaRPr lang="en-AU" dirty="0"/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Volume Risk</a:t>
            </a:r>
          </a:p>
          <a:p>
            <a:r>
              <a:rPr lang="en-AU" dirty="0"/>
              <a:t>Is the </a:t>
            </a:r>
            <a:r>
              <a:rPr lang="en-AU" dirty="0" smtClean="0"/>
              <a:t>number of MWs </a:t>
            </a:r>
            <a:r>
              <a:rPr lang="en-AU" dirty="0"/>
              <a:t>known</a:t>
            </a:r>
            <a:r>
              <a:rPr lang="en-AU" dirty="0" smtClean="0"/>
              <a:t>, is it fixed or variable, how likely is it to be there during the gap?</a:t>
            </a: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Contract Limitation</a:t>
            </a:r>
          </a:p>
          <a:p>
            <a:r>
              <a:rPr lang="en-AU" dirty="0" smtClean="0"/>
              <a:t>Do any contract terms limit the protection of the contract (such as payout limits or weather triggers)?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98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Qualifying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Definition:</a:t>
            </a:r>
          </a:p>
          <a:p>
            <a:pPr marL="0" indent="0">
              <a:buNone/>
            </a:pPr>
            <a:r>
              <a:rPr lang="en-US" dirty="0"/>
              <a:t>Section 14O(1) of the </a:t>
            </a:r>
            <a:r>
              <a:rPr lang="en-US" i="1" dirty="0"/>
              <a:t>National Electricity Law </a:t>
            </a:r>
            <a:r>
              <a:rPr lang="en-US" dirty="0"/>
              <a:t>defines a qualifying contract of a liable entity as a contract or other arrangement to which the liable entity is a party – </a:t>
            </a:r>
            <a:endParaRPr lang="en-US" dirty="0" smtClean="0"/>
          </a:p>
          <a:p>
            <a:pPr marL="0" indent="0">
              <a:buNone/>
            </a:pPr>
            <a:r>
              <a:rPr lang="en-AU" dirty="0" smtClean="0"/>
              <a:t>(</a:t>
            </a:r>
            <a:r>
              <a:rPr lang="en-AU" dirty="0"/>
              <a:t>a) that - </a:t>
            </a:r>
          </a:p>
          <a:p>
            <a:pPr marL="857250" lvl="2" indent="0">
              <a:buNone/>
            </a:pP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is directly related to the purchase or sale, or price for the purchase or sale, of electricity from the </a:t>
            </a:r>
            <a:r>
              <a:rPr lang="en-US" i="1" dirty="0"/>
              <a:t>wholesale exchange </a:t>
            </a:r>
            <a:r>
              <a:rPr lang="en-US" dirty="0"/>
              <a:t>during a stated period; and </a:t>
            </a:r>
          </a:p>
          <a:p>
            <a:pPr marL="857250" lvl="2" indent="0">
              <a:buNone/>
            </a:pPr>
            <a:r>
              <a:rPr lang="en-US" dirty="0"/>
              <a:t>(ii) the liable entity entered into to manage its exposure in relation to the volatility of the spot price; or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of another type prescribed by the </a:t>
            </a:r>
            <a:r>
              <a:rPr lang="en-US" i="1" dirty="0"/>
              <a:t>Rules </a:t>
            </a:r>
            <a:r>
              <a:rPr lang="en-US" dirty="0"/>
              <a:t>to be a qualifying contract. </a:t>
            </a:r>
            <a:endParaRPr lang="en-US" dirty="0" smtClean="0"/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16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Qualifying Contracts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>
                <a:solidFill>
                  <a:schemeClr val="accent2"/>
                </a:solidFill>
              </a:rPr>
              <a:t>Rules:</a:t>
            </a:r>
            <a:endParaRPr lang="en-AU" dirty="0"/>
          </a:p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i="1" dirty="0"/>
              <a:t>AER </a:t>
            </a:r>
            <a:r>
              <a:rPr lang="en-US" dirty="0"/>
              <a:t>must have regard to the principle that the contract or other arrangement should support (directly or indirectly) investment in plant or other arrangements that: </a:t>
            </a:r>
          </a:p>
          <a:p>
            <a:r>
              <a:rPr lang="en-US" dirty="0"/>
              <a:t>(1) can supply </a:t>
            </a:r>
            <a:r>
              <a:rPr lang="en-US" i="1" dirty="0"/>
              <a:t>energy </a:t>
            </a:r>
            <a:r>
              <a:rPr lang="en-US" dirty="0"/>
              <a:t>that may be </a:t>
            </a:r>
            <a:r>
              <a:rPr lang="en-US" i="1" dirty="0"/>
              <a:t>dispatched</a:t>
            </a:r>
            <a:r>
              <a:rPr lang="en-US" dirty="0"/>
              <a:t>; or </a:t>
            </a:r>
          </a:p>
          <a:p>
            <a:r>
              <a:rPr lang="en-US" dirty="0"/>
              <a:t>(2) can reduce demand of </a:t>
            </a:r>
            <a:r>
              <a:rPr lang="en-US" i="1" dirty="0"/>
              <a:t>energy </a:t>
            </a:r>
            <a:r>
              <a:rPr lang="en-US" dirty="0"/>
              <a:t>that may be activated, </a:t>
            </a:r>
          </a:p>
          <a:p>
            <a:pPr marL="0" indent="0">
              <a:buNone/>
            </a:pPr>
            <a:r>
              <a:rPr lang="en-US" dirty="0"/>
              <a:t>as required to meet </a:t>
            </a:r>
            <a:r>
              <a:rPr lang="en-US" i="1" dirty="0"/>
              <a:t>energy </a:t>
            </a:r>
            <a:r>
              <a:rPr lang="en-US" dirty="0"/>
              <a:t>requirements in the relevant </a:t>
            </a:r>
            <a:r>
              <a:rPr lang="en-US" i="1" dirty="0"/>
              <a:t>region</a:t>
            </a:r>
            <a:r>
              <a:rPr lang="en-US" dirty="0" smtClean="0"/>
              <a:t>.”</a:t>
            </a:r>
            <a:endParaRPr lang="en-US" dirty="0">
              <a:solidFill>
                <a:schemeClr val="accent2"/>
              </a:solidFill>
            </a:endParaRPr>
          </a:p>
          <a:p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24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AER Presentation</Template>
  <TotalTime>899</TotalTime>
  <Words>1042</Words>
  <Application>Microsoft Office PowerPoint</Application>
  <PresentationFormat>On-screen Show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Palatino Linotype</vt:lpstr>
      <vt:lpstr>blank</vt:lpstr>
      <vt:lpstr>Interim Contracts and Firmness Guideline</vt:lpstr>
      <vt:lpstr>Agenda</vt:lpstr>
      <vt:lpstr>PowerPoint Presentation</vt:lpstr>
      <vt:lpstr>Interim Contracts and Firmness Guideline</vt:lpstr>
      <vt:lpstr>Contracts and Firmness Timeline</vt:lpstr>
      <vt:lpstr>Contracts and Firmness Timeline</vt:lpstr>
      <vt:lpstr>Firmness Approach taken by the AER</vt:lpstr>
      <vt:lpstr>Qualifying Contracts</vt:lpstr>
      <vt:lpstr>Qualifying Contracts</vt:lpstr>
      <vt:lpstr>Standard and Non-Standard Contracts</vt:lpstr>
      <vt:lpstr>Standard Contracts</vt:lpstr>
      <vt:lpstr>Standard Contracts - Caps</vt:lpstr>
      <vt:lpstr>Standard Contracts - Caps</vt:lpstr>
      <vt:lpstr>Standard Contracts - Options</vt:lpstr>
      <vt:lpstr>Standard Contracts – Load Following</vt:lpstr>
      <vt:lpstr>Non-Standard Contracts</vt:lpstr>
      <vt:lpstr>Non-Standard Contracts – Internal hedges</vt:lpstr>
      <vt:lpstr>Non-Standard Contracts - PPAs</vt:lpstr>
      <vt:lpstr>Non-Standard Contracts – Interregional</vt:lpstr>
      <vt:lpstr>Non-Standard Contracts – Demand response</vt:lpstr>
      <vt:lpstr>Auditors Panel</vt:lpstr>
      <vt:lpstr>NCP Report</vt:lpstr>
      <vt:lpstr>Questions?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Interim Contracts and Firmness Guideline</dc:title>
  <dc:creator>Helms, Sarah</dc:creator>
  <cp:lastModifiedBy>Helms, Sarah</cp:lastModifiedBy>
  <cp:revision>45</cp:revision>
  <dcterms:created xsi:type="dcterms:W3CDTF">2019-05-29T04:06:13Z</dcterms:created>
  <dcterms:modified xsi:type="dcterms:W3CDTF">2019-06-13T01:12:03Z</dcterms:modified>
</cp:coreProperties>
</file>