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11"/>
  </p:notesMasterIdLst>
  <p:handoutMasterIdLst>
    <p:handoutMasterId r:id="rId12"/>
  </p:handoutMasterIdLst>
  <p:sldIdLst>
    <p:sldId id="256" r:id="rId2"/>
    <p:sldId id="268" r:id="rId3"/>
    <p:sldId id="273" r:id="rId4"/>
    <p:sldId id="283" r:id="rId5"/>
    <p:sldId id="277" r:id="rId6"/>
    <p:sldId id="278" r:id="rId7"/>
    <p:sldId id="279" r:id="rId8"/>
    <p:sldId id="280" r:id="rId9"/>
    <p:sldId id="281" r:id="rId10"/>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ynes, Anthony" initials="H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F09"/>
    <a:srgbClr val="706138"/>
    <a:srgbClr val="695B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4" autoAdjust="0"/>
    <p:restoredTop sz="86649" autoAdjust="0"/>
  </p:normalViewPr>
  <p:slideViewPr>
    <p:cSldViewPr>
      <p:cViewPr varScale="1">
        <p:scale>
          <a:sx n="101" d="100"/>
          <a:sy n="101" d="100"/>
        </p:scale>
        <p:origin x="-1902" y="-90"/>
      </p:cViewPr>
      <p:guideLst>
        <p:guide orient="horz" pos="2160"/>
        <p:guide pos="2880"/>
      </p:guideLst>
    </p:cSldViewPr>
  </p:slideViewPr>
  <p:outlineViewPr>
    <p:cViewPr>
      <p:scale>
        <a:sx n="33" d="100"/>
        <a:sy n="33" d="100"/>
      </p:scale>
      <p:origin x="0" y="14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2945659" cy="496332"/>
          </a:xfrm>
          <a:prstGeom prst="rect">
            <a:avLst/>
          </a:prstGeom>
        </p:spPr>
        <p:txBody>
          <a:bodyPr vert="horz" lIns="91424" tIns="45712" rIns="91424" bIns="45712" rtlCol="0"/>
          <a:lstStyle>
            <a:lvl1pPr algn="l">
              <a:defRPr sz="1200"/>
            </a:lvl1pPr>
          </a:lstStyle>
          <a:p>
            <a:endParaRPr lang="en-AU" dirty="0"/>
          </a:p>
        </p:txBody>
      </p:sp>
      <p:sp>
        <p:nvSpPr>
          <p:cNvPr id="3" name="Date Placeholder 2"/>
          <p:cNvSpPr>
            <a:spLocks noGrp="1"/>
          </p:cNvSpPr>
          <p:nvPr>
            <p:ph type="dt" sz="quarter" idx="1"/>
          </p:nvPr>
        </p:nvSpPr>
        <p:spPr>
          <a:xfrm>
            <a:off x="3850447" y="2"/>
            <a:ext cx="2945659" cy="496332"/>
          </a:xfrm>
          <a:prstGeom prst="rect">
            <a:avLst/>
          </a:prstGeom>
        </p:spPr>
        <p:txBody>
          <a:bodyPr vert="horz" lIns="91424" tIns="45712" rIns="91424" bIns="45712" rtlCol="0"/>
          <a:lstStyle>
            <a:lvl1pPr algn="r">
              <a:defRPr sz="1200"/>
            </a:lvl1pPr>
          </a:lstStyle>
          <a:p>
            <a:fld id="{BACDF234-FD64-2642-8139-307B4208E13F}" type="datetime1">
              <a:rPr lang="en-AU" smtClean="0"/>
              <a:t>31/07/2015</a:t>
            </a:fld>
            <a:endParaRPr lang="en-AU" dirty="0"/>
          </a:p>
        </p:txBody>
      </p:sp>
      <p:sp>
        <p:nvSpPr>
          <p:cNvPr id="4" name="Footer Placeholder 3"/>
          <p:cNvSpPr>
            <a:spLocks noGrp="1"/>
          </p:cNvSpPr>
          <p:nvPr>
            <p:ph type="ftr" sz="quarter" idx="2"/>
          </p:nvPr>
        </p:nvSpPr>
        <p:spPr>
          <a:xfrm>
            <a:off x="4" y="9428585"/>
            <a:ext cx="2945659" cy="496332"/>
          </a:xfrm>
          <a:prstGeom prst="rect">
            <a:avLst/>
          </a:prstGeom>
        </p:spPr>
        <p:txBody>
          <a:bodyPr vert="horz" lIns="91424" tIns="45712" rIns="91424" bIns="45712" rtlCol="0" anchor="b"/>
          <a:lstStyle>
            <a:lvl1pPr algn="l">
              <a:defRPr sz="1200"/>
            </a:lvl1pPr>
          </a:lstStyle>
          <a:p>
            <a:r>
              <a:rPr lang="en-AU" smtClean="0"/>
              <a:t>DM Workshop 2015</a:t>
            </a:r>
            <a:endParaRPr lang="en-AU" dirty="0"/>
          </a:p>
        </p:txBody>
      </p:sp>
      <p:sp>
        <p:nvSpPr>
          <p:cNvPr id="5" name="Slide Number Placeholder 4"/>
          <p:cNvSpPr>
            <a:spLocks noGrp="1"/>
          </p:cNvSpPr>
          <p:nvPr>
            <p:ph type="sldNum" sz="quarter" idx="3"/>
          </p:nvPr>
        </p:nvSpPr>
        <p:spPr>
          <a:xfrm>
            <a:off x="3850447" y="9428585"/>
            <a:ext cx="2945659" cy="496332"/>
          </a:xfrm>
          <a:prstGeom prst="rect">
            <a:avLst/>
          </a:prstGeom>
        </p:spPr>
        <p:txBody>
          <a:bodyPr vert="horz" lIns="91424" tIns="45712" rIns="91424" bIns="45712" rtlCol="0" anchor="b"/>
          <a:lstStyle>
            <a:lvl1pPr algn="r">
              <a:defRPr sz="1200"/>
            </a:lvl1pPr>
          </a:lstStyle>
          <a:p>
            <a:fld id="{A949BB4B-A1DC-4C52-B991-20EE8D266AC9}" type="slidenum">
              <a:rPr lang="en-AU" smtClean="0"/>
              <a:t>‹#›</a:t>
            </a:fld>
            <a:endParaRPr lang="en-AU" dirty="0"/>
          </a:p>
        </p:txBody>
      </p:sp>
    </p:spTree>
    <p:extLst>
      <p:ext uri="{BB962C8B-B14F-4D97-AF65-F5344CB8AC3E}">
        <p14:creationId xmlns:p14="http://schemas.microsoft.com/office/powerpoint/2010/main" val="301230679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2945659" cy="496332"/>
          </a:xfrm>
          <a:prstGeom prst="rect">
            <a:avLst/>
          </a:prstGeom>
        </p:spPr>
        <p:txBody>
          <a:bodyPr vert="horz" lIns="91424" tIns="45712" rIns="91424" bIns="45712" rtlCol="0"/>
          <a:lstStyle>
            <a:lvl1pPr algn="l" fontAlgn="auto">
              <a:spcBef>
                <a:spcPts val="0"/>
              </a:spcBef>
              <a:spcAft>
                <a:spcPts val="0"/>
              </a:spcAft>
              <a:defRPr sz="1200">
                <a:latin typeface="+mn-lt"/>
              </a:defRPr>
            </a:lvl1pPr>
          </a:lstStyle>
          <a:p>
            <a:pPr>
              <a:defRPr/>
            </a:pPr>
            <a:endParaRPr lang="en-AU" dirty="0"/>
          </a:p>
        </p:txBody>
      </p:sp>
      <p:sp>
        <p:nvSpPr>
          <p:cNvPr id="3" name="Date Placeholder 2"/>
          <p:cNvSpPr>
            <a:spLocks noGrp="1"/>
          </p:cNvSpPr>
          <p:nvPr>
            <p:ph type="dt" idx="1"/>
          </p:nvPr>
        </p:nvSpPr>
        <p:spPr>
          <a:xfrm>
            <a:off x="3850447" y="2"/>
            <a:ext cx="2945659" cy="496332"/>
          </a:xfrm>
          <a:prstGeom prst="rect">
            <a:avLst/>
          </a:prstGeom>
        </p:spPr>
        <p:txBody>
          <a:bodyPr vert="horz" lIns="91424" tIns="45712" rIns="91424" bIns="45712" rtlCol="0"/>
          <a:lstStyle>
            <a:lvl1pPr algn="r" fontAlgn="auto">
              <a:spcBef>
                <a:spcPts val="0"/>
              </a:spcBef>
              <a:spcAft>
                <a:spcPts val="0"/>
              </a:spcAft>
              <a:defRPr sz="1200">
                <a:latin typeface="+mn-lt"/>
              </a:defRPr>
            </a:lvl1pPr>
          </a:lstStyle>
          <a:p>
            <a:pPr>
              <a:defRPr/>
            </a:pPr>
            <a:fld id="{41950BDA-641C-C644-91B9-0019DB73E0CC}" type="datetime1">
              <a:rPr lang="en-AU" smtClean="0"/>
              <a:t>31/07/2015</a:t>
            </a:fld>
            <a:endParaRPr lang="en-AU"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4" tIns="45712" rIns="91424" bIns="45712" rtlCol="0" anchor="ctr"/>
          <a:lstStyle/>
          <a:p>
            <a:pPr lvl="0"/>
            <a:endParaRPr lang="en-AU" noProof="0" dirty="0" smtClean="0"/>
          </a:p>
        </p:txBody>
      </p:sp>
      <p:sp>
        <p:nvSpPr>
          <p:cNvPr id="5" name="Notes Placeholder 4"/>
          <p:cNvSpPr>
            <a:spLocks noGrp="1"/>
          </p:cNvSpPr>
          <p:nvPr>
            <p:ph type="body" sz="quarter" idx="3"/>
          </p:nvPr>
        </p:nvSpPr>
        <p:spPr>
          <a:xfrm>
            <a:off x="679768" y="4715157"/>
            <a:ext cx="5438140" cy="4466987"/>
          </a:xfrm>
          <a:prstGeom prst="rect">
            <a:avLst/>
          </a:prstGeom>
        </p:spPr>
        <p:txBody>
          <a:bodyPr vert="horz" lIns="91424" tIns="45712" rIns="91424" bIns="4571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4" y="9428585"/>
            <a:ext cx="2945659" cy="496332"/>
          </a:xfrm>
          <a:prstGeom prst="rect">
            <a:avLst/>
          </a:prstGeom>
        </p:spPr>
        <p:txBody>
          <a:bodyPr vert="horz" lIns="91424" tIns="45712" rIns="91424" bIns="45712" rtlCol="0" anchor="b"/>
          <a:lstStyle>
            <a:lvl1pPr algn="l" fontAlgn="auto">
              <a:spcBef>
                <a:spcPts val="0"/>
              </a:spcBef>
              <a:spcAft>
                <a:spcPts val="0"/>
              </a:spcAft>
              <a:defRPr sz="1200">
                <a:latin typeface="+mn-lt"/>
              </a:defRPr>
            </a:lvl1pPr>
          </a:lstStyle>
          <a:p>
            <a:pPr>
              <a:defRPr/>
            </a:pPr>
            <a:r>
              <a:rPr lang="en-AU" smtClean="0"/>
              <a:t>DM Workshop 2015</a:t>
            </a:r>
            <a:endParaRPr lang="en-AU" dirty="0"/>
          </a:p>
        </p:txBody>
      </p:sp>
      <p:sp>
        <p:nvSpPr>
          <p:cNvPr id="7" name="Slide Number Placeholder 6"/>
          <p:cNvSpPr>
            <a:spLocks noGrp="1"/>
          </p:cNvSpPr>
          <p:nvPr>
            <p:ph type="sldNum" sz="quarter" idx="5"/>
          </p:nvPr>
        </p:nvSpPr>
        <p:spPr>
          <a:xfrm>
            <a:off x="3850447" y="9428585"/>
            <a:ext cx="2945659" cy="496332"/>
          </a:xfrm>
          <a:prstGeom prst="rect">
            <a:avLst/>
          </a:prstGeom>
        </p:spPr>
        <p:txBody>
          <a:bodyPr vert="horz" lIns="91424" tIns="45712" rIns="91424" bIns="45712" rtlCol="0" anchor="b"/>
          <a:lstStyle>
            <a:lvl1pPr algn="r" fontAlgn="auto">
              <a:spcBef>
                <a:spcPts val="0"/>
              </a:spcBef>
              <a:spcAft>
                <a:spcPts val="0"/>
              </a:spcAft>
              <a:defRPr sz="1200">
                <a:latin typeface="+mn-lt"/>
              </a:defRPr>
            </a:lvl1pPr>
          </a:lstStyle>
          <a:p>
            <a:pPr>
              <a:defRPr/>
            </a:pPr>
            <a:fld id="{252C91B2-18A7-45EA-9057-4D9F69198090}" type="slidenum">
              <a:rPr lang="en-AU"/>
              <a:pPr>
                <a:defRPr/>
              </a:pPr>
              <a:t>‹#›</a:t>
            </a:fld>
            <a:endParaRPr lang="en-AU" dirty="0"/>
          </a:p>
        </p:txBody>
      </p:sp>
    </p:spTree>
    <p:extLst>
      <p:ext uri="{BB962C8B-B14F-4D97-AF65-F5344CB8AC3E}">
        <p14:creationId xmlns:p14="http://schemas.microsoft.com/office/powerpoint/2010/main" val="255740313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52C91B2-18A7-45EA-9057-4D9F69198090}" type="slidenum">
              <a:rPr lang="en-AU" smtClean="0"/>
              <a:pPr>
                <a:defRPr/>
              </a:pPr>
              <a:t>1</a:t>
            </a:fld>
            <a:endParaRPr lang="en-AU" dirty="0"/>
          </a:p>
        </p:txBody>
      </p:sp>
      <p:sp>
        <p:nvSpPr>
          <p:cNvPr id="5" name="Footer Placeholder 4"/>
          <p:cNvSpPr>
            <a:spLocks noGrp="1"/>
          </p:cNvSpPr>
          <p:nvPr>
            <p:ph type="ftr" sz="quarter" idx="11"/>
          </p:nvPr>
        </p:nvSpPr>
        <p:spPr/>
        <p:txBody>
          <a:bodyPr/>
          <a:lstStyle/>
          <a:p>
            <a:pPr>
              <a:defRPr/>
            </a:pPr>
            <a:r>
              <a:rPr lang="en-AU" smtClean="0"/>
              <a:t>DM Workshop 2015</a:t>
            </a:r>
            <a:endParaRPr lang="en-AU" dirty="0"/>
          </a:p>
        </p:txBody>
      </p:sp>
    </p:spTree>
    <p:extLst>
      <p:ext uri="{BB962C8B-B14F-4D97-AF65-F5344CB8AC3E}">
        <p14:creationId xmlns:p14="http://schemas.microsoft.com/office/powerpoint/2010/main" val="188093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51">
              <a:defRPr/>
            </a:pPr>
            <a:endParaRPr lang="en-AU" baseline="0" dirty="0" smtClean="0"/>
          </a:p>
        </p:txBody>
      </p:sp>
      <p:sp>
        <p:nvSpPr>
          <p:cNvPr id="4" name="Footer Placeholder 3"/>
          <p:cNvSpPr>
            <a:spLocks noGrp="1"/>
          </p:cNvSpPr>
          <p:nvPr>
            <p:ph type="ftr" sz="quarter" idx="10"/>
          </p:nvPr>
        </p:nvSpPr>
        <p:spPr/>
        <p:txBody>
          <a:bodyPr/>
          <a:lstStyle/>
          <a:p>
            <a:pPr>
              <a:defRPr/>
            </a:pPr>
            <a:r>
              <a:rPr lang="en-AU" smtClean="0"/>
              <a:t>DM Workshop 2015</a:t>
            </a:r>
            <a:endParaRPr lang="en-AU" dirty="0"/>
          </a:p>
        </p:txBody>
      </p:sp>
      <p:sp>
        <p:nvSpPr>
          <p:cNvPr id="5" name="Slide Number Placeholder 4"/>
          <p:cNvSpPr>
            <a:spLocks noGrp="1"/>
          </p:cNvSpPr>
          <p:nvPr>
            <p:ph type="sldNum" sz="quarter" idx="11"/>
          </p:nvPr>
        </p:nvSpPr>
        <p:spPr/>
        <p:txBody>
          <a:bodyPr/>
          <a:lstStyle/>
          <a:p>
            <a:pPr>
              <a:defRPr/>
            </a:pPr>
            <a:fld id="{252C91B2-18A7-45EA-9057-4D9F69198090}" type="slidenum">
              <a:rPr lang="en-AU" smtClean="0"/>
              <a:pPr>
                <a:defRPr/>
              </a:pPr>
              <a:t>2</a:t>
            </a:fld>
            <a:endParaRPr lang="en-AU" dirty="0"/>
          </a:p>
        </p:txBody>
      </p:sp>
    </p:spTree>
    <p:extLst>
      <p:ext uri="{BB962C8B-B14F-4D97-AF65-F5344CB8AC3E}">
        <p14:creationId xmlns:p14="http://schemas.microsoft.com/office/powerpoint/2010/main" val="1184428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Assessed</a:t>
            </a:r>
            <a:r>
              <a:rPr lang="en-AU" baseline="0" dirty="0" smtClean="0"/>
              <a:t> against the NER and the intent of the rules</a:t>
            </a:r>
          </a:p>
          <a:p>
            <a:r>
              <a:rPr lang="en-AU" baseline="0" dirty="0" smtClean="0"/>
              <a:t>Workshop emphasised the importance of providing a high quality, credible, useful resource </a:t>
            </a:r>
          </a:p>
          <a:p>
            <a:r>
              <a:rPr lang="en-AU" baseline="0" dirty="0" smtClean="0"/>
              <a:t>Meeting outlined our view of the shortcomings</a:t>
            </a:r>
            <a:endParaRPr lang="en-AU" dirty="0"/>
          </a:p>
        </p:txBody>
      </p:sp>
      <p:sp>
        <p:nvSpPr>
          <p:cNvPr id="4" name="Footer Placeholder 3"/>
          <p:cNvSpPr>
            <a:spLocks noGrp="1"/>
          </p:cNvSpPr>
          <p:nvPr>
            <p:ph type="ftr" sz="quarter" idx="10"/>
          </p:nvPr>
        </p:nvSpPr>
        <p:spPr/>
        <p:txBody>
          <a:bodyPr/>
          <a:lstStyle/>
          <a:p>
            <a:pPr>
              <a:defRPr/>
            </a:pPr>
            <a:r>
              <a:rPr lang="en-AU" smtClean="0">
                <a:solidFill>
                  <a:prstClr val="black"/>
                </a:solidFill>
              </a:rPr>
              <a:t>DM Workshop 2015</a:t>
            </a:r>
            <a:endParaRPr lang="en-AU" dirty="0">
              <a:solidFill>
                <a:prstClr val="black"/>
              </a:solidFill>
            </a:endParaRPr>
          </a:p>
        </p:txBody>
      </p:sp>
      <p:sp>
        <p:nvSpPr>
          <p:cNvPr id="5" name="Slide Number Placeholder 4"/>
          <p:cNvSpPr>
            <a:spLocks noGrp="1"/>
          </p:cNvSpPr>
          <p:nvPr>
            <p:ph type="sldNum" sz="quarter" idx="11"/>
          </p:nvPr>
        </p:nvSpPr>
        <p:spPr/>
        <p:txBody>
          <a:bodyPr/>
          <a:lstStyle/>
          <a:p>
            <a:pPr>
              <a:defRPr/>
            </a:pPr>
            <a:fld id="{252C91B2-18A7-45EA-9057-4D9F69198090}" type="slidenum">
              <a:rPr lang="en-AU" smtClean="0">
                <a:solidFill>
                  <a:prstClr val="black"/>
                </a:solidFill>
              </a:rPr>
              <a:pPr>
                <a:defRPr/>
              </a:pPr>
              <a:t>3</a:t>
            </a:fld>
            <a:endParaRPr lang="en-AU" dirty="0">
              <a:solidFill>
                <a:prstClr val="black"/>
              </a:solidFill>
            </a:endParaRPr>
          </a:p>
        </p:txBody>
      </p:sp>
    </p:spTree>
    <p:extLst>
      <p:ext uri="{BB962C8B-B14F-4D97-AF65-F5344CB8AC3E}">
        <p14:creationId xmlns:p14="http://schemas.microsoft.com/office/powerpoint/2010/main" val="1184428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Assessed</a:t>
            </a:r>
            <a:r>
              <a:rPr lang="en-AU" baseline="0" dirty="0" smtClean="0"/>
              <a:t> DAPR against the NER (the intent of the rules not required)</a:t>
            </a:r>
          </a:p>
          <a:p>
            <a:r>
              <a:rPr lang="en-AU" baseline="0" dirty="0" smtClean="0"/>
              <a:t>Workshop emphasised the importance of providing a high quality, credible, useful resource </a:t>
            </a:r>
          </a:p>
          <a:p>
            <a:r>
              <a:rPr lang="en-AU" baseline="0" dirty="0" smtClean="0"/>
              <a:t>Meeting outlined our view of the shortcomings</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AU" smtClean="0">
                <a:solidFill>
                  <a:prstClr val="black"/>
                </a:solidFill>
              </a:rPr>
              <a:t>DM Workshop 2015</a:t>
            </a:r>
            <a:endParaRPr lang="en-AU" dirty="0">
              <a:solidFill>
                <a:prstClr val="black"/>
              </a:solidFill>
            </a:endParaRPr>
          </a:p>
        </p:txBody>
      </p:sp>
      <p:sp>
        <p:nvSpPr>
          <p:cNvPr id="5" name="Slide Number Placeholder 4"/>
          <p:cNvSpPr>
            <a:spLocks noGrp="1"/>
          </p:cNvSpPr>
          <p:nvPr>
            <p:ph type="sldNum" sz="quarter" idx="11"/>
          </p:nvPr>
        </p:nvSpPr>
        <p:spPr/>
        <p:txBody>
          <a:bodyPr/>
          <a:lstStyle/>
          <a:p>
            <a:pPr>
              <a:defRPr/>
            </a:pPr>
            <a:fld id="{252C91B2-18A7-45EA-9057-4D9F69198090}" type="slidenum">
              <a:rPr lang="en-AU" smtClean="0">
                <a:solidFill>
                  <a:prstClr val="black"/>
                </a:solidFill>
              </a:rPr>
              <a:pPr>
                <a:defRPr/>
              </a:pPr>
              <a:t>4</a:t>
            </a:fld>
            <a:endParaRPr lang="en-AU" dirty="0">
              <a:solidFill>
                <a:prstClr val="black"/>
              </a:solidFill>
            </a:endParaRPr>
          </a:p>
        </p:txBody>
      </p:sp>
    </p:spTree>
    <p:extLst>
      <p:ext uri="{BB962C8B-B14F-4D97-AF65-F5344CB8AC3E}">
        <p14:creationId xmlns:p14="http://schemas.microsoft.com/office/powerpoint/2010/main" val="1184428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Always happy to hear the views of stakeholders</a:t>
            </a:r>
            <a:endParaRPr lang="en-AU" dirty="0"/>
          </a:p>
        </p:txBody>
      </p:sp>
      <p:sp>
        <p:nvSpPr>
          <p:cNvPr id="4" name="Footer Placeholder 3"/>
          <p:cNvSpPr>
            <a:spLocks noGrp="1"/>
          </p:cNvSpPr>
          <p:nvPr>
            <p:ph type="ftr" sz="quarter" idx="10"/>
          </p:nvPr>
        </p:nvSpPr>
        <p:spPr/>
        <p:txBody>
          <a:bodyPr/>
          <a:lstStyle/>
          <a:p>
            <a:pPr>
              <a:defRPr/>
            </a:pPr>
            <a:r>
              <a:rPr lang="en-AU" smtClean="0">
                <a:solidFill>
                  <a:prstClr val="black"/>
                </a:solidFill>
              </a:rPr>
              <a:t>DM Workshop 2015</a:t>
            </a:r>
            <a:endParaRPr lang="en-AU" dirty="0">
              <a:solidFill>
                <a:prstClr val="black"/>
              </a:solidFill>
            </a:endParaRPr>
          </a:p>
        </p:txBody>
      </p:sp>
      <p:sp>
        <p:nvSpPr>
          <p:cNvPr id="5" name="Slide Number Placeholder 4"/>
          <p:cNvSpPr>
            <a:spLocks noGrp="1"/>
          </p:cNvSpPr>
          <p:nvPr>
            <p:ph type="sldNum" sz="quarter" idx="11"/>
          </p:nvPr>
        </p:nvSpPr>
        <p:spPr/>
        <p:txBody>
          <a:bodyPr/>
          <a:lstStyle/>
          <a:p>
            <a:pPr>
              <a:defRPr/>
            </a:pPr>
            <a:fld id="{252C91B2-18A7-45EA-9057-4D9F69198090}" type="slidenum">
              <a:rPr lang="en-AU" smtClean="0">
                <a:solidFill>
                  <a:prstClr val="black"/>
                </a:solidFill>
              </a:rPr>
              <a:pPr>
                <a:defRPr/>
              </a:pPr>
              <a:t>5</a:t>
            </a:fld>
            <a:endParaRPr lang="en-AU" dirty="0">
              <a:solidFill>
                <a:prstClr val="black"/>
              </a:solidFill>
            </a:endParaRPr>
          </a:p>
        </p:txBody>
      </p:sp>
    </p:spTree>
    <p:extLst>
      <p:ext uri="{BB962C8B-B14F-4D97-AF65-F5344CB8AC3E}">
        <p14:creationId xmlns:p14="http://schemas.microsoft.com/office/powerpoint/2010/main" val="1184428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For the foreseeable future it is likely that capex will be dominated by replacement expenditure</a:t>
            </a:r>
            <a:endParaRPr lang="en-AU" dirty="0"/>
          </a:p>
        </p:txBody>
      </p:sp>
      <p:sp>
        <p:nvSpPr>
          <p:cNvPr id="4" name="Footer Placeholder 3"/>
          <p:cNvSpPr>
            <a:spLocks noGrp="1"/>
          </p:cNvSpPr>
          <p:nvPr>
            <p:ph type="ftr" sz="quarter" idx="10"/>
          </p:nvPr>
        </p:nvSpPr>
        <p:spPr/>
        <p:txBody>
          <a:bodyPr/>
          <a:lstStyle/>
          <a:p>
            <a:pPr>
              <a:defRPr/>
            </a:pPr>
            <a:r>
              <a:rPr lang="en-AU" smtClean="0">
                <a:solidFill>
                  <a:prstClr val="black"/>
                </a:solidFill>
              </a:rPr>
              <a:t>DM Workshop 2015</a:t>
            </a:r>
            <a:endParaRPr lang="en-AU" dirty="0">
              <a:solidFill>
                <a:prstClr val="black"/>
              </a:solidFill>
            </a:endParaRPr>
          </a:p>
        </p:txBody>
      </p:sp>
      <p:sp>
        <p:nvSpPr>
          <p:cNvPr id="5" name="Slide Number Placeholder 4"/>
          <p:cNvSpPr>
            <a:spLocks noGrp="1"/>
          </p:cNvSpPr>
          <p:nvPr>
            <p:ph type="sldNum" sz="quarter" idx="11"/>
          </p:nvPr>
        </p:nvSpPr>
        <p:spPr/>
        <p:txBody>
          <a:bodyPr/>
          <a:lstStyle/>
          <a:p>
            <a:pPr>
              <a:defRPr/>
            </a:pPr>
            <a:fld id="{252C91B2-18A7-45EA-9057-4D9F69198090}" type="slidenum">
              <a:rPr lang="en-AU" smtClean="0">
                <a:solidFill>
                  <a:prstClr val="black"/>
                </a:solidFill>
              </a:rPr>
              <a:pPr>
                <a:defRPr/>
              </a:pPr>
              <a:t>6</a:t>
            </a:fld>
            <a:endParaRPr lang="en-AU" dirty="0">
              <a:solidFill>
                <a:prstClr val="black"/>
              </a:solidFill>
            </a:endParaRPr>
          </a:p>
        </p:txBody>
      </p:sp>
    </p:spTree>
    <p:extLst>
      <p:ext uri="{BB962C8B-B14F-4D97-AF65-F5344CB8AC3E}">
        <p14:creationId xmlns:p14="http://schemas.microsoft.com/office/powerpoint/2010/main" val="1184428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Our expectation</a:t>
            </a:r>
            <a:r>
              <a:rPr lang="en-AU" baseline="0" dirty="0" smtClean="0"/>
              <a:t> is that the NSPs have had sufficient time to </a:t>
            </a:r>
            <a:r>
              <a:rPr lang="en-AU" sz="1200" kern="1200" dirty="0" smtClean="0">
                <a:solidFill>
                  <a:schemeClr val="tx1"/>
                </a:solidFill>
                <a:effectLst/>
                <a:latin typeface="+mn-lt"/>
                <a:ea typeface="+mn-ea"/>
                <a:cs typeface="+mn-cs"/>
              </a:rPr>
              <a:t>trial and test non-network solutions, and that they should be considered a standard part of Good Electricity Industry Practice. This means we expect to see positive business cases for non-network solutions akin to those of standard solutions. </a:t>
            </a:r>
          </a:p>
          <a:p>
            <a:endParaRPr lang="en-AU" sz="1200" kern="1200" dirty="0" smtClean="0">
              <a:solidFill>
                <a:schemeClr val="tx1"/>
              </a:solidFill>
              <a:effectLst/>
              <a:latin typeface="+mn-lt"/>
              <a:ea typeface="+mn-ea"/>
              <a:cs typeface="+mn-cs"/>
            </a:endParaRPr>
          </a:p>
          <a:p>
            <a:r>
              <a:rPr lang="en-AU" sz="1400" kern="1200" dirty="0" smtClean="0">
                <a:solidFill>
                  <a:schemeClr val="tx1"/>
                </a:solidFill>
                <a:effectLst/>
                <a:latin typeface="+mn-lt"/>
                <a:ea typeface="+mn-ea"/>
                <a:cs typeface="+mn-cs"/>
              </a:rPr>
              <a:t>Ausgrid - </a:t>
            </a:r>
            <a:r>
              <a:rPr lang="en-AU" sz="1200" kern="1200" dirty="0" smtClean="0">
                <a:solidFill>
                  <a:schemeClr val="tx1"/>
                </a:solidFill>
                <a:effectLst/>
                <a:latin typeface="+mn-lt"/>
                <a:ea typeface="+mn-ea"/>
                <a:cs typeface="+mn-cs"/>
              </a:rPr>
              <a:t>eight proposed broad-based demand management initiatives ($22m).</a:t>
            </a:r>
            <a:r>
              <a:rPr lang="en-AU" sz="1400" kern="120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Over</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optimistic assumptions of up stream benefits for 6 proposed initiatives - n</a:t>
            </a:r>
            <a:r>
              <a:rPr lang="en-AU" sz="1150" kern="1200" dirty="0" smtClean="0">
                <a:solidFill>
                  <a:schemeClr val="tx1"/>
                </a:solidFill>
                <a:effectLst/>
                <a:latin typeface="+mn-lt"/>
                <a:ea typeface="+mn-ea"/>
                <a:cs typeface="+mn-cs"/>
              </a:rPr>
              <a:t>ot satisfied that the benefits of the initiatives will outweigh the costs</a:t>
            </a:r>
            <a:r>
              <a:rPr lang="en-AU" sz="1200" kern="1200" dirty="0" smtClean="0">
                <a:solidFill>
                  <a:schemeClr val="tx1"/>
                </a:solidFill>
                <a:effectLst/>
                <a:latin typeface="+mn-lt"/>
                <a:ea typeface="+mn-ea"/>
                <a:cs typeface="+mn-cs"/>
              </a:rPr>
              <a:t>; </a:t>
            </a:r>
            <a:r>
              <a:rPr lang="en-AU" sz="1400" kern="1200" dirty="0" smtClean="0">
                <a:solidFill>
                  <a:schemeClr val="tx1"/>
                </a:solidFill>
                <a:effectLst/>
                <a:latin typeface="+mn-lt"/>
                <a:ea typeface="+mn-ea"/>
                <a:cs typeface="+mn-cs"/>
              </a:rPr>
              <a:t>other 2 - </a:t>
            </a:r>
            <a:r>
              <a:rPr lang="en-AU" sz="1200" kern="1200" dirty="0" smtClean="0">
                <a:solidFill>
                  <a:schemeClr val="tx1"/>
                </a:solidFill>
                <a:effectLst/>
                <a:latin typeface="+mn-lt"/>
                <a:ea typeface="+mn-ea"/>
                <a:cs typeface="+mn-cs"/>
              </a:rPr>
              <a:t>do not consider an increase in funding is required </a:t>
            </a:r>
            <a:endParaRPr lang="en-AU" sz="1400" kern="1200" dirty="0" smtClean="0">
              <a:solidFill>
                <a:schemeClr val="tx1"/>
              </a:solidFill>
              <a:effectLst/>
              <a:latin typeface="+mn-lt"/>
              <a:ea typeface="+mn-ea"/>
              <a:cs typeface="+mn-cs"/>
            </a:endParaRPr>
          </a:p>
          <a:p>
            <a:endParaRPr lang="en-AU" dirty="0" smtClean="0"/>
          </a:p>
          <a:p>
            <a:r>
              <a:rPr lang="en-US" dirty="0" smtClean="0"/>
              <a:t>Energex - unable to specify with any precision which projects were deferred as a result of its 144 MVA reduction in maximum demand, over optimistic assumed benefits of broad based DM (time and spatial coincidence), understated the benefits of mandated tariff reform ($5m allowed out of $95m proposed)</a:t>
            </a:r>
          </a:p>
          <a:p>
            <a:endParaRPr lang="en-US" dirty="0" smtClean="0"/>
          </a:p>
          <a:p>
            <a:r>
              <a:rPr lang="en-US" dirty="0" smtClean="0"/>
              <a:t>"it is most appropriate to rely on the incentive framework, together with the requirements in the RIT-D and the distribution Annual Planning Report, to drive the efficient use of demand management. The benefits of capex deferral would be shared with consumers through the Capital Expenditure Sharing Scheme (CESS). "</a:t>
            </a:r>
          </a:p>
          <a:p>
            <a:endParaRPr lang="en-AU" dirty="0"/>
          </a:p>
        </p:txBody>
      </p:sp>
      <p:sp>
        <p:nvSpPr>
          <p:cNvPr id="4" name="Footer Placeholder 3"/>
          <p:cNvSpPr>
            <a:spLocks noGrp="1"/>
          </p:cNvSpPr>
          <p:nvPr>
            <p:ph type="ftr" sz="quarter" idx="10"/>
          </p:nvPr>
        </p:nvSpPr>
        <p:spPr/>
        <p:txBody>
          <a:bodyPr/>
          <a:lstStyle/>
          <a:p>
            <a:pPr>
              <a:defRPr/>
            </a:pPr>
            <a:r>
              <a:rPr lang="en-AU" smtClean="0">
                <a:solidFill>
                  <a:prstClr val="black"/>
                </a:solidFill>
              </a:rPr>
              <a:t>DM Workshop 2015</a:t>
            </a:r>
            <a:endParaRPr lang="en-AU" dirty="0">
              <a:solidFill>
                <a:prstClr val="black"/>
              </a:solidFill>
            </a:endParaRPr>
          </a:p>
        </p:txBody>
      </p:sp>
      <p:sp>
        <p:nvSpPr>
          <p:cNvPr id="5" name="Slide Number Placeholder 4"/>
          <p:cNvSpPr>
            <a:spLocks noGrp="1"/>
          </p:cNvSpPr>
          <p:nvPr>
            <p:ph type="sldNum" sz="quarter" idx="11"/>
          </p:nvPr>
        </p:nvSpPr>
        <p:spPr/>
        <p:txBody>
          <a:bodyPr/>
          <a:lstStyle/>
          <a:p>
            <a:pPr>
              <a:defRPr/>
            </a:pPr>
            <a:fld id="{252C91B2-18A7-45EA-9057-4D9F69198090}" type="slidenum">
              <a:rPr lang="en-AU" smtClean="0">
                <a:solidFill>
                  <a:prstClr val="black"/>
                </a:solidFill>
              </a:rPr>
              <a:pPr>
                <a:defRPr/>
              </a:pPr>
              <a:t>7</a:t>
            </a:fld>
            <a:endParaRPr lang="en-AU" dirty="0">
              <a:solidFill>
                <a:prstClr val="black"/>
              </a:solidFill>
            </a:endParaRPr>
          </a:p>
        </p:txBody>
      </p:sp>
    </p:spTree>
    <p:extLst>
      <p:ext uri="{BB962C8B-B14F-4D97-AF65-F5344CB8AC3E}">
        <p14:creationId xmlns:p14="http://schemas.microsoft.com/office/powerpoint/2010/main" val="1184428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Purpose of new DMIS/DMIA</a:t>
            </a:r>
          </a:p>
          <a:p>
            <a:r>
              <a:rPr lang="en-US" dirty="0" smtClean="0"/>
              <a:t>The purpose of the new incentive scheme is to encourage least cost network investment and operation by allowing distribution businesses to access a proportion of the full benefits delivered by DM options.</a:t>
            </a:r>
          </a:p>
          <a:p>
            <a:endParaRPr lang="en-US" dirty="0" smtClean="0"/>
          </a:p>
          <a:p>
            <a:r>
              <a:rPr lang="en-US" dirty="0" smtClean="0"/>
              <a:t>The innovation allowance focusses on providing an additional source of funding for distribution businesses to experiment and trial innovative approaches.</a:t>
            </a:r>
            <a:endParaRPr lang="en-US" b="1" dirty="0" smtClean="0"/>
          </a:p>
          <a:p>
            <a:endParaRPr lang="en-US" b="1" dirty="0" smtClean="0"/>
          </a:p>
          <a:p>
            <a:r>
              <a:rPr lang="en-US" b="1" dirty="0" smtClean="0"/>
              <a:t>Submission to draft determination</a:t>
            </a:r>
          </a:p>
          <a:p>
            <a:r>
              <a:rPr lang="en-US" dirty="0" smtClean="0"/>
              <a:t>Supportive of the principles based approach to the development and application of the scheme and allowance.</a:t>
            </a:r>
          </a:p>
          <a:p>
            <a:endParaRPr lang="en-US" dirty="0" smtClean="0"/>
          </a:p>
          <a:p>
            <a:r>
              <a:rPr lang="en-US" dirty="0" smtClean="0"/>
              <a:t>Consider that the application of the scheme and allowance midway through a regulatory control period will create considerable costs and uncertainty</a:t>
            </a:r>
          </a:p>
          <a:p>
            <a:endParaRPr lang="en-US" dirty="0" smtClean="0"/>
          </a:p>
          <a:p>
            <a:r>
              <a:rPr lang="en-US" dirty="0" smtClean="0"/>
              <a:t>Support the decision not to require the making of a demand management guideline – consultation on scheme</a:t>
            </a:r>
            <a:r>
              <a:rPr lang="en-US" baseline="0" dirty="0" smtClean="0"/>
              <a:t> and application through F&amp;A is sufficient</a:t>
            </a:r>
            <a:endParaRPr lang="en-US" dirty="0" smtClean="0"/>
          </a:p>
          <a:p>
            <a:endParaRPr lang="en-US" dirty="0" smtClean="0"/>
          </a:p>
          <a:p>
            <a:r>
              <a:rPr lang="en-US" dirty="0" smtClean="0"/>
              <a:t>Support the need for the distribution businesses to report on demand management projects under the scheme and innovation allowance and the flexibility afforded to us in designing the reporting requirements</a:t>
            </a:r>
          </a:p>
          <a:p>
            <a:endParaRPr lang="en-US" dirty="0" smtClean="0"/>
          </a:p>
          <a:p>
            <a:r>
              <a:rPr lang="en-US" dirty="0" smtClean="0"/>
              <a:t>Will further consider whether it is necessary to amend the expenditure forecast assessment guidelines or otherwise separately set out our assessment approach to demand management in more detail, in light of the application of new rules for demand management</a:t>
            </a:r>
          </a:p>
          <a:p>
            <a:endParaRPr lang="en-AU" dirty="0"/>
          </a:p>
        </p:txBody>
      </p:sp>
      <p:sp>
        <p:nvSpPr>
          <p:cNvPr id="4" name="Slide Number Placeholder 3"/>
          <p:cNvSpPr>
            <a:spLocks noGrp="1"/>
          </p:cNvSpPr>
          <p:nvPr>
            <p:ph type="sldNum" sz="quarter" idx="10"/>
          </p:nvPr>
        </p:nvSpPr>
        <p:spPr/>
        <p:txBody>
          <a:bodyPr/>
          <a:lstStyle/>
          <a:p>
            <a:fld id="{82DA3F17-C82A-4100-B172-B64CF62EAEC8}" type="slidenum">
              <a:rPr lang="en-AU" smtClean="0"/>
              <a:t>8</a:t>
            </a:fld>
            <a:endParaRPr lang="en-AU"/>
          </a:p>
        </p:txBody>
      </p:sp>
    </p:spTree>
    <p:extLst>
      <p:ext uri="{BB962C8B-B14F-4D97-AF65-F5344CB8AC3E}">
        <p14:creationId xmlns:p14="http://schemas.microsoft.com/office/powerpoint/2010/main" val="3839776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r</a:t>
            </a:r>
            <a:r>
              <a:rPr lang="en-US" dirty="0" smtClean="0"/>
              <a:t>egulatory proposals:</a:t>
            </a:r>
          </a:p>
          <a:p>
            <a:endParaRPr lang="en-US" dirty="0" smtClean="0"/>
          </a:p>
          <a:p>
            <a:r>
              <a:rPr lang="en-US" sz="1200" b="0" i="0" u="none" strike="noStrike" kern="1200" baseline="0" dirty="0" err="1" smtClean="0">
                <a:solidFill>
                  <a:schemeClr val="tx1"/>
                </a:solidFill>
                <a:latin typeface="+mn-lt"/>
                <a:ea typeface="+mn-ea"/>
                <a:cs typeface="+mn-cs"/>
              </a:rPr>
              <a:t>Ausnet</a:t>
            </a:r>
            <a:r>
              <a:rPr lang="en-US" sz="1200" b="0" i="0" u="none" strike="noStrike" kern="1200" baseline="0" dirty="0" smtClean="0">
                <a:solidFill>
                  <a:schemeClr val="tx1"/>
                </a:solidFill>
                <a:latin typeface="+mn-lt"/>
                <a:ea typeface="+mn-ea"/>
                <a:cs typeface="+mn-cs"/>
              </a:rPr>
              <a:t>, United Energy and </a:t>
            </a:r>
            <a:r>
              <a:rPr lang="en-US" sz="1200" b="0" i="0" u="none" strike="noStrike" kern="1200" baseline="0" dirty="0" err="1" smtClean="0">
                <a:solidFill>
                  <a:schemeClr val="tx1"/>
                </a:solidFill>
                <a:latin typeface="+mn-lt"/>
                <a:ea typeface="+mn-ea"/>
                <a:cs typeface="+mn-cs"/>
              </a:rPr>
              <a:t>Jemena</a:t>
            </a:r>
            <a:r>
              <a:rPr lang="en-US" sz="1200" b="0" i="0" u="none" strike="noStrike" kern="1200" baseline="0" dirty="0" smtClean="0">
                <a:solidFill>
                  <a:schemeClr val="tx1"/>
                </a:solidFill>
                <a:latin typeface="+mn-lt"/>
                <a:ea typeface="+mn-ea"/>
                <a:cs typeface="+mn-cs"/>
              </a:rPr>
              <a:t> proposed an increase in their DMIA allowance for 2016-20 period as follows:</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		</a:t>
            </a:r>
            <a:r>
              <a:rPr lang="fr-FR" sz="1200" b="1" i="0" u="none" strike="noStrike" kern="1200" baseline="0" dirty="0" smtClean="0">
                <a:solidFill>
                  <a:schemeClr val="tx1"/>
                </a:solidFill>
                <a:latin typeface="+mn-lt"/>
                <a:ea typeface="+mn-ea"/>
                <a:cs typeface="+mn-cs"/>
              </a:rPr>
              <a:t>2011-15	2016-20</a:t>
            </a:r>
          </a:p>
          <a:p>
            <a:r>
              <a:rPr lang="fr-FR" sz="1200" b="0" i="0" u="none" strike="noStrike" kern="1200" baseline="0" dirty="0" err="1" smtClean="0">
                <a:solidFill>
                  <a:schemeClr val="tx1"/>
                </a:solidFill>
                <a:latin typeface="+mn-lt"/>
                <a:ea typeface="+mn-ea"/>
                <a:cs typeface="+mn-cs"/>
              </a:rPr>
              <a:t>Ausnet</a:t>
            </a:r>
            <a:r>
              <a:rPr lang="fr-FR" sz="1200" b="0" i="0" u="none" strike="noStrike" kern="1200" baseline="0" dirty="0" smtClean="0">
                <a:solidFill>
                  <a:schemeClr val="tx1"/>
                </a:solidFill>
                <a:latin typeface="+mn-lt"/>
                <a:ea typeface="+mn-ea"/>
                <a:cs typeface="+mn-cs"/>
              </a:rPr>
              <a:t> Services 	$3 million 	$10 million 	</a:t>
            </a:r>
          </a:p>
          <a:p>
            <a:r>
              <a:rPr lang="en-US" sz="1200" b="0" i="0" u="none" strike="noStrike" kern="1200" baseline="0" dirty="0" smtClean="0">
                <a:solidFill>
                  <a:schemeClr val="tx1"/>
                </a:solidFill>
                <a:latin typeface="+mn-lt"/>
                <a:ea typeface="+mn-ea"/>
                <a:cs typeface="+mn-cs"/>
              </a:rPr>
              <a:t>United Energy 	$2 million 	$6.6 million 	</a:t>
            </a:r>
          </a:p>
          <a:p>
            <a:r>
              <a:rPr lang="de-DE" sz="1200" b="0" i="0" u="none" strike="noStrike" kern="1200" baseline="0" dirty="0" smtClean="0">
                <a:solidFill>
                  <a:schemeClr val="tx1"/>
                </a:solidFill>
                <a:latin typeface="+mn-lt"/>
                <a:ea typeface="+mn-ea"/>
                <a:cs typeface="+mn-cs"/>
              </a:rPr>
              <a:t>Jemena 		$1 million 	$5.6 million 	</a:t>
            </a:r>
          </a:p>
          <a:p>
            <a:endParaRPr lang="en-US" dirty="0" smtClean="0"/>
          </a:p>
          <a:p>
            <a:r>
              <a:rPr lang="en-US" dirty="0" err="1" smtClean="0"/>
              <a:t>CitiPower</a:t>
            </a:r>
            <a:r>
              <a:rPr lang="en-US" dirty="0" smtClean="0"/>
              <a:t> and </a:t>
            </a:r>
            <a:r>
              <a:rPr lang="en-US" dirty="0" err="1" smtClean="0"/>
              <a:t>Powercor</a:t>
            </a:r>
            <a:r>
              <a:rPr lang="en-US" dirty="0" smtClean="0"/>
              <a:t> have not proposed an increase to their DMIA. Instead they have proposed that we amend the scheme to allow further funding to be sought, above the capped amount, for demand management projects after pre-approval by the AER. Both </a:t>
            </a:r>
            <a:r>
              <a:rPr lang="en-US" dirty="0" err="1" smtClean="0"/>
              <a:t>CitiPower</a:t>
            </a:r>
            <a:r>
              <a:rPr lang="en-US" dirty="0" smtClean="0"/>
              <a:t> and </a:t>
            </a:r>
            <a:r>
              <a:rPr lang="en-US" dirty="0" err="1" smtClean="0"/>
              <a:t>Powercor</a:t>
            </a:r>
            <a:r>
              <a:rPr lang="en-US" dirty="0" smtClean="0"/>
              <a:t> have not provided any additional information on how this amendment should be implemented or how projects should be considered for approval by the AER.</a:t>
            </a:r>
          </a:p>
          <a:p>
            <a:endParaRPr lang="en-US" dirty="0" smtClean="0"/>
          </a:p>
          <a:p>
            <a:r>
              <a:rPr lang="en-US" dirty="0" smtClean="0"/>
              <a:t>Have</a:t>
            </a:r>
            <a:r>
              <a:rPr lang="en-US" baseline="0" dirty="0" smtClean="0"/>
              <a:t> </a:t>
            </a:r>
            <a:r>
              <a:rPr lang="en-US" dirty="0" smtClean="0"/>
              <a:t>submissions on</a:t>
            </a:r>
            <a:r>
              <a:rPr lang="en-US" baseline="0" dirty="0" smtClean="0"/>
              <a:t> </a:t>
            </a:r>
            <a:r>
              <a:rPr lang="en-US" dirty="0" smtClean="0"/>
              <a:t>for VIC:</a:t>
            </a:r>
          </a:p>
          <a:p>
            <a:pPr marL="171450" indent="-171450">
              <a:buFontTx/>
              <a:buChar char="-"/>
            </a:pPr>
            <a:r>
              <a:rPr lang="en-US" baseline="0" dirty="0" smtClean="0"/>
              <a:t>Victoria Greenhouse Alliances </a:t>
            </a:r>
          </a:p>
          <a:p>
            <a:pPr marL="171450" indent="-171450">
              <a:buFontTx/>
              <a:buChar char="-"/>
            </a:pPr>
            <a:r>
              <a:rPr lang="en-US" baseline="0" dirty="0" smtClean="0"/>
              <a:t>Victorian Department of Economic Development, Jobs, Transport &amp; Resources.</a:t>
            </a:r>
            <a:endParaRPr lang="en-US" dirty="0" smtClean="0"/>
          </a:p>
          <a:p>
            <a:endParaRPr lang="en-US" dirty="0" smtClean="0"/>
          </a:p>
          <a:p>
            <a:endParaRPr lang="en-US" dirty="0" smtClean="0"/>
          </a:p>
          <a:p>
            <a:r>
              <a:rPr lang="en-US" dirty="0" smtClean="0"/>
              <a:t>Can</a:t>
            </a:r>
            <a:r>
              <a:rPr lang="en-US" baseline="0" dirty="0" smtClean="0"/>
              <a:t> only say that this is s</a:t>
            </a:r>
            <a:r>
              <a:rPr lang="en-US" dirty="0" smtClean="0"/>
              <a:t>till</a:t>
            </a:r>
            <a:r>
              <a:rPr lang="en-US" baseline="0" dirty="0" smtClean="0"/>
              <a:t> under consideration. </a:t>
            </a:r>
          </a:p>
          <a:p>
            <a:endParaRPr lang="en-US" baseline="0" dirty="0" smtClean="0"/>
          </a:p>
          <a:p>
            <a:r>
              <a:rPr lang="en-US" baseline="0" dirty="0" smtClean="0"/>
              <a:t>Consistent with our proposed approach in our Framework and Approach (F&amp;A); </a:t>
            </a:r>
            <a:r>
              <a:rPr lang="en-US" dirty="0" smtClean="0"/>
              <a:t>continue Part A of the DMIS (that is, the DMIA component)</a:t>
            </a:r>
            <a:r>
              <a:rPr lang="en-US" baseline="0" dirty="0" smtClean="0"/>
              <a:t> and </a:t>
            </a:r>
            <a:r>
              <a:rPr lang="en-US" dirty="0" smtClean="0"/>
              <a:t>not apply Part B of the DMIS because we have decided to apply a revenue cap form of control.</a:t>
            </a:r>
            <a:r>
              <a:rPr lang="en-US" baseline="0" dirty="0" smtClean="0"/>
              <a:t> </a:t>
            </a:r>
            <a:r>
              <a:rPr lang="en-US" dirty="0" smtClean="0"/>
              <a:t>VIC F&amp;A</a:t>
            </a:r>
            <a:r>
              <a:rPr lang="en-US" baseline="0" dirty="0" smtClean="0"/>
              <a:t> avoided setting the cap; “We will set the quantum of the allowance in the determination” (p. 114)</a:t>
            </a:r>
          </a:p>
          <a:p>
            <a:endParaRPr lang="en-US" baseline="0" dirty="0" smtClean="0"/>
          </a:p>
          <a:p>
            <a:r>
              <a:rPr lang="en-US" b="1" baseline="0" dirty="0" smtClean="0"/>
              <a:t>Our decision…</a:t>
            </a:r>
          </a:p>
          <a:p>
            <a:r>
              <a:rPr lang="en-US" baseline="0" dirty="0" smtClean="0"/>
              <a:t>Apply the same modest cap - w</a:t>
            </a:r>
            <a:r>
              <a:rPr lang="en-US" dirty="0" smtClean="0"/>
              <a:t>e do not consider it appropriate to develop an alternative incentive structure or increase the size of the DMIA in parallel to the AEMC's review. Whilst</a:t>
            </a:r>
            <a:r>
              <a:rPr lang="en-US" baseline="0" dirty="0" smtClean="0"/>
              <a:t> businesses have</a:t>
            </a:r>
            <a:r>
              <a:rPr lang="en-US" dirty="0" smtClean="0"/>
              <a:t> shown their commitment to demand management through the projects implemented in the 2011-15 regulatory period we do not consider additional funding is appropriate at this stage. Any change to the current allowance,</a:t>
            </a:r>
            <a:r>
              <a:rPr lang="en-US" baseline="0" dirty="0" smtClean="0"/>
              <a:t> </a:t>
            </a:r>
            <a:r>
              <a:rPr lang="en-US" dirty="0" smtClean="0"/>
              <a:t>which was originally set by scaling the allowance to the relative size of each DNSP's average annual revenue,  should</a:t>
            </a:r>
            <a:r>
              <a:rPr lang="en-US" baseline="0" dirty="0" smtClean="0"/>
              <a:t> be </a:t>
            </a:r>
            <a:r>
              <a:rPr lang="en-US" dirty="0" smtClean="0"/>
              <a:t>considered at a whole of industry level, rather than each individual business. This will be done during the development of the new scheme.</a:t>
            </a:r>
            <a:r>
              <a:rPr lang="en-US" baseline="0" dirty="0" smtClean="0"/>
              <a:t> [this is not necessarily reflected in the current rules – we can consider an amount in applying the scheme to individual businesses but have chosen not to do so because of the pending rule change – this has been criticized by stakeholders]</a:t>
            </a:r>
            <a:endParaRPr lang="en-US" dirty="0" smtClean="0"/>
          </a:p>
          <a:p>
            <a:endParaRPr lang="en-US" dirty="0" smtClean="0"/>
          </a:p>
          <a:p>
            <a:r>
              <a:rPr lang="en-US" baseline="0" dirty="0" smtClean="0"/>
              <a:t>Cap will be considered in the development of the </a:t>
            </a:r>
            <a:r>
              <a:rPr lang="en-US" baseline="0" smtClean="0"/>
              <a:t>new DMIA.</a:t>
            </a:r>
            <a:endParaRPr lang="en-US" dirty="0" smtClean="0"/>
          </a:p>
          <a:p>
            <a:endParaRPr lang="en-US" dirty="0" smtClean="0"/>
          </a:p>
          <a:p>
            <a:endParaRPr lang="en-AU" dirty="0"/>
          </a:p>
        </p:txBody>
      </p:sp>
      <p:sp>
        <p:nvSpPr>
          <p:cNvPr id="4" name="Slide Number Placeholder 3"/>
          <p:cNvSpPr>
            <a:spLocks noGrp="1"/>
          </p:cNvSpPr>
          <p:nvPr>
            <p:ph type="sldNum" sz="quarter" idx="10"/>
          </p:nvPr>
        </p:nvSpPr>
        <p:spPr/>
        <p:txBody>
          <a:bodyPr/>
          <a:lstStyle/>
          <a:p>
            <a:fld id="{82DA3F17-C82A-4100-B172-B64CF62EAEC8}" type="slidenum">
              <a:rPr lang="en-AU" smtClean="0"/>
              <a:t>9</a:t>
            </a:fld>
            <a:endParaRPr lang="en-AU"/>
          </a:p>
        </p:txBody>
      </p:sp>
    </p:spTree>
    <p:extLst>
      <p:ext uri="{BB962C8B-B14F-4D97-AF65-F5344CB8AC3E}">
        <p14:creationId xmlns:p14="http://schemas.microsoft.com/office/powerpoint/2010/main" val="599325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fld id="{EFA8B57C-0F19-6F44-86A0-CCBF5C5B9DDD}" type="datetime1">
              <a:rPr lang="en-AU" smtClean="0"/>
              <a:t>31/07/2015</a:t>
            </a:fld>
            <a:endParaRPr lang="en-AU" dirty="0"/>
          </a:p>
        </p:txBody>
      </p:sp>
      <p:sp>
        <p:nvSpPr>
          <p:cNvPr id="8" name="Footer Placeholder 7"/>
          <p:cNvSpPr>
            <a:spLocks noGrp="1"/>
          </p:cNvSpPr>
          <p:nvPr>
            <p:ph type="ftr" sz="quarter" idx="11"/>
          </p:nvPr>
        </p:nvSpPr>
        <p:spPr/>
        <p:txBody>
          <a:bodyPr/>
          <a:lstStyle>
            <a:lvl1pPr>
              <a:defRPr/>
            </a:lvl1pPr>
            <a:extLst/>
          </a:lstStyle>
          <a:p>
            <a:pPr>
              <a:defRPr/>
            </a:pPr>
            <a:endParaRPr lang="en-AU" dirty="0"/>
          </a:p>
        </p:txBody>
      </p:sp>
      <p:sp>
        <p:nvSpPr>
          <p:cNvPr id="9" name="Slide Number Placeholder 10"/>
          <p:cNvSpPr>
            <a:spLocks noGrp="1"/>
          </p:cNvSpPr>
          <p:nvPr>
            <p:ph type="sldNum" sz="quarter" idx="12"/>
          </p:nvPr>
        </p:nvSpPr>
        <p:spPr/>
        <p:txBody>
          <a:bodyPr/>
          <a:lstStyle>
            <a:lvl1pPr>
              <a:defRPr/>
            </a:lvl1pPr>
            <a:extLst/>
          </a:lstStyle>
          <a:p>
            <a:pPr>
              <a:defRPr/>
            </a:pPr>
            <a:fld id="{CFE571F1-9FC9-4231-A77A-EE1A93D9C7AB}" type="slidenum">
              <a:rPr lang="en-AU"/>
              <a:pPr>
                <a:defRPr/>
              </a:pPr>
              <a:t>‹#›</a:t>
            </a:fld>
            <a:endParaRPr lang="en-AU" dirty="0"/>
          </a:p>
        </p:txBody>
      </p:sp>
    </p:spTree>
    <p:extLst>
      <p:ext uri="{BB962C8B-B14F-4D97-AF65-F5344CB8AC3E}">
        <p14:creationId xmlns:p14="http://schemas.microsoft.com/office/powerpoint/2010/main" val="2218975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9AA6527D-9F51-544E-91EC-7045AF082F25}" type="datetime1">
              <a:rPr lang="en-AU" smtClean="0"/>
              <a:t>31/07/2015</a:t>
            </a:fld>
            <a:endParaRPr lang="en-AU" dirty="0"/>
          </a:p>
        </p:txBody>
      </p:sp>
      <p:sp>
        <p:nvSpPr>
          <p:cNvPr id="5" name="Footer Placeholder 17"/>
          <p:cNvSpPr>
            <a:spLocks noGrp="1"/>
          </p:cNvSpPr>
          <p:nvPr>
            <p:ph type="ftr" sz="quarter" idx="11"/>
          </p:nvPr>
        </p:nvSpPr>
        <p:spPr/>
        <p:txBody>
          <a:bodyPr/>
          <a:lstStyle>
            <a:lvl1pPr>
              <a:defRPr/>
            </a:lvl1pPr>
          </a:lstStyle>
          <a:p>
            <a:pPr>
              <a:defRPr/>
            </a:pPr>
            <a:endParaRPr lang="en-AU" dirty="0"/>
          </a:p>
        </p:txBody>
      </p:sp>
      <p:sp>
        <p:nvSpPr>
          <p:cNvPr id="6" name="Slide Number Placeholder 4"/>
          <p:cNvSpPr>
            <a:spLocks noGrp="1"/>
          </p:cNvSpPr>
          <p:nvPr>
            <p:ph type="sldNum" sz="quarter" idx="12"/>
          </p:nvPr>
        </p:nvSpPr>
        <p:spPr/>
        <p:txBody>
          <a:bodyPr/>
          <a:lstStyle>
            <a:lvl1pPr>
              <a:defRPr/>
            </a:lvl1pPr>
          </a:lstStyle>
          <a:p>
            <a:pPr>
              <a:defRPr/>
            </a:pPr>
            <a:fld id="{9F06F40F-4CF3-4336-B2A0-5C17822BCF40}" type="slidenum">
              <a:rPr lang="en-AU"/>
              <a:pPr>
                <a:defRPr/>
              </a:pPr>
              <a:t>‹#›</a:t>
            </a:fld>
            <a:endParaRPr lang="en-AU" dirty="0"/>
          </a:p>
        </p:txBody>
      </p:sp>
    </p:spTree>
    <p:extLst>
      <p:ext uri="{BB962C8B-B14F-4D97-AF65-F5344CB8AC3E}">
        <p14:creationId xmlns:p14="http://schemas.microsoft.com/office/powerpoint/2010/main" val="241221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D9D25100-35D9-C64A-855B-7AD3EE4AB531}" type="datetime1">
              <a:rPr lang="en-AU" smtClean="0"/>
              <a:t>31/07/2015</a:t>
            </a:fld>
            <a:endParaRPr lang="en-AU" dirty="0"/>
          </a:p>
        </p:txBody>
      </p:sp>
      <p:sp>
        <p:nvSpPr>
          <p:cNvPr id="5" name="Footer Placeholder 17"/>
          <p:cNvSpPr>
            <a:spLocks noGrp="1"/>
          </p:cNvSpPr>
          <p:nvPr>
            <p:ph type="ftr" sz="quarter" idx="11"/>
          </p:nvPr>
        </p:nvSpPr>
        <p:spPr/>
        <p:txBody>
          <a:bodyPr/>
          <a:lstStyle>
            <a:lvl1pPr>
              <a:defRPr/>
            </a:lvl1pPr>
          </a:lstStyle>
          <a:p>
            <a:pPr>
              <a:defRPr/>
            </a:pPr>
            <a:endParaRPr lang="en-AU" dirty="0"/>
          </a:p>
        </p:txBody>
      </p:sp>
      <p:sp>
        <p:nvSpPr>
          <p:cNvPr id="6" name="Slide Number Placeholder 4"/>
          <p:cNvSpPr>
            <a:spLocks noGrp="1"/>
          </p:cNvSpPr>
          <p:nvPr>
            <p:ph type="sldNum" sz="quarter" idx="12"/>
          </p:nvPr>
        </p:nvSpPr>
        <p:spPr/>
        <p:txBody>
          <a:bodyPr/>
          <a:lstStyle>
            <a:lvl1pPr>
              <a:defRPr/>
            </a:lvl1pPr>
          </a:lstStyle>
          <a:p>
            <a:pPr>
              <a:defRPr/>
            </a:pPr>
            <a:fld id="{C3F26210-BCCC-4792-BCAE-EB6175C86C82}" type="slidenum">
              <a:rPr lang="en-AU"/>
              <a:pPr>
                <a:defRPr/>
              </a:pPr>
              <a:t>‹#›</a:t>
            </a:fld>
            <a:endParaRPr lang="en-AU" dirty="0"/>
          </a:p>
        </p:txBody>
      </p:sp>
    </p:spTree>
    <p:extLst>
      <p:ext uri="{BB962C8B-B14F-4D97-AF65-F5344CB8AC3E}">
        <p14:creationId xmlns:p14="http://schemas.microsoft.com/office/powerpoint/2010/main" val="1420683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975002F1-90EA-3147-B80B-CDC6CEC9A98E}" type="datetime1">
              <a:rPr lang="en-AU" smtClean="0"/>
              <a:t>31/07/2015</a:t>
            </a:fld>
            <a:endParaRPr lang="en-AU" dirty="0"/>
          </a:p>
        </p:txBody>
      </p:sp>
      <p:sp>
        <p:nvSpPr>
          <p:cNvPr id="5" name="Footer Placeholder 17"/>
          <p:cNvSpPr>
            <a:spLocks noGrp="1"/>
          </p:cNvSpPr>
          <p:nvPr>
            <p:ph type="ftr" sz="quarter" idx="11"/>
          </p:nvPr>
        </p:nvSpPr>
        <p:spPr/>
        <p:txBody>
          <a:bodyPr/>
          <a:lstStyle>
            <a:lvl1pPr>
              <a:defRPr/>
            </a:lvl1pPr>
          </a:lstStyle>
          <a:p>
            <a:pPr>
              <a:defRPr/>
            </a:pPr>
            <a:endParaRPr lang="en-AU" dirty="0"/>
          </a:p>
        </p:txBody>
      </p:sp>
      <p:sp>
        <p:nvSpPr>
          <p:cNvPr id="6" name="Slide Number Placeholder 4"/>
          <p:cNvSpPr>
            <a:spLocks noGrp="1"/>
          </p:cNvSpPr>
          <p:nvPr>
            <p:ph type="sldNum" sz="quarter" idx="12"/>
          </p:nvPr>
        </p:nvSpPr>
        <p:spPr/>
        <p:txBody>
          <a:bodyPr/>
          <a:lstStyle>
            <a:lvl1pPr>
              <a:defRPr/>
            </a:lvl1pPr>
          </a:lstStyle>
          <a:p>
            <a:pPr>
              <a:defRPr/>
            </a:pPr>
            <a:fld id="{4F3B67BC-E7C3-4797-B7E2-ADFE1E80D2BF}" type="slidenum">
              <a:rPr lang="en-AU"/>
              <a:pPr>
                <a:defRPr/>
              </a:pPr>
              <a:t>‹#›</a:t>
            </a:fld>
            <a:endParaRPr lang="en-AU" dirty="0"/>
          </a:p>
        </p:txBody>
      </p:sp>
    </p:spTree>
    <p:extLst>
      <p:ext uri="{BB962C8B-B14F-4D97-AF65-F5344CB8AC3E}">
        <p14:creationId xmlns:p14="http://schemas.microsoft.com/office/powerpoint/2010/main" val="262849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3CB2421-96E2-574F-AF0A-83BAC0057A1F}" type="datetime1">
              <a:rPr lang="en-AU" smtClean="0"/>
              <a:t>31/07/2015</a:t>
            </a:fld>
            <a:endParaRPr lang="en-AU" dirty="0"/>
          </a:p>
        </p:txBody>
      </p:sp>
      <p:sp>
        <p:nvSpPr>
          <p:cNvPr id="7" name="Footer Placeholder 4"/>
          <p:cNvSpPr>
            <a:spLocks noGrp="1"/>
          </p:cNvSpPr>
          <p:nvPr>
            <p:ph type="ftr" sz="quarter" idx="11"/>
          </p:nvPr>
        </p:nvSpPr>
        <p:spPr/>
        <p:txBody>
          <a:bodyPr/>
          <a:lstStyle>
            <a:lvl1pPr>
              <a:defRPr/>
            </a:lvl1pPr>
            <a:extLst/>
          </a:lstStyle>
          <a:p>
            <a:pPr>
              <a:defRPr/>
            </a:pPr>
            <a:endParaRPr lang="en-AU" dirty="0"/>
          </a:p>
        </p:txBody>
      </p:sp>
      <p:sp>
        <p:nvSpPr>
          <p:cNvPr id="8" name="Slide Number Placeholder 5"/>
          <p:cNvSpPr>
            <a:spLocks noGrp="1"/>
          </p:cNvSpPr>
          <p:nvPr>
            <p:ph type="sldNum" sz="quarter" idx="12"/>
          </p:nvPr>
        </p:nvSpPr>
        <p:spPr/>
        <p:txBody>
          <a:bodyPr/>
          <a:lstStyle>
            <a:lvl1pPr>
              <a:defRPr/>
            </a:lvl1pPr>
            <a:extLst/>
          </a:lstStyle>
          <a:p>
            <a:pPr>
              <a:defRPr/>
            </a:pPr>
            <a:fld id="{3BB913C9-3B8B-4088-9A13-2AC001BAD98B}" type="slidenum">
              <a:rPr lang="en-AU"/>
              <a:pPr>
                <a:defRPr/>
              </a:pPr>
              <a:t>‹#›</a:t>
            </a:fld>
            <a:endParaRPr lang="en-AU" dirty="0"/>
          </a:p>
        </p:txBody>
      </p:sp>
    </p:spTree>
    <p:extLst>
      <p:ext uri="{BB962C8B-B14F-4D97-AF65-F5344CB8AC3E}">
        <p14:creationId xmlns:p14="http://schemas.microsoft.com/office/powerpoint/2010/main" val="3792092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4322E73A-41F3-274D-9A1E-00AA4C4A86C7}" type="datetime1">
              <a:rPr lang="en-AU" smtClean="0"/>
              <a:t>31/07/2015</a:t>
            </a:fld>
            <a:endParaRPr lang="en-AU" dirty="0"/>
          </a:p>
        </p:txBody>
      </p:sp>
      <p:sp>
        <p:nvSpPr>
          <p:cNvPr id="6" name="Footer Placeholder 17"/>
          <p:cNvSpPr>
            <a:spLocks noGrp="1"/>
          </p:cNvSpPr>
          <p:nvPr>
            <p:ph type="ftr" sz="quarter" idx="11"/>
          </p:nvPr>
        </p:nvSpPr>
        <p:spPr/>
        <p:txBody>
          <a:bodyPr/>
          <a:lstStyle>
            <a:lvl1pPr>
              <a:defRPr/>
            </a:lvl1pPr>
          </a:lstStyle>
          <a:p>
            <a:pPr>
              <a:defRPr/>
            </a:pPr>
            <a:endParaRPr lang="en-AU" dirty="0"/>
          </a:p>
        </p:txBody>
      </p:sp>
      <p:sp>
        <p:nvSpPr>
          <p:cNvPr id="7" name="Slide Number Placeholder 4"/>
          <p:cNvSpPr>
            <a:spLocks noGrp="1"/>
          </p:cNvSpPr>
          <p:nvPr>
            <p:ph type="sldNum" sz="quarter" idx="12"/>
          </p:nvPr>
        </p:nvSpPr>
        <p:spPr/>
        <p:txBody>
          <a:bodyPr/>
          <a:lstStyle>
            <a:lvl1pPr>
              <a:defRPr/>
            </a:lvl1pPr>
          </a:lstStyle>
          <a:p>
            <a:pPr>
              <a:defRPr/>
            </a:pPr>
            <a:fld id="{A0BA198E-32F3-4ECD-8227-8F7208405777}" type="slidenum">
              <a:rPr lang="en-AU"/>
              <a:pPr>
                <a:defRPr/>
              </a:pPr>
              <a:t>‹#›</a:t>
            </a:fld>
            <a:endParaRPr lang="en-AU" dirty="0"/>
          </a:p>
        </p:txBody>
      </p:sp>
    </p:spTree>
    <p:extLst>
      <p:ext uri="{BB962C8B-B14F-4D97-AF65-F5344CB8AC3E}">
        <p14:creationId xmlns:p14="http://schemas.microsoft.com/office/powerpoint/2010/main" val="383736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149B6503-0357-9A47-B898-F563A881F1C7}" type="datetime1">
              <a:rPr lang="en-AU" smtClean="0"/>
              <a:t>31/07/2015</a:t>
            </a:fld>
            <a:endParaRPr lang="en-AU" dirty="0"/>
          </a:p>
        </p:txBody>
      </p:sp>
      <p:sp>
        <p:nvSpPr>
          <p:cNvPr id="8" name="Footer Placeholder 17"/>
          <p:cNvSpPr>
            <a:spLocks noGrp="1"/>
          </p:cNvSpPr>
          <p:nvPr>
            <p:ph type="ftr" sz="quarter" idx="11"/>
          </p:nvPr>
        </p:nvSpPr>
        <p:spPr/>
        <p:txBody>
          <a:bodyPr/>
          <a:lstStyle>
            <a:lvl1pPr>
              <a:defRPr/>
            </a:lvl1pPr>
          </a:lstStyle>
          <a:p>
            <a:pPr>
              <a:defRPr/>
            </a:pPr>
            <a:endParaRPr lang="en-AU" dirty="0"/>
          </a:p>
        </p:txBody>
      </p:sp>
      <p:sp>
        <p:nvSpPr>
          <p:cNvPr id="9" name="Slide Number Placeholder 4"/>
          <p:cNvSpPr>
            <a:spLocks noGrp="1"/>
          </p:cNvSpPr>
          <p:nvPr>
            <p:ph type="sldNum" sz="quarter" idx="12"/>
          </p:nvPr>
        </p:nvSpPr>
        <p:spPr/>
        <p:txBody>
          <a:bodyPr/>
          <a:lstStyle>
            <a:lvl1pPr>
              <a:defRPr/>
            </a:lvl1pPr>
          </a:lstStyle>
          <a:p>
            <a:pPr>
              <a:defRPr/>
            </a:pPr>
            <a:fld id="{03FF6B3C-413A-45E1-8A60-113AEE17B992}" type="slidenum">
              <a:rPr lang="en-AU"/>
              <a:pPr>
                <a:defRPr/>
              </a:pPr>
              <a:t>‹#›</a:t>
            </a:fld>
            <a:endParaRPr lang="en-AU" dirty="0"/>
          </a:p>
        </p:txBody>
      </p:sp>
    </p:spTree>
    <p:extLst>
      <p:ext uri="{BB962C8B-B14F-4D97-AF65-F5344CB8AC3E}">
        <p14:creationId xmlns:p14="http://schemas.microsoft.com/office/powerpoint/2010/main" val="1227078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0CC78B97-3100-2B4D-BE86-A753266DF1D4}" type="datetime1">
              <a:rPr lang="en-AU" smtClean="0"/>
              <a:t>31/07/2015</a:t>
            </a:fld>
            <a:endParaRPr lang="en-AU" dirty="0"/>
          </a:p>
        </p:txBody>
      </p:sp>
      <p:sp>
        <p:nvSpPr>
          <p:cNvPr id="4" name="Footer Placeholder 17"/>
          <p:cNvSpPr>
            <a:spLocks noGrp="1"/>
          </p:cNvSpPr>
          <p:nvPr>
            <p:ph type="ftr" sz="quarter" idx="11"/>
          </p:nvPr>
        </p:nvSpPr>
        <p:spPr/>
        <p:txBody>
          <a:bodyPr/>
          <a:lstStyle>
            <a:lvl1pPr>
              <a:defRPr/>
            </a:lvl1pPr>
          </a:lstStyle>
          <a:p>
            <a:pPr>
              <a:defRPr/>
            </a:pPr>
            <a:endParaRPr lang="en-AU" dirty="0"/>
          </a:p>
        </p:txBody>
      </p:sp>
      <p:sp>
        <p:nvSpPr>
          <p:cNvPr id="5" name="Slide Number Placeholder 4"/>
          <p:cNvSpPr>
            <a:spLocks noGrp="1"/>
          </p:cNvSpPr>
          <p:nvPr>
            <p:ph type="sldNum" sz="quarter" idx="12"/>
          </p:nvPr>
        </p:nvSpPr>
        <p:spPr/>
        <p:txBody>
          <a:bodyPr/>
          <a:lstStyle>
            <a:lvl1pPr>
              <a:defRPr/>
            </a:lvl1pPr>
          </a:lstStyle>
          <a:p>
            <a:pPr>
              <a:defRPr/>
            </a:pPr>
            <a:fld id="{2285C986-2180-478C-82F7-5AB948E307A8}" type="slidenum">
              <a:rPr lang="en-AU"/>
              <a:pPr>
                <a:defRPr/>
              </a:pPr>
              <a:t>‹#›</a:t>
            </a:fld>
            <a:endParaRPr lang="en-AU" dirty="0"/>
          </a:p>
        </p:txBody>
      </p:sp>
    </p:spTree>
    <p:extLst>
      <p:ext uri="{BB962C8B-B14F-4D97-AF65-F5344CB8AC3E}">
        <p14:creationId xmlns:p14="http://schemas.microsoft.com/office/powerpoint/2010/main" val="625132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Date Placeholder 1"/>
          <p:cNvSpPr>
            <a:spLocks noGrp="1"/>
          </p:cNvSpPr>
          <p:nvPr>
            <p:ph type="dt" sz="half" idx="10"/>
          </p:nvPr>
        </p:nvSpPr>
        <p:spPr/>
        <p:txBody>
          <a:bodyPr/>
          <a:lstStyle>
            <a:lvl1pPr>
              <a:defRPr/>
            </a:lvl1pPr>
            <a:extLst/>
          </a:lstStyle>
          <a:p>
            <a:pPr>
              <a:defRPr/>
            </a:pPr>
            <a:fld id="{05875645-F4D0-7A47-8187-75791EEB9E9E}" type="datetime1">
              <a:rPr lang="en-AU" smtClean="0"/>
              <a:t>31/07/2015</a:t>
            </a:fld>
            <a:endParaRPr lang="en-AU" dirty="0"/>
          </a:p>
        </p:txBody>
      </p:sp>
      <p:sp>
        <p:nvSpPr>
          <p:cNvPr id="4" name="Footer Placeholder 2"/>
          <p:cNvSpPr>
            <a:spLocks noGrp="1"/>
          </p:cNvSpPr>
          <p:nvPr>
            <p:ph type="ftr" sz="quarter" idx="11"/>
          </p:nvPr>
        </p:nvSpPr>
        <p:spPr/>
        <p:txBody>
          <a:bodyPr/>
          <a:lstStyle>
            <a:lvl1pPr>
              <a:defRPr/>
            </a:lvl1pPr>
            <a:extLst/>
          </a:lstStyle>
          <a:p>
            <a:pPr>
              <a:defRPr/>
            </a:pPr>
            <a:endParaRPr lang="en-AU" dirty="0"/>
          </a:p>
        </p:txBody>
      </p:sp>
      <p:sp>
        <p:nvSpPr>
          <p:cNvPr id="5" name="Slide Number Placeholder 3"/>
          <p:cNvSpPr>
            <a:spLocks noGrp="1"/>
          </p:cNvSpPr>
          <p:nvPr>
            <p:ph type="sldNum" sz="quarter" idx="12"/>
          </p:nvPr>
        </p:nvSpPr>
        <p:spPr/>
        <p:txBody>
          <a:bodyPr/>
          <a:lstStyle>
            <a:lvl1pPr>
              <a:defRPr/>
            </a:lvl1pPr>
            <a:extLst/>
          </a:lstStyle>
          <a:p>
            <a:pPr>
              <a:defRPr/>
            </a:pPr>
            <a:fld id="{B5DBC920-08CE-4EB1-9667-7AEE8ED7DF63}" type="slidenum">
              <a:rPr lang="en-AU"/>
              <a:pPr>
                <a:defRPr/>
              </a:pPr>
              <a:t>‹#›</a:t>
            </a:fld>
            <a:endParaRPr lang="en-AU" dirty="0"/>
          </a:p>
        </p:txBody>
      </p:sp>
    </p:spTree>
    <p:extLst>
      <p:ext uri="{BB962C8B-B14F-4D97-AF65-F5344CB8AC3E}">
        <p14:creationId xmlns:p14="http://schemas.microsoft.com/office/powerpoint/2010/main" val="1986243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082B3472-7807-AB40-8974-4FAB7EB8356E}" type="datetime1">
              <a:rPr lang="en-AU" smtClean="0"/>
              <a:t>31/07/2015</a:t>
            </a:fld>
            <a:endParaRPr lang="en-AU" dirty="0"/>
          </a:p>
        </p:txBody>
      </p:sp>
      <p:sp>
        <p:nvSpPr>
          <p:cNvPr id="6" name="Footer Placeholder 17"/>
          <p:cNvSpPr>
            <a:spLocks noGrp="1"/>
          </p:cNvSpPr>
          <p:nvPr>
            <p:ph type="ftr" sz="quarter" idx="11"/>
          </p:nvPr>
        </p:nvSpPr>
        <p:spPr/>
        <p:txBody>
          <a:bodyPr/>
          <a:lstStyle>
            <a:lvl1pPr>
              <a:defRPr/>
            </a:lvl1pPr>
          </a:lstStyle>
          <a:p>
            <a:pPr>
              <a:defRPr/>
            </a:pPr>
            <a:endParaRPr lang="en-AU" dirty="0"/>
          </a:p>
        </p:txBody>
      </p:sp>
      <p:sp>
        <p:nvSpPr>
          <p:cNvPr id="7" name="Slide Number Placeholder 4"/>
          <p:cNvSpPr>
            <a:spLocks noGrp="1"/>
          </p:cNvSpPr>
          <p:nvPr>
            <p:ph type="sldNum" sz="quarter" idx="12"/>
          </p:nvPr>
        </p:nvSpPr>
        <p:spPr/>
        <p:txBody>
          <a:bodyPr/>
          <a:lstStyle>
            <a:lvl1pPr>
              <a:defRPr/>
            </a:lvl1pPr>
          </a:lstStyle>
          <a:p>
            <a:pPr>
              <a:defRPr/>
            </a:pPr>
            <a:fld id="{25C4A1D6-8525-48DB-9C48-C0C662E3C981}" type="slidenum">
              <a:rPr lang="en-AU"/>
              <a:pPr>
                <a:defRPr/>
              </a:pPr>
              <a:t>‹#›</a:t>
            </a:fld>
            <a:endParaRPr lang="en-AU" dirty="0"/>
          </a:p>
        </p:txBody>
      </p:sp>
    </p:spTree>
    <p:extLst>
      <p:ext uri="{BB962C8B-B14F-4D97-AF65-F5344CB8AC3E}">
        <p14:creationId xmlns:p14="http://schemas.microsoft.com/office/powerpoint/2010/main" val="243440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31502D87-E7C1-654F-B5FC-276E09FDDABA}" type="datetime1">
              <a:rPr lang="en-AU" smtClean="0"/>
              <a:t>31/07/2015</a:t>
            </a:fld>
            <a:endParaRPr lang="en-AU" dirty="0"/>
          </a:p>
        </p:txBody>
      </p:sp>
      <p:sp>
        <p:nvSpPr>
          <p:cNvPr id="8" name="Footer Placeholder 5"/>
          <p:cNvSpPr>
            <a:spLocks noGrp="1"/>
          </p:cNvSpPr>
          <p:nvPr>
            <p:ph type="ftr" sz="quarter" idx="11"/>
          </p:nvPr>
        </p:nvSpPr>
        <p:spPr/>
        <p:txBody>
          <a:bodyPr/>
          <a:lstStyle>
            <a:lvl1pPr>
              <a:defRPr/>
            </a:lvl1pPr>
            <a:extLst/>
          </a:lstStyle>
          <a:p>
            <a:pPr>
              <a:defRPr/>
            </a:pPr>
            <a:endParaRPr lang="en-AU" dirty="0"/>
          </a:p>
        </p:txBody>
      </p:sp>
      <p:sp>
        <p:nvSpPr>
          <p:cNvPr id="9" name="Slide Number Placeholder 6"/>
          <p:cNvSpPr>
            <a:spLocks noGrp="1"/>
          </p:cNvSpPr>
          <p:nvPr>
            <p:ph type="sldNum" sz="quarter" idx="12"/>
          </p:nvPr>
        </p:nvSpPr>
        <p:spPr/>
        <p:txBody>
          <a:bodyPr/>
          <a:lstStyle>
            <a:lvl1pPr>
              <a:defRPr/>
            </a:lvl1pPr>
            <a:extLst/>
          </a:lstStyle>
          <a:p>
            <a:pPr>
              <a:defRPr/>
            </a:pPr>
            <a:fld id="{BBCFE6D4-FE6C-472B-A5B7-2DE9C574FBD0}" type="slidenum">
              <a:rPr lang="en-AU"/>
              <a:pPr>
                <a:defRPr/>
              </a:pPr>
              <a:t>‹#›</a:t>
            </a:fld>
            <a:endParaRPr lang="en-AU" dirty="0"/>
          </a:p>
        </p:txBody>
      </p:sp>
    </p:spTree>
    <p:extLst>
      <p:ext uri="{BB962C8B-B14F-4D97-AF65-F5344CB8AC3E}">
        <p14:creationId xmlns:p14="http://schemas.microsoft.com/office/powerpoint/2010/main" val="233405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E13340A5-7131-0D44-A587-367BE3CAEC21}" type="datetime1">
              <a:rPr lang="en-AU" smtClean="0"/>
              <a:t>31/07/2015</a:t>
            </a:fld>
            <a:endParaRPr lang="en-AU" dirty="0"/>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defRPr>
            </a:lvl1pPr>
            <a:extLst/>
          </a:lstStyle>
          <a:p>
            <a:pPr>
              <a:defRPr/>
            </a:pPr>
            <a:endParaRPr lang="en-AU" dirty="0"/>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2146933B-A6FD-4222-BEA7-98E675560351}"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941" r:id="rId1"/>
    <p:sldLayoutId id="2147483934" r:id="rId2"/>
    <p:sldLayoutId id="2147483942" r:id="rId3"/>
    <p:sldLayoutId id="2147483935" r:id="rId4"/>
    <p:sldLayoutId id="2147483936" r:id="rId5"/>
    <p:sldLayoutId id="2147483937" r:id="rId6"/>
    <p:sldLayoutId id="2147483943" r:id="rId7"/>
    <p:sldLayoutId id="2147483938" r:id="rId8"/>
    <p:sldLayoutId id="2147483944" r:id="rId9"/>
    <p:sldLayoutId id="2147483939" r:id="rId10"/>
    <p:sldLayoutId id="2147483940" r:id="rId11"/>
  </p:sldLayoutIdLst>
  <p:hf hdr="0" ft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692696"/>
            <a:ext cx="7848872" cy="1569660"/>
          </a:xfrm>
          <a:prstGeom prst="rect">
            <a:avLst/>
          </a:prstGeom>
          <a:noFill/>
        </p:spPr>
        <p:txBody>
          <a:bodyPr wrap="square" rtlCol="0">
            <a:spAutoFit/>
          </a:bodyPr>
          <a:lstStyle/>
          <a:p>
            <a:r>
              <a:rPr lang="en-AU" sz="48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rPr>
              <a:t>Demand Management Workshop </a:t>
            </a:r>
          </a:p>
        </p:txBody>
      </p:sp>
      <p:sp>
        <p:nvSpPr>
          <p:cNvPr id="2" name="Title 1"/>
          <p:cNvSpPr>
            <a:spLocks noGrp="1"/>
          </p:cNvSpPr>
          <p:nvPr>
            <p:ph type="ctrTitle"/>
          </p:nvPr>
        </p:nvSpPr>
        <p:spPr>
          <a:xfrm>
            <a:off x="611560" y="2981994"/>
            <a:ext cx="7772400" cy="2103189"/>
          </a:xfrm>
        </p:spPr>
        <p:txBody>
          <a:bodyPr>
            <a:normAutofit fontScale="90000"/>
          </a:bodyPr>
          <a:lstStyle/>
          <a:p>
            <a:pPr eaLnBrk="1" fontAlgn="auto" hangingPunct="1">
              <a:spcAft>
                <a:spcPts val="0"/>
              </a:spcAft>
              <a:defRPr/>
            </a:pPr>
            <a:r>
              <a:rPr lang="en-AU" dirty="0" smtClean="0"/>
              <a:t/>
            </a:r>
            <a:br>
              <a:rPr lang="en-AU" dirty="0" smtClean="0"/>
            </a:br>
            <a:r>
              <a:rPr lang="en-AU" dirty="0" smtClean="0"/>
              <a:t/>
            </a:r>
            <a:br>
              <a:rPr lang="en-AU" dirty="0" smtClean="0"/>
            </a:br>
            <a:r>
              <a:rPr lang="en-AU" sz="2000" dirty="0" smtClean="0"/>
              <a:t>Mark Wilson</a:t>
            </a:r>
            <a:br>
              <a:rPr lang="en-AU" sz="2000" dirty="0" smtClean="0"/>
            </a:br>
            <a:r>
              <a:rPr lang="en-AU" sz="2000" dirty="0" smtClean="0"/>
              <a:t>Adam Petersen</a:t>
            </a:r>
            <a:r>
              <a:rPr lang="en-AU" sz="2700" dirty="0" smtClean="0"/>
              <a:t/>
            </a:r>
            <a:br>
              <a:rPr lang="en-AU" sz="2700" dirty="0" smtClean="0"/>
            </a:br>
            <a:r>
              <a:rPr lang="en-AU" sz="2700" dirty="0"/>
              <a:t/>
            </a:r>
            <a:br>
              <a:rPr lang="en-AU" sz="2700" dirty="0"/>
            </a:br>
            <a:r>
              <a:rPr lang="en-AU" sz="1800" b="0" dirty="0" smtClean="0"/>
              <a:t>30 July 2015</a:t>
            </a:r>
            <a:r>
              <a:rPr lang="en-AU" sz="2700" dirty="0" smtClean="0"/>
              <a:t/>
            </a:r>
            <a:br>
              <a:rPr lang="en-AU" sz="2700" dirty="0" smtClean="0"/>
            </a:br>
            <a:endParaRPr lang="en-AU" sz="2700" dirty="0"/>
          </a:p>
        </p:txBody>
      </p:sp>
      <p:pic>
        <p:nvPicPr>
          <p:cNvPr id="6148" name="Picture 5"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06936" y="5445224"/>
            <a:ext cx="216217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F3B67BC-E7C3-4797-B7E2-ADFE1E80D2BF}" type="slidenum">
              <a:rPr lang="en-AU" smtClean="0"/>
              <a:pPr>
                <a:defRPr/>
              </a:pPr>
              <a:t>2</a:t>
            </a:fld>
            <a:endParaRPr lang="en-AU" dirty="0"/>
          </a:p>
        </p:txBody>
      </p:sp>
      <p:sp>
        <p:nvSpPr>
          <p:cNvPr id="4" name="TextBox 3"/>
          <p:cNvSpPr txBox="1"/>
          <p:nvPr/>
        </p:nvSpPr>
        <p:spPr>
          <a:xfrm>
            <a:off x="899592" y="1607889"/>
            <a:ext cx="7632848" cy="3447098"/>
          </a:xfrm>
          <a:prstGeom prst="rect">
            <a:avLst/>
          </a:prstGeom>
          <a:noFill/>
        </p:spPr>
        <p:txBody>
          <a:bodyPr wrap="square" rtlCol="0">
            <a:spAutoFit/>
          </a:bodyPr>
          <a:lstStyle/>
          <a:p>
            <a:pPr marL="477837" indent="-265113">
              <a:spcBef>
                <a:spcPts val="250"/>
              </a:spcBef>
              <a:buClr>
                <a:schemeClr val="accent1"/>
              </a:buClr>
              <a:buSzPct val="80000"/>
              <a:buFont typeface="Wingdings 2" pitchFamily="18" charset="2"/>
              <a:buChar char=""/>
            </a:pPr>
            <a:r>
              <a:rPr lang="en-US" sz="2800" dirty="0">
                <a:latin typeface="Lucida Fax" pitchFamily="18" charset="0"/>
              </a:rPr>
              <a:t>A number of work streams to ensure a level playing field for the assessment of non-network options against network options</a:t>
            </a:r>
          </a:p>
          <a:p>
            <a:pPr marL="935037" lvl="2" indent="-265113">
              <a:spcBef>
                <a:spcPts val="250"/>
              </a:spcBef>
              <a:buClr>
                <a:schemeClr val="accent1"/>
              </a:buClr>
              <a:buSzPct val="80000"/>
              <a:buFont typeface="Wingdings 2" pitchFamily="18" charset="2"/>
              <a:buChar char=""/>
            </a:pPr>
            <a:r>
              <a:rPr lang="en-US" sz="2400" dirty="0">
                <a:latin typeface="Lucida Fax" pitchFamily="18" charset="0"/>
              </a:rPr>
              <a:t>reviews of Annual Planning Reports</a:t>
            </a:r>
          </a:p>
          <a:p>
            <a:pPr marL="935037" lvl="2" indent="-265113">
              <a:spcBef>
                <a:spcPts val="250"/>
              </a:spcBef>
              <a:buClr>
                <a:schemeClr val="accent1"/>
              </a:buClr>
              <a:buSzPct val="80000"/>
              <a:buFont typeface="Wingdings 2" pitchFamily="18" charset="2"/>
              <a:buChar char=""/>
            </a:pPr>
            <a:r>
              <a:rPr lang="en-US" sz="2400" dirty="0">
                <a:latin typeface="Lucida Fax" pitchFamily="18" charset="0"/>
              </a:rPr>
              <a:t>monitoring regulatory investment tests</a:t>
            </a:r>
          </a:p>
          <a:p>
            <a:pPr marL="935037" lvl="2" indent="-265113">
              <a:spcBef>
                <a:spcPts val="250"/>
              </a:spcBef>
              <a:buClr>
                <a:schemeClr val="accent1"/>
              </a:buClr>
              <a:buSzPct val="80000"/>
              <a:buFont typeface="Wingdings 2" pitchFamily="18" charset="2"/>
              <a:buChar char=""/>
            </a:pPr>
            <a:r>
              <a:rPr lang="en-US" sz="2400" dirty="0">
                <a:latin typeface="Lucida Fax" pitchFamily="18" charset="0"/>
              </a:rPr>
              <a:t>preparing a rule change for a “RIT-repex”</a:t>
            </a:r>
          </a:p>
          <a:p>
            <a:pPr marL="935037" lvl="2" indent="-265113">
              <a:spcBef>
                <a:spcPts val="250"/>
              </a:spcBef>
              <a:buClr>
                <a:schemeClr val="accent1"/>
              </a:buClr>
              <a:buSzPct val="80000"/>
              <a:buFont typeface="Wingdings 2" pitchFamily="18" charset="2"/>
              <a:buChar char=""/>
            </a:pPr>
            <a:r>
              <a:rPr lang="en-US" sz="2400" dirty="0">
                <a:latin typeface="Lucida Fax" pitchFamily="18" charset="0"/>
              </a:rPr>
              <a:t>assess proposed DM related expenditure</a:t>
            </a:r>
            <a:endParaRPr lang="en-AU" sz="2400" dirty="0">
              <a:latin typeface="Lucida Fax" pitchFamily="18" charset="0"/>
            </a:endParaRPr>
          </a:p>
        </p:txBody>
      </p:sp>
      <p:pic>
        <p:nvPicPr>
          <p:cNvPr id="5"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49950"/>
            <a:ext cx="21605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539552" y="836712"/>
            <a:ext cx="8183563" cy="547464"/>
          </a:xfrm>
        </p:spPr>
        <p:txBody>
          <a:bodyPr>
            <a:normAutofit fontScale="90000"/>
          </a:bodyPr>
          <a:lstStyle/>
          <a:p>
            <a:pPr eaLnBrk="1" fontAlgn="auto" hangingPunct="1">
              <a:spcAft>
                <a:spcPts val="0"/>
              </a:spcAft>
              <a:defRPr/>
            </a:pPr>
            <a:r>
              <a:rPr lang="en-US" dirty="0" smtClean="0">
                <a:solidFill>
                  <a:schemeClr val="accent1">
                    <a:tint val="88000"/>
                    <a:satMod val="150000"/>
                  </a:schemeClr>
                </a:solidFill>
                <a:latin typeface="Lucida Fax" pitchFamily="18" charset="0"/>
              </a:rPr>
              <a:t>AER’s activities </a:t>
            </a:r>
            <a:r>
              <a:rPr lang="en-US" dirty="0">
                <a:solidFill>
                  <a:schemeClr val="accent1">
                    <a:tint val="88000"/>
                    <a:satMod val="150000"/>
                  </a:schemeClr>
                </a:solidFill>
                <a:latin typeface="Lucida Fax" pitchFamily="18" charset="0"/>
              </a:rPr>
              <a:t>in </a:t>
            </a:r>
            <a:r>
              <a:rPr lang="en-US" dirty="0" smtClean="0">
                <a:solidFill>
                  <a:schemeClr val="accent1">
                    <a:tint val="88000"/>
                    <a:satMod val="150000"/>
                  </a:schemeClr>
                </a:solidFill>
                <a:latin typeface="Lucida Fax" pitchFamily="18" charset="0"/>
              </a:rPr>
              <a:t>DM</a:t>
            </a:r>
            <a:endParaRPr lang="en-AU" dirty="0">
              <a:solidFill>
                <a:schemeClr val="accent1">
                  <a:tint val="88000"/>
                  <a:satMod val="150000"/>
                </a:schemeClr>
              </a:solidFill>
              <a:latin typeface="Lucida Fax" pitchFamily="18" charset="0"/>
            </a:endParaRPr>
          </a:p>
        </p:txBody>
      </p:sp>
    </p:spTree>
    <p:extLst>
      <p:ext uri="{BB962C8B-B14F-4D97-AF65-F5344CB8AC3E}">
        <p14:creationId xmlns:p14="http://schemas.microsoft.com/office/powerpoint/2010/main" val="2509800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49950"/>
            <a:ext cx="21605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4F3B67BC-E7C3-4797-B7E2-ADFE1E80D2BF}" type="slidenum">
              <a:rPr lang="en-AU" smtClean="0">
                <a:solidFill>
                  <a:srgbClr val="E3DED1">
                    <a:shade val="50000"/>
                  </a:srgbClr>
                </a:solidFill>
              </a:rPr>
              <a:pPr>
                <a:defRPr/>
              </a:pPr>
              <a:t>3</a:t>
            </a:fld>
            <a:endParaRPr lang="en-AU" dirty="0">
              <a:solidFill>
                <a:srgbClr val="E3DED1">
                  <a:shade val="50000"/>
                </a:srgbClr>
              </a:solidFill>
            </a:endParaRPr>
          </a:p>
        </p:txBody>
      </p:sp>
      <p:sp>
        <p:nvSpPr>
          <p:cNvPr id="10" name="Title 1"/>
          <p:cNvSpPr>
            <a:spLocks noGrp="1"/>
          </p:cNvSpPr>
          <p:nvPr>
            <p:ph type="title"/>
          </p:nvPr>
        </p:nvSpPr>
        <p:spPr>
          <a:xfrm>
            <a:off x="539552" y="836712"/>
            <a:ext cx="8183563" cy="547464"/>
          </a:xfrm>
        </p:spPr>
        <p:txBody>
          <a:bodyPr>
            <a:normAutofit fontScale="90000"/>
          </a:bodyPr>
          <a:lstStyle/>
          <a:p>
            <a:pPr eaLnBrk="1" fontAlgn="auto" hangingPunct="1">
              <a:spcAft>
                <a:spcPts val="0"/>
              </a:spcAft>
              <a:defRPr/>
            </a:pPr>
            <a:r>
              <a:rPr lang="en-US" dirty="0" smtClean="0">
                <a:solidFill>
                  <a:schemeClr val="accent1">
                    <a:tint val="88000"/>
                    <a:satMod val="150000"/>
                  </a:schemeClr>
                </a:solidFill>
                <a:latin typeface="Lucida Fax" pitchFamily="18" charset="0"/>
              </a:rPr>
              <a:t>Reviews of Annual Planning Reports</a:t>
            </a:r>
            <a:endParaRPr lang="en-AU" dirty="0">
              <a:solidFill>
                <a:schemeClr val="accent1">
                  <a:tint val="88000"/>
                  <a:satMod val="150000"/>
                </a:schemeClr>
              </a:solidFill>
              <a:latin typeface="Lucida Fax" pitchFamily="18" charset="0"/>
            </a:endParaRPr>
          </a:p>
        </p:txBody>
      </p:sp>
      <p:sp>
        <p:nvSpPr>
          <p:cNvPr id="11" name="TextBox 10"/>
          <p:cNvSpPr txBox="1"/>
          <p:nvPr/>
        </p:nvSpPr>
        <p:spPr>
          <a:xfrm>
            <a:off x="899592" y="1607889"/>
            <a:ext cx="7848872" cy="3547125"/>
          </a:xfrm>
          <a:prstGeom prst="rect">
            <a:avLst/>
          </a:prstGeom>
          <a:noFill/>
        </p:spPr>
        <p:txBody>
          <a:bodyPr wrap="square" rtlCol="0">
            <a:spAutoFit/>
          </a:bodyPr>
          <a:lstStyle/>
          <a:p>
            <a:pPr marL="477837" indent="-265113">
              <a:spcBef>
                <a:spcPts val="250"/>
              </a:spcBef>
              <a:buClr>
                <a:schemeClr val="accent1"/>
              </a:buClr>
              <a:buSzPct val="80000"/>
              <a:buFont typeface="Wingdings 2" pitchFamily="18" charset="2"/>
              <a:buChar char=""/>
            </a:pPr>
            <a:r>
              <a:rPr lang="en-US" sz="2800" dirty="0">
                <a:latin typeface="Lucida Fax" pitchFamily="18" charset="0"/>
              </a:rPr>
              <a:t>working with industry to improve the quality of this critical information resource for non-network providers</a:t>
            </a:r>
          </a:p>
          <a:p>
            <a:pPr marL="477837" indent="-265113">
              <a:spcBef>
                <a:spcPts val="250"/>
              </a:spcBef>
              <a:buClr>
                <a:schemeClr val="accent1"/>
              </a:buClr>
              <a:buSzPct val="80000"/>
              <a:buFont typeface="Wingdings 2" pitchFamily="18" charset="2"/>
              <a:buChar char=""/>
            </a:pPr>
            <a:endParaRPr lang="en-US" sz="2800" dirty="0">
              <a:latin typeface="Lucida Fax" pitchFamily="18" charset="0"/>
            </a:endParaRPr>
          </a:p>
          <a:p>
            <a:pPr marL="477837" indent="-265113">
              <a:spcBef>
                <a:spcPts val="250"/>
              </a:spcBef>
              <a:buClr>
                <a:schemeClr val="accent1"/>
              </a:buClr>
              <a:buSzPct val="80000"/>
              <a:buFont typeface="Wingdings 2" pitchFamily="18" charset="2"/>
              <a:buChar char=""/>
            </a:pPr>
            <a:r>
              <a:rPr lang="en-US" sz="2800" dirty="0">
                <a:latin typeface="Lucida Fax" pitchFamily="18" charset="0"/>
              </a:rPr>
              <a:t>commenced with Transmission in 2014</a:t>
            </a:r>
          </a:p>
          <a:p>
            <a:pPr marL="935037" lvl="2" indent="-265113">
              <a:spcBef>
                <a:spcPts val="250"/>
              </a:spcBef>
              <a:buClr>
                <a:schemeClr val="accent1"/>
              </a:buClr>
              <a:buSzPct val="80000"/>
              <a:buFont typeface="Wingdings 2" pitchFamily="18" charset="2"/>
              <a:buChar char=""/>
            </a:pPr>
            <a:r>
              <a:rPr lang="en-US" sz="2400" dirty="0">
                <a:latin typeface="Lucida Fax" pitchFamily="18" charset="0"/>
              </a:rPr>
              <a:t>TNSP workshop,</a:t>
            </a:r>
          </a:p>
          <a:p>
            <a:pPr marL="935037" lvl="2" indent="-265113">
              <a:spcBef>
                <a:spcPts val="250"/>
              </a:spcBef>
              <a:buClr>
                <a:schemeClr val="accent1"/>
              </a:buClr>
              <a:buSzPct val="80000"/>
              <a:buFont typeface="Wingdings 2" pitchFamily="18" charset="2"/>
              <a:buChar char=""/>
            </a:pPr>
            <a:r>
              <a:rPr lang="en-US" sz="2400" dirty="0">
                <a:latin typeface="Lucida Fax" pitchFamily="18" charset="0"/>
              </a:rPr>
              <a:t>one-on-one meeting with TNSPs, </a:t>
            </a:r>
          </a:p>
          <a:p>
            <a:pPr marL="935037" lvl="2" indent="-265113">
              <a:spcBef>
                <a:spcPts val="250"/>
              </a:spcBef>
              <a:buClr>
                <a:schemeClr val="accent1"/>
              </a:buClr>
              <a:buSzPct val="80000"/>
              <a:buFont typeface="Wingdings 2" pitchFamily="18" charset="2"/>
              <a:buChar char=""/>
            </a:pPr>
            <a:r>
              <a:rPr lang="en-US" sz="2400" dirty="0">
                <a:latin typeface="Lucida Fax" pitchFamily="18" charset="0"/>
              </a:rPr>
              <a:t>“improvement plans</a:t>
            </a:r>
            <a:r>
              <a:rPr lang="en-US" sz="2000" dirty="0" smtClean="0">
                <a:latin typeface="Lucida Fax" panose="02060602050505020204" pitchFamily="18" charset="0"/>
                <a:ea typeface="Arial"/>
                <a:cs typeface="Times New Roman"/>
              </a:rPr>
              <a:t>”</a:t>
            </a:r>
            <a:endParaRPr lang="en-US" sz="2000" dirty="0">
              <a:latin typeface="Lucida Fax" panose="02060602050505020204" pitchFamily="18" charset="0"/>
              <a:ea typeface="Arial"/>
              <a:cs typeface="Times New Roman"/>
            </a:endParaRPr>
          </a:p>
        </p:txBody>
      </p:sp>
    </p:spTree>
    <p:extLst>
      <p:ext uri="{BB962C8B-B14F-4D97-AF65-F5344CB8AC3E}">
        <p14:creationId xmlns:p14="http://schemas.microsoft.com/office/powerpoint/2010/main" val="678190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49950"/>
            <a:ext cx="21605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4F3B67BC-E7C3-4797-B7E2-ADFE1E80D2BF}" type="slidenum">
              <a:rPr lang="en-AU" smtClean="0">
                <a:solidFill>
                  <a:srgbClr val="E3DED1">
                    <a:shade val="50000"/>
                  </a:srgbClr>
                </a:solidFill>
              </a:rPr>
              <a:pPr>
                <a:defRPr/>
              </a:pPr>
              <a:t>4</a:t>
            </a:fld>
            <a:endParaRPr lang="en-AU" dirty="0">
              <a:solidFill>
                <a:srgbClr val="E3DED1">
                  <a:shade val="50000"/>
                </a:srgbClr>
              </a:solidFill>
            </a:endParaRPr>
          </a:p>
        </p:txBody>
      </p:sp>
      <p:sp>
        <p:nvSpPr>
          <p:cNvPr id="10" name="Title 1"/>
          <p:cNvSpPr>
            <a:spLocks noGrp="1"/>
          </p:cNvSpPr>
          <p:nvPr>
            <p:ph type="title"/>
          </p:nvPr>
        </p:nvSpPr>
        <p:spPr>
          <a:xfrm>
            <a:off x="539552" y="836712"/>
            <a:ext cx="8183563" cy="547464"/>
          </a:xfrm>
        </p:spPr>
        <p:txBody>
          <a:bodyPr>
            <a:normAutofit fontScale="90000"/>
          </a:bodyPr>
          <a:lstStyle/>
          <a:p>
            <a:pPr eaLnBrk="1" fontAlgn="auto" hangingPunct="1">
              <a:spcAft>
                <a:spcPts val="0"/>
              </a:spcAft>
              <a:defRPr/>
            </a:pPr>
            <a:r>
              <a:rPr lang="en-US" dirty="0" smtClean="0">
                <a:solidFill>
                  <a:schemeClr val="accent1">
                    <a:tint val="88000"/>
                    <a:satMod val="150000"/>
                  </a:schemeClr>
                </a:solidFill>
                <a:latin typeface="Lucida Fax" pitchFamily="18" charset="0"/>
              </a:rPr>
              <a:t>Reviews of </a:t>
            </a:r>
            <a:r>
              <a:rPr lang="en-US" dirty="0">
                <a:solidFill>
                  <a:schemeClr val="accent1">
                    <a:tint val="88000"/>
                    <a:satMod val="150000"/>
                  </a:schemeClr>
                </a:solidFill>
                <a:latin typeface="Lucida Fax" pitchFamily="18" charset="0"/>
              </a:rPr>
              <a:t>T-APRs </a:t>
            </a:r>
            <a:r>
              <a:rPr lang="en-US" dirty="0" smtClean="0">
                <a:solidFill>
                  <a:schemeClr val="accent1">
                    <a:tint val="88000"/>
                    <a:satMod val="150000"/>
                  </a:schemeClr>
                </a:solidFill>
                <a:latin typeface="Lucida Fax" pitchFamily="18" charset="0"/>
              </a:rPr>
              <a:t>and D-APRs (2)</a:t>
            </a:r>
            <a:endParaRPr lang="en-AU" dirty="0">
              <a:solidFill>
                <a:schemeClr val="accent1">
                  <a:tint val="88000"/>
                  <a:satMod val="150000"/>
                </a:schemeClr>
              </a:solidFill>
              <a:latin typeface="Lucida Fax" pitchFamily="18" charset="0"/>
            </a:endParaRPr>
          </a:p>
        </p:txBody>
      </p:sp>
      <p:sp>
        <p:nvSpPr>
          <p:cNvPr id="11" name="TextBox 10"/>
          <p:cNvSpPr txBox="1"/>
          <p:nvPr/>
        </p:nvSpPr>
        <p:spPr>
          <a:xfrm>
            <a:off x="899592" y="1607889"/>
            <a:ext cx="7848872" cy="4870564"/>
          </a:xfrm>
          <a:prstGeom prst="rect">
            <a:avLst/>
          </a:prstGeom>
          <a:noFill/>
        </p:spPr>
        <p:txBody>
          <a:bodyPr wrap="square" rtlCol="0">
            <a:spAutoFit/>
          </a:bodyPr>
          <a:lstStyle/>
          <a:p>
            <a:pPr marL="477837" indent="-265113">
              <a:spcBef>
                <a:spcPts val="250"/>
              </a:spcBef>
              <a:buClr>
                <a:schemeClr val="accent1"/>
              </a:buClr>
              <a:buSzPct val="80000"/>
              <a:buFont typeface="Wingdings 2" pitchFamily="18" charset="2"/>
              <a:buChar char=""/>
            </a:pPr>
            <a:r>
              <a:rPr lang="en-US" sz="2800" dirty="0">
                <a:latin typeface="Lucida Fax" pitchFamily="18" charset="0"/>
              </a:rPr>
              <a:t>2015 </a:t>
            </a:r>
            <a:r>
              <a:rPr lang="en-US" dirty="0">
                <a:latin typeface="Lucida Fax" pitchFamily="18" charset="0"/>
              </a:rPr>
              <a:t>(D-APR and Demand Side Engagement document)</a:t>
            </a:r>
            <a:endParaRPr lang="en-US" sz="2800" dirty="0">
              <a:latin typeface="Lucida Fax" pitchFamily="18" charset="0"/>
            </a:endParaRPr>
          </a:p>
          <a:p>
            <a:pPr marL="935037" lvl="2" indent="-265113">
              <a:spcBef>
                <a:spcPts val="250"/>
              </a:spcBef>
              <a:buClr>
                <a:schemeClr val="accent1"/>
              </a:buClr>
              <a:buSzPct val="80000"/>
              <a:buFont typeface="Wingdings 2" pitchFamily="18" charset="2"/>
              <a:buChar char=""/>
            </a:pPr>
            <a:r>
              <a:rPr lang="en-US" sz="2000" dirty="0">
                <a:latin typeface="Lucida Fax" pitchFamily="18" charset="0"/>
              </a:rPr>
              <a:t>DNSP workshop;</a:t>
            </a:r>
          </a:p>
          <a:p>
            <a:pPr marL="935037" lvl="2" indent="-265113">
              <a:spcBef>
                <a:spcPts val="250"/>
              </a:spcBef>
              <a:buClr>
                <a:schemeClr val="accent1"/>
              </a:buClr>
              <a:buSzPct val="80000"/>
              <a:buFont typeface="Wingdings 2" pitchFamily="18" charset="2"/>
              <a:buChar char=""/>
            </a:pPr>
            <a:r>
              <a:rPr lang="en-US" sz="2000" dirty="0">
                <a:latin typeface="Lucida Fax" pitchFamily="18" charset="0"/>
              </a:rPr>
              <a:t>one-on-one with DNSPs, </a:t>
            </a:r>
          </a:p>
          <a:p>
            <a:pPr marL="935037" lvl="2" indent="-265113">
              <a:spcBef>
                <a:spcPts val="250"/>
              </a:spcBef>
              <a:buClr>
                <a:schemeClr val="accent1"/>
              </a:buClr>
              <a:buSzPct val="80000"/>
              <a:buFont typeface="Wingdings 2" pitchFamily="18" charset="2"/>
              <a:buChar char=""/>
            </a:pPr>
            <a:r>
              <a:rPr lang="en-US" sz="2000" dirty="0">
                <a:latin typeface="Lucida Fax" pitchFamily="18" charset="0"/>
              </a:rPr>
              <a:t>“improvement plans</a:t>
            </a:r>
            <a:r>
              <a:rPr lang="en-US" sz="2000" dirty="0" smtClean="0">
                <a:latin typeface="Lucida Fax" pitchFamily="18" charset="0"/>
              </a:rPr>
              <a:t>”</a:t>
            </a:r>
            <a:endParaRPr lang="en-US" sz="2800" dirty="0">
              <a:latin typeface="Lucida Fax" pitchFamily="18" charset="0"/>
            </a:endParaRPr>
          </a:p>
          <a:p>
            <a:pPr marL="935037" lvl="2" indent="-265113">
              <a:spcBef>
                <a:spcPts val="250"/>
              </a:spcBef>
              <a:buClr>
                <a:schemeClr val="accent1"/>
              </a:buClr>
              <a:buSzPct val="80000"/>
              <a:buFont typeface="Wingdings 2" pitchFamily="18" charset="2"/>
              <a:buChar char=""/>
            </a:pPr>
            <a:r>
              <a:rPr lang="en-US" sz="2000" dirty="0">
                <a:latin typeface="Lucida Fax" pitchFamily="18" charset="0"/>
              </a:rPr>
              <a:t>reviewed 2014 TAPRs against improvement plans, (2015 TAPRs in progress</a:t>
            </a:r>
            <a:r>
              <a:rPr lang="en-US" sz="2000" dirty="0" smtClean="0">
                <a:latin typeface="Lucida Fax" pitchFamily="18" charset="0"/>
              </a:rPr>
              <a:t>)</a:t>
            </a:r>
            <a:endParaRPr lang="en-US" sz="2800" dirty="0">
              <a:latin typeface="Lucida Fax" pitchFamily="18" charset="0"/>
            </a:endParaRPr>
          </a:p>
          <a:p>
            <a:pPr marL="477837" indent="-265113">
              <a:spcBef>
                <a:spcPts val="250"/>
              </a:spcBef>
              <a:buClr>
                <a:schemeClr val="accent1"/>
              </a:buClr>
              <a:buSzPct val="80000"/>
              <a:buFont typeface="Wingdings 2" pitchFamily="18" charset="2"/>
              <a:buChar char=""/>
            </a:pPr>
            <a:r>
              <a:rPr lang="en-US" sz="2800" dirty="0">
                <a:latin typeface="Lucida Fax" pitchFamily="18" charset="0"/>
              </a:rPr>
              <a:t>2016 </a:t>
            </a:r>
          </a:p>
          <a:p>
            <a:pPr marL="935037" lvl="2" indent="-265113">
              <a:spcBef>
                <a:spcPts val="250"/>
              </a:spcBef>
              <a:buClr>
                <a:schemeClr val="accent1"/>
              </a:buClr>
              <a:buSzPct val="80000"/>
              <a:buFont typeface="Wingdings 2" pitchFamily="18" charset="2"/>
              <a:buChar char=""/>
            </a:pPr>
            <a:r>
              <a:rPr lang="en-US" sz="2000" dirty="0">
                <a:latin typeface="Lucida Fax" pitchFamily="18" charset="0"/>
              </a:rPr>
              <a:t>review 2015 DAPRs against improvement plans, </a:t>
            </a:r>
          </a:p>
          <a:p>
            <a:pPr marL="935037" lvl="2" indent="-265113">
              <a:spcBef>
                <a:spcPts val="250"/>
              </a:spcBef>
              <a:buClr>
                <a:schemeClr val="accent1"/>
              </a:buClr>
              <a:buSzPct val="80000"/>
              <a:buFont typeface="Wingdings 2" pitchFamily="18" charset="2"/>
              <a:buChar char=""/>
            </a:pPr>
            <a:r>
              <a:rPr lang="en-US" sz="2000" dirty="0">
                <a:latin typeface="Lucida Fax" pitchFamily="18" charset="0"/>
              </a:rPr>
              <a:t>review 2015 TAPRs (BAU</a:t>
            </a:r>
            <a:r>
              <a:rPr lang="en-US" sz="2000" dirty="0" smtClean="0">
                <a:latin typeface="Lucida Fax" pitchFamily="18" charset="0"/>
              </a:rPr>
              <a:t>)</a:t>
            </a:r>
            <a:endParaRPr lang="en-US" sz="2800" dirty="0">
              <a:latin typeface="Lucida Fax" pitchFamily="18" charset="0"/>
            </a:endParaRPr>
          </a:p>
          <a:p>
            <a:pPr marL="477837" indent="-265113">
              <a:spcBef>
                <a:spcPts val="250"/>
              </a:spcBef>
              <a:buClr>
                <a:schemeClr val="accent1"/>
              </a:buClr>
              <a:buSzPct val="80000"/>
              <a:buFont typeface="Wingdings 2" pitchFamily="18" charset="2"/>
              <a:buChar char=""/>
            </a:pPr>
            <a:r>
              <a:rPr lang="en-US" sz="2800" dirty="0">
                <a:latin typeface="Lucida Fax" pitchFamily="18" charset="0"/>
              </a:rPr>
              <a:t>2017… (BAU)</a:t>
            </a:r>
          </a:p>
          <a:p>
            <a:pPr marL="935037" lvl="2" indent="-265113">
              <a:spcBef>
                <a:spcPts val="250"/>
              </a:spcBef>
              <a:buClr>
                <a:schemeClr val="accent1"/>
              </a:buClr>
              <a:buSzPct val="80000"/>
              <a:buFont typeface="Wingdings 2" pitchFamily="18" charset="2"/>
              <a:buChar char=""/>
            </a:pPr>
            <a:r>
              <a:rPr lang="en-US" sz="2000" dirty="0">
                <a:latin typeface="Lucida Fax" pitchFamily="18" charset="0"/>
              </a:rPr>
              <a:t>review 2016 DAPRs and 2017 TAPRs</a:t>
            </a:r>
          </a:p>
          <a:p>
            <a:pPr marL="285750" indent="-285750">
              <a:buFont typeface="Arial" pitchFamily="34" charset="0"/>
              <a:buChar char="•"/>
            </a:pPr>
            <a:endParaRPr lang="en-AU" dirty="0" smtClean="0">
              <a:solidFill>
                <a:prstClr val="black"/>
              </a:solidFill>
            </a:endParaRPr>
          </a:p>
          <a:p>
            <a:pPr marL="285750" indent="-285750">
              <a:buFont typeface="Arial" pitchFamily="34" charset="0"/>
              <a:buChar char="•"/>
            </a:pPr>
            <a:endParaRPr lang="en-AU" dirty="0">
              <a:solidFill>
                <a:prstClr val="black"/>
              </a:solidFill>
            </a:endParaRPr>
          </a:p>
        </p:txBody>
      </p:sp>
    </p:spTree>
    <p:extLst>
      <p:ext uri="{BB962C8B-B14F-4D97-AF65-F5344CB8AC3E}">
        <p14:creationId xmlns:p14="http://schemas.microsoft.com/office/powerpoint/2010/main" val="2972315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49950"/>
            <a:ext cx="21605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4F3B67BC-E7C3-4797-B7E2-ADFE1E80D2BF}" type="slidenum">
              <a:rPr lang="en-AU" smtClean="0">
                <a:solidFill>
                  <a:srgbClr val="E3DED1">
                    <a:shade val="50000"/>
                  </a:srgbClr>
                </a:solidFill>
              </a:rPr>
              <a:pPr>
                <a:defRPr/>
              </a:pPr>
              <a:t>5</a:t>
            </a:fld>
            <a:endParaRPr lang="en-AU" dirty="0">
              <a:solidFill>
                <a:srgbClr val="E3DED1">
                  <a:shade val="50000"/>
                </a:srgbClr>
              </a:solidFill>
            </a:endParaRPr>
          </a:p>
        </p:txBody>
      </p:sp>
      <p:sp>
        <p:nvSpPr>
          <p:cNvPr id="10" name="Title 1"/>
          <p:cNvSpPr>
            <a:spLocks noGrp="1"/>
          </p:cNvSpPr>
          <p:nvPr>
            <p:ph type="title"/>
          </p:nvPr>
        </p:nvSpPr>
        <p:spPr>
          <a:xfrm>
            <a:off x="539552" y="836712"/>
            <a:ext cx="8183563" cy="547464"/>
          </a:xfrm>
        </p:spPr>
        <p:txBody>
          <a:bodyPr>
            <a:normAutofit fontScale="90000"/>
          </a:bodyPr>
          <a:lstStyle/>
          <a:p>
            <a:pPr eaLnBrk="1" fontAlgn="auto" hangingPunct="1">
              <a:spcAft>
                <a:spcPts val="0"/>
              </a:spcAft>
              <a:defRPr/>
            </a:pPr>
            <a:r>
              <a:rPr lang="en-AU" dirty="0" smtClean="0">
                <a:solidFill>
                  <a:schemeClr val="accent1">
                    <a:tint val="88000"/>
                    <a:satMod val="150000"/>
                  </a:schemeClr>
                </a:solidFill>
                <a:latin typeface="Lucida Fax" pitchFamily="18" charset="0"/>
              </a:rPr>
              <a:t>Regulatory investment tests</a:t>
            </a:r>
            <a:endParaRPr lang="en-AU" dirty="0">
              <a:solidFill>
                <a:schemeClr val="accent1">
                  <a:tint val="88000"/>
                  <a:satMod val="150000"/>
                </a:schemeClr>
              </a:solidFill>
              <a:latin typeface="Lucida Fax" pitchFamily="18" charset="0"/>
            </a:endParaRPr>
          </a:p>
        </p:txBody>
      </p:sp>
      <p:sp>
        <p:nvSpPr>
          <p:cNvPr id="11" name="TextBox 10"/>
          <p:cNvSpPr txBox="1"/>
          <p:nvPr/>
        </p:nvSpPr>
        <p:spPr>
          <a:xfrm>
            <a:off x="899592" y="1627634"/>
            <a:ext cx="7848872" cy="3539430"/>
          </a:xfrm>
          <a:prstGeom prst="rect">
            <a:avLst/>
          </a:prstGeom>
          <a:noFill/>
        </p:spPr>
        <p:txBody>
          <a:bodyPr wrap="square" rtlCol="0">
            <a:spAutoFit/>
          </a:bodyPr>
          <a:lstStyle/>
          <a:p>
            <a:pPr marL="477837" indent="-265113">
              <a:spcBef>
                <a:spcPts val="250"/>
              </a:spcBef>
              <a:buClr>
                <a:schemeClr val="accent1"/>
              </a:buClr>
              <a:buSzPct val="80000"/>
              <a:buFont typeface="Wingdings 2" pitchFamily="18" charset="2"/>
              <a:buChar char=""/>
            </a:pPr>
            <a:r>
              <a:rPr lang="en-AU" sz="2800" dirty="0">
                <a:latin typeface="Lucida Fax" pitchFamily="18" charset="0"/>
              </a:rPr>
              <a:t>more detailed information on </a:t>
            </a:r>
            <a:br>
              <a:rPr lang="en-AU" sz="2800" dirty="0">
                <a:latin typeface="Lucida Fax" pitchFamily="18" charset="0"/>
              </a:rPr>
            </a:br>
            <a:r>
              <a:rPr lang="en-AU" sz="2800" dirty="0">
                <a:latin typeface="Lucida Fax" pitchFamily="18" charset="0"/>
              </a:rPr>
              <a:t>non-network opportunities but shorter timeframe</a:t>
            </a:r>
          </a:p>
          <a:p>
            <a:pPr marL="477837" indent="-265113">
              <a:spcBef>
                <a:spcPts val="250"/>
              </a:spcBef>
              <a:buClr>
                <a:schemeClr val="accent1"/>
              </a:buClr>
              <a:buSzPct val="80000"/>
              <a:buFont typeface="Wingdings 2" pitchFamily="18" charset="2"/>
              <a:buChar char=""/>
            </a:pPr>
            <a:endParaRPr lang="en-AU" sz="2800" dirty="0">
              <a:latin typeface="Lucida Fax" pitchFamily="18" charset="0"/>
            </a:endParaRPr>
          </a:p>
          <a:p>
            <a:pPr marL="477837" indent="-265113">
              <a:spcBef>
                <a:spcPts val="250"/>
              </a:spcBef>
              <a:buClr>
                <a:schemeClr val="accent1"/>
              </a:buClr>
              <a:buSzPct val="80000"/>
              <a:buFont typeface="Wingdings 2" pitchFamily="18" charset="2"/>
              <a:buChar char=""/>
            </a:pPr>
            <a:r>
              <a:rPr lang="en-AU" sz="2800" dirty="0">
                <a:latin typeface="Lucida Fax" pitchFamily="18" charset="0"/>
              </a:rPr>
              <a:t>monitor efficacy of RIT-Ts and RIT-Ds </a:t>
            </a:r>
          </a:p>
          <a:p>
            <a:pPr marL="477837" indent="-265113">
              <a:spcBef>
                <a:spcPts val="250"/>
              </a:spcBef>
              <a:buClr>
                <a:schemeClr val="accent1"/>
              </a:buClr>
              <a:buSzPct val="80000"/>
              <a:buFont typeface="Wingdings 2" pitchFamily="18" charset="2"/>
              <a:buChar char=""/>
            </a:pPr>
            <a:endParaRPr lang="en-AU" sz="2800" dirty="0">
              <a:latin typeface="Lucida Fax" pitchFamily="18" charset="0"/>
            </a:endParaRPr>
          </a:p>
          <a:p>
            <a:pPr marL="477837" indent="-265113">
              <a:spcBef>
                <a:spcPts val="250"/>
              </a:spcBef>
              <a:buClr>
                <a:schemeClr val="accent1"/>
              </a:buClr>
              <a:buSzPct val="80000"/>
              <a:buFont typeface="Wingdings 2" pitchFamily="18" charset="2"/>
              <a:buChar char=""/>
            </a:pPr>
            <a:r>
              <a:rPr lang="en-AU" sz="2800" dirty="0">
                <a:latin typeface="Lucida Fax" pitchFamily="18" charset="0"/>
              </a:rPr>
              <a:t>follow up with businesses as required</a:t>
            </a:r>
          </a:p>
          <a:p>
            <a:pPr marL="285750" indent="-285750">
              <a:buFont typeface="Arial" pitchFamily="34" charset="0"/>
              <a:buChar char="•"/>
            </a:pPr>
            <a:endParaRPr lang="en-AU" dirty="0">
              <a:solidFill>
                <a:prstClr val="black"/>
              </a:solidFill>
            </a:endParaRPr>
          </a:p>
        </p:txBody>
      </p:sp>
    </p:spTree>
    <p:extLst>
      <p:ext uri="{BB962C8B-B14F-4D97-AF65-F5344CB8AC3E}">
        <p14:creationId xmlns:p14="http://schemas.microsoft.com/office/powerpoint/2010/main" val="3094767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49950"/>
            <a:ext cx="21605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4F3B67BC-E7C3-4797-B7E2-ADFE1E80D2BF}" type="slidenum">
              <a:rPr lang="en-AU" smtClean="0">
                <a:solidFill>
                  <a:srgbClr val="E3DED1">
                    <a:shade val="50000"/>
                  </a:srgbClr>
                </a:solidFill>
              </a:rPr>
              <a:pPr>
                <a:defRPr/>
              </a:pPr>
              <a:t>6</a:t>
            </a:fld>
            <a:endParaRPr lang="en-AU" dirty="0">
              <a:solidFill>
                <a:srgbClr val="E3DED1">
                  <a:shade val="50000"/>
                </a:srgbClr>
              </a:solidFill>
            </a:endParaRPr>
          </a:p>
        </p:txBody>
      </p:sp>
      <p:sp>
        <p:nvSpPr>
          <p:cNvPr id="10" name="Title 1"/>
          <p:cNvSpPr>
            <a:spLocks noGrp="1"/>
          </p:cNvSpPr>
          <p:nvPr>
            <p:ph type="title"/>
          </p:nvPr>
        </p:nvSpPr>
        <p:spPr>
          <a:xfrm>
            <a:off x="539552" y="836712"/>
            <a:ext cx="8183563" cy="547464"/>
          </a:xfrm>
        </p:spPr>
        <p:txBody>
          <a:bodyPr>
            <a:normAutofit fontScale="90000"/>
          </a:bodyPr>
          <a:lstStyle/>
          <a:p>
            <a:pPr eaLnBrk="1" fontAlgn="auto" hangingPunct="1">
              <a:spcAft>
                <a:spcPts val="0"/>
              </a:spcAft>
              <a:defRPr/>
            </a:pPr>
            <a:r>
              <a:rPr lang="en-AU" dirty="0" smtClean="0">
                <a:solidFill>
                  <a:schemeClr val="accent1">
                    <a:tint val="88000"/>
                    <a:satMod val="150000"/>
                  </a:schemeClr>
                </a:solidFill>
                <a:latin typeface="Lucida Fax" pitchFamily="18" charset="0"/>
              </a:rPr>
              <a:t>Preparing a rule change </a:t>
            </a:r>
            <a:endParaRPr lang="en-AU" dirty="0">
              <a:solidFill>
                <a:schemeClr val="accent1">
                  <a:tint val="88000"/>
                  <a:satMod val="150000"/>
                </a:schemeClr>
              </a:solidFill>
              <a:latin typeface="Lucida Fax" pitchFamily="18" charset="0"/>
            </a:endParaRPr>
          </a:p>
        </p:txBody>
      </p:sp>
      <p:sp>
        <p:nvSpPr>
          <p:cNvPr id="11" name="TextBox 10"/>
          <p:cNvSpPr txBox="1"/>
          <p:nvPr/>
        </p:nvSpPr>
        <p:spPr>
          <a:xfrm>
            <a:off x="899592" y="1607889"/>
            <a:ext cx="7848872" cy="3824124"/>
          </a:xfrm>
          <a:prstGeom prst="rect">
            <a:avLst/>
          </a:prstGeom>
          <a:noFill/>
        </p:spPr>
        <p:txBody>
          <a:bodyPr wrap="square" rtlCol="0">
            <a:spAutoFit/>
          </a:bodyPr>
          <a:lstStyle/>
          <a:p>
            <a:pPr marL="477837" indent="-265113">
              <a:spcBef>
                <a:spcPts val="250"/>
              </a:spcBef>
              <a:buClr>
                <a:schemeClr val="accent1"/>
              </a:buClr>
              <a:buSzPct val="80000"/>
              <a:buFont typeface="Wingdings 2" pitchFamily="18" charset="2"/>
              <a:buChar char=""/>
            </a:pPr>
            <a:r>
              <a:rPr lang="en-US" sz="2800" dirty="0">
                <a:latin typeface="Lucida Fax" pitchFamily="18" charset="0"/>
              </a:rPr>
              <a:t>replacement capex now </a:t>
            </a:r>
            <a:r>
              <a:rPr lang="en-US" sz="2800" dirty="0" smtClean="0">
                <a:latin typeface="Lucida Fax" pitchFamily="18" charset="0"/>
              </a:rPr>
              <a:t>dominates</a:t>
            </a:r>
            <a:endParaRPr lang="en-US" sz="2800" dirty="0">
              <a:latin typeface="Lucida Fax" pitchFamily="18" charset="0"/>
            </a:endParaRPr>
          </a:p>
          <a:p>
            <a:pPr marL="477837" indent="-265113">
              <a:spcBef>
                <a:spcPts val="250"/>
              </a:spcBef>
              <a:buClr>
                <a:schemeClr val="accent1"/>
              </a:buClr>
              <a:buSzPct val="80000"/>
              <a:buFont typeface="Wingdings 2" pitchFamily="18" charset="2"/>
              <a:buChar char=""/>
            </a:pPr>
            <a:r>
              <a:rPr lang="en-US" sz="2800" dirty="0">
                <a:latin typeface="Lucida Fax" pitchFamily="18" charset="0"/>
              </a:rPr>
              <a:t>require</a:t>
            </a:r>
          </a:p>
          <a:p>
            <a:pPr marL="820737" lvl="1" indent="-265113">
              <a:spcBef>
                <a:spcPts val="250"/>
              </a:spcBef>
              <a:buClr>
                <a:schemeClr val="accent1"/>
              </a:buClr>
              <a:buSzPct val="80000"/>
              <a:buFont typeface="Wingdings 2" pitchFamily="18" charset="2"/>
              <a:buChar char=""/>
            </a:pPr>
            <a:r>
              <a:rPr lang="en-US" sz="2400" dirty="0">
                <a:latin typeface="Lucida Fax" pitchFamily="18" charset="0"/>
              </a:rPr>
              <a:t>increased transparency on asset retirement decisions</a:t>
            </a:r>
          </a:p>
          <a:p>
            <a:pPr marL="820737" lvl="1" indent="-265113">
              <a:spcBef>
                <a:spcPts val="250"/>
              </a:spcBef>
              <a:buClr>
                <a:schemeClr val="accent1"/>
              </a:buClr>
              <a:buSzPct val="80000"/>
              <a:buFont typeface="Wingdings 2" pitchFamily="18" charset="2"/>
              <a:buChar char=""/>
            </a:pPr>
            <a:r>
              <a:rPr lang="en-US" sz="2400" dirty="0">
                <a:latin typeface="Lucida Fax" pitchFamily="18" charset="0"/>
              </a:rPr>
              <a:t>comprehensive options </a:t>
            </a:r>
            <a:r>
              <a:rPr lang="en-US" sz="2400" dirty="0" smtClean="0">
                <a:latin typeface="Lucida Fax" pitchFamily="18" charset="0"/>
              </a:rPr>
              <a:t>analysis</a:t>
            </a:r>
            <a:endParaRPr lang="en-US" sz="3600" dirty="0">
              <a:latin typeface="Lucida Fax" pitchFamily="18" charset="0"/>
            </a:endParaRPr>
          </a:p>
          <a:p>
            <a:pPr marL="477837" lvl="1" indent="-265113">
              <a:spcBef>
                <a:spcPts val="250"/>
              </a:spcBef>
              <a:buClr>
                <a:schemeClr val="accent1"/>
              </a:buClr>
              <a:buSzPct val="80000"/>
              <a:buFont typeface="Wingdings 2" pitchFamily="18" charset="2"/>
              <a:buChar char=""/>
            </a:pPr>
            <a:r>
              <a:rPr lang="en-US" sz="2800" dirty="0">
                <a:latin typeface="Lucida Fax" pitchFamily="18" charset="0"/>
              </a:rPr>
              <a:t>similar to RIT-T and RIT-D</a:t>
            </a:r>
          </a:p>
          <a:p>
            <a:pPr marL="477837" indent="-265113">
              <a:spcBef>
                <a:spcPts val="250"/>
              </a:spcBef>
              <a:buClr>
                <a:schemeClr val="accent1"/>
              </a:buClr>
              <a:buSzPct val="80000"/>
              <a:buFont typeface="Wingdings 2" pitchFamily="18" charset="2"/>
              <a:buChar char=""/>
            </a:pPr>
            <a:r>
              <a:rPr lang="en-US" sz="2800" dirty="0" smtClean="0">
                <a:latin typeface="Lucida Fax" pitchFamily="18" charset="0"/>
              </a:rPr>
              <a:t>add </a:t>
            </a:r>
            <a:r>
              <a:rPr lang="en-US" sz="2800" dirty="0">
                <a:latin typeface="Lucida Fax" pitchFamily="18" charset="0"/>
              </a:rPr>
              <a:t>a requirement to regularly assess relevance of completed RITs</a:t>
            </a:r>
          </a:p>
          <a:p>
            <a:pPr marL="285750" indent="-285750">
              <a:buFont typeface="Arial" pitchFamily="34" charset="0"/>
              <a:buChar char="•"/>
            </a:pPr>
            <a:endParaRPr lang="en-AU" dirty="0">
              <a:solidFill>
                <a:prstClr val="black"/>
              </a:solidFill>
            </a:endParaRPr>
          </a:p>
        </p:txBody>
      </p:sp>
    </p:spTree>
    <p:extLst>
      <p:ext uri="{BB962C8B-B14F-4D97-AF65-F5344CB8AC3E}">
        <p14:creationId xmlns:p14="http://schemas.microsoft.com/office/powerpoint/2010/main" val="667538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49950"/>
            <a:ext cx="21605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4F3B67BC-E7C3-4797-B7E2-ADFE1E80D2BF}" type="slidenum">
              <a:rPr lang="en-AU" smtClean="0">
                <a:solidFill>
                  <a:srgbClr val="E3DED1">
                    <a:shade val="50000"/>
                  </a:srgbClr>
                </a:solidFill>
              </a:rPr>
              <a:pPr>
                <a:defRPr/>
              </a:pPr>
              <a:t>7</a:t>
            </a:fld>
            <a:endParaRPr lang="en-AU" dirty="0">
              <a:solidFill>
                <a:srgbClr val="E3DED1">
                  <a:shade val="50000"/>
                </a:srgbClr>
              </a:solidFill>
            </a:endParaRPr>
          </a:p>
        </p:txBody>
      </p:sp>
      <p:sp>
        <p:nvSpPr>
          <p:cNvPr id="10" name="Title 1"/>
          <p:cNvSpPr>
            <a:spLocks noGrp="1"/>
          </p:cNvSpPr>
          <p:nvPr>
            <p:ph type="title"/>
          </p:nvPr>
        </p:nvSpPr>
        <p:spPr>
          <a:xfrm>
            <a:off x="539552" y="836712"/>
            <a:ext cx="8183563" cy="547464"/>
          </a:xfrm>
        </p:spPr>
        <p:txBody>
          <a:bodyPr>
            <a:normAutofit fontScale="90000"/>
          </a:bodyPr>
          <a:lstStyle/>
          <a:p>
            <a:pPr eaLnBrk="1" fontAlgn="auto" hangingPunct="1">
              <a:spcAft>
                <a:spcPts val="0"/>
              </a:spcAft>
              <a:defRPr/>
            </a:pPr>
            <a:r>
              <a:rPr lang="en-US" dirty="0">
                <a:solidFill>
                  <a:schemeClr val="accent1">
                    <a:tint val="88000"/>
                    <a:satMod val="150000"/>
                  </a:schemeClr>
                </a:solidFill>
                <a:latin typeface="Lucida Fax" pitchFamily="18" charset="0"/>
              </a:rPr>
              <a:t>P</a:t>
            </a:r>
            <a:r>
              <a:rPr lang="en-US" dirty="0" smtClean="0">
                <a:solidFill>
                  <a:schemeClr val="accent1">
                    <a:tint val="88000"/>
                    <a:satMod val="150000"/>
                  </a:schemeClr>
                </a:solidFill>
                <a:latin typeface="Lucida Fax" pitchFamily="18" charset="0"/>
              </a:rPr>
              <a:t>roposed DM related expenditure </a:t>
            </a:r>
            <a:endParaRPr lang="en-US" dirty="0">
              <a:solidFill>
                <a:schemeClr val="accent1">
                  <a:tint val="88000"/>
                  <a:satMod val="150000"/>
                </a:schemeClr>
              </a:solidFill>
              <a:latin typeface="Lucida Fax" pitchFamily="18" charset="0"/>
            </a:endParaRPr>
          </a:p>
        </p:txBody>
      </p:sp>
      <p:sp>
        <p:nvSpPr>
          <p:cNvPr id="11" name="TextBox 10"/>
          <p:cNvSpPr txBox="1"/>
          <p:nvPr/>
        </p:nvSpPr>
        <p:spPr>
          <a:xfrm>
            <a:off x="899592" y="1607889"/>
            <a:ext cx="7848872" cy="3447098"/>
          </a:xfrm>
          <a:prstGeom prst="rect">
            <a:avLst/>
          </a:prstGeom>
          <a:noFill/>
        </p:spPr>
        <p:txBody>
          <a:bodyPr wrap="square" rtlCol="0">
            <a:spAutoFit/>
          </a:bodyPr>
          <a:lstStyle/>
          <a:p>
            <a:pPr marL="265113" indent="-265113">
              <a:spcBef>
                <a:spcPts val="250"/>
              </a:spcBef>
              <a:buClr>
                <a:schemeClr val="accent1"/>
              </a:buClr>
              <a:buSzPct val="80000"/>
              <a:buFont typeface="Wingdings 2" pitchFamily="18" charset="2"/>
              <a:buChar char=""/>
            </a:pPr>
            <a:r>
              <a:rPr lang="en-AU" sz="2800" dirty="0">
                <a:latin typeface="Lucida Fax" pitchFamily="18" charset="0"/>
              </a:rPr>
              <a:t>DM should be standard practice</a:t>
            </a:r>
          </a:p>
          <a:p>
            <a:pPr marL="265113" indent="-265113">
              <a:spcBef>
                <a:spcPts val="250"/>
              </a:spcBef>
              <a:buClr>
                <a:schemeClr val="accent1"/>
              </a:buClr>
              <a:buSzPct val="80000"/>
              <a:buFont typeface="Wingdings 2" pitchFamily="18" charset="2"/>
              <a:buChar char=""/>
            </a:pPr>
            <a:r>
              <a:rPr lang="en-AU" sz="2800" dirty="0">
                <a:latin typeface="Lucida Fax" pitchFamily="18" charset="0"/>
              </a:rPr>
              <a:t>examine the proposed business cases</a:t>
            </a:r>
          </a:p>
          <a:p>
            <a:pPr marL="722313" lvl="2" indent="-265113">
              <a:spcBef>
                <a:spcPts val="250"/>
              </a:spcBef>
              <a:buClr>
                <a:schemeClr val="accent1"/>
              </a:buClr>
              <a:buSzPct val="80000"/>
              <a:buFont typeface="Wingdings 2" pitchFamily="18" charset="2"/>
              <a:buChar char=""/>
            </a:pPr>
            <a:r>
              <a:rPr lang="en-US" sz="2400" dirty="0">
                <a:latin typeface="Lucida Fax" pitchFamily="18" charset="0"/>
              </a:rPr>
              <a:t>broad-based demand management initiatives - </a:t>
            </a:r>
            <a:r>
              <a:rPr lang="en-AU" sz="2400" dirty="0">
                <a:latin typeface="Lucida Fax" pitchFamily="18" charset="0"/>
              </a:rPr>
              <a:t>Ausgrid, Energex</a:t>
            </a:r>
          </a:p>
          <a:p>
            <a:pPr marL="722313" lvl="2" indent="-265113">
              <a:spcBef>
                <a:spcPts val="250"/>
              </a:spcBef>
              <a:buClr>
                <a:schemeClr val="accent1"/>
              </a:buClr>
              <a:buSzPct val="80000"/>
              <a:buFont typeface="Wingdings 2" pitchFamily="18" charset="2"/>
              <a:buChar char=""/>
            </a:pPr>
            <a:r>
              <a:rPr lang="en-AU" sz="2400" dirty="0">
                <a:latin typeface="Lucida Fax" pitchFamily="18" charset="0"/>
              </a:rPr>
              <a:t>details of current approach in </a:t>
            </a:r>
            <a:br>
              <a:rPr lang="en-AU" sz="2400" dirty="0">
                <a:latin typeface="Lucida Fax" pitchFamily="18" charset="0"/>
              </a:rPr>
            </a:br>
            <a:r>
              <a:rPr lang="en-AU" sz="2400" dirty="0">
                <a:latin typeface="Lucida Fax" pitchFamily="18" charset="0"/>
              </a:rPr>
              <a:t>Attachments 6 (</a:t>
            </a:r>
            <a:r>
              <a:rPr lang="en-AU" sz="2400" dirty="0" err="1">
                <a:latin typeface="Lucida Fax" pitchFamily="18" charset="0"/>
              </a:rPr>
              <a:t>Capex</a:t>
            </a:r>
            <a:r>
              <a:rPr lang="en-AU" sz="2400" dirty="0">
                <a:latin typeface="Lucida Fax" pitchFamily="18" charset="0"/>
              </a:rPr>
              <a:t>) and 7 (</a:t>
            </a:r>
            <a:r>
              <a:rPr lang="en-AU" sz="2400" dirty="0" err="1">
                <a:latin typeface="Lucida Fax" pitchFamily="18" charset="0"/>
              </a:rPr>
              <a:t>Opex</a:t>
            </a:r>
            <a:r>
              <a:rPr lang="en-AU" sz="2400" dirty="0">
                <a:latin typeface="Lucida Fax" pitchFamily="18" charset="0"/>
              </a:rPr>
              <a:t>)</a:t>
            </a:r>
          </a:p>
          <a:p>
            <a:pPr marL="265113" indent="-265113">
              <a:spcBef>
                <a:spcPts val="250"/>
              </a:spcBef>
              <a:buClr>
                <a:schemeClr val="accent1"/>
              </a:buClr>
              <a:buSzPct val="80000"/>
              <a:buFont typeface="Wingdings 2" pitchFamily="18" charset="2"/>
              <a:buChar char=""/>
            </a:pPr>
            <a:r>
              <a:rPr lang="en-US" sz="2800" dirty="0">
                <a:latin typeface="Lucida Fax" pitchFamily="18" charset="0"/>
              </a:rPr>
              <a:t>currently assessing Vic (and </a:t>
            </a:r>
            <a:r>
              <a:rPr lang="en-US" sz="2800" dirty="0" err="1">
                <a:latin typeface="Lucida Fax" pitchFamily="18" charset="0"/>
              </a:rPr>
              <a:t>Qld</a:t>
            </a:r>
            <a:r>
              <a:rPr lang="en-US" sz="2800" dirty="0">
                <a:latin typeface="Lucida Fax" pitchFamily="18" charset="0"/>
              </a:rPr>
              <a:t> and SA revised) proposals</a:t>
            </a:r>
            <a:endParaRPr lang="en-AU" sz="2800" dirty="0">
              <a:latin typeface="Lucida Fax" pitchFamily="18" charset="0"/>
            </a:endParaRPr>
          </a:p>
        </p:txBody>
      </p:sp>
    </p:spTree>
    <p:extLst>
      <p:ext uri="{BB962C8B-B14F-4D97-AF65-F5344CB8AC3E}">
        <p14:creationId xmlns:p14="http://schemas.microsoft.com/office/powerpoint/2010/main" val="709340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125" y="549275"/>
            <a:ext cx="8183563" cy="1050925"/>
          </a:xfrm>
        </p:spPr>
        <p:txBody>
          <a:bodyPr/>
          <a:lstStyle/>
          <a:p>
            <a:pPr eaLnBrk="1" fontAlgn="auto" hangingPunct="1">
              <a:spcAft>
                <a:spcPts val="0"/>
              </a:spcAft>
              <a:defRPr/>
            </a:pPr>
            <a:r>
              <a:rPr lang="en-AU" dirty="0" smtClean="0">
                <a:solidFill>
                  <a:schemeClr val="accent1">
                    <a:tint val="88000"/>
                    <a:satMod val="150000"/>
                  </a:schemeClr>
                </a:solidFill>
                <a:latin typeface="Lucida Fax" pitchFamily="18" charset="0"/>
              </a:rPr>
              <a:t>DMIS rule change</a:t>
            </a:r>
            <a:endParaRPr lang="en-AU" dirty="0">
              <a:solidFill>
                <a:schemeClr val="accent1">
                  <a:tint val="88000"/>
                  <a:satMod val="150000"/>
                </a:schemeClr>
              </a:solidFill>
              <a:latin typeface="Lucida Fax" pitchFamily="18" charset="0"/>
            </a:endParaRPr>
          </a:p>
        </p:txBody>
      </p:sp>
      <p:sp>
        <p:nvSpPr>
          <p:cNvPr id="19459" name="Content Placeholder 2"/>
          <p:cNvSpPr>
            <a:spLocks noGrp="1"/>
          </p:cNvSpPr>
          <p:nvPr>
            <p:ph idx="1"/>
          </p:nvPr>
        </p:nvSpPr>
        <p:spPr>
          <a:xfrm>
            <a:off x="468313" y="1700213"/>
            <a:ext cx="8183562" cy="4187825"/>
          </a:xfrm>
        </p:spPr>
        <p:txBody>
          <a:bodyPr/>
          <a:lstStyle/>
          <a:p>
            <a:pPr eaLnBrk="1" hangingPunct="1"/>
            <a:r>
              <a:rPr lang="en-AU" altLang="en-US" dirty="0" smtClean="0">
                <a:latin typeface="Lucida Fax" pitchFamily="18" charset="0"/>
              </a:rPr>
              <a:t>AEMC draft determination released 28 May 2015</a:t>
            </a:r>
          </a:p>
          <a:p>
            <a:pPr eaLnBrk="1" hangingPunct="1"/>
            <a:r>
              <a:rPr lang="en-AU" dirty="0">
                <a:latin typeface="Lucida Fax" panose="02060602050505020204" pitchFamily="18" charset="0"/>
              </a:rPr>
              <a:t>supportive of the principles based approach to the development and application of the scheme and allowance</a:t>
            </a:r>
            <a:endParaRPr lang="en-AU" altLang="en-US" dirty="0" smtClean="0">
              <a:latin typeface="Lucida Fax" pitchFamily="18" charset="0"/>
            </a:endParaRPr>
          </a:p>
          <a:p>
            <a:pPr eaLnBrk="1" hangingPunct="1"/>
            <a:r>
              <a:rPr lang="en-AU" altLang="en-US" dirty="0" smtClean="0">
                <a:latin typeface="Lucida Fax" pitchFamily="18" charset="0"/>
              </a:rPr>
              <a:t>New DMIS and DMIA to be developed by us before 1 December 2016</a:t>
            </a:r>
          </a:p>
          <a:p>
            <a:pPr eaLnBrk="1" hangingPunct="1"/>
            <a:endParaRPr lang="en-AU" altLang="en-US" dirty="0" smtClean="0">
              <a:latin typeface="Lucida Fax" pitchFamily="18" charset="0"/>
            </a:endParaRPr>
          </a:p>
          <a:p>
            <a:pPr eaLnBrk="1" hangingPunct="1"/>
            <a:endParaRPr lang="en-AU" altLang="en-US" dirty="0" smtClean="0">
              <a:latin typeface="Lucida Fax" pitchFamily="18" charset="0"/>
            </a:endParaRPr>
          </a:p>
          <a:p>
            <a:pPr eaLnBrk="1" hangingPunct="1"/>
            <a:endParaRPr lang="en-AU" altLang="en-US" dirty="0" smtClean="0"/>
          </a:p>
        </p:txBody>
      </p:sp>
      <p:pic>
        <p:nvPicPr>
          <p:cNvPr id="19460" name="Picture 3"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5949950"/>
            <a:ext cx="216058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4F3B67BC-E7C3-4797-B7E2-ADFE1E80D2BF}" type="slidenum">
              <a:rPr lang="en-AU" smtClean="0"/>
              <a:pPr>
                <a:defRPr/>
              </a:pPr>
              <a:t>8</a:t>
            </a:fld>
            <a:endParaRPr lang="en-AU" dirty="0"/>
          </a:p>
        </p:txBody>
      </p:sp>
    </p:spTree>
    <p:extLst>
      <p:ext uri="{BB962C8B-B14F-4D97-AF65-F5344CB8AC3E}">
        <p14:creationId xmlns:p14="http://schemas.microsoft.com/office/powerpoint/2010/main" val="400759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AU" sz="3600" b="1" dirty="0" smtClean="0">
                <a:solidFill>
                  <a:srgbClr val="F07F09">
                    <a:tint val="88000"/>
                    <a:satMod val="150000"/>
                  </a:srgbClr>
                </a:solidFill>
                <a:effectLst>
                  <a:outerShdw blurRad="53975" dist="22860" dir="5400000" algn="tl" rotWithShape="0">
                    <a:srgbClr val="000000">
                      <a:alpha val="55000"/>
                    </a:srgbClr>
                  </a:outerShdw>
                </a:effectLst>
                <a:latin typeface="Lucida Fax" pitchFamily="18" charset="0"/>
                <a:ea typeface="+mj-ea"/>
                <a:cs typeface="+mj-cs"/>
              </a:rPr>
              <a:t>Approach to DMIA</a:t>
            </a:r>
            <a:endParaRPr lang="en-AU" dirty="0"/>
          </a:p>
          <a:p>
            <a:pPr lvl="0" eaLnBrk="1" hangingPunct="1">
              <a:buClr>
                <a:srgbClr val="F07F09"/>
              </a:buClr>
            </a:pPr>
            <a:r>
              <a:rPr lang="en-AU" dirty="0" smtClean="0">
                <a:latin typeface="Lucida Fax" panose="02060602050505020204" pitchFamily="18" charset="0"/>
                <a:ea typeface="Arial"/>
                <a:cs typeface="Times New Roman"/>
              </a:rPr>
              <a:t>capped </a:t>
            </a:r>
            <a:r>
              <a:rPr lang="en-AU" dirty="0">
                <a:latin typeface="Lucida Fax" panose="02060602050505020204" pitchFamily="18" charset="0"/>
                <a:ea typeface="Arial"/>
                <a:cs typeface="Times New Roman"/>
              </a:rPr>
              <a:t>allowance </a:t>
            </a:r>
            <a:r>
              <a:rPr lang="en-AU" dirty="0" smtClean="0">
                <a:latin typeface="Lucida Fax" panose="02060602050505020204" pitchFamily="18" charset="0"/>
                <a:ea typeface="Arial"/>
                <a:cs typeface="Times New Roman"/>
              </a:rPr>
              <a:t>to investigate &amp; conduct </a:t>
            </a:r>
            <a:r>
              <a:rPr lang="en-AU" dirty="0">
                <a:latin typeface="Lucida Fax" panose="02060602050505020204" pitchFamily="18" charset="0"/>
                <a:ea typeface="Arial"/>
                <a:cs typeface="Times New Roman"/>
              </a:rPr>
              <a:t>broad-based and/or peak demand management </a:t>
            </a:r>
            <a:r>
              <a:rPr lang="en-AU" dirty="0" smtClean="0">
                <a:latin typeface="Lucida Fax" panose="02060602050505020204" pitchFamily="18" charset="0"/>
                <a:ea typeface="Arial"/>
                <a:cs typeface="Times New Roman"/>
              </a:rPr>
              <a:t>projects</a:t>
            </a:r>
            <a:endParaRPr lang="en-AU" altLang="en-US" dirty="0" smtClean="0">
              <a:solidFill>
                <a:prstClr val="black"/>
              </a:solidFill>
              <a:latin typeface="Lucida Fax" panose="02060602050505020204" pitchFamily="18" charset="0"/>
              <a:cs typeface="Times New Roman"/>
            </a:endParaRPr>
          </a:p>
          <a:p>
            <a:pPr lvl="0" eaLnBrk="1" hangingPunct="1">
              <a:buClr>
                <a:srgbClr val="F07F09"/>
              </a:buClr>
            </a:pPr>
            <a:r>
              <a:rPr lang="en-AU" altLang="en-US" dirty="0" smtClean="0">
                <a:solidFill>
                  <a:prstClr val="black"/>
                </a:solidFill>
                <a:latin typeface="Lucida Fax" panose="02060602050505020204" pitchFamily="18" charset="0"/>
                <a:cs typeface="Times New Roman"/>
              </a:rPr>
              <a:t>Required to have regard to benefits to consumers and balanced incentives in developing and applying DMIA</a:t>
            </a:r>
          </a:p>
          <a:p>
            <a:pPr lvl="0" eaLnBrk="1" hangingPunct="1">
              <a:buClr>
                <a:srgbClr val="F07F09"/>
              </a:buClr>
            </a:pPr>
            <a:r>
              <a:rPr lang="en-AU" altLang="en-US" dirty="0" smtClean="0">
                <a:solidFill>
                  <a:prstClr val="black"/>
                </a:solidFill>
                <a:latin typeface="Lucida Fax" panose="02060602050505020204" pitchFamily="18" charset="0"/>
                <a:cs typeface="Times New Roman"/>
              </a:rPr>
              <a:t>VIC F&amp;A – will continue to apply the current DMIA (Part A of DMIS) but not Part B (foregone revenue)</a:t>
            </a:r>
            <a:endParaRPr lang="en-AU" dirty="0" smtClean="0"/>
          </a:p>
          <a:p>
            <a:pPr marL="0" indent="0">
              <a:buNone/>
            </a:pPr>
            <a:endParaRPr lang="en-AU" dirty="0" smtClean="0"/>
          </a:p>
        </p:txBody>
      </p:sp>
      <p:sp>
        <p:nvSpPr>
          <p:cNvPr id="2" name="Slide Number Placeholder 1"/>
          <p:cNvSpPr>
            <a:spLocks noGrp="1"/>
          </p:cNvSpPr>
          <p:nvPr>
            <p:ph type="sldNum" sz="quarter" idx="12"/>
          </p:nvPr>
        </p:nvSpPr>
        <p:spPr/>
        <p:txBody>
          <a:bodyPr/>
          <a:lstStyle/>
          <a:p>
            <a:pPr>
              <a:defRPr/>
            </a:pPr>
            <a:fld id="{4F3B67BC-E7C3-4797-B7E2-ADFE1E80D2BF}" type="slidenum">
              <a:rPr lang="en-AU" smtClean="0"/>
              <a:pPr>
                <a:defRPr/>
              </a:pPr>
              <a:t>9</a:t>
            </a:fld>
            <a:endParaRPr lang="en-AU" dirty="0"/>
          </a:p>
        </p:txBody>
      </p:sp>
    </p:spTree>
    <p:extLst>
      <p:ext uri="{BB962C8B-B14F-4D97-AF65-F5344CB8AC3E}">
        <p14:creationId xmlns:p14="http://schemas.microsoft.com/office/powerpoint/2010/main" val="862491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11120</TotalTime>
  <Words>710</Words>
  <Application>Microsoft Office PowerPoint</Application>
  <PresentationFormat>On-screen Show (4:3)</PresentationFormat>
  <Paragraphs>132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  Mark Wilson Adam Petersen  30 July 2015 </vt:lpstr>
      <vt:lpstr>AER’s activities in DM</vt:lpstr>
      <vt:lpstr>Reviews of Annual Planning Reports</vt:lpstr>
      <vt:lpstr>Reviews of T-APRs and D-APRs (2)</vt:lpstr>
      <vt:lpstr>Regulatory investment tests</vt:lpstr>
      <vt:lpstr>Preparing a rule change </vt:lpstr>
      <vt:lpstr>Proposed DM related expenditure </vt:lpstr>
      <vt:lpstr>DMIS rule change</vt:lpstr>
      <vt:lpstr>PowerPoint Presentation</vt:lpstr>
    </vt:vector>
  </TitlesOfParts>
  <Company>ACCC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Australian Energy Regulation</dc:title>
  <dc:creator>TAG</dc:creator>
  <cp:lastModifiedBy>Ogilvie, Sarah</cp:lastModifiedBy>
  <cp:revision>383</cp:revision>
  <cp:lastPrinted>2015-07-29T08:55:11Z</cp:lastPrinted>
  <dcterms:created xsi:type="dcterms:W3CDTF">2013-02-26T03:21:25Z</dcterms:created>
  <dcterms:modified xsi:type="dcterms:W3CDTF">2015-07-31T05:55:47Z</dcterms:modified>
</cp:coreProperties>
</file>