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2" r:id="rId5"/>
    <p:sldId id="260" r:id="rId6"/>
    <p:sldId id="263" r:id="rId7"/>
    <p:sldId id="267" r:id="rId8"/>
    <p:sldId id="268" r:id="rId9"/>
    <p:sldId id="269" r:id="rId10"/>
    <p:sldId id="270" r:id="rId11"/>
    <p:sldId id="275" r:id="rId12"/>
    <p:sldId id="271" r:id="rId13"/>
    <p:sldId id="276" r:id="rId14"/>
    <p:sldId id="272" r:id="rId15"/>
    <p:sldId id="274" r:id="rId16"/>
    <p:sldId id="26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77EED-7606-418F-930B-FC52A6A77286}" type="datetimeFigureOut">
              <a:rPr lang="en-AU" smtClean="0"/>
              <a:t>28/10/2019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093FB-AD47-4895-AB9D-8894D95C0D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6804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84F3D-B745-4163-9EEF-72E6A7CEE172}" type="datetime1">
              <a:rPr lang="en-AU" smtClean="0"/>
              <a:t>28/10/2019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191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3080-EC8F-49B2-AE2E-E119E0F07238}" type="datetime1">
              <a:rPr lang="en-AU" smtClean="0"/>
              <a:t>28/10/2019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618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5C30-AD19-4F29-8F0E-1E4C325EE3DC}" type="datetime1">
              <a:rPr lang="en-AU" smtClean="0"/>
              <a:t>28/10/2019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834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CE4A-5357-4C9F-9874-5F03DD800CE1}" type="datetime1">
              <a:rPr lang="en-AU" smtClean="0"/>
              <a:t>28/10/2019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1351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A7C1-8842-4AC2-AF1E-138526F55EB1}" type="datetime1">
              <a:rPr lang="en-AU" smtClean="0"/>
              <a:t>28/10/2019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256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5095-ABB2-419A-AE7E-4513FC5C2FEE}" type="datetime1">
              <a:rPr lang="en-AU" smtClean="0"/>
              <a:t>28/10/2019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653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5741-9116-40AA-A293-2B4C5C7D6C62}" type="datetime1">
              <a:rPr lang="en-AU" smtClean="0"/>
              <a:t>28/10/2019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2817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0D95A-D353-41F5-AEA6-21D8856DB5DF}" type="datetime1">
              <a:rPr lang="en-AU" smtClean="0"/>
              <a:t>28/10/2019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1380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E7FA-2A1E-40F8-B74E-4DFF27216D53}" type="datetime1">
              <a:rPr lang="en-AU" smtClean="0"/>
              <a:t>28/10/2019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5088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C3BF-446F-4679-A315-F092523862D6}" type="datetime1">
              <a:rPr lang="en-AU" smtClean="0"/>
              <a:t>28/10/2019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642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C15C-CD63-47DF-9CA2-DDEF6B1241DB}" type="datetime1">
              <a:rPr lang="en-AU" smtClean="0"/>
              <a:t>28/10/2019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86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F3458-587A-42D2-AE76-089045B1367E}" type="datetime1">
              <a:rPr lang="en-AU" smtClean="0"/>
              <a:t>28/10/2019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458DA-4E54-4DF3-B877-6DA4A12C6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80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aer.gov.au/newsletter/subscrib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1279" y="1970088"/>
            <a:ext cx="6373091" cy="1774854"/>
          </a:xfrm>
        </p:spPr>
        <p:txBody>
          <a:bodyPr/>
          <a:lstStyle/>
          <a:p>
            <a:pPr algn="l"/>
            <a:r>
              <a:rPr lang="en-AU" dirty="0" smtClean="0">
                <a:solidFill>
                  <a:schemeClr val="accent2"/>
                </a:solidFill>
              </a:rPr>
              <a:t>Directlink 2020-25:</a:t>
            </a:r>
            <a:br>
              <a:rPr lang="en-AU" dirty="0" smtClean="0">
                <a:solidFill>
                  <a:schemeClr val="accent2"/>
                </a:solidFill>
              </a:rPr>
            </a:br>
            <a:r>
              <a:rPr lang="en-AU" dirty="0" smtClean="0">
                <a:solidFill>
                  <a:schemeClr val="accent2"/>
                </a:solidFill>
              </a:rPr>
              <a:t>our draft decision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1032" y="3979921"/>
            <a:ext cx="6489470" cy="2204748"/>
          </a:xfrm>
        </p:spPr>
        <p:txBody>
          <a:bodyPr>
            <a:normAutofit/>
          </a:bodyPr>
          <a:lstStyle/>
          <a:p>
            <a:pPr algn="l"/>
            <a:r>
              <a:rPr lang="en-AU" sz="4000" dirty="0" smtClean="0"/>
              <a:t>Pre-determination conference</a:t>
            </a:r>
          </a:p>
          <a:p>
            <a:pPr algn="l"/>
            <a:r>
              <a:rPr lang="en-AU" dirty="0" smtClean="0"/>
              <a:t>Wednesday, 23 October 2019</a:t>
            </a:r>
          </a:p>
          <a:p>
            <a:pPr algn="l"/>
            <a:r>
              <a:rPr lang="en-AU" dirty="0" smtClean="0"/>
              <a:t>2:00pm – 3:00pm</a:t>
            </a:r>
          </a:p>
          <a:p>
            <a:pPr algn="l"/>
            <a:r>
              <a:rPr lang="en-AU" dirty="0" smtClean="0"/>
              <a:t>Sydney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339" y="134909"/>
            <a:ext cx="4429125" cy="16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7677" y="5448300"/>
            <a:ext cx="2000250" cy="14097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730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3052"/>
            <a:ext cx="10515600" cy="1325563"/>
          </a:xfrm>
        </p:spPr>
        <p:txBody>
          <a:bodyPr/>
          <a:lstStyle/>
          <a:p>
            <a:r>
              <a:rPr lang="en-AU" dirty="0" smtClean="0">
                <a:solidFill>
                  <a:schemeClr val="accent2"/>
                </a:solidFill>
              </a:rPr>
              <a:t>Our draft capex forecast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6831"/>
            <a:ext cx="10515600" cy="535189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AU" sz="3200" dirty="0" smtClean="0"/>
              <a:t>Capex over time ($million, 2019-20)</a:t>
            </a:r>
            <a:endParaRPr lang="en-AU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4550" y="5448300"/>
            <a:ext cx="2000250" cy="14097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10</a:t>
            </a:fld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5416" y="1845425"/>
            <a:ext cx="5557505" cy="4191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5647" y="6283985"/>
            <a:ext cx="5073052" cy="254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0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5278"/>
            <a:ext cx="10515600" cy="874392"/>
          </a:xfrm>
        </p:spPr>
        <p:txBody>
          <a:bodyPr/>
          <a:lstStyle/>
          <a:p>
            <a:r>
              <a:rPr lang="en-AU" dirty="0" smtClean="0">
                <a:solidFill>
                  <a:schemeClr val="accent2"/>
                </a:solidFill>
              </a:rPr>
              <a:t>Our draft capex forecast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4550" y="5448300"/>
            <a:ext cx="2000250" cy="14097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11</a:t>
            </a:fld>
            <a:endParaRPr lang="en-AU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572895" y="1463041"/>
            <a:ext cx="3965170" cy="427274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AU" sz="2600" dirty="0" smtClean="0"/>
              <a:t>Directlink proposed total forecast capex of $40.5m for the 2020-25 regulatory control period</a:t>
            </a:r>
          </a:p>
          <a:p>
            <a:pPr>
              <a:spcAft>
                <a:spcPts val="1200"/>
              </a:spcAft>
            </a:pPr>
            <a:r>
              <a:rPr lang="en-AU" sz="2600" dirty="0" smtClean="0"/>
              <a:t>Our substitute estimate of total capex is $30.6m</a:t>
            </a:r>
          </a:p>
          <a:p>
            <a:pPr>
              <a:spcAft>
                <a:spcPts val="1200"/>
              </a:spcAft>
            </a:pPr>
            <a:r>
              <a:rPr lang="en-AU" sz="2600" dirty="0" smtClean="0"/>
              <a:t>This is a difference of 24.4%</a:t>
            </a:r>
            <a:endParaRPr lang="en-AU" sz="2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014" y="1350479"/>
            <a:ext cx="6465917" cy="500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7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41210"/>
            <a:ext cx="10515600" cy="1147792"/>
          </a:xfrm>
        </p:spPr>
        <p:txBody>
          <a:bodyPr/>
          <a:lstStyle/>
          <a:p>
            <a:r>
              <a:rPr lang="en-AU" dirty="0" smtClean="0">
                <a:solidFill>
                  <a:schemeClr val="accent2"/>
                </a:solidFill>
              </a:rPr>
              <a:t>Our draft opex forecast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321" y="1458048"/>
            <a:ext cx="9411391" cy="482637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Our draft decision is to include total forecast opex of </a:t>
            </a:r>
            <a:r>
              <a:rPr lang="en-US" sz="2400" b="1" dirty="0"/>
              <a:t>$23.5 million </a:t>
            </a:r>
            <a:r>
              <a:rPr lang="en-US" sz="2400" dirty="0"/>
              <a:t>(</a:t>
            </a:r>
            <a:r>
              <a:rPr lang="en-US" sz="2400" dirty="0" smtClean="0"/>
              <a:t>$2019–20)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This amount is based on an updated opex forecast </a:t>
            </a:r>
            <a:r>
              <a:rPr lang="en-US" sz="2400" dirty="0" smtClean="0"/>
              <a:t>submitted by Directlink </a:t>
            </a:r>
            <a:r>
              <a:rPr lang="en-US" sz="2400" dirty="0"/>
              <a:t>on 21 August </a:t>
            </a:r>
            <a:r>
              <a:rPr lang="en-US" sz="2400" dirty="0" smtClean="0"/>
              <a:t>2019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We </a:t>
            </a:r>
            <a:r>
              <a:rPr lang="en-US" sz="2400" dirty="0"/>
              <a:t>have not accepted Directlink's original opex forecast of $24.7 million 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We used our standard 'base-step-trend' approach to develop our alternative estimate which was $0.3 million lower than Directlink's updated opex forecast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As this difference is immaterial, </a:t>
            </a:r>
            <a:r>
              <a:rPr lang="en-US" sz="2400" b="1" dirty="0" smtClean="0">
                <a:solidFill>
                  <a:schemeClr val="accent2"/>
                </a:solidFill>
              </a:rPr>
              <a:t>we </a:t>
            </a:r>
            <a:r>
              <a:rPr lang="en-US" sz="2400" b="1" dirty="0">
                <a:solidFill>
                  <a:schemeClr val="accent2"/>
                </a:solidFill>
              </a:rPr>
              <a:t>are </a:t>
            </a:r>
            <a:r>
              <a:rPr lang="en-US" sz="2400" b="1" dirty="0" smtClean="0">
                <a:solidFill>
                  <a:schemeClr val="accent2"/>
                </a:solidFill>
              </a:rPr>
              <a:t>satisfied Directlink's </a:t>
            </a:r>
            <a:r>
              <a:rPr lang="en-US" sz="2400" b="1" dirty="0">
                <a:solidFill>
                  <a:schemeClr val="accent2"/>
                </a:solidFill>
              </a:rPr>
              <a:t>updated opex forecast of $23.5 million reasonably reflects the opex criteria</a:t>
            </a:r>
            <a:r>
              <a:rPr lang="en-US" sz="2400" b="1" dirty="0" smtClean="0">
                <a:solidFill>
                  <a:schemeClr val="accent2"/>
                </a:solidFill>
              </a:rPr>
              <a:t>.</a:t>
            </a:r>
            <a:r>
              <a:rPr lang="en-US" sz="2400" dirty="0" smtClean="0"/>
              <a:t> </a:t>
            </a:r>
            <a:endParaRPr lang="en-AU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4550" y="5448300"/>
            <a:ext cx="2000250" cy="14097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675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41210"/>
            <a:ext cx="10515600" cy="1147792"/>
          </a:xfrm>
        </p:spPr>
        <p:txBody>
          <a:bodyPr/>
          <a:lstStyle/>
          <a:p>
            <a:r>
              <a:rPr lang="en-AU" dirty="0" smtClean="0">
                <a:solidFill>
                  <a:schemeClr val="accent2"/>
                </a:solidFill>
              </a:rPr>
              <a:t>Our draft opex forecast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4550" y="5448300"/>
            <a:ext cx="2000250" cy="14097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13</a:t>
            </a:fld>
            <a:endParaRPr lang="en-AU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365624"/>
            <a:ext cx="10515600" cy="535189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AU" sz="3200" dirty="0" smtClean="0"/>
              <a:t>Opex over time ($million, 2019-20)</a:t>
            </a:r>
            <a:endParaRPr lang="en-AU" sz="3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702" y="5942846"/>
            <a:ext cx="6435913" cy="55002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5822" y="2194560"/>
            <a:ext cx="5882871" cy="339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25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47255"/>
          </a:xfrm>
        </p:spPr>
        <p:txBody>
          <a:bodyPr>
            <a:noAutofit/>
          </a:bodyPr>
          <a:lstStyle/>
          <a:p>
            <a:pPr>
              <a:lnSpc>
                <a:spcPts val="5000"/>
              </a:lnSpc>
              <a:spcBef>
                <a:spcPts val="1200"/>
              </a:spcBef>
            </a:pPr>
            <a:r>
              <a:rPr lang="en-AU" dirty="0" smtClean="0">
                <a:solidFill>
                  <a:schemeClr val="accent2"/>
                </a:solidFill>
              </a:rPr>
              <a:t>Incentive schemes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552709" cy="4317480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AU" sz="4000" dirty="0" smtClean="0"/>
              <a:t>Our draft decision is to apply:</a:t>
            </a:r>
            <a:endParaRPr lang="en-AU" sz="4000" dirty="0"/>
          </a:p>
          <a:p>
            <a:pPr lvl="1">
              <a:spcAft>
                <a:spcPts val="1800"/>
              </a:spcAft>
            </a:pPr>
            <a:r>
              <a:rPr lang="en-AU" sz="3500" dirty="0" smtClean="0"/>
              <a:t> opex efficiency benefit sharing scheme (EBSS)</a:t>
            </a:r>
          </a:p>
          <a:p>
            <a:pPr lvl="1">
              <a:spcAft>
                <a:spcPts val="1800"/>
              </a:spcAft>
            </a:pPr>
            <a:r>
              <a:rPr lang="en-AU" sz="3500" dirty="0" smtClean="0"/>
              <a:t> capital expenditure sharing scheme (CESS)</a:t>
            </a:r>
          </a:p>
          <a:p>
            <a:pPr lvl="1">
              <a:spcAft>
                <a:spcPts val="1800"/>
              </a:spcAft>
            </a:pPr>
            <a:r>
              <a:rPr lang="en-AU" sz="3500" dirty="0" smtClean="0"/>
              <a:t> service target performance incentive scheme (STPIS)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4550" y="5448300"/>
            <a:ext cx="2000250" cy="14097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574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2"/>
                </a:solidFill>
              </a:rPr>
              <a:t>Next steps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4550" y="5448300"/>
            <a:ext cx="2000250" cy="14097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15</a:t>
            </a:fld>
            <a:endParaRPr lang="en-AU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615681"/>
              </p:ext>
            </p:extLst>
          </p:nvPr>
        </p:nvGraphicFramePr>
        <p:xfrm>
          <a:off x="838200" y="1670855"/>
          <a:ext cx="8172796" cy="3794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2539">
                  <a:extLst>
                    <a:ext uri="{9D8B030D-6E8A-4147-A177-3AD203B41FA5}">
                      <a16:colId xmlns:a16="http://schemas.microsoft.com/office/drawing/2014/main" val="2891869886"/>
                    </a:ext>
                  </a:extLst>
                </a:gridCol>
                <a:gridCol w="1950257">
                  <a:extLst>
                    <a:ext uri="{9D8B030D-6E8A-4147-A177-3AD203B41FA5}">
                      <a16:colId xmlns:a16="http://schemas.microsoft.com/office/drawing/2014/main" val="4122180880"/>
                    </a:ext>
                  </a:extLst>
                </a:gridCol>
              </a:tblGrid>
              <a:tr h="39067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Milestone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Date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399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Directlink submitted regulatory proposal to AER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31 January 2019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592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AER published issues paper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28 March 2019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090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AER held public forum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April 2019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783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Submissions on regulatory proposal closed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May 2019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328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AER published draft transmission determination</a:t>
                      </a:r>
                      <a:endParaRPr lang="en-A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 October 2019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576618"/>
                  </a:ext>
                </a:extLst>
              </a:tr>
              <a:tr h="261112">
                <a:tc>
                  <a:txBody>
                    <a:bodyPr/>
                    <a:lstStyle/>
                    <a:p>
                      <a:pPr fontAlgn="t"/>
                      <a:r>
                        <a:rPr lang="en-US" sz="1600" b="1" dirty="0" smtClean="0">
                          <a:effectLst/>
                        </a:rPr>
                        <a:t>→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b="1" dirty="0" smtClean="0">
                          <a:effectLst/>
                        </a:rPr>
                        <a:t>Public forum on draft decision</a:t>
                      </a:r>
                      <a:endParaRPr lang="en-US" sz="1600" b="1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AU" sz="1600" dirty="0" smtClean="0">
                          <a:effectLst/>
                        </a:rPr>
                        <a:t>23 October </a:t>
                      </a:r>
                      <a:r>
                        <a:rPr lang="en-AU" sz="1600" dirty="0">
                          <a:effectLst/>
                        </a:rPr>
                        <a:t>2019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2028949498"/>
                  </a:ext>
                </a:extLst>
              </a:tr>
              <a:tr h="186944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</a:rPr>
                        <a:t>Directlink to submit revised regulatory proposal to AER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AU" sz="1600" dirty="0" smtClean="0">
                          <a:effectLst/>
                        </a:rPr>
                        <a:t>10 December </a:t>
                      </a:r>
                      <a:r>
                        <a:rPr lang="en-AU" sz="1600" dirty="0">
                          <a:effectLst/>
                        </a:rPr>
                        <a:t>2019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049835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Submissions on revised regulatory proposals and draft decision close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AU" sz="1600" dirty="0" smtClean="0">
                          <a:effectLst/>
                        </a:rPr>
                        <a:t>15 January 2020</a:t>
                      </a:r>
                      <a:endParaRPr lang="en-AU" sz="1600" dirty="0">
                        <a:effectLst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22497046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</a:rPr>
                        <a:t>AER to publish transmission determination for regulatory control period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AU" sz="1600" dirty="0" smtClean="0">
                          <a:effectLst/>
                        </a:rPr>
                        <a:t>30 April </a:t>
                      </a:r>
                      <a:r>
                        <a:rPr lang="en-AU" sz="1600" dirty="0">
                          <a:effectLst/>
                        </a:rPr>
                        <a:t>2020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095174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1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2"/>
                </a:solidFill>
              </a:rPr>
              <a:t>How you can get involved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137073" cy="3361517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AU" sz="3200" dirty="0" smtClean="0"/>
              <a:t>Written submission on draft decision and revised proposal by 15 January 2020</a:t>
            </a:r>
          </a:p>
          <a:p>
            <a:r>
              <a:rPr lang="en-AU" sz="3200" dirty="0" smtClean="0"/>
              <a:t>Subscribe to our website for details</a:t>
            </a:r>
          </a:p>
          <a:p>
            <a:pPr marL="216000" lvl="1" indent="0">
              <a:spcAft>
                <a:spcPts val="2400"/>
              </a:spcAft>
              <a:buNone/>
            </a:pPr>
            <a:r>
              <a:rPr lang="en-AU" sz="2800" dirty="0" smtClean="0">
                <a:hlinkClick r:id="rId2"/>
              </a:rPr>
              <a:t>https://www.aer.gov.au/newsletter/subscribe</a:t>
            </a:r>
            <a:endParaRPr lang="en-AU" sz="2800" dirty="0" smtClean="0"/>
          </a:p>
          <a:p>
            <a:pPr>
              <a:spcAft>
                <a:spcPts val="2400"/>
              </a:spcAft>
            </a:pPr>
            <a:r>
              <a:rPr lang="en-AU" sz="3200" dirty="0" smtClean="0"/>
              <a:t>Contact us: Directlink2020@aer.gov.au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4550" y="5448300"/>
            <a:ext cx="2000250" cy="14097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725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8904"/>
            <a:ext cx="10515600" cy="1325563"/>
          </a:xfrm>
        </p:spPr>
        <p:txBody>
          <a:bodyPr/>
          <a:lstStyle/>
          <a:p>
            <a:r>
              <a:rPr lang="en-AU" dirty="0" smtClean="0">
                <a:solidFill>
                  <a:schemeClr val="accent2"/>
                </a:solidFill>
              </a:rPr>
              <a:t>Agenda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6151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AU" sz="3200" dirty="0" smtClean="0"/>
              <a:t>Welcome and introductions</a:t>
            </a:r>
          </a:p>
          <a:p>
            <a:pPr>
              <a:spcAft>
                <a:spcPts val="1200"/>
              </a:spcAft>
            </a:pPr>
            <a:r>
              <a:rPr lang="en-AU" sz="3200" dirty="0" smtClean="0"/>
              <a:t>The AER’s draft decision</a:t>
            </a:r>
          </a:p>
          <a:p>
            <a:pPr>
              <a:spcAft>
                <a:spcPts val="1200"/>
              </a:spcAft>
            </a:pPr>
            <a:r>
              <a:rPr lang="en-AU" sz="3200" dirty="0" smtClean="0"/>
              <a:t>Next steps for Directlink</a:t>
            </a:r>
          </a:p>
          <a:p>
            <a:pPr>
              <a:spcAft>
                <a:spcPts val="1200"/>
              </a:spcAft>
            </a:pPr>
            <a:r>
              <a:rPr lang="en-AU" sz="3200" dirty="0" smtClean="0"/>
              <a:t>Thank you and close</a:t>
            </a:r>
            <a:endParaRPr lang="en-AU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4550" y="5448300"/>
            <a:ext cx="2000250" cy="14097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247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065" y="273685"/>
            <a:ext cx="10515600" cy="1070437"/>
          </a:xfrm>
        </p:spPr>
        <p:txBody>
          <a:bodyPr/>
          <a:lstStyle/>
          <a:p>
            <a:r>
              <a:rPr lang="en-AU" dirty="0" smtClean="0">
                <a:solidFill>
                  <a:schemeClr val="accent2"/>
                </a:solidFill>
              </a:rPr>
              <a:t>What is our draft decision?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4550" y="5448300"/>
            <a:ext cx="2000250" cy="1409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3859" y="1823692"/>
            <a:ext cx="7504062" cy="4900612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581726" y="1435562"/>
            <a:ext cx="6809509" cy="510251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AU" sz="3200" dirty="0" smtClean="0"/>
              <a:t>Revenue over time ($million, 2019-20)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027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705" y="257059"/>
            <a:ext cx="11371811" cy="1325563"/>
          </a:xfrm>
        </p:spPr>
        <p:txBody>
          <a:bodyPr/>
          <a:lstStyle/>
          <a:p>
            <a:r>
              <a:rPr lang="en-AU" dirty="0" smtClean="0">
                <a:solidFill>
                  <a:schemeClr val="accent2"/>
                </a:solidFill>
              </a:rPr>
              <a:t>How would our draft decision affect transmission network tariffs?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822" y="1582622"/>
            <a:ext cx="10515600" cy="518564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AU" sz="3200" dirty="0" smtClean="0"/>
              <a:t>Indicative price path for Directlink ($/MWh, $2019-20)</a:t>
            </a:r>
            <a:endParaRPr lang="en-AU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4550" y="5448300"/>
            <a:ext cx="2000250" cy="1409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2952" y="5946139"/>
            <a:ext cx="6614162" cy="8534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2952" y="2208847"/>
            <a:ext cx="5666298" cy="362963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291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2"/>
                </a:solidFill>
              </a:rPr>
              <a:t>What would this mean for customers?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610898" cy="3361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200" dirty="0" smtClean="0"/>
              <a:t>Indicative price impact for customers in NSW: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AU" sz="2200" dirty="0" smtClean="0"/>
              <a:t>($nominal, from the 2019-20 total bill level)</a:t>
            </a:r>
          </a:p>
          <a:p>
            <a:pPr>
              <a:spcAft>
                <a:spcPts val="1200"/>
              </a:spcAft>
            </a:pPr>
            <a:r>
              <a:rPr lang="en-AU" sz="3200" dirty="0" smtClean="0"/>
              <a:t>$0.50 increase per residential electricity bill by 2024-25</a:t>
            </a:r>
          </a:p>
          <a:p>
            <a:pPr>
              <a:spcAft>
                <a:spcPts val="1200"/>
              </a:spcAft>
            </a:pPr>
            <a:r>
              <a:rPr lang="en-AU" sz="3200" dirty="0" smtClean="0"/>
              <a:t>$2.00 increase per small business electricity bill by 2024-25</a:t>
            </a:r>
            <a:endParaRPr lang="en-AU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4550" y="5448300"/>
            <a:ext cx="2000250" cy="14097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820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97173"/>
          </a:xfrm>
        </p:spPr>
        <p:txBody>
          <a:bodyPr>
            <a:normAutofit/>
          </a:bodyPr>
          <a:lstStyle/>
          <a:p>
            <a:r>
              <a:rPr lang="en-AU" sz="4000" dirty="0" smtClean="0">
                <a:solidFill>
                  <a:schemeClr val="accent2"/>
                </a:solidFill>
              </a:rPr>
              <a:t>Key drivers</a:t>
            </a:r>
            <a:r>
              <a:rPr lang="en-AU" dirty="0" smtClean="0">
                <a:solidFill>
                  <a:schemeClr val="accent2"/>
                </a:solidFill>
              </a:rPr>
              <a:t/>
            </a:r>
            <a:br>
              <a:rPr lang="en-AU" dirty="0" smtClean="0">
                <a:solidFill>
                  <a:schemeClr val="accent2"/>
                </a:solidFill>
              </a:rPr>
            </a:br>
            <a:r>
              <a:rPr lang="en-AU" sz="3500" dirty="0">
                <a:solidFill>
                  <a:schemeClr val="accent2"/>
                </a:solidFill>
              </a:rPr>
              <a:t>Change in total revenue from </a:t>
            </a:r>
            <a:r>
              <a:rPr lang="en-AU" sz="3500" dirty="0" smtClean="0">
                <a:solidFill>
                  <a:schemeClr val="accent2"/>
                </a:solidFill>
              </a:rPr>
              <a:t>2015-20 </a:t>
            </a:r>
            <a:r>
              <a:rPr lang="en-AU" sz="3500" dirty="0">
                <a:solidFill>
                  <a:schemeClr val="accent2"/>
                </a:solidFill>
              </a:rPr>
              <a:t>to </a:t>
            </a:r>
            <a:r>
              <a:rPr lang="en-AU" sz="3500" dirty="0" smtClean="0">
                <a:solidFill>
                  <a:schemeClr val="accent2"/>
                </a:solidFill>
              </a:rPr>
              <a:t>2020-25</a:t>
            </a:r>
            <a:endParaRPr lang="en-AU" sz="35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67512"/>
            <a:ext cx="9943407" cy="83958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sz="3200" dirty="0" smtClean="0"/>
              <a:t>Approved allowance compared to AER draft decision </a:t>
            </a:r>
            <a:r>
              <a:rPr lang="en-AU" sz="2400" dirty="0" smtClean="0"/>
              <a:t>($million, 2019-20)</a:t>
            </a:r>
            <a:endParaRPr lang="en-AU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4550" y="5448300"/>
            <a:ext cx="2000250" cy="1409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625" y="2507098"/>
            <a:ext cx="6417772" cy="432099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279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2"/>
                </a:solidFill>
              </a:rPr>
              <a:t>Key drivers </a:t>
            </a:r>
            <a:br>
              <a:rPr lang="en-AU" dirty="0" smtClean="0">
                <a:solidFill>
                  <a:schemeClr val="accent2"/>
                </a:solidFill>
              </a:rPr>
            </a:br>
            <a:r>
              <a:rPr lang="en-AU" dirty="0" smtClean="0">
                <a:solidFill>
                  <a:schemeClr val="accent2"/>
                </a:solidFill>
              </a:rPr>
              <a:t>Regulatory Asset Base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26998"/>
            <a:ext cx="10515600" cy="549044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AU" sz="3200" dirty="0" smtClean="0"/>
              <a:t>Projected RAB Growth ($million, 2019-20)</a:t>
            </a:r>
            <a:endParaRPr lang="en-AU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4550" y="5448300"/>
            <a:ext cx="2000250" cy="1409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4551" y="2276042"/>
            <a:ext cx="5704911" cy="37784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0000" y="6153150"/>
            <a:ext cx="6867006" cy="572251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62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2"/>
                </a:solidFill>
              </a:rPr>
              <a:t>How do we differ from Directlink?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6151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AU" sz="3400" dirty="0" smtClean="0"/>
              <a:t>2018 Rate of Return Instrument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AU" sz="3400" dirty="0" smtClean="0"/>
              <a:t>Forecast expenditure capex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AU" sz="3400" dirty="0" smtClean="0"/>
              <a:t>Depreciation</a:t>
            </a:r>
            <a:endParaRPr lang="en-AU" sz="3400" dirty="0"/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AU" sz="3400" dirty="0"/>
              <a:t>C</a:t>
            </a:r>
            <a:r>
              <a:rPr lang="en-AU" sz="3400" dirty="0" smtClean="0"/>
              <a:t>orporate income tax</a:t>
            </a:r>
            <a:endParaRPr lang="en-AU" sz="3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4550" y="5448300"/>
            <a:ext cx="2000250" cy="14097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823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1998"/>
            <a:ext cx="10515600" cy="1325563"/>
          </a:xfrm>
        </p:spPr>
        <p:txBody>
          <a:bodyPr/>
          <a:lstStyle/>
          <a:p>
            <a:r>
              <a:rPr lang="en-AU" dirty="0" smtClean="0">
                <a:solidFill>
                  <a:schemeClr val="accent2"/>
                </a:solidFill>
              </a:rPr>
              <a:t>Rate of return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0790" y="5423775"/>
            <a:ext cx="2000250" cy="140970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58DA-4E54-4DF3-B877-6DA4A12C6BF8}" type="slidenum">
              <a:rPr lang="en-AU" smtClean="0"/>
              <a:t>9</a:t>
            </a:fld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762" y="5433756"/>
            <a:ext cx="6363622" cy="8006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762" y="1385821"/>
            <a:ext cx="9142009" cy="392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50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475</Words>
  <Application>Microsoft Office PowerPoint</Application>
  <PresentationFormat>Widescreen</PresentationFormat>
  <Paragraphs>90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Directlink 2020-25: our draft decision</vt:lpstr>
      <vt:lpstr>Agenda</vt:lpstr>
      <vt:lpstr>What is our draft decision?</vt:lpstr>
      <vt:lpstr>How would our draft decision affect transmission network tariffs?</vt:lpstr>
      <vt:lpstr>What would this mean for customers?</vt:lpstr>
      <vt:lpstr>Key drivers Change in total revenue from 2015-20 to 2020-25</vt:lpstr>
      <vt:lpstr>Key drivers  Regulatory Asset Base</vt:lpstr>
      <vt:lpstr>How do we differ from Directlink?</vt:lpstr>
      <vt:lpstr>Rate of return</vt:lpstr>
      <vt:lpstr>Our draft capex forecast</vt:lpstr>
      <vt:lpstr>Our draft capex forecast</vt:lpstr>
      <vt:lpstr>Our draft opex forecast</vt:lpstr>
      <vt:lpstr>Our draft opex forecast</vt:lpstr>
      <vt:lpstr>Incentive schemes</vt:lpstr>
      <vt:lpstr>Next steps</vt:lpstr>
      <vt:lpstr>How you can get involved</vt:lpstr>
    </vt:vector>
  </TitlesOfParts>
  <Company>ACCC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Directlink 2020-25: our draft decision</dc:title>
  <dc:creator>Jane Kelly</dc:creator>
  <cp:lastModifiedBy>Jane Kelly</cp:lastModifiedBy>
  <cp:revision>22</cp:revision>
  <dcterms:created xsi:type="dcterms:W3CDTF">2019-10-01T00:25:31Z</dcterms:created>
  <dcterms:modified xsi:type="dcterms:W3CDTF">2019-10-28T01:43:21Z</dcterms:modified>
</cp:coreProperties>
</file>