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8" r:id="rId2"/>
    <p:sldId id="298" r:id="rId3"/>
    <p:sldId id="309" r:id="rId4"/>
    <p:sldId id="300" r:id="rId5"/>
    <p:sldId id="299" r:id="rId6"/>
    <p:sldId id="302" r:id="rId7"/>
    <p:sldId id="312" r:id="rId8"/>
    <p:sldId id="303" r:id="rId9"/>
    <p:sldId id="311" r:id="rId10"/>
    <p:sldId id="315" r:id="rId11"/>
    <p:sldId id="319" r:id="rId12"/>
    <p:sldId id="320" r:id="rId13"/>
    <p:sldId id="316" r:id="rId14"/>
    <p:sldId id="317" r:id="rId15"/>
    <p:sldId id="321" r:id="rId16"/>
    <p:sldId id="318" r:id="rId17"/>
    <p:sldId id="313" r:id="rId18"/>
    <p:sldId id="306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  <p:cmAuthor id="1" name="Khoe, Richard" initials="KR" lastIdx="4" clrIdx="1">
    <p:extLst>
      <p:ext uri="{19B8F6BF-5375-455C-9EA6-DF929625EA0E}">
        <p15:presenceInfo xmlns:p15="http://schemas.microsoft.com/office/powerpoint/2012/main" userId="Khoe, Rich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0581" autoAdjust="0"/>
  </p:normalViewPr>
  <p:slideViewPr>
    <p:cSldViewPr>
      <p:cViewPr varScale="1">
        <p:scale>
          <a:sx n="81" d="100"/>
          <a:sy n="81" d="100"/>
        </p:scale>
        <p:origin x="24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93207-D582-4DEF-8ACE-5C721EEEBB16}" type="datetimeFigureOut">
              <a:rPr lang="en-AU" smtClean="0"/>
              <a:t>17/06/2019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353A-25D4-4333-829F-8D436DFA449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2224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17/06/2019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67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600" baseline="0">
                <a:solidFill>
                  <a:srgbClr val="000000"/>
                </a:solidFill>
              </a:defRPr>
            </a:lvl2pPr>
            <a:lvl3pPr>
              <a:defRPr sz="2400" baseline="0">
                <a:solidFill>
                  <a:srgbClr val="000000"/>
                </a:solidFill>
              </a:defRPr>
            </a:lvl3pPr>
            <a:lvl4pPr>
              <a:defRPr sz="2400" baseline="0">
                <a:solidFill>
                  <a:srgbClr val="000000"/>
                </a:solidFill>
              </a:defRPr>
            </a:lvl4pPr>
            <a:lvl5pPr>
              <a:defRPr sz="24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07504" y="6309320"/>
            <a:ext cx="2057400" cy="365125"/>
          </a:xfrm>
        </p:spPr>
        <p:txBody>
          <a:bodyPr/>
          <a:lstStyle>
            <a:lvl1pPr algn="l">
              <a:defRPr/>
            </a:lvl1pPr>
          </a:lstStyle>
          <a:p>
            <a:fld id="{AB0127EF-622C-4407-AFC9-753942031E7A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79512" y="62373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AB0127EF-622C-4407-AFC9-753942031E7A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25000"/>
        </a:lnSpc>
        <a:spcBef>
          <a:spcPts val="0"/>
        </a:spcBef>
        <a:buFont typeface="Arial" pitchFamily="34" charset="0"/>
        <a:buChar char="–"/>
        <a:defRPr lang="en-US" sz="2800" kern="1200" baseline="0" dirty="0" smtClean="0">
          <a:solidFill>
            <a:srgbClr val="000000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0"/>
        </a:spcBef>
        <a:buFont typeface="Arial" pitchFamily="34" charset="0"/>
        <a:buChar char="•"/>
        <a:defRPr lang="en-US" sz="2400" kern="1200" baseline="0" dirty="0" smtClean="0">
          <a:solidFill>
            <a:srgbClr val="000000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0"/>
        </a:spcBef>
        <a:buFont typeface="Arial" pitchFamily="34" charset="0"/>
        <a:buChar char="–"/>
        <a:defRPr lang="en-US" sz="2400" kern="1200" baseline="0" dirty="0" smtClean="0">
          <a:solidFill>
            <a:srgbClr val="000000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0"/>
        </a:spcBef>
        <a:buFont typeface="Arial" pitchFamily="34" charset="0"/>
        <a:buChar char="»"/>
        <a:defRPr lang="en-AU" sz="2400" kern="1200" baseline="0" dirty="0">
          <a:solidFill>
            <a:srgbClr val="000000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US" dirty="0"/>
              <a:t>Interim Forecasting Best Practice </a:t>
            </a:r>
            <a:r>
              <a:rPr lang="en-US" dirty="0" smtClean="0"/>
              <a:t>Guideline</a:t>
            </a:r>
            <a:endParaRPr lang="en-A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AER Stakeholder </a:t>
            </a:r>
            <a:r>
              <a:rPr lang="en-AU" dirty="0"/>
              <a:t>W</a:t>
            </a:r>
            <a:r>
              <a:rPr lang="en-AU" dirty="0" smtClean="0"/>
              <a:t>orkshop</a:t>
            </a:r>
          </a:p>
          <a:p>
            <a:r>
              <a:rPr lang="en-AU" dirty="0" smtClean="0"/>
              <a:t>Friday </a:t>
            </a:r>
            <a:r>
              <a:rPr lang="en-AU" dirty="0"/>
              <a:t>31 May 2019 </a:t>
            </a:r>
          </a:p>
        </p:txBody>
      </p:sp>
    </p:spTree>
    <p:extLst>
      <p:ext uri="{BB962C8B-B14F-4D97-AF65-F5344CB8AC3E}">
        <p14:creationId xmlns:p14="http://schemas.microsoft.com/office/powerpoint/2010/main" val="2627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Greater consultation on the forecasting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Our Guideline requires consultation on the three methodological streams</a:t>
            </a:r>
          </a:p>
          <a:p>
            <a:pPr lvl="1"/>
            <a:r>
              <a:rPr lang="en-AU" dirty="0" smtClean="0"/>
              <a:t>Demand</a:t>
            </a:r>
          </a:p>
          <a:p>
            <a:pPr lvl="1"/>
            <a:r>
              <a:rPr lang="en-AU" dirty="0" smtClean="0"/>
              <a:t>Supply and </a:t>
            </a:r>
          </a:p>
          <a:p>
            <a:pPr lvl="1"/>
            <a:r>
              <a:rPr lang="en-AU" dirty="0" smtClean="0"/>
              <a:t>Supply demand balance to identify the gap</a:t>
            </a:r>
          </a:p>
          <a:p>
            <a:r>
              <a:rPr lang="en-AU" dirty="0" smtClean="0"/>
              <a:t>on the </a:t>
            </a:r>
          </a:p>
          <a:p>
            <a:pPr lvl="1"/>
            <a:r>
              <a:rPr lang="en-AU" dirty="0" smtClean="0"/>
              <a:t>Components that make up the forecast inputs and assumptions.</a:t>
            </a:r>
          </a:p>
          <a:p>
            <a:r>
              <a:rPr lang="en-AU" dirty="0" smtClean="0"/>
              <a:t>And on the way it is all reported</a:t>
            </a:r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961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 the Methodologies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Consultation on methodologies should include</a:t>
            </a:r>
          </a:p>
          <a:p>
            <a:pPr lvl="1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suite of models to be </a:t>
            </a:r>
            <a:r>
              <a:rPr lang="en-AU" dirty="0" smtClean="0"/>
              <a:t>used</a:t>
            </a:r>
            <a:endParaRPr lang="en-AU" dirty="0"/>
          </a:p>
          <a:p>
            <a:pPr lvl="1"/>
            <a:r>
              <a:rPr lang="en-AU" dirty="0"/>
              <a:t>h</a:t>
            </a:r>
            <a:r>
              <a:rPr lang="en-AU" dirty="0" smtClean="0"/>
              <a:t>ow data will be incorporated, distributed and published</a:t>
            </a:r>
            <a:endParaRPr lang="en-AU" dirty="0"/>
          </a:p>
          <a:p>
            <a:pPr lvl="1"/>
            <a:r>
              <a:rPr lang="en-AU" dirty="0" smtClean="0"/>
              <a:t>Accounting for exogenous factors</a:t>
            </a:r>
            <a:endParaRPr lang="en-AU" dirty="0"/>
          </a:p>
          <a:p>
            <a:pPr lvl="1"/>
            <a:r>
              <a:rPr lang="en-AU" dirty="0" smtClean="0"/>
              <a:t>representation </a:t>
            </a:r>
            <a:r>
              <a:rPr lang="en-AU" dirty="0"/>
              <a:t>of resource constraints affecting energy </a:t>
            </a:r>
            <a:r>
              <a:rPr lang="en-AU" dirty="0" smtClean="0"/>
              <a:t>delivery</a:t>
            </a:r>
            <a:endParaRPr lang="en-AU" dirty="0"/>
          </a:p>
          <a:p>
            <a:pPr lvl="1"/>
            <a:r>
              <a:rPr lang="en-AU" dirty="0" smtClean="0"/>
              <a:t>stakeholders engagement opportunities with interim </a:t>
            </a:r>
            <a:r>
              <a:rPr lang="en-AU" dirty="0"/>
              <a:t>results, if appropriate, and the final </a:t>
            </a:r>
            <a:r>
              <a:rPr lang="en-AU" dirty="0" smtClean="0"/>
              <a:t>results</a:t>
            </a:r>
            <a:endParaRPr lang="en-AU" dirty="0"/>
          </a:p>
          <a:p>
            <a:pPr lvl="1"/>
            <a:r>
              <a:rPr lang="en-AU" dirty="0" smtClean="0"/>
              <a:t>AEMOs internal verification approach </a:t>
            </a:r>
            <a:r>
              <a:rPr lang="en-AU" dirty="0"/>
              <a:t>and </a:t>
            </a:r>
            <a:r>
              <a:rPr lang="en-AU" dirty="0" smtClean="0"/>
              <a:t>results</a:t>
            </a:r>
            <a:r>
              <a:rPr lang="en-AU" dirty="0"/>
              <a:t>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0205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On the Inputs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AU" dirty="0" smtClean="0"/>
              <a:t>Consult on how to</a:t>
            </a:r>
          </a:p>
          <a:p>
            <a:pPr lvl="1"/>
            <a:r>
              <a:rPr lang="en-AU" dirty="0" smtClean="0"/>
              <a:t>determine or source the values for the forecast horizon. </a:t>
            </a:r>
          </a:p>
          <a:p>
            <a:pPr lvl="2"/>
            <a:r>
              <a:rPr lang="en-AU" dirty="0" smtClean="0"/>
              <a:t>AEMO could use internal analysis, consultants, relevant industry bodies or state or federal departments;</a:t>
            </a:r>
          </a:p>
          <a:p>
            <a:pPr lvl="0"/>
            <a:r>
              <a:rPr lang="en-AU" dirty="0" smtClean="0"/>
              <a:t>the stakeholder engagement approach how </a:t>
            </a:r>
            <a:r>
              <a:rPr lang="en-AU" dirty="0"/>
              <a:t>to </a:t>
            </a:r>
            <a:endParaRPr lang="en-AU" dirty="0" smtClean="0"/>
          </a:p>
          <a:p>
            <a:pPr lvl="1"/>
            <a:r>
              <a:rPr lang="en-AU" dirty="0" smtClean="0"/>
              <a:t>expose the actual input values for each component </a:t>
            </a:r>
          </a:p>
          <a:p>
            <a:pPr lvl="1"/>
            <a:r>
              <a:rPr lang="en-AU" dirty="0" smtClean="0"/>
              <a:t>match the stakeholder consultation approach with the </a:t>
            </a:r>
          </a:p>
          <a:p>
            <a:pPr lvl="2"/>
            <a:r>
              <a:rPr lang="en-AU" dirty="0" smtClean="0"/>
              <a:t>complexity of the task, and</a:t>
            </a:r>
          </a:p>
          <a:p>
            <a:pPr lvl="2"/>
            <a:r>
              <a:rPr lang="en-AU" dirty="0" smtClean="0"/>
              <a:t>the decisions and assumptions AEMO uses</a:t>
            </a:r>
          </a:p>
          <a:p>
            <a:pPr lvl="0"/>
            <a:r>
              <a:rPr lang="en-AU" dirty="0" smtClean="0"/>
              <a:t>the cut-off time frame</a:t>
            </a:r>
          </a:p>
          <a:p>
            <a:pPr lvl="0"/>
            <a:r>
              <a:rPr lang="en-AU" dirty="0" smtClean="0"/>
              <a:t>the use of confidential data </a:t>
            </a:r>
          </a:p>
          <a:p>
            <a:pPr lvl="0"/>
            <a:r>
              <a:rPr lang="en-AU" dirty="0" smtClean="0"/>
              <a:t>the mechanisms for the release of data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036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Component based forecasting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Typical demand forecast components</a:t>
            </a:r>
          </a:p>
          <a:p>
            <a:pPr lvl="1"/>
            <a:r>
              <a:rPr lang="en-AU" dirty="0" smtClean="0"/>
              <a:t>factors that affect both gross and chronological demand such as:  </a:t>
            </a:r>
          </a:p>
          <a:p>
            <a:pPr lvl="2"/>
            <a:r>
              <a:rPr lang="en-AU" dirty="0" smtClean="0"/>
              <a:t>Population growth</a:t>
            </a:r>
          </a:p>
          <a:p>
            <a:pPr lvl="2"/>
            <a:r>
              <a:rPr lang="en-AU" dirty="0" smtClean="0"/>
              <a:t>Rooftop PV forecast</a:t>
            </a:r>
          </a:p>
          <a:p>
            <a:pPr lvl="2"/>
            <a:r>
              <a:rPr lang="en-AU" dirty="0" smtClean="0"/>
              <a:t>EV forecasts</a:t>
            </a:r>
          </a:p>
          <a:p>
            <a:pPr lvl="2"/>
            <a:r>
              <a:rPr lang="en-AU" dirty="0" smtClean="0"/>
              <a:t>Battery penetration forecast and charging profiles</a:t>
            </a:r>
          </a:p>
          <a:p>
            <a:pPr lvl="2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37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Component based forecasting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Typical </a:t>
            </a:r>
            <a:r>
              <a:rPr lang="en-AU" dirty="0"/>
              <a:t>s</a:t>
            </a:r>
            <a:r>
              <a:rPr lang="en-AU" dirty="0" smtClean="0"/>
              <a:t>upply forecast components</a:t>
            </a:r>
          </a:p>
          <a:p>
            <a:pPr lvl="1"/>
            <a:r>
              <a:rPr lang="en-AU" dirty="0" smtClean="0"/>
              <a:t>factors that affect generator performance in summer and reliability such as:</a:t>
            </a:r>
          </a:p>
          <a:p>
            <a:pPr lvl="2"/>
            <a:r>
              <a:rPr lang="en-AU" dirty="0" smtClean="0"/>
              <a:t>Installed capacity</a:t>
            </a:r>
          </a:p>
          <a:p>
            <a:pPr lvl="2"/>
            <a:r>
              <a:rPr lang="en-AU" dirty="0" smtClean="0"/>
              <a:t>Summer and non-summer ratings</a:t>
            </a:r>
          </a:p>
          <a:p>
            <a:pPr lvl="2"/>
            <a:r>
              <a:rPr lang="en-AU" dirty="0" smtClean="0"/>
              <a:t>Variable and fixed costs</a:t>
            </a:r>
          </a:p>
          <a:p>
            <a:pPr lvl="2"/>
            <a:r>
              <a:rPr lang="en-AU" dirty="0" smtClean="0"/>
              <a:t>Reliability (forced and partial outage rates)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730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Confidential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Not surprising – AEMO should get the best data available on which to forecast</a:t>
            </a:r>
          </a:p>
          <a:p>
            <a:r>
              <a:rPr lang="en-AU" dirty="0" smtClean="0"/>
              <a:t>This should include confidential data</a:t>
            </a:r>
          </a:p>
          <a:p>
            <a:r>
              <a:rPr lang="en-AU" dirty="0" smtClean="0"/>
              <a:t>AEMO should describe how it will treat that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7676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 </a:t>
            </a:r>
            <a:r>
              <a:rPr lang="en-AU" dirty="0"/>
              <a:t>for </a:t>
            </a:r>
            <a:r>
              <a:rPr lang="en-AU" dirty="0" smtClean="0"/>
              <a:t>stakeholders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AER </a:t>
            </a:r>
            <a:r>
              <a:rPr lang="en-US" sz="2400" dirty="0"/>
              <a:t>is interested in stakeholders’ views on </a:t>
            </a:r>
            <a:r>
              <a:rPr lang="en-US" sz="2400" dirty="0" smtClean="0"/>
              <a:t>whether: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i="1" dirty="0"/>
              <a:t>Forecasting best practice consultation procedures </a:t>
            </a:r>
            <a:r>
              <a:rPr lang="en-US" sz="2400" dirty="0"/>
              <a:t>provide a sound basis for stakeholder consultation during AEMO’s development of </a:t>
            </a:r>
            <a:r>
              <a:rPr lang="en-US" sz="2400" dirty="0" smtClean="0"/>
              <a:t>forecasts.  </a:t>
            </a:r>
            <a:endParaRPr lang="en-US" sz="2400" dirty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“Disclosure and publication of data” approach will facilitate stakeholder engagement with AEMO’s forecasting </a:t>
            </a:r>
            <a:r>
              <a:rPr lang="en-US" sz="2400" dirty="0" smtClean="0"/>
              <a:t>processes and protect </a:t>
            </a:r>
            <a:r>
              <a:rPr lang="en-US" sz="2400" dirty="0"/>
              <a:t>confidential information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561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Interrelationships </a:t>
            </a:r>
            <a:r>
              <a:rPr lang="en-US" dirty="0"/>
              <a:t>with other Guidelines and </a:t>
            </a:r>
            <a:r>
              <a:rPr lang="en-US" dirty="0" smtClean="0"/>
              <a:t>processes underway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sz="2200" dirty="0"/>
              <a:t>AEMO Reliability Forecast </a:t>
            </a:r>
            <a:r>
              <a:rPr lang="en-AU" sz="2200" dirty="0" smtClean="0"/>
              <a:t>Guidelines</a:t>
            </a:r>
          </a:p>
          <a:p>
            <a:pPr lvl="1"/>
            <a:r>
              <a:rPr lang="en-AU" sz="2000" dirty="0" smtClean="0"/>
              <a:t>must describe how AEMO will implement the Forecasting Best Practice Guidelines in preparing a </a:t>
            </a:r>
            <a:r>
              <a:rPr lang="en-AU" sz="2000" i="1" dirty="0" smtClean="0"/>
              <a:t>reliability forecast  </a:t>
            </a:r>
          </a:p>
          <a:p>
            <a:r>
              <a:rPr lang="en-AU" sz="2200" dirty="0"/>
              <a:t>Reliability instrument </a:t>
            </a:r>
            <a:r>
              <a:rPr lang="en-AU" sz="2200" dirty="0" smtClean="0"/>
              <a:t>guidelines</a:t>
            </a:r>
          </a:p>
          <a:p>
            <a:pPr lvl="1"/>
            <a:r>
              <a:rPr lang="en-US" sz="2000" dirty="0" smtClean="0"/>
              <a:t>When </a:t>
            </a:r>
            <a:r>
              <a:rPr lang="en-US" sz="2000" dirty="0"/>
              <a:t>assessing a request from AEMO to make a </a:t>
            </a:r>
            <a:r>
              <a:rPr lang="en-US" sz="2000" i="1" dirty="0"/>
              <a:t>reliability instrument</a:t>
            </a:r>
            <a:r>
              <a:rPr lang="en-US" sz="2000" dirty="0"/>
              <a:t>, the AER will consider whether AEMO has prepared the relevant </a:t>
            </a:r>
            <a:r>
              <a:rPr lang="en-US" sz="2000" i="1" dirty="0"/>
              <a:t>reliability forecast </a:t>
            </a:r>
            <a:r>
              <a:rPr lang="en-US" sz="2000" dirty="0"/>
              <a:t>in accordance with the Forecasting Best Practice Guidelines.</a:t>
            </a:r>
            <a:endParaRPr lang="en-AU" sz="2000" dirty="0" smtClean="0"/>
          </a:p>
          <a:p>
            <a:r>
              <a:rPr lang="en-US" sz="2200" dirty="0"/>
              <a:t>Application to other AEMO forecasting </a:t>
            </a:r>
            <a:r>
              <a:rPr lang="en-US" sz="2200" dirty="0" smtClean="0"/>
              <a:t>exercises</a:t>
            </a:r>
          </a:p>
          <a:p>
            <a:pPr lvl="1"/>
            <a:r>
              <a:rPr lang="en-US" sz="2000" dirty="0" smtClean="0"/>
              <a:t>These Forecasting </a:t>
            </a:r>
            <a:r>
              <a:rPr lang="en-US" sz="2000" dirty="0"/>
              <a:t>Best Practice </a:t>
            </a:r>
            <a:r>
              <a:rPr lang="en-US" sz="2000" dirty="0" smtClean="0"/>
              <a:t>principles </a:t>
            </a:r>
            <a:r>
              <a:rPr lang="en-US" sz="2000" dirty="0"/>
              <a:t>could be used </a:t>
            </a:r>
            <a:r>
              <a:rPr lang="en-US" sz="2000" dirty="0" smtClean="0"/>
              <a:t>to </a:t>
            </a:r>
            <a:r>
              <a:rPr lang="en-US" sz="2000"/>
              <a:t>establish </a:t>
            </a:r>
            <a:r>
              <a:rPr lang="en-US" sz="2000" smtClean="0"/>
              <a:t>forecasting </a:t>
            </a:r>
            <a:r>
              <a:rPr lang="en-US" sz="2000" dirty="0"/>
              <a:t>approaches </a:t>
            </a:r>
            <a:r>
              <a:rPr lang="en-US" sz="2000" dirty="0" smtClean="0"/>
              <a:t>in </a:t>
            </a:r>
            <a:r>
              <a:rPr lang="en-US" sz="2000" dirty="0"/>
              <a:t>other </a:t>
            </a:r>
            <a:r>
              <a:rPr lang="en-US" sz="2000" dirty="0" smtClean="0"/>
              <a:t>applications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611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476672"/>
            <a:ext cx="8208456" cy="5618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dirty="0" smtClean="0"/>
              <a:t>Discussion and Questions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187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draft Interim guideline released for consultation last week</a:t>
            </a:r>
          </a:p>
          <a:p>
            <a:r>
              <a:rPr lang="en-AU" dirty="0" smtClean="0"/>
              <a:t>Submissions due 19 June 19</a:t>
            </a:r>
          </a:p>
          <a:p>
            <a:r>
              <a:rPr lang="en-AU" dirty="0" smtClean="0"/>
              <a:t>final Interim guideline </a:t>
            </a:r>
            <a:r>
              <a:rPr lang="en-AU" dirty="0"/>
              <a:t>30 September </a:t>
            </a:r>
            <a:r>
              <a:rPr lang="en-AU" dirty="0" smtClean="0"/>
              <a:t>19</a:t>
            </a:r>
          </a:p>
          <a:p>
            <a:r>
              <a:rPr lang="en-AU" dirty="0" smtClean="0"/>
              <a:t>Then we start again</a:t>
            </a:r>
          </a:p>
          <a:p>
            <a:pPr lvl="1"/>
            <a:r>
              <a:rPr lang="en-AU" dirty="0" smtClean="0"/>
              <a:t>Would like to test what we have done</a:t>
            </a:r>
          </a:p>
          <a:p>
            <a:pPr lvl="1"/>
            <a:r>
              <a:rPr lang="en-AU" dirty="0" smtClean="0"/>
              <a:t>Will build on the interim GL as a starting point</a:t>
            </a:r>
          </a:p>
          <a:p>
            <a:pPr lvl="1"/>
            <a:r>
              <a:rPr lang="en-AU" dirty="0" smtClean="0"/>
              <a:t>Final GL to be published 30 </a:t>
            </a:r>
            <a:r>
              <a:rPr lang="en-AU" dirty="0"/>
              <a:t>November </a:t>
            </a:r>
            <a:r>
              <a:rPr lang="en-AU" dirty="0" smtClean="0"/>
              <a:t>2020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16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Nested Obligations and Guidelines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AER must develop a Forecasting Best practice Guideline</a:t>
            </a:r>
          </a:p>
          <a:p>
            <a:pPr lvl="1"/>
            <a:r>
              <a:rPr lang="en-AU" dirty="0" smtClean="0"/>
              <a:t>Guides AEMOs forecasting practices</a:t>
            </a:r>
          </a:p>
          <a:p>
            <a:r>
              <a:rPr lang="en-AU" dirty="0" smtClean="0"/>
              <a:t>AEMO must develop a Reliability Forecast Guideline (4A.B.4)</a:t>
            </a:r>
          </a:p>
          <a:p>
            <a:pPr lvl="1"/>
            <a:r>
              <a:rPr lang="en-AU" dirty="0" smtClean="0"/>
              <a:t>Details how a reliability forecast is prepared</a:t>
            </a:r>
          </a:p>
          <a:p>
            <a:pPr lvl="1"/>
            <a:r>
              <a:rPr lang="en-AU" dirty="0" smtClean="0"/>
              <a:t>Describes how AEMO will implement the Forecasting Best Practice Guideline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225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Forecasting Best Practice Guideline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Why is the greater engagement and transparency important</a:t>
            </a:r>
          </a:p>
          <a:p>
            <a:pPr lvl="1"/>
            <a:r>
              <a:rPr lang="en-AU" dirty="0" smtClean="0"/>
              <a:t>Reliability forecasts have financial impact….</a:t>
            </a:r>
          </a:p>
          <a:p>
            <a:pPr lvl="2"/>
            <a:r>
              <a:rPr lang="en-AU" dirty="0"/>
              <a:t>forecasts Inform the AER’s decision to make the instrument that activates the RRO</a:t>
            </a:r>
          </a:p>
          <a:p>
            <a:pPr lvl="2"/>
            <a:r>
              <a:rPr lang="en-AU" dirty="0" smtClean="0"/>
              <a:t>Forecasts trigger RRO actions</a:t>
            </a:r>
          </a:p>
          <a:p>
            <a:pPr lvl="3"/>
            <a:r>
              <a:rPr lang="en-AU" dirty="0" smtClean="0"/>
              <a:t>MLO trading requirements, </a:t>
            </a:r>
          </a:p>
          <a:p>
            <a:pPr lvl="3"/>
            <a:r>
              <a:rPr lang="en-AU" dirty="0" smtClean="0"/>
              <a:t>Liable entity reporting</a:t>
            </a:r>
          </a:p>
          <a:p>
            <a:pPr lvl="3"/>
            <a:r>
              <a:rPr lang="en-AU" dirty="0" smtClean="0"/>
              <a:t>POLR resettlement</a:t>
            </a:r>
          </a:p>
          <a:p>
            <a:r>
              <a:rPr lang="en-US" dirty="0"/>
              <a:t>Principle based – not technical</a:t>
            </a:r>
            <a:endParaRPr lang="en-AU" dirty="0"/>
          </a:p>
          <a:p>
            <a:r>
              <a:rPr lang="en-US" dirty="0" smtClean="0"/>
              <a:t>AEMO doesn’t have to use it this year but </a:t>
            </a:r>
            <a:r>
              <a:rPr lang="en-US" dirty="0"/>
              <a:t>must </a:t>
            </a:r>
            <a:r>
              <a:rPr lang="en-US" dirty="0" smtClean="0"/>
              <a:t>from </a:t>
            </a:r>
            <a:r>
              <a:rPr lang="en-US" dirty="0"/>
              <a:t>2021</a:t>
            </a:r>
          </a:p>
          <a:p>
            <a:pPr lvl="3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56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SOO and the RRO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The Statement of Opportunities</a:t>
            </a:r>
          </a:p>
          <a:p>
            <a:pPr lvl="1"/>
            <a:r>
              <a:rPr lang="en-AU" dirty="0" smtClean="0"/>
              <a:t>Now includes a reliability forecast</a:t>
            </a:r>
          </a:p>
          <a:p>
            <a:pPr lvl="1"/>
            <a:r>
              <a:rPr lang="en-AU" dirty="0" smtClean="0"/>
              <a:t>Reliability forecast tells the market the gap</a:t>
            </a:r>
          </a:p>
          <a:p>
            <a:pPr lvl="2"/>
            <a:r>
              <a:rPr lang="en-AU" dirty="0" smtClean="0"/>
              <a:t>The gap is the number of extra MW of capacity (generation or DER) needed in the market to meet the 0.002% reliability standard</a:t>
            </a:r>
          </a:p>
          <a:p>
            <a:pPr lvl="2"/>
            <a:r>
              <a:rPr lang="en-AU" dirty="0" smtClean="0"/>
              <a:t>Information in the Gap includes:</a:t>
            </a:r>
          </a:p>
          <a:p>
            <a:pPr lvl="3"/>
            <a:r>
              <a:rPr lang="en-AU" dirty="0" smtClean="0"/>
              <a:t>Region</a:t>
            </a:r>
          </a:p>
          <a:p>
            <a:pPr lvl="3"/>
            <a:r>
              <a:rPr lang="en-AU" dirty="0" smtClean="0"/>
              <a:t>Size (MW)</a:t>
            </a:r>
          </a:p>
          <a:p>
            <a:pPr lvl="3"/>
            <a:r>
              <a:rPr lang="en-AU" dirty="0" smtClean="0"/>
              <a:t>Gap period (months, days of week)</a:t>
            </a:r>
          </a:p>
          <a:p>
            <a:pPr lvl="3"/>
            <a:r>
              <a:rPr lang="en-AU" dirty="0" smtClean="0"/>
              <a:t>Gap trading intervals (time of day)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339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Forecasting Best Practice Guideline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AER must have regard to these principles : </a:t>
            </a:r>
          </a:p>
          <a:p>
            <a:pPr lvl="1"/>
            <a:r>
              <a:rPr lang="en-US" dirty="0" smtClean="0"/>
              <a:t>As far as possible forecasts should be</a:t>
            </a:r>
          </a:p>
          <a:p>
            <a:pPr lvl="2"/>
            <a:r>
              <a:rPr lang="en-US" dirty="0" smtClean="0"/>
              <a:t>be accurate; </a:t>
            </a:r>
          </a:p>
          <a:p>
            <a:pPr lvl="2"/>
            <a:r>
              <a:rPr lang="en-US" dirty="0" smtClean="0"/>
              <a:t>use comprehensive inputs; and </a:t>
            </a:r>
          </a:p>
          <a:p>
            <a:pPr lvl="2"/>
            <a:r>
              <a:rPr lang="en-US" dirty="0" smtClean="0"/>
              <a:t>be unbiased</a:t>
            </a:r>
          </a:p>
          <a:p>
            <a:pPr lvl="1"/>
            <a:r>
              <a:rPr lang="en-US" dirty="0" smtClean="0"/>
              <a:t>Basic inputs, assumptions and methodology should be disclosed; and </a:t>
            </a:r>
          </a:p>
          <a:p>
            <a:pPr lvl="1"/>
            <a:r>
              <a:rPr lang="en-US" dirty="0" smtClean="0"/>
              <a:t>Give stakeholders greater opportunity to engage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73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in the Forecasting Best Practice GL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New reporting requirements</a:t>
            </a:r>
          </a:p>
          <a:p>
            <a:pPr lvl="1"/>
            <a:r>
              <a:rPr lang="en-US" dirty="0"/>
              <a:t>AEMO </a:t>
            </a:r>
            <a:r>
              <a:rPr lang="en-US" dirty="0" smtClean="0"/>
              <a:t>tells </a:t>
            </a:r>
            <a:r>
              <a:rPr lang="en-US" dirty="0"/>
              <a:t>the AER how it has, or has not, followed the </a:t>
            </a:r>
            <a:r>
              <a:rPr lang="en-US" dirty="0" smtClean="0"/>
              <a:t>guideline.</a:t>
            </a:r>
            <a:endParaRPr lang="en-US" dirty="0"/>
          </a:p>
          <a:p>
            <a:pPr lvl="1"/>
            <a:r>
              <a:rPr lang="en-AU" dirty="0" smtClean="0"/>
              <a:t>informs </a:t>
            </a:r>
            <a:r>
              <a:rPr lang="en-AU" dirty="0"/>
              <a:t>our decision to make a Reliability  Instrument</a:t>
            </a:r>
            <a:r>
              <a:rPr lang="en-AU" dirty="0" smtClean="0"/>
              <a:t>.</a:t>
            </a:r>
          </a:p>
          <a:p>
            <a:r>
              <a:rPr lang="en-AU" dirty="0" smtClean="0"/>
              <a:t>Custom principles on</a:t>
            </a:r>
          </a:p>
          <a:p>
            <a:pPr lvl="1"/>
            <a:r>
              <a:rPr lang="en-AU" dirty="0" smtClean="0"/>
              <a:t>Methodologies</a:t>
            </a:r>
          </a:p>
          <a:p>
            <a:pPr lvl="1"/>
            <a:r>
              <a:rPr lang="en-AU" dirty="0" smtClean="0"/>
              <a:t>Inputs, and</a:t>
            </a:r>
          </a:p>
          <a:p>
            <a:pPr lvl="1"/>
            <a:r>
              <a:rPr lang="en-AU" dirty="0" smtClean="0"/>
              <a:t>Reporting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098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Consultation Procedure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AU" dirty="0" smtClean="0"/>
              <a:t>Forecasting Best Practice Consultation Procedure </a:t>
            </a:r>
          </a:p>
          <a:p>
            <a:pPr lvl="1"/>
            <a:r>
              <a:rPr lang="en-AU" dirty="0" smtClean="0"/>
              <a:t>Based on NER 8.9 requirements </a:t>
            </a:r>
          </a:p>
          <a:p>
            <a:pPr lvl="1"/>
            <a:r>
              <a:rPr lang="en-AU" dirty="0" smtClean="0"/>
              <a:t>Tailored for AEMO - removes NA content </a:t>
            </a:r>
          </a:p>
          <a:p>
            <a:pPr lvl="1"/>
            <a:r>
              <a:rPr lang="en-AU" dirty="0" smtClean="0"/>
              <a:t>Longer time to respond and consult</a:t>
            </a:r>
          </a:p>
          <a:p>
            <a:pPr lvl="0"/>
            <a:r>
              <a:rPr lang="en-US" dirty="0" smtClean="0"/>
              <a:t>2 tier process: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Every 4 years, or if things change materially, AEMO should use our procedure, to: </a:t>
            </a:r>
          </a:p>
          <a:p>
            <a:pPr lvl="2"/>
            <a:r>
              <a:rPr lang="en-AU" dirty="0" smtClean="0"/>
              <a:t>Determine the fundamental forecasting methodologies for </a:t>
            </a:r>
          </a:p>
          <a:p>
            <a:pPr lvl="3"/>
            <a:r>
              <a:rPr lang="en-AU" dirty="0" smtClean="0"/>
              <a:t>demand, </a:t>
            </a:r>
          </a:p>
          <a:p>
            <a:pPr lvl="3"/>
            <a:r>
              <a:rPr lang="en-AU" dirty="0" smtClean="0"/>
              <a:t>supply and </a:t>
            </a:r>
          </a:p>
          <a:p>
            <a:pPr lvl="3"/>
            <a:r>
              <a:rPr lang="en-AU" dirty="0" smtClean="0"/>
              <a:t>S-D balance</a:t>
            </a:r>
          </a:p>
          <a:p>
            <a:pPr lvl="2"/>
            <a:r>
              <a:rPr lang="en-AU" dirty="0" smtClean="0"/>
              <a:t>the input components and how they are identified, defined, supplied, reviewed, updated and consulted on</a:t>
            </a:r>
          </a:p>
          <a:p>
            <a:pPr lvl="2"/>
            <a:r>
              <a:rPr lang="en-AU" dirty="0" smtClean="0"/>
              <a:t>Reporting, verification and commentary  - forecast performance review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AEMO must follow what was defined in 1, when they produce a reliability forecast or indicative reliability forecast.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127EF-622C-4407-AFC9-753942031E7A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42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Consultation time line</a:t>
            </a:r>
            <a:endParaRPr lang="en-AU" dirty="0"/>
          </a:p>
        </p:txBody>
      </p:sp>
      <p:grpSp>
        <p:nvGrpSpPr>
          <p:cNvPr id="37" name="Group 36"/>
          <p:cNvGrpSpPr/>
          <p:nvPr/>
        </p:nvGrpSpPr>
        <p:grpSpPr>
          <a:xfrm>
            <a:off x="66604" y="1844824"/>
            <a:ext cx="8969892" cy="4215155"/>
            <a:chOff x="0" y="609600"/>
            <a:chExt cx="8610600" cy="3999131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85800" y="3581400"/>
              <a:ext cx="7924800" cy="0"/>
            </a:xfrm>
            <a:prstGeom prst="straightConnector1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>
            <a:xfrm>
              <a:off x="1228368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>
            <a:xfrm>
              <a:off x="6534145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>
            <a:xfrm>
              <a:off x="5648321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>
            <a:xfrm>
              <a:off x="3876673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>
            <a:xfrm>
              <a:off x="2990849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>
            <a:xfrm>
              <a:off x="2105024" y="3337560"/>
              <a:ext cx="1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>
            <a:xfrm>
              <a:off x="4762497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46" name="Down Arrow Callout 45"/>
            <p:cNvSpPr/>
            <p:nvPr/>
          </p:nvSpPr>
          <p:spPr>
            <a:xfrm>
              <a:off x="0" y="762412"/>
              <a:ext cx="1600200" cy="1295400"/>
            </a:xfrm>
            <a:prstGeom prst="downArrowCallou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Perform best practice consultation procedure</a:t>
              </a:r>
            </a:p>
          </p:txBody>
        </p:sp>
        <p:sp>
          <p:nvSpPr>
            <p:cNvPr id="47" name="Down Arrow Callout 46"/>
            <p:cNvSpPr/>
            <p:nvPr/>
          </p:nvSpPr>
          <p:spPr>
            <a:xfrm>
              <a:off x="803564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8305800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>
            <a:xfrm>
              <a:off x="7419969" y="3337560"/>
              <a:ext cx="0" cy="548640"/>
            </a:xfrm>
            <a:prstGeom prst="line">
              <a:avLst/>
            </a:prstGeom>
            <a:noFill/>
            <a:ln w="381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1207653" y="3292136"/>
              <a:ext cx="6956903" cy="492596"/>
              <a:chOff x="1170355" y="3268456"/>
              <a:chExt cx="6956903" cy="492596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1170355" y="3277482"/>
                <a:ext cx="513282" cy="279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037817" y="3285397"/>
                <a:ext cx="774497" cy="475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 update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942004" y="3268456"/>
                <a:ext cx="513282" cy="279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809465" y="3285397"/>
                <a:ext cx="774497" cy="475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 update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713652" y="3268457"/>
                <a:ext cx="513282" cy="279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581113" y="3285397"/>
                <a:ext cx="774497" cy="475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 update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485300" y="3268457"/>
                <a:ext cx="513282" cy="279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7352761" y="3285397"/>
                <a:ext cx="774497" cy="475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SOO update</a:t>
                </a:r>
              </a:p>
            </p:txBody>
          </p:sp>
        </p:grpSp>
        <p:sp>
          <p:nvSpPr>
            <p:cNvPr id="51" name="Down Arrow Callout 50"/>
            <p:cNvSpPr/>
            <p:nvPr/>
          </p:nvSpPr>
          <p:spPr>
            <a:xfrm>
              <a:off x="2575213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Down Arrow Callout 51"/>
            <p:cNvSpPr/>
            <p:nvPr/>
          </p:nvSpPr>
          <p:spPr>
            <a:xfrm>
              <a:off x="3461037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Down Arrow Callout 52"/>
            <p:cNvSpPr/>
            <p:nvPr/>
          </p:nvSpPr>
          <p:spPr>
            <a:xfrm>
              <a:off x="4346861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Down Arrow Callout 53"/>
            <p:cNvSpPr/>
            <p:nvPr/>
          </p:nvSpPr>
          <p:spPr>
            <a:xfrm>
              <a:off x="5232685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Down Arrow Callout 54"/>
            <p:cNvSpPr/>
            <p:nvPr/>
          </p:nvSpPr>
          <p:spPr>
            <a:xfrm>
              <a:off x="6118509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Down Arrow Callout 55"/>
            <p:cNvSpPr/>
            <p:nvPr/>
          </p:nvSpPr>
          <p:spPr>
            <a:xfrm>
              <a:off x="7004333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Down Arrow Callout 56"/>
            <p:cNvSpPr/>
            <p:nvPr/>
          </p:nvSpPr>
          <p:spPr>
            <a:xfrm>
              <a:off x="1689388" y="2069976"/>
              <a:ext cx="831273" cy="1143000"/>
            </a:xfrm>
            <a:prstGeom prst="downArrowCallou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described process</a:t>
              </a:r>
              <a:endParaRPr kumimoji="0" lang="en-A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14400" y="3962400"/>
              <a:ext cx="586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Year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697595" y="3962400"/>
              <a:ext cx="586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Year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2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69243" y="3962400"/>
              <a:ext cx="586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Year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40891" y="3962400"/>
              <a:ext cx="586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Year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4</a:t>
              </a:r>
            </a:p>
          </p:txBody>
        </p:sp>
        <p:sp>
          <p:nvSpPr>
            <p:cNvPr id="62" name="Down Arrow Callout 61"/>
            <p:cNvSpPr/>
            <p:nvPr/>
          </p:nvSpPr>
          <p:spPr>
            <a:xfrm>
              <a:off x="2409272" y="609600"/>
              <a:ext cx="2103530" cy="1412326"/>
            </a:xfrm>
            <a:prstGeom prst="downArrowCallou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If there is a material change in environment - Repeat best practice consultation procedure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01470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3570</TotalTime>
  <Words>946</Words>
  <Application>Microsoft Office PowerPoint</Application>
  <PresentationFormat>On-screen Show (4:3)</PresentationFormat>
  <Paragraphs>169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Palatino Linotype</vt:lpstr>
      <vt:lpstr>blank</vt:lpstr>
      <vt:lpstr>Interim Forecasting Best Practice Guideline</vt:lpstr>
      <vt:lpstr>Timeline</vt:lpstr>
      <vt:lpstr>Nested Obligations and Guidelines</vt:lpstr>
      <vt:lpstr>Forecasting Best Practice Guideline</vt:lpstr>
      <vt:lpstr>The SOO and the RRO</vt:lpstr>
      <vt:lpstr>Forecasting Best Practice Guideline</vt:lpstr>
      <vt:lpstr>What is in the Forecasting Best Practice GL</vt:lpstr>
      <vt:lpstr>The Consultation Procedure</vt:lpstr>
      <vt:lpstr>Consultation time line</vt:lpstr>
      <vt:lpstr>Greater consultation on the forecasting process</vt:lpstr>
      <vt:lpstr>On the Methodologies</vt:lpstr>
      <vt:lpstr>On the Inputs</vt:lpstr>
      <vt:lpstr>Component based forecasting</vt:lpstr>
      <vt:lpstr>Component based forecasting</vt:lpstr>
      <vt:lpstr>Confidential Data</vt:lpstr>
      <vt:lpstr>Questions for stakeholders</vt:lpstr>
      <vt:lpstr>Interrelationships with other Guidelines and processes underway</vt:lpstr>
      <vt:lpstr>PowerPoint Presentation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Contracts and Firmness Technical Working Group</dc:title>
  <dc:creator>Helms, Sarah</dc:creator>
  <cp:lastModifiedBy>Day, Adam</cp:lastModifiedBy>
  <cp:revision>129</cp:revision>
  <cp:lastPrinted>2019-04-10T04:13:59Z</cp:lastPrinted>
  <dcterms:created xsi:type="dcterms:W3CDTF">2019-04-01T01:25:11Z</dcterms:created>
  <dcterms:modified xsi:type="dcterms:W3CDTF">2019-06-17T01:34:00Z</dcterms:modified>
</cp:coreProperties>
</file>