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0" r:id="rId2"/>
    <p:sldId id="349" r:id="rId3"/>
    <p:sldId id="371" r:id="rId4"/>
    <p:sldId id="376" r:id="rId5"/>
    <p:sldId id="372" r:id="rId6"/>
    <p:sldId id="385" r:id="rId7"/>
    <p:sldId id="377" r:id="rId8"/>
    <p:sldId id="382" r:id="rId9"/>
    <p:sldId id="378" r:id="rId10"/>
    <p:sldId id="384" r:id="rId11"/>
    <p:sldId id="373" r:id="rId12"/>
    <p:sldId id="380" r:id="rId13"/>
    <p:sldId id="381" r:id="rId14"/>
    <p:sldId id="379" r:id="rId15"/>
    <p:sldId id="374" r:id="rId16"/>
    <p:sldId id="375" r:id="rId17"/>
    <p:sldId id="319" r:id="rId18"/>
    <p:sldId id="386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3FDDC1C-78AF-47E9-BB91-6E34E395478C}">
          <p14:sldIdLst>
            <p14:sldId id="320"/>
            <p14:sldId id="349"/>
            <p14:sldId id="371"/>
            <p14:sldId id="376"/>
            <p14:sldId id="372"/>
            <p14:sldId id="385"/>
            <p14:sldId id="377"/>
            <p14:sldId id="382"/>
            <p14:sldId id="378"/>
            <p14:sldId id="384"/>
            <p14:sldId id="373"/>
            <p14:sldId id="380"/>
            <p14:sldId id="381"/>
            <p14:sldId id="379"/>
            <p14:sldId id="374"/>
            <p14:sldId id="375"/>
          </p14:sldIdLst>
        </p14:section>
        <p14:section name="Untitled Section" id="{AD6C111B-77C4-42D4-8A51-8F8D199596AC}">
          <p14:sldIdLst>
            <p14:sldId id="319"/>
            <p14:sldId id="3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sowski, Shari" initials="KS" lastIdx="1" clrIdx="0"/>
  <p:cmAuthor id="7" name="Pickering, Robyn" initials="PR [2]" lastIdx="4" clrIdx="7">
    <p:extLst>
      <p:ext uri="{19B8F6BF-5375-455C-9EA6-DF929625EA0E}">
        <p15:presenceInfo xmlns:p15="http://schemas.microsoft.com/office/powerpoint/2012/main" userId="S-1-5-21-1785188331-3983123255-3070022074-9768" providerId="AD"/>
      </p:ext>
    </p:extLst>
  </p:cmAuthor>
  <p:cmAuthor id="1" name="Dunne, Stephen" initials="DS" lastIdx="5" clrIdx="1">
    <p:extLst>
      <p:ext uri="{19B8F6BF-5375-455C-9EA6-DF929625EA0E}">
        <p15:presenceInfo xmlns:p15="http://schemas.microsoft.com/office/powerpoint/2012/main" userId="Dunne, Stephen" providerId="None"/>
      </p:ext>
    </p:extLst>
  </p:cmAuthor>
  <p:cmAuthor id="8" name="Chen, Jacky" initials="CJ" lastIdx="1" clrIdx="8">
    <p:extLst>
      <p:ext uri="{19B8F6BF-5375-455C-9EA6-DF929625EA0E}">
        <p15:presenceInfo xmlns:p15="http://schemas.microsoft.com/office/powerpoint/2012/main" userId="S-1-5-21-1785188331-3983123255-3070022074-33376" providerId="AD"/>
      </p:ext>
    </p:extLst>
  </p:cmAuthor>
  <p:cmAuthor id="2" name="Jorgensen, Lynley" initials="JL" lastIdx="11" clrIdx="2">
    <p:extLst>
      <p:ext uri="{19B8F6BF-5375-455C-9EA6-DF929625EA0E}">
        <p15:presenceInfo xmlns:p15="http://schemas.microsoft.com/office/powerpoint/2012/main" userId="Jorgensen, Lynley" providerId="None"/>
      </p:ext>
    </p:extLst>
  </p:cmAuthor>
  <p:cmAuthor id="3" name="Jovanoski, Slavko" initials="JS" lastIdx="2" clrIdx="3">
    <p:extLst>
      <p:ext uri="{19B8F6BF-5375-455C-9EA6-DF929625EA0E}">
        <p15:presenceInfo xmlns:p15="http://schemas.microsoft.com/office/powerpoint/2012/main" userId="Jovanoski, Slavko" providerId="None"/>
      </p:ext>
    </p:extLst>
  </p:cmAuthor>
  <p:cmAuthor id="4" name="Feng, Daniel" initials="FD" lastIdx="2" clrIdx="4">
    <p:extLst>
      <p:ext uri="{19B8F6BF-5375-455C-9EA6-DF929625EA0E}">
        <p15:presenceInfo xmlns:p15="http://schemas.microsoft.com/office/powerpoint/2012/main" userId="Feng, Daniel" providerId="None"/>
      </p:ext>
    </p:extLst>
  </p:cmAuthor>
  <p:cmAuthor id="5" name="Haig, Scott" initials="HS" lastIdx="0" clrIdx="5">
    <p:extLst>
      <p:ext uri="{19B8F6BF-5375-455C-9EA6-DF929625EA0E}">
        <p15:presenceInfo xmlns:p15="http://schemas.microsoft.com/office/powerpoint/2012/main" userId="Haig, Scott" providerId="None"/>
      </p:ext>
    </p:extLst>
  </p:cmAuthor>
  <p:cmAuthor id="6" name="Pickering, Robyn" initials="PR" lastIdx="6" clrIdx="6">
    <p:extLst>
      <p:ext uri="{19B8F6BF-5375-455C-9EA6-DF929625EA0E}">
        <p15:presenceInfo xmlns:p15="http://schemas.microsoft.com/office/powerpoint/2012/main" userId="Pickering, Roby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69"/>
    <a:srgbClr val="7ABC32"/>
    <a:srgbClr val="000000"/>
    <a:srgbClr val="99FF99"/>
    <a:srgbClr val="DC5034"/>
    <a:srgbClr val="92D631"/>
    <a:srgbClr val="4F2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20" autoAdjust="0"/>
    <p:restoredTop sz="85995" autoAdjust="0"/>
  </p:normalViewPr>
  <p:slideViewPr>
    <p:cSldViewPr>
      <p:cViewPr varScale="1">
        <p:scale>
          <a:sx n="59" d="100"/>
          <a:sy n="59" d="100"/>
        </p:scale>
        <p:origin x="11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96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764" y="4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5D2D5-F2DC-4A13-A516-7C5A8A74E9D8}" type="datetimeFigureOut">
              <a:rPr lang="en-AU" smtClean="0"/>
              <a:t>4/08/2020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F7318-DA08-4CB9-9ED1-568FB03E9F8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0429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4/08/2020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99083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0638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9369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32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459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InflationReview2020@aer.gov.a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InflationReview2020@aer.gov.a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lationReview2020@aer.gov.a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348880"/>
            <a:ext cx="6480720" cy="1656184"/>
          </a:xfrm>
        </p:spPr>
        <p:txBody>
          <a:bodyPr/>
          <a:lstStyle/>
          <a:p>
            <a:r>
              <a:rPr lang="en-AU" sz="3200" dirty="0" smtClean="0"/>
              <a:t>AER: Pathway to 2022 – Energy Network Debt Data</a:t>
            </a:r>
            <a:endParaRPr lang="en-AU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692274" y="4941888"/>
            <a:ext cx="6408118" cy="935384"/>
          </a:xfrm>
        </p:spPr>
        <p:txBody>
          <a:bodyPr>
            <a:normAutofit fontScale="92500"/>
          </a:bodyPr>
          <a:lstStyle/>
          <a:p>
            <a:r>
              <a:rPr lang="en-AU" sz="1700" dirty="0" smtClean="0">
                <a:latin typeface="+mn-lt"/>
              </a:rPr>
              <a:t>29 July 2020</a:t>
            </a:r>
          </a:p>
          <a:p>
            <a:pPr>
              <a:spcBef>
                <a:spcPts val="0"/>
              </a:spcBef>
            </a:pPr>
            <a:r>
              <a:rPr lang="en-AU" b="0" dirty="0" smtClean="0">
                <a:latin typeface="+mn-lt"/>
              </a:rPr>
              <a:t>Warwick Anderson, General Manager, Networks Finance &amp; Reporting</a:t>
            </a:r>
            <a:endParaRPr lang="en-AU" b="0" dirty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AU" b="0" dirty="0" smtClean="0">
                <a:latin typeface="+mn-lt"/>
              </a:rPr>
              <a:t>Eric Groom PSM, AER Board member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91680" y="3995099"/>
            <a:ext cx="6912768" cy="648072"/>
          </a:xfrm>
        </p:spPr>
        <p:txBody>
          <a:bodyPr>
            <a:normAutofit/>
          </a:bodyPr>
          <a:lstStyle/>
          <a:p>
            <a:r>
              <a:rPr lang="en-AU" dirty="0" smtClean="0"/>
              <a:t>Stakeholder forum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440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Results WATMI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Key Points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Estimate of WATMI can vary by over 2 years depending on drawdown assumption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Assuming drawdown isn’t at 0%, WATMI has been below AER benchmark term estimate for most of the series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0% drawdown scenario is largely stable, other scenarios have seen step changes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endParaRPr lang="en-AU" sz="2600" dirty="0" smtClean="0"/>
          </a:p>
          <a:p>
            <a:pPr lvl="1">
              <a:spcBef>
                <a:spcPts val="800"/>
              </a:spcBef>
              <a:spcAft>
                <a:spcPts val="800"/>
              </a:spcAft>
            </a:pPr>
            <a:endParaRPr lang="en-AU" sz="2600" dirty="0" smtClean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283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 of the EICSI and WATMI moving forward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679974"/>
          </a:xfrm>
        </p:spPr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Extended data series increases confidence in results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Can be used to give a marker of benchmark industry performance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EICSI shows departure from estimated cost of debt, we are keen to ensure this is not ignored – it should be explained or reconciled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Results are not surprising, they may reflect: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Debt optimisation strategies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Perceptions of debt providers</a:t>
            </a:r>
          </a:p>
        </p:txBody>
      </p:sp>
    </p:spTree>
    <p:extLst>
      <p:ext uri="{BB962C8B-B14F-4D97-AF65-F5344CB8AC3E}">
        <p14:creationId xmlns:p14="http://schemas.microsoft.com/office/powerpoint/2010/main" val="67985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 of the EICSI and WATMI moving forward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Multiple options for possible future use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/>
              <a:t>WATMI can be used as a significant piece of information in determining term, not just floor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Dataset </a:t>
            </a:r>
            <a:r>
              <a:rPr lang="en-AU" sz="2400" dirty="0"/>
              <a:t>can be given increased </a:t>
            </a:r>
            <a:r>
              <a:rPr lang="en-AU" sz="2400" dirty="0" smtClean="0"/>
              <a:t>role </a:t>
            </a:r>
            <a:r>
              <a:rPr lang="en-AU" sz="2400" dirty="0"/>
              <a:t>when determining the credit rating used </a:t>
            </a:r>
            <a:r>
              <a:rPr lang="en-AU" sz="2400" dirty="0" smtClean="0"/>
              <a:t>for AER </a:t>
            </a:r>
            <a:r>
              <a:rPr lang="en-AU" sz="2400" dirty="0"/>
              <a:t>estimate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/>
              <a:t>EICSI could be used as </a:t>
            </a:r>
            <a:r>
              <a:rPr lang="en-AU" sz="2400" dirty="0" smtClean="0"/>
              <a:t>direct return on debt input, alongside other data (e.g. TR</a:t>
            </a:r>
            <a:r>
              <a:rPr lang="en-AU" sz="2400" dirty="0"/>
              <a:t>, RBA and </a:t>
            </a:r>
            <a:r>
              <a:rPr lang="en-AU" sz="2400" dirty="0" smtClean="0"/>
              <a:t>Bloomberg)</a:t>
            </a:r>
            <a:endParaRPr lang="en-AU" sz="2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EICSI could be used as primary return on debt input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AU" sz="2200" dirty="0" smtClean="0"/>
              <a:t>Several sub-options around averaging periods or estimation frequency</a:t>
            </a:r>
          </a:p>
          <a:p>
            <a:pPr lvl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0370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 of the EICSI and WATMI moving forward - Strengths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Index is based on direct industry data, not an economy wide judgement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600" dirty="0" smtClean="0"/>
              <a:t>Directly observing return on debt helps reduce impact of issues around benchmark characteristics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Credit rating data can be imprecise – it is not specific to utilities and so may not capture relevant risk profile observed by lenders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Varying term recorded in network debt data – our current measure may not incorporate potential variance</a:t>
            </a:r>
          </a:p>
          <a:p>
            <a:pPr lvl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49318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 of the EICSI and WATMI moving forward - Concerns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Care taken over possible use and increased significance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Data has not been audited, and debt allocation requires judgement for many businesses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Need to be conscious of potential impacts on incentives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There is a range of data available to the AER, so using the correct balance is key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Consistency across RoR estimation important</a:t>
            </a:r>
          </a:p>
          <a:p>
            <a:endParaRPr lang="en-AU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9010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Ongoing and Upcoming work – Debt Data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Aiming to collect debt data on a regular basis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Propose two more rounds of collection and EICSI extension before 2022 Instrument is published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Looking now at debt approach, not outcomes, as 2022 RoRI needs to be informed by latest data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Stakeholder submission period ends August 14 2020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Final paper on network debt data will be published Q4 2020</a:t>
            </a:r>
            <a:endParaRPr lang="en-AU" sz="2600" dirty="0"/>
          </a:p>
        </p:txBody>
      </p:sp>
    </p:spTree>
    <p:extLst>
      <p:ext uri="{BB962C8B-B14F-4D97-AF65-F5344CB8AC3E}">
        <p14:creationId xmlns:p14="http://schemas.microsoft.com/office/powerpoint/2010/main" val="34692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Ongoing and Upcoming work - RoR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Two working papers published (aiming late August):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Return on equity models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International regulatory approaches to the rate of return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Public forum will be held for those papers in Sept</a:t>
            </a:r>
          </a:p>
        </p:txBody>
      </p:sp>
    </p:spTree>
    <p:extLst>
      <p:ext uri="{BB962C8B-B14F-4D97-AF65-F5344CB8AC3E}">
        <p14:creationId xmlns:p14="http://schemas.microsoft.com/office/powerpoint/2010/main" val="47242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Thank you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sz="2600" dirty="0" smtClean="0"/>
              <a:t>Please email all questions to:</a:t>
            </a:r>
          </a:p>
          <a:p>
            <a:pPr marL="0" indent="0" algn="ctr">
              <a:buNone/>
            </a:pPr>
            <a:r>
              <a:rPr lang="en-AU" sz="2600" dirty="0" smtClean="0">
                <a:hlinkClick r:id="rId2"/>
              </a:rPr>
              <a:t>RateofReturn@aer.gov.au</a:t>
            </a:r>
            <a:endParaRPr lang="en-AU" sz="2600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447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683568" y="1556792"/>
          <a:ext cx="7848871" cy="3672410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572503439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1218366472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val="545785262"/>
                    </a:ext>
                  </a:extLst>
                </a:gridCol>
              </a:tblGrid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effectLst/>
                        </a:rPr>
                        <a:t>Agenda item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effectLst/>
                        </a:rPr>
                        <a:t>Presenter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effectLst/>
                        </a:rPr>
                        <a:t>Time allotted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876918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Participant connection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14.00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14.05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0184877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Welcome/Introduction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Warwick Anderson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14.05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14.15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4448868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AER presentation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Eric Groom PSM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14.15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14.35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3692238"/>
                  </a:ext>
                </a:extLst>
              </a:tr>
              <a:tr h="460348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ENA presentation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Charlotte Eddy and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Tom </a:t>
                      </a:r>
                      <a:r>
                        <a:rPr lang="en-AU" sz="1600" dirty="0" err="1" smtClean="0">
                          <a:solidFill>
                            <a:srgbClr val="000000"/>
                          </a:solidFill>
                          <a:effectLst/>
                        </a:rPr>
                        <a:t>Hird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14.35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14.55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025986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APGA presentation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Nick Wills-Johnson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14.55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15.15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1271127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CRG presentation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Kieran Donoghue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15.15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15-35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4619317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Closing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Warwick Anderson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15.35 – 15.45 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64004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11760" y="6309320"/>
            <a:ext cx="4104456" cy="36004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70000" lnSpcReduction="20000"/>
          </a:bodyPr>
          <a:lstStyle/>
          <a:p>
            <a:pPr marL="57150" indent="0">
              <a:buNone/>
            </a:pPr>
            <a:r>
              <a:rPr lang="en-AU" sz="1900" dirty="0">
                <a:solidFill>
                  <a:srgbClr val="000000"/>
                </a:solidFill>
              </a:rPr>
              <a:t>Email all questions to </a:t>
            </a:r>
            <a:r>
              <a:rPr lang="en-AU" u="sng" dirty="0" smtClean="0">
                <a:hlinkClick r:id="rId3"/>
              </a:rPr>
              <a:t>RateofReturn@aer.gov.au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56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Welcome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22363819"/>
              </p:ext>
            </p:extLst>
          </p:nvPr>
        </p:nvGraphicFramePr>
        <p:xfrm>
          <a:off x="683568" y="1556792"/>
          <a:ext cx="7848871" cy="3672410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572503439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1218366472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val="545785262"/>
                    </a:ext>
                  </a:extLst>
                </a:gridCol>
              </a:tblGrid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effectLst/>
                        </a:rPr>
                        <a:t>Agenda item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effectLst/>
                        </a:rPr>
                        <a:t>Presenter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effectLst/>
                        </a:rPr>
                        <a:t>Time allotted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876918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Participant connection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14.00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14.05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0184877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Welcome/Introduction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Warwick Anderson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14.05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14.15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4448868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AER presentation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Eric Groom PSM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14.15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14.35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3692238"/>
                  </a:ext>
                </a:extLst>
              </a:tr>
              <a:tr h="460348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ENA presentation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Charlotte Eddy and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Tom </a:t>
                      </a:r>
                      <a:r>
                        <a:rPr lang="en-AU" sz="1600" dirty="0" err="1" smtClean="0">
                          <a:solidFill>
                            <a:srgbClr val="000000"/>
                          </a:solidFill>
                          <a:effectLst/>
                        </a:rPr>
                        <a:t>Hird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14.35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14.55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0025986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APGA presentation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Nick Wills-Johnson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14.55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15.15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1271127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CRG presentation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Kieran Donoghue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15.15 </a:t>
                      </a: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– </a:t>
                      </a: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15-35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4619317"/>
                  </a:ext>
                </a:extLst>
              </a:tr>
              <a:tr h="458866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Closing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>
                          <a:solidFill>
                            <a:srgbClr val="000000"/>
                          </a:solidFill>
                          <a:effectLst/>
                        </a:rPr>
                        <a:t>Warwick Anderson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dirty="0" smtClean="0">
                          <a:solidFill>
                            <a:srgbClr val="000000"/>
                          </a:solidFill>
                          <a:effectLst/>
                        </a:rPr>
                        <a:t>15.35 – 15.45 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64004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11760" y="6309320"/>
            <a:ext cx="4104456" cy="36004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70000" lnSpcReduction="20000"/>
          </a:bodyPr>
          <a:lstStyle/>
          <a:p>
            <a:pPr marL="57150" indent="0">
              <a:buNone/>
            </a:pPr>
            <a:r>
              <a:rPr lang="en-AU" sz="1900" dirty="0">
                <a:solidFill>
                  <a:srgbClr val="000000"/>
                </a:solidFill>
              </a:rPr>
              <a:t>Email all questions to </a:t>
            </a:r>
            <a:r>
              <a:rPr lang="en-AU" u="sng" dirty="0" smtClean="0">
                <a:hlinkClick r:id="rId3"/>
              </a:rPr>
              <a:t>RateofReturn@aer.gov.au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229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Working Papers and Pathway to 2022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This debt paper is the first in a series of at least four which will advance work ahead of the active phase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Each paper will have its own stakeholder forum as well as a full submission round</a:t>
            </a:r>
            <a:endParaRPr lang="en-AU" sz="2600" dirty="0"/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Papers will develop AER position ahead of active phase, focusing discussion and submissions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CRG, IRG </a:t>
            </a:r>
            <a:r>
              <a:rPr lang="en-AU" sz="2600" dirty="0"/>
              <a:t>and RRG have now had initial meetings to begin setup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11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Use of Data in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/>
              <a:t>In 2018 </a:t>
            </a:r>
            <a:r>
              <a:rPr lang="en-AU" sz="2600" dirty="0" smtClean="0"/>
              <a:t>the Energy Infrastructure Credit Spread Index (EICSI) and the dataset were useful in our consideration of:</a:t>
            </a:r>
            <a:endParaRPr lang="en-AU" sz="2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/>
              <a:t>Debt Term </a:t>
            </a:r>
            <a:r>
              <a:rPr lang="en-AU" sz="2400" dirty="0" smtClean="0"/>
              <a:t>(“at </a:t>
            </a:r>
            <a:r>
              <a:rPr lang="en-AU" sz="2400" dirty="0"/>
              <a:t>least 7.4 </a:t>
            </a:r>
            <a:r>
              <a:rPr lang="en-AU" sz="2400" dirty="0" smtClean="0"/>
              <a:t>years”)</a:t>
            </a:r>
            <a:endParaRPr lang="en-AU" sz="2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/>
              <a:t>Implementation of credit rating (evaluating </a:t>
            </a:r>
            <a:r>
              <a:rPr lang="en-AU" sz="2400" dirty="0" smtClean="0"/>
              <a:t>impact of 1/3 </a:t>
            </a:r>
            <a:r>
              <a:rPr lang="en-AU" sz="2400" dirty="0"/>
              <a:t>A and 2/3 BBB weights)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It was not directly employed for estimating the </a:t>
            </a:r>
            <a:r>
              <a:rPr lang="en-AU" sz="2600" dirty="0"/>
              <a:t>final cost of </a:t>
            </a:r>
            <a:r>
              <a:rPr lang="en-AU" sz="2600" dirty="0" smtClean="0"/>
              <a:t>debt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sz="2600" dirty="0" smtClean="0"/>
              <a:t>Given that this data was new work at the time, we wanted to do more work on it moving forwards</a:t>
            </a:r>
            <a:endParaRPr lang="en-AU" sz="2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429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 done since 2018 on EICSI/WATMI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Chairmont produced a report in 2019 extending work on the weighted average term to maturity at issuance (WATMI) in addition to the simple average term.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A new round of debt data gathering completed, improving the data available to inform the EICSI calculation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443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Motivation for more reliance on the EICSI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Industry specific data could more accurately reflect the efficient financing costs for regulated networks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sz="2600" dirty="0" smtClean="0"/>
              <a:t>Still a benchmark approach, compatible with incentive framework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Networks can outperform benchmark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But observed outperformance should lead to change in the benchmark, in long term interests of consumers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Grounded in reality, using industry data as per other building blocks and rate of return parameters</a:t>
            </a:r>
            <a:endParaRPr lang="en-AU" sz="2600" dirty="0"/>
          </a:p>
        </p:txBody>
      </p:sp>
    </p:spTree>
    <p:extLst>
      <p:ext uri="{BB962C8B-B14F-4D97-AF65-F5344CB8AC3E}">
        <p14:creationId xmlns:p14="http://schemas.microsoft.com/office/powerpoint/2010/main" val="132416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EICSI outcomes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507" y="1431160"/>
            <a:ext cx="8992493" cy="4372497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300192" y="4366711"/>
            <a:ext cx="2038706" cy="906776"/>
            <a:chOff x="6300192" y="4366711"/>
            <a:chExt cx="2038706" cy="906776"/>
          </a:xfrm>
        </p:grpSpPr>
        <p:sp>
          <p:nvSpPr>
            <p:cNvPr id="3" name="TextBox 2"/>
            <p:cNvSpPr txBox="1"/>
            <p:nvPr/>
          </p:nvSpPr>
          <p:spPr>
            <a:xfrm>
              <a:off x="6599465" y="4841439"/>
              <a:ext cx="1440160" cy="432048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noAutofit/>
            </a:bodyPr>
            <a:lstStyle/>
            <a:p>
              <a:pPr algn="ctr"/>
              <a:r>
                <a:rPr lang="en-AU" sz="2000" dirty="0" smtClean="0">
                  <a:solidFill>
                    <a:srgbClr val="7030A0"/>
                  </a:solidFill>
                </a:rPr>
                <a:t>New data</a:t>
              </a:r>
            </a:p>
          </p:txBody>
        </p:sp>
        <p:sp>
          <p:nvSpPr>
            <p:cNvPr id="5" name="Right Brace 4"/>
            <p:cNvSpPr/>
            <p:nvPr/>
          </p:nvSpPr>
          <p:spPr>
            <a:xfrm rot="5400000">
              <a:off x="7088942" y="3577961"/>
              <a:ext cx="461206" cy="2038706"/>
            </a:xfrm>
            <a:prstGeom prst="rightBrac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361754" y="3933056"/>
            <a:ext cx="1728192" cy="1258813"/>
            <a:chOff x="2361754" y="3933056"/>
            <a:chExt cx="1728192" cy="1258813"/>
          </a:xfrm>
        </p:grpSpPr>
        <p:sp>
          <p:nvSpPr>
            <p:cNvPr id="7" name="TextBox 6"/>
            <p:cNvSpPr txBox="1"/>
            <p:nvPr/>
          </p:nvSpPr>
          <p:spPr>
            <a:xfrm>
              <a:off x="2361754" y="4327774"/>
              <a:ext cx="1728192" cy="86409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normAutofit/>
            </a:bodyPr>
            <a:lstStyle/>
            <a:p>
              <a:pPr algn="ctr"/>
              <a:r>
                <a:rPr lang="en-AU" sz="2000" dirty="0" smtClean="0">
                  <a:solidFill>
                    <a:srgbClr val="0070C0"/>
                  </a:solidFill>
                </a:rPr>
                <a:t>EICSI</a:t>
              </a:r>
            </a:p>
            <a:p>
              <a:pPr algn="ctr"/>
              <a:r>
                <a:rPr lang="en-AU" sz="2000" dirty="0" smtClean="0">
                  <a:solidFill>
                    <a:srgbClr val="0070C0"/>
                  </a:solidFill>
                </a:rPr>
                <a:t>(Cost of debt)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3225850" y="3933056"/>
              <a:ext cx="338038" cy="412230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983293" y="1882979"/>
            <a:ext cx="2060214" cy="825941"/>
            <a:chOff x="3983293" y="1882979"/>
            <a:chExt cx="2060214" cy="825941"/>
          </a:xfrm>
        </p:grpSpPr>
        <p:sp>
          <p:nvSpPr>
            <p:cNvPr id="12" name="TextBox 11"/>
            <p:cNvSpPr txBox="1"/>
            <p:nvPr/>
          </p:nvSpPr>
          <p:spPr>
            <a:xfrm>
              <a:off x="3983293" y="1882979"/>
              <a:ext cx="2060214" cy="682513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normAutofit lnSpcReduction="10000"/>
            </a:bodyPr>
            <a:lstStyle/>
            <a:p>
              <a:pPr algn="ctr"/>
              <a:r>
                <a:rPr lang="en-AU" sz="2000" dirty="0" smtClean="0">
                  <a:solidFill>
                    <a:schemeClr val="accent2"/>
                  </a:solidFill>
                </a:rPr>
                <a:t>AER RoRI</a:t>
              </a:r>
              <a:br>
                <a:rPr lang="en-AU" sz="2000" dirty="0" smtClean="0">
                  <a:solidFill>
                    <a:schemeClr val="accent2"/>
                  </a:solidFill>
                </a:rPr>
              </a:br>
              <a:r>
                <a:rPr lang="en-AU" sz="2000" dirty="0" smtClean="0">
                  <a:solidFill>
                    <a:schemeClr val="accent2"/>
                  </a:solidFill>
                </a:rPr>
                <a:t>Return on Debt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4572000" y="2492896"/>
              <a:ext cx="144016" cy="216024"/>
            </a:xfrm>
            <a:prstGeom prst="straightConnector1">
              <a:avLst/>
            </a:prstGeom>
            <a:ln w="190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1503674" y="2026407"/>
            <a:ext cx="2060214" cy="830587"/>
            <a:chOff x="1503674" y="2026407"/>
            <a:chExt cx="2060214" cy="830587"/>
          </a:xfrm>
        </p:grpSpPr>
        <p:sp>
          <p:nvSpPr>
            <p:cNvPr id="18" name="TextBox 17"/>
            <p:cNvSpPr txBox="1"/>
            <p:nvPr/>
          </p:nvSpPr>
          <p:spPr>
            <a:xfrm>
              <a:off x="1503674" y="2026407"/>
              <a:ext cx="2060214" cy="682513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normAutofit lnSpcReduction="10000"/>
            </a:bodyPr>
            <a:lstStyle/>
            <a:p>
              <a:pPr algn="ctr"/>
              <a:r>
                <a:rPr lang="en-AU" sz="2000" dirty="0" smtClean="0">
                  <a:solidFill>
                    <a:srgbClr val="7ABC32"/>
                  </a:solidFill>
                </a:rPr>
                <a:t>Average term</a:t>
              </a:r>
              <a:br>
                <a:rPr lang="en-AU" sz="2000" dirty="0" smtClean="0">
                  <a:solidFill>
                    <a:srgbClr val="7ABC32"/>
                  </a:solidFill>
                </a:rPr>
              </a:br>
              <a:r>
                <a:rPr lang="en-AU" sz="2000" dirty="0" smtClean="0">
                  <a:solidFill>
                    <a:srgbClr val="7ABC32"/>
                  </a:solidFill>
                </a:rPr>
                <a:t>(EICSI dataset)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2533781" y="2634884"/>
              <a:ext cx="166011" cy="222110"/>
            </a:xfrm>
            <a:prstGeom prst="straightConnector1">
              <a:avLst/>
            </a:prstGeom>
            <a:ln w="19050">
              <a:solidFill>
                <a:srgbClr val="7ABC3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201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EICSI outcomes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AU" sz="2600" dirty="0" smtClean="0"/>
              <a:t>Key Points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Return on debt under the 2018 Instrument has always been above EICSI, though gap varies over time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/>
              <a:t>Term </a:t>
            </a:r>
            <a:r>
              <a:rPr lang="en-AU" sz="2400" dirty="0" smtClean="0"/>
              <a:t>(simple </a:t>
            </a:r>
            <a:r>
              <a:rPr lang="en-AU" sz="2400" dirty="0"/>
              <a:t>average) </a:t>
            </a:r>
            <a:r>
              <a:rPr lang="en-AU" sz="2400" dirty="0" smtClean="0"/>
              <a:t>appears to vary inversely to AER estimation of debt cost.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Shorter term debt issued when AER estimate of debt costs increases.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EICSI was at lowest point observed in July 2019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endParaRPr lang="en-AU" sz="2600" dirty="0" smtClean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780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WATMI results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40" y="1628800"/>
            <a:ext cx="8105775" cy="3876675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5148064" y="1376772"/>
            <a:ext cx="2016224" cy="868958"/>
            <a:chOff x="5148064" y="1376772"/>
            <a:chExt cx="2016224" cy="868958"/>
          </a:xfrm>
        </p:grpSpPr>
        <p:sp>
          <p:nvSpPr>
            <p:cNvPr id="5" name="TextBox 4"/>
            <p:cNvSpPr txBox="1"/>
            <p:nvPr/>
          </p:nvSpPr>
          <p:spPr>
            <a:xfrm>
              <a:off x="5148064" y="1376772"/>
              <a:ext cx="2016224" cy="504055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normAutofit/>
            </a:bodyPr>
            <a:lstStyle/>
            <a:p>
              <a:pPr algn="ctr"/>
              <a:r>
                <a:rPr lang="en-AU" sz="2000" dirty="0" smtClean="0">
                  <a:solidFill>
                    <a:srgbClr val="0070C0"/>
                  </a:solidFill>
                </a:rPr>
                <a:t>0% drawdown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6156176" y="1772816"/>
              <a:ext cx="288032" cy="472914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619672" y="2780929"/>
            <a:ext cx="2060214" cy="970544"/>
            <a:chOff x="1619672" y="2780929"/>
            <a:chExt cx="2060214" cy="970544"/>
          </a:xfrm>
        </p:grpSpPr>
        <p:sp>
          <p:nvSpPr>
            <p:cNvPr id="10" name="TextBox 9"/>
            <p:cNvSpPr txBox="1"/>
            <p:nvPr/>
          </p:nvSpPr>
          <p:spPr>
            <a:xfrm>
              <a:off x="1619672" y="3068960"/>
              <a:ext cx="2060214" cy="682513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normAutofit/>
            </a:bodyPr>
            <a:lstStyle/>
            <a:p>
              <a:pPr algn="ctr"/>
              <a:r>
                <a:rPr lang="en-AU" sz="2000" dirty="0" smtClean="0">
                  <a:solidFill>
                    <a:schemeClr val="accent2"/>
                  </a:solidFill>
                </a:rPr>
                <a:t>50% drawdown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 flipV="1">
              <a:off x="2649779" y="2780929"/>
              <a:ext cx="122021" cy="360039"/>
            </a:xfrm>
            <a:prstGeom prst="straightConnector1">
              <a:avLst/>
            </a:prstGeom>
            <a:ln w="190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995936" y="3287418"/>
            <a:ext cx="2160240" cy="968111"/>
            <a:chOff x="3995936" y="3287418"/>
            <a:chExt cx="2160240" cy="968111"/>
          </a:xfrm>
        </p:grpSpPr>
        <p:sp>
          <p:nvSpPr>
            <p:cNvPr id="14" name="TextBox 13"/>
            <p:cNvSpPr txBox="1"/>
            <p:nvPr/>
          </p:nvSpPr>
          <p:spPr>
            <a:xfrm>
              <a:off x="3995936" y="3573016"/>
              <a:ext cx="2160240" cy="682513"/>
            </a:xfrm>
            <a:prstGeom prst="rect">
              <a:avLst/>
            </a:prstGeom>
          </p:spPr>
          <p:txBody>
            <a:bodyPr vert="horz" wrap="square" lIns="91440" tIns="45720" rIns="91440" bIns="45720" rtlCol="0">
              <a:normAutofit/>
            </a:bodyPr>
            <a:lstStyle/>
            <a:p>
              <a:pPr algn="ctr"/>
              <a:r>
                <a:rPr lang="en-AU" sz="2000" dirty="0" smtClean="0">
                  <a:solidFill>
                    <a:srgbClr val="696969"/>
                  </a:solidFill>
                </a:rPr>
                <a:t>100% drawdown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5148064" y="3287418"/>
              <a:ext cx="216024" cy="285598"/>
            </a:xfrm>
            <a:prstGeom prst="straightConnector1">
              <a:avLst/>
            </a:prstGeom>
            <a:ln w="19050">
              <a:solidFill>
                <a:srgbClr val="69696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5940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15801</TotalTime>
  <Words>981</Words>
  <Application>Microsoft Office PowerPoint</Application>
  <PresentationFormat>On-screen Show (4:3)</PresentationFormat>
  <Paragraphs>145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Palatino Linotype</vt:lpstr>
      <vt:lpstr>Times New Roman</vt:lpstr>
      <vt:lpstr>blank</vt:lpstr>
      <vt:lpstr>AER: Pathway to 2022 – Energy Network Debt Data</vt:lpstr>
      <vt:lpstr>Welcome</vt:lpstr>
      <vt:lpstr>Working Papers and Pathway to 2022</vt:lpstr>
      <vt:lpstr>Use of Data in 2018</vt:lpstr>
      <vt:lpstr>Work done since 2018 on EICSI/WATMI</vt:lpstr>
      <vt:lpstr>Motivation for more reliance on the EICSI</vt:lpstr>
      <vt:lpstr>EICSI outcomes</vt:lpstr>
      <vt:lpstr>EICSI outcomes</vt:lpstr>
      <vt:lpstr>WATMI results</vt:lpstr>
      <vt:lpstr>Results WATMI</vt:lpstr>
      <vt:lpstr>Use of the EICSI and WATMI moving forward</vt:lpstr>
      <vt:lpstr>Use of the EICSI and WATMI moving forward</vt:lpstr>
      <vt:lpstr>Use of the EICSI and WATMI moving forward - Strengths</vt:lpstr>
      <vt:lpstr>Use of the EICSI and WATMI moving forward - Concerns</vt:lpstr>
      <vt:lpstr>Ongoing and Upcoming work – Debt Data</vt:lpstr>
      <vt:lpstr>Ongoing and Upcoming work - RoR</vt:lpstr>
      <vt:lpstr>Thank you</vt:lpstr>
      <vt:lpstr>Agenda</vt:lpstr>
    </vt:vector>
  </TitlesOfParts>
  <Company>ACCC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Pitsakos, Trinas</dc:creator>
  <cp:lastModifiedBy>Johnson, Scott</cp:lastModifiedBy>
  <cp:revision>569</cp:revision>
  <cp:lastPrinted>2019-11-05T22:11:22Z</cp:lastPrinted>
  <dcterms:created xsi:type="dcterms:W3CDTF">2017-11-28T22:04:23Z</dcterms:created>
  <dcterms:modified xsi:type="dcterms:W3CDTF">2020-08-04T02:38:51Z</dcterms:modified>
</cp:coreProperties>
</file>