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60" r:id="rId3"/>
    <p:sldId id="269" r:id="rId4"/>
    <p:sldId id="262" r:id="rId5"/>
    <p:sldId id="263" r:id="rId6"/>
    <p:sldId id="271" r:id="rId7"/>
    <p:sldId id="274" r:id="rId8"/>
    <p:sldId id="272" r:id="rId9"/>
    <p:sldId id="27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86DBCCC-DAE6-4F46-AE2D-7D7A44711586}">
          <p14:sldIdLst>
            <p14:sldId id="259"/>
            <p14:sldId id="260"/>
            <p14:sldId id="269"/>
            <p14:sldId id="262"/>
            <p14:sldId id="263"/>
            <p14:sldId id="271"/>
            <p14:sldId id="274"/>
            <p14:sldId id="272"/>
            <p14:sldId id="273"/>
            <p14:sldId id="265"/>
          </p14:sldIdLst>
        </p14:section>
        <p14:section name="Untitled Section" id="{17A728B5-0D27-4A01-A1E6-1018E600AC2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asowski, Shari" initials="K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2D631"/>
    <a:srgbClr val="4F2D7F"/>
    <a:srgbClr val="DC5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95" autoAdjust="0"/>
    <p:restoredTop sz="94660"/>
  </p:normalViewPr>
  <p:slideViewPr>
    <p:cSldViewPr>
      <p:cViewPr varScale="1">
        <p:scale>
          <a:sx n="62" d="100"/>
          <a:sy n="62" d="100"/>
        </p:scale>
        <p:origin x="154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19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commentAuthors" Target="commentAuthor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notesMaster" Target="notesMasters/notesMaster1.xml" Id="rId12" /><Relationship Type="http://schemas.openxmlformats.org/officeDocument/2006/relationships/tableStyles" Target="tableStyles.xml" Id="rId17" /><Relationship Type="http://schemas.openxmlformats.org/officeDocument/2006/relationships/slide" Target="slides/slide1.xml" Id="rId2" /><Relationship Type="http://schemas.openxmlformats.org/officeDocument/2006/relationships/theme" Target="theme/theme1.xml" Id="rId16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viewProps" Target="viewProp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presProps" Target="presProps.xml" Id="rId14" /><Relationship Type="http://schemas.openxmlformats.org/officeDocument/2006/relationships/customXml" Target="/customXML/item.xml" Id="imanage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923E1-EC3A-4716-AD5E-1819149564C8}" type="datetimeFigureOut">
              <a:rPr lang="en-AU" smtClean="0"/>
              <a:t>8/11/2021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6DED9-0B76-4814-8107-559A135C20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167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2636912"/>
            <a:ext cx="6480720" cy="1368152"/>
          </a:xfrm>
        </p:spPr>
        <p:txBody>
          <a:bodyPr anchor="ctr" anchorCtr="0"/>
          <a:lstStyle>
            <a:lvl1pPr>
              <a:defRPr sz="40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91680" y="4149080"/>
            <a:ext cx="5464696" cy="64807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000" baseline="0">
                <a:solidFill>
                  <a:srgbClr val="000000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or speaker name</a:t>
            </a:r>
            <a:endParaRPr lang="en-A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483768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732240" y="5733256"/>
            <a:ext cx="0" cy="720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6804248" y="59399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aer.gov.au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692275" y="4941888"/>
            <a:ext cx="3671888" cy="6477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b="1" baseline="0">
                <a:solidFill>
                  <a:srgbClr val="000000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AU" dirty="0"/>
              <a:t>Click to add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72457"/>
            <a:ext cx="2304256" cy="547846"/>
          </a:xfrm>
          <a:prstGeom prst="rect">
            <a:avLst/>
          </a:prstGeom>
        </p:spPr>
      </p:pic>
      <p:pic>
        <p:nvPicPr>
          <p:cNvPr id="10" name="Picture 9"/>
          <p:cNvPicPr/>
          <p:nvPr userDrawn="1"/>
        </p:nvPicPr>
        <p:blipFill rotWithShape="1">
          <a:blip r:embed="rId3">
            <a:duotone>
              <a:prstClr val="black"/>
              <a:srgbClr val="0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69" b="41813"/>
          <a:stretch/>
        </p:blipFill>
        <p:spPr>
          <a:xfrm>
            <a:off x="683568" y="1052736"/>
            <a:ext cx="1137140" cy="68872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39552" y="6309240"/>
            <a:ext cx="1584176" cy="28811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fld id="{764AC080-8EDB-4C95-A3E3-5154D1DE47EE}" type="slidenum">
              <a:rPr lang="en-AU" smtClean="0">
                <a:solidFill>
                  <a:schemeClr val="accent2">
                    <a:lumMod val="75000"/>
                  </a:schemeClr>
                </a:solidFill>
              </a:rPr>
              <a:t>‹#›</a:t>
            </a:fld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746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74642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68312" y="1557338"/>
            <a:ext cx="8208143" cy="4535958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0000"/>
                </a:solidFill>
                <a:latin typeface="+mn-lt"/>
              </a:defRPr>
            </a:lvl1pPr>
            <a:lvl2pPr>
              <a:defRPr sz="2800" baseline="0">
                <a:solidFill>
                  <a:srgbClr val="000000"/>
                </a:solidFill>
              </a:defRPr>
            </a:lvl2pPr>
            <a:lvl3pPr>
              <a:defRPr sz="2800" baseline="0">
                <a:solidFill>
                  <a:srgbClr val="000000"/>
                </a:solidFill>
              </a:defRPr>
            </a:lvl3pPr>
            <a:lvl4pPr>
              <a:defRPr sz="2800" baseline="0">
                <a:solidFill>
                  <a:srgbClr val="000000"/>
                </a:solidFill>
              </a:defRPr>
            </a:lvl4pPr>
            <a:lvl5pPr>
              <a:defRPr sz="2800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600" b="0" cap="none"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58800"/>
            <a:ext cx="4038600" cy="4536000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rgbClr val="000000"/>
                </a:solidFill>
                <a:latin typeface="+mn-lt"/>
              </a:defRPr>
            </a:lvl1pPr>
            <a:lvl2pPr>
              <a:defRPr sz="2800" baseline="0">
                <a:solidFill>
                  <a:srgbClr val="000000"/>
                </a:solidFill>
              </a:defRPr>
            </a:lvl2pPr>
            <a:lvl3pPr>
              <a:defRPr sz="2800" baseline="0">
                <a:solidFill>
                  <a:srgbClr val="000000"/>
                </a:solidFill>
              </a:defRPr>
            </a:lvl3pPr>
            <a:lvl4pPr>
              <a:defRPr sz="2800" baseline="0">
                <a:solidFill>
                  <a:srgbClr val="000000"/>
                </a:solidFill>
              </a:defRPr>
            </a:lvl4pPr>
            <a:lvl5pPr>
              <a:defRPr sz="2800" baseline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8800"/>
            <a:ext cx="4038600" cy="453650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0000"/>
                </a:solidFill>
                <a:latin typeface="+mn-lt"/>
              </a:defRPr>
            </a:lvl1pPr>
            <a:lvl2pPr>
              <a:defRPr sz="2800" baseline="0">
                <a:solidFill>
                  <a:srgbClr val="000000"/>
                </a:solidFill>
              </a:defRPr>
            </a:lvl2pPr>
            <a:lvl3pPr>
              <a:defRPr sz="2800" baseline="0">
                <a:solidFill>
                  <a:srgbClr val="000000"/>
                </a:solidFill>
              </a:defRPr>
            </a:lvl3pPr>
            <a:lvl4pPr>
              <a:defRPr sz="2800" baseline="0">
                <a:solidFill>
                  <a:srgbClr val="000000"/>
                </a:solidFill>
              </a:defRPr>
            </a:lvl4pPr>
            <a:lvl5pPr>
              <a:defRPr sz="2800" baseline="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88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040188" cy="381642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58800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816424"/>
          </a:xfrm>
        </p:spPr>
        <p:txBody>
          <a:bodyPr>
            <a:normAutofit/>
          </a:bodyPr>
          <a:lstStyle>
            <a:lvl1pPr>
              <a:defRPr sz="24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547200"/>
            <a:ext cx="8208000" cy="867600"/>
          </a:xfrm>
        </p:spPr>
        <p:txBody>
          <a:bodyPr anchor="ctr" anchorCtr="0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556792"/>
            <a:ext cx="5111750" cy="4536504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00" y="1558799"/>
            <a:ext cx="3008313" cy="4536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9934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4100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Click to edit Master subtitle style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1009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7380312" y="6318652"/>
            <a:ext cx="0" cy="360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52320" y="63093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aer.gov.au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539552" y="6309240"/>
            <a:ext cx="1584176" cy="28811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85000" lnSpcReduction="20000"/>
          </a:bodyPr>
          <a:lstStyle/>
          <a:p>
            <a:fld id="{764AC080-8EDB-4C95-A3E3-5154D1DE47EE}" type="slidenum">
              <a:rPr lang="en-AU" smtClean="0">
                <a:solidFill>
                  <a:schemeClr val="accent2">
                    <a:lumMod val="75000"/>
                  </a:schemeClr>
                </a:solidFill>
              </a:rPr>
              <a:t>‹#›</a:t>
            </a:fld>
            <a:endParaRPr lang="en-A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2800" kern="1200" baseline="0">
          <a:solidFill>
            <a:srgbClr val="000000"/>
          </a:solidFill>
          <a:latin typeface="+mj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accent3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chemeClr val="accent3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accent3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 baseline="0">
          <a:solidFill>
            <a:schemeClr val="accent3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8064896" cy="201622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AU" dirty="0"/>
              <a:t>AEMO transmission determination 2022-27:</a:t>
            </a:r>
            <a:br>
              <a:rPr lang="en-AU" dirty="0"/>
            </a:br>
            <a:endParaRPr lang="en-A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437112"/>
            <a:ext cx="6480720" cy="648072"/>
          </a:xfrm>
        </p:spPr>
        <p:txBody>
          <a:bodyPr>
            <a:normAutofit/>
          </a:bodyPr>
          <a:lstStyle/>
          <a:p>
            <a:r>
              <a:rPr lang="en-AU" dirty="0"/>
              <a:t>Predetermination conference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3568" y="5301208"/>
            <a:ext cx="3671888" cy="647700"/>
          </a:xfrm>
        </p:spPr>
        <p:txBody>
          <a:bodyPr/>
          <a:lstStyle/>
          <a:p>
            <a:r>
              <a:rPr lang="en-AU" dirty="0"/>
              <a:t>9 November 2021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3351539"/>
            <a:ext cx="8064896" cy="10801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AU" sz="3600" dirty="0"/>
              <a:t>AER draft decision</a:t>
            </a:r>
          </a:p>
        </p:txBody>
      </p:sp>
    </p:spTree>
    <p:extLst>
      <p:ext uri="{BB962C8B-B14F-4D97-AF65-F5344CB8AC3E}">
        <p14:creationId xmlns:p14="http://schemas.microsoft.com/office/powerpoint/2010/main" val="2459673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AU" dirty="0"/>
              <a:t>AEMO revised proposal: </a:t>
            </a:r>
            <a:r>
              <a:rPr lang="en-AU" b="1" dirty="0"/>
              <a:t>15 December 2021</a:t>
            </a:r>
          </a:p>
          <a:p>
            <a:endParaRPr lang="en-AU" dirty="0"/>
          </a:p>
          <a:p>
            <a:r>
              <a:rPr lang="en-AU" dirty="0"/>
              <a:t>Submissions: </a:t>
            </a:r>
            <a:r>
              <a:rPr lang="en-AU" b="1" dirty="0"/>
              <a:t>24 January 2022</a:t>
            </a:r>
          </a:p>
          <a:p>
            <a:pPr lvl="1"/>
            <a:r>
              <a:rPr lang="en-AU" dirty="0"/>
              <a:t>Address our draft decision and/or AEMO’s revised proposal</a:t>
            </a:r>
          </a:p>
          <a:p>
            <a:endParaRPr lang="en-AU" dirty="0"/>
          </a:p>
          <a:p>
            <a:r>
              <a:rPr lang="en-AU" dirty="0"/>
              <a:t>Final decision: </a:t>
            </a:r>
            <a:r>
              <a:rPr lang="en-AU" b="1" dirty="0"/>
              <a:t>29 April 2022</a:t>
            </a:r>
          </a:p>
          <a:p>
            <a:pPr lvl="1"/>
            <a:endParaRPr lang="en-AU" dirty="0"/>
          </a:p>
          <a:p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862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116632"/>
            <a:ext cx="8208912" cy="868958"/>
          </a:xfrm>
        </p:spPr>
        <p:txBody>
          <a:bodyPr/>
          <a:lstStyle/>
          <a:p>
            <a:r>
              <a:rPr lang="en-AU" dirty="0"/>
              <a:t>Acknowledgement of country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09" y="1052736"/>
            <a:ext cx="88329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557338"/>
            <a:ext cx="8568184" cy="453595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AER draft decision (AER)</a:t>
            </a:r>
          </a:p>
          <a:p>
            <a:r>
              <a:rPr lang="en-AU" dirty="0"/>
              <a:t>Pricing methodology</a:t>
            </a:r>
          </a:p>
          <a:p>
            <a:r>
              <a:rPr lang="en-AU" dirty="0"/>
              <a:t>Negotiated services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/>
              <a:t>Discussion, Q&amp;A</a:t>
            </a:r>
          </a:p>
        </p:txBody>
      </p:sp>
    </p:spTree>
    <p:extLst>
      <p:ext uri="{BB962C8B-B14F-4D97-AF65-F5344CB8AC3E}">
        <p14:creationId xmlns:p14="http://schemas.microsoft.com/office/powerpoint/2010/main" val="3795035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868958"/>
          </a:xfrm>
        </p:spPr>
        <p:txBody>
          <a:bodyPr/>
          <a:lstStyle/>
          <a:p>
            <a:r>
              <a:rPr lang="en-AU" dirty="0"/>
              <a:t>Draft decision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51520" y="1129606"/>
            <a:ext cx="8568952" cy="4963690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Published 12 October 2021</a:t>
            </a:r>
          </a:p>
          <a:p>
            <a:endParaRPr lang="en-AU" dirty="0"/>
          </a:p>
          <a:p>
            <a:r>
              <a:rPr lang="en-AU" dirty="0"/>
              <a:t>Two sections:</a:t>
            </a:r>
          </a:p>
          <a:p>
            <a:pPr lvl="1"/>
            <a:r>
              <a:rPr lang="en-AU" dirty="0"/>
              <a:t>Pricing methodology</a:t>
            </a:r>
          </a:p>
          <a:p>
            <a:pPr lvl="2"/>
            <a:r>
              <a:rPr lang="en-US" dirty="0"/>
              <a:t>How a TNSP determines its prices to recover revenues for </a:t>
            </a:r>
            <a:r>
              <a:rPr lang="en-US" i="1" u="sng" dirty="0"/>
              <a:t>prescribed transmission services</a:t>
            </a:r>
          </a:p>
          <a:p>
            <a:pPr lvl="2"/>
            <a:endParaRPr lang="en-US" i="1" u="sng" dirty="0"/>
          </a:p>
          <a:p>
            <a:pPr lvl="1"/>
            <a:r>
              <a:rPr lang="en-AU" dirty="0"/>
              <a:t>Negotiated services</a:t>
            </a:r>
          </a:p>
          <a:p>
            <a:pPr lvl="2"/>
            <a:r>
              <a:rPr lang="en-AU" dirty="0"/>
              <a:t>Negotiated transmission services criteria (NTSC) and Negotiating framework</a:t>
            </a:r>
          </a:p>
          <a:p>
            <a:pPr lvl="2"/>
            <a:r>
              <a:rPr lang="en-AU" dirty="0"/>
              <a:t>These set out the principles and framework for setting the prices and T&amp;Cs of </a:t>
            </a:r>
            <a:r>
              <a:rPr lang="en-AU" i="1" u="sng" dirty="0"/>
              <a:t>negotiated transmission services</a:t>
            </a:r>
          </a:p>
          <a:p>
            <a:pPr>
              <a:buFont typeface="Arial" panose="020B0604020202020204" pitchFamily="34" charset="0"/>
              <a:buChar char="•"/>
            </a:pP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181961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188640"/>
            <a:ext cx="8208912" cy="868958"/>
          </a:xfrm>
        </p:spPr>
        <p:txBody>
          <a:bodyPr/>
          <a:lstStyle/>
          <a:p>
            <a:r>
              <a:rPr lang="en-AU" dirty="0"/>
              <a:t>Pricing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057598"/>
            <a:ext cx="8208143" cy="5035698"/>
          </a:xfrm>
        </p:spPr>
        <p:txBody>
          <a:bodyPr>
            <a:normAutofit fontScale="92500"/>
          </a:bodyPr>
          <a:lstStyle/>
          <a:p>
            <a:r>
              <a:rPr lang="en-US" b="1" u="sng" dirty="0"/>
              <a:t>AER draft decision:</a:t>
            </a:r>
            <a:r>
              <a:rPr lang="en-US" dirty="0"/>
              <a:t> did not accept AEMO’s proposed pricing methodology</a:t>
            </a:r>
          </a:p>
          <a:p>
            <a:pPr lvl="1"/>
            <a:r>
              <a:rPr lang="en-US" dirty="0"/>
              <a:t>We require AEMO to remove its policy to exempt energy storage from transmission prices</a:t>
            </a:r>
          </a:p>
          <a:p>
            <a:pPr lvl="1"/>
            <a:r>
              <a:rPr lang="en-US" dirty="0"/>
              <a:t>Based on our assessment under the </a:t>
            </a:r>
            <a:r>
              <a:rPr lang="en-US" u="sng" dirty="0"/>
              <a:t>current</a:t>
            </a:r>
            <a:r>
              <a:rPr lang="en-US" dirty="0"/>
              <a:t> NER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AEMC expects to make its final decision on the </a:t>
            </a:r>
            <a:r>
              <a:rPr lang="en-US" i="1" dirty="0"/>
              <a:t>Integrating energy storage systems </a:t>
            </a:r>
            <a:r>
              <a:rPr lang="en-US" dirty="0"/>
              <a:t>rule change in early December </a:t>
            </a:r>
          </a:p>
          <a:p>
            <a:pPr lvl="1"/>
            <a:r>
              <a:rPr lang="en-US" dirty="0"/>
              <a:t>Our final decision will have regard to the AEMC’s final decision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AU" dirty="0"/>
          </a:p>
          <a:p>
            <a:endParaRPr lang="en-AU" dirty="0"/>
          </a:p>
          <a:p>
            <a:pPr lvl="6"/>
            <a:endParaRPr lang="en-AU" dirty="0"/>
          </a:p>
          <a:p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25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Pricing methodology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consider the current NER requires customers who receive prescribed transmission services to pay the corresponding prices</a:t>
            </a:r>
          </a:p>
          <a:p>
            <a:endParaRPr lang="en-US" dirty="0"/>
          </a:p>
          <a:p>
            <a:r>
              <a:rPr lang="en-US" dirty="0"/>
              <a:t>This position is consistent with submissions, which did not support a blanket exemption for energy storage</a:t>
            </a:r>
          </a:p>
          <a:p>
            <a:endParaRPr lang="en-US" dirty="0"/>
          </a:p>
          <a:p>
            <a:r>
              <a:rPr lang="en-US" dirty="0"/>
              <a:t>We encourage stakeholders to make submissions if they have further concerns</a:t>
            </a:r>
          </a:p>
          <a:p>
            <a:pPr lvl="1"/>
            <a:r>
              <a:rPr lang="en-US" dirty="0"/>
              <a:t>Please note the AEMC’s upcoming final decision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AU" dirty="0"/>
          </a:p>
          <a:p>
            <a:endParaRPr lang="en-AU" dirty="0"/>
          </a:p>
          <a:p>
            <a:pPr lvl="6"/>
            <a:endParaRPr lang="en-AU" dirty="0"/>
          </a:p>
          <a:p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9531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Pricing methodology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accepted other aspects of AEMO’s proposed pricing methodology</a:t>
            </a:r>
          </a:p>
          <a:p>
            <a:endParaRPr lang="en-US" dirty="0"/>
          </a:p>
          <a:p>
            <a:pPr lvl="1"/>
            <a:r>
              <a:rPr lang="en-US" dirty="0"/>
              <a:t>365 day method to calculate locational prices (but we expect AEMO to consult on the customer impacts)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30-minute periods with negative energy and demand values not used to calculate prices/charges (treated as zero)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Other minor changes</a:t>
            </a:r>
          </a:p>
          <a:p>
            <a:endParaRPr lang="en-US" dirty="0"/>
          </a:p>
          <a:p>
            <a:pPr lvl="1"/>
            <a:endParaRPr lang="en-AU" dirty="0"/>
          </a:p>
          <a:p>
            <a:endParaRPr lang="en-AU" dirty="0"/>
          </a:p>
          <a:p>
            <a:pPr lvl="6"/>
            <a:endParaRPr lang="en-AU" dirty="0"/>
          </a:p>
          <a:p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149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188640"/>
            <a:ext cx="8208912" cy="868958"/>
          </a:xfrm>
        </p:spPr>
        <p:txBody>
          <a:bodyPr/>
          <a:lstStyle/>
          <a:p>
            <a:r>
              <a:rPr lang="en-AU" dirty="0"/>
              <a:t>Negotiated services – Negotiated transmission service criteria (NTSC)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057598"/>
            <a:ext cx="8208143" cy="5035698"/>
          </a:xfrm>
        </p:spPr>
        <p:txBody>
          <a:bodyPr>
            <a:normAutofit fontScale="92500" lnSpcReduction="10000"/>
          </a:bodyPr>
          <a:lstStyle/>
          <a:p>
            <a:endParaRPr lang="en-AU" dirty="0"/>
          </a:p>
          <a:p>
            <a:r>
              <a:rPr lang="en-AU" dirty="0"/>
              <a:t>We published a draft NTSC on 25 August </a:t>
            </a:r>
          </a:p>
          <a:p>
            <a:endParaRPr lang="en-AU" dirty="0"/>
          </a:p>
          <a:p>
            <a:r>
              <a:rPr lang="en-AU" dirty="0"/>
              <a:t>We received one submission </a:t>
            </a:r>
          </a:p>
          <a:p>
            <a:pPr lvl="1"/>
            <a:r>
              <a:rPr lang="en-AU" dirty="0"/>
              <a:t>It recommended the NTSC should include provisions for interruptible services</a:t>
            </a:r>
          </a:p>
          <a:p>
            <a:endParaRPr lang="en-AU" b="1" u="sng" dirty="0"/>
          </a:p>
          <a:p>
            <a:r>
              <a:rPr lang="en-AU" b="1" u="sng" dirty="0"/>
              <a:t>Draft decision:</a:t>
            </a:r>
            <a:r>
              <a:rPr lang="en-AU" dirty="0"/>
              <a:t> no change from draft NTSC</a:t>
            </a:r>
          </a:p>
          <a:p>
            <a:pPr lvl="1"/>
            <a:r>
              <a:rPr lang="en-AU" dirty="0"/>
              <a:t>We consider the draft NTSC give effect to the negotiated transmission service principles</a:t>
            </a:r>
          </a:p>
          <a:p>
            <a:pPr lvl="1"/>
            <a:r>
              <a:rPr lang="en-AU" dirty="0"/>
              <a:t>We encourage stakeholders to make submissions if they have further concerns</a:t>
            </a:r>
          </a:p>
          <a:p>
            <a:pPr lvl="6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196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188640"/>
            <a:ext cx="8208912" cy="868958"/>
          </a:xfrm>
        </p:spPr>
        <p:txBody>
          <a:bodyPr/>
          <a:lstStyle/>
          <a:p>
            <a:r>
              <a:rPr lang="en-AU" dirty="0"/>
              <a:t>Negotiated services – Negotiating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8312" y="1057598"/>
            <a:ext cx="8208143" cy="5035698"/>
          </a:xfrm>
        </p:spPr>
        <p:txBody>
          <a:bodyPr>
            <a:normAutofit/>
          </a:bodyPr>
          <a:lstStyle/>
          <a:p>
            <a:endParaRPr lang="en-AU" dirty="0"/>
          </a:p>
          <a:p>
            <a:r>
              <a:rPr lang="en-AU" dirty="0"/>
              <a:t>AEMO is not required to submit a negotiating framework, nor is the AER required to make a decision</a:t>
            </a:r>
          </a:p>
          <a:p>
            <a:endParaRPr lang="en-AU" dirty="0"/>
          </a:p>
          <a:p>
            <a:r>
              <a:rPr lang="en-AU" dirty="0"/>
              <a:t>To avoid doubt, we ask AEMO to confirm it will continue to apply the current negotiating framework it developed wit AusNet Services</a:t>
            </a:r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237037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AER Colour theme">
      <a:dk1>
        <a:srgbClr val="076A92"/>
      </a:dk1>
      <a:lt1>
        <a:sysClr val="window" lastClr="FFFFFF"/>
      </a:lt1>
      <a:dk2>
        <a:srgbClr val="70635A"/>
      </a:dk2>
      <a:lt2>
        <a:srgbClr val="FFFFFF"/>
      </a:lt2>
      <a:accent1>
        <a:srgbClr val="2F002F"/>
      </a:accent1>
      <a:accent2>
        <a:srgbClr val="C14E00"/>
      </a:accent2>
      <a:accent3>
        <a:srgbClr val="002060"/>
      </a:accent3>
      <a:accent4>
        <a:srgbClr val="C00000"/>
      </a:accent4>
      <a:accent5>
        <a:srgbClr val="000000"/>
      </a:accent5>
      <a:accent6>
        <a:srgbClr val="70303C"/>
      </a:accent6>
      <a:hlink>
        <a:srgbClr val="0000FF"/>
      </a:hlink>
      <a:folHlink>
        <a:srgbClr val="800080"/>
      </a:folHlink>
    </a:clrScheme>
    <a:fontScheme name="ACCC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item.xml>��< ? x m l   v e r s i o n = " 1 . 0 "   e n c o d i n g = " u t f - 1 6 " ? >  
 < p r o p e r t i e s   x m l n s = " h t t p : / / w w w . i m a n a g e . c o m / w o r k / x m l s c h e m a " >  
     < d o c u m e n t i d > A C C C a n d A E R ! 1 3 0 3 0 2 0 0 . 1 < / d o c u m e n t i d >  
     < s e n d e r i d > I D E L M < / s e n d e r i d >  
     < s e n d e r e m a i l > I S R A E L . D E L M U N D O @ A E R . G O V . A U < / s e n d e r e m a i l >  
     < l a s t m o d i f i e d > 2 0 2 1 - 1 1 - 0 8 T 1 6 : 2 9 : 3 9 . 0 0 0 0 0 0 0 + 1 1 : 0 0 < / l a s t m o d i f i e d >  
     < d a t a b a s e > A C C C a n d A E R < / d a t a b a s e >  
 < / p r o p e r t i e s > 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891</TotalTime>
  <Words>407</Words>
  <Application>Microsoft Office PowerPoint</Application>
  <PresentationFormat>On-screen Show (4:3)</PresentationFormat>
  <Paragraphs>88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Palatino Linotype</vt:lpstr>
      <vt:lpstr>blank</vt:lpstr>
      <vt:lpstr>AEMO transmission determination 2022-27: </vt:lpstr>
      <vt:lpstr>Acknowledgement of country</vt:lpstr>
      <vt:lpstr>Agenda</vt:lpstr>
      <vt:lpstr>Draft decision summary</vt:lpstr>
      <vt:lpstr>Pricing methodology</vt:lpstr>
      <vt:lpstr>Pricing methodology (cont’d)</vt:lpstr>
      <vt:lpstr>Pricing methodology (cont’d)</vt:lpstr>
      <vt:lpstr>Negotiated services – Negotiated transmission service criteria (NTSC)</vt:lpstr>
      <vt:lpstr>Negotiated services – Negotiating framework</vt:lpstr>
      <vt:lpstr>Next steps</vt:lpstr>
    </vt:vector>
  </TitlesOfParts>
  <Company>ACCC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Pitsakos, Trinas</dc:creator>
  <cp:lastModifiedBy>del Mundo, Israel</cp:lastModifiedBy>
  <cp:revision>64</cp:revision>
  <dcterms:created xsi:type="dcterms:W3CDTF">2017-11-28T22:04:23Z</dcterms:created>
  <dcterms:modified xsi:type="dcterms:W3CDTF">2021-11-08T05:29:39Z</dcterms:modified>
</cp:coreProperties>
</file>