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8"/>
  </p:notesMasterIdLst>
  <p:handoutMasterIdLst>
    <p:handoutMasterId r:id="rId9"/>
  </p:handoutMasterIdLst>
  <p:sldIdLst>
    <p:sldId id="256" r:id="rId2"/>
    <p:sldId id="326" r:id="rId3"/>
    <p:sldId id="328" r:id="rId4"/>
    <p:sldId id="288" r:id="rId5"/>
    <p:sldId id="265" r:id="rId6"/>
    <p:sldId id="320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E25"/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78514" autoAdjust="0"/>
  </p:normalViewPr>
  <p:slideViewPr>
    <p:cSldViewPr>
      <p:cViewPr>
        <p:scale>
          <a:sx n="75" d="100"/>
          <a:sy n="75" d="100"/>
        </p:scale>
        <p:origin x="-2730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972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B1806-8E73-4E99-8C2D-A92FC66897C8}" type="datetimeFigureOut">
              <a:rPr lang="en-AU" smtClean="0"/>
              <a:t>8/02/2017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64800-CF8E-4A47-B729-517988504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43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90FA72-92EE-46D0-839E-870D2244B01A}" type="datetimeFigureOut">
              <a:rPr lang="en-AU"/>
              <a:pPr>
                <a:defRPr/>
              </a:pPr>
              <a:t>8/02/2017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FB3645-CA44-4448-ACEC-ECBF116936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045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8879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endParaRPr lang="en-AU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1979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1195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56233D-B0E4-42FE-AD66-07B251CEC933}" type="datetime1">
              <a:rPr lang="en-AU" smtClean="0"/>
              <a:t>8/02/2017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5CA4F6-5590-4839-99B7-5115499F27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4B07-FDDA-4DE5-A695-43810325C4B7}" type="datetime1">
              <a:rPr lang="en-AU" smtClean="0"/>
              <a:t>8/02/2017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CB8B4-C7E1-4571-98F6-7D5E8463CA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9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9DA3D-4E2B-4FDD-A6FA-E08E434AE9DF}" type="datetime1">
              <a:rPr lang="en-AU" smtClean="0"/>
              <a:t>8/02/2017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ED62-FA5C-488D-8751-66051ED6C24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53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96F6F-DCAA-4E4B-B142-627110B50CA9}" type="datetime1">
              <a:rPr lang="en-AU" smtClean="0"/>
              <a:t>8/02/2017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FEB61-D040-4E37-B4BA-CBE8C8ED11E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58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059C0-9BA7-4AEE-9466-4C2C37C56486}" type="datetime1">
              <a:rPr lang="en-AU" smtClean="0"/>
              <a:t>8/02/2017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FD645-19B2-421C-9D90-44E494BCDB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159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8D2DA-89D3-4F3A-8ECE-20E7AFE165A5}" type="datetime1">
              <a:rPr lang="en-AU" smtClean="0"/>
              <a:t>8/02/2017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CC65-D72F-402D-9080-D7E37753765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3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E9BC-C15C-480F-91A0-BE511A03AEE9}" type="datetime1">
              <a:rPr lang="en-AU" smtClean="0"/>
              <a:t>8/02/2017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C44B4-1227-44E5-BE13-AC342D050A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32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7E45-88B5-40A7-A32D-D852F50D0461}" type="datetime1">
              <a:rPr lang="en-AU" smtClean="0"/>
              <a:t>8/02/2017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F631-41D1-464A-A79E-43AD28A091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3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05F985-5375-4E11-B37F-E09B5E5FD9F4}" type="datetime1">
              <a:rPr lang="en-AU" smtClean="0"/>
              <a:t>8/02/2017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2CE10E-8C29-40AA-A9D4-4577DC7B5C8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28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3F7FC-B6CE-4046-BCF7-38E2218AE3E6}" type="datetime1">
              <a:rPr lang="en-AU" smtClean="0"/>
              <a:t>8/02/2017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50CB4-C0DB-4260-89DA-8D7631B60F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310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8E1A53-1382-4130-96F5-78D79E0FDDA7}" type="datetime1">
              <a:rPr lang="en-AU" smtClean="0"/>
              <a:t>8/02/2017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593679-BA99-4924-8DFA-E9F1AC8A0FF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08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C54225-D272-4884-A2F8-B48C947BAE9A}" type="datetime1">
              <a:rPr lang="en-AU" smtClean="0"/>
              <a:t>8/02/2017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BD4CD29-3D7B-4FEE-976C-88BB285D80F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4" r:id="rId2"/>
    <p:sldLayoutId id="2147483942" r:id="rId3"/>
    <p:sldLayoutId id="2147483935" r:id="rId4"/>
    <p:sldLayoutId id="2147483936" r:id="rId5"/>
    <p:sldLayoutId id="2147483937" r:id="rId6"/>
    <p:sldLayoutId id="2147483943" r:id="rId7"/>
    <p:sldLayoutId id="2147483938" r:id="rId8"/>
    <p:sldLayoutId id="2147483944" r:id="rId9"/>
    <p:sldLayoutId id="2147483939" r:id="rId10"/>
    <p:sldLayoutId id="21474839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VicGAAR2018-22@aer.gov.a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/>
              <a:t>Australian Energy Regulator</a:t>
            </a:r>
            <a:endParaRPr lang="en-AU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042905" y="2751584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59832" y="3789040"/>
            <a:ext cx="55460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 Forum</a:t>
            </a:r>
          </a:p>
          <a:p>
            <a:pPr algn="ctr"/>
            <a:r>
              <a:rPr lang="en-AU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Victorian Gas Access Arrangement Reviews </a:t>
            </a:r>
          </a:p>
          <a:p>
            <a:pPr algn="ctr"/>
            <a:r>
              <a:rPr lang="en-AU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2018-22</a:t>
            </a:r>
          </a:p>
          <a:p>
            <a:pPr algn="ctr"/>
            <a:r>
              <a:rPr lang="en-AU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 February 2017</a:t>
            </a:r>
            <a:endParaRPr lang="en-AU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5536" y="548681"/>
            <a:ext cx="8183563" cy="57606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Welcome and introductions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395536" y="1196752"/>
            <a:ext cx="8183563" cy="5022279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AU" dirty="0">
                <a:latin typeface="Calibri" panose="020F0502020204030204" pitchFamily="34" charset="0"/>
                <a:cs typeface="Calibri" panose="020F0502020204030204" pitchFamily="34" charset="0"/>
              </a:rPr>
              <a:t>Review of Victorian gas access arrangements for the period 1 January 2018 to 31 December 2022 has now </a:t>
            </a: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commenced.</a:t>
            </a:r>
          </a:p>
          <a:p>
            <a:pPr lvl="0">
              <a:spcBef>
                <a:spcPts val="0"/>
              </a:spcBef>
            </a:pPr>
            <a:r>
              <a:rPr lang="en-AU" dirty="0" smtClean="0">
                <a:latin typeface="Calibri" panose="020F0502020204030204" pitchFamily="34" charset="0"/>
                <a:cs typeface="Calibri" panose="020F0502020204030204" pitchFamily="34" charset="0"/>
              </a:rPr>
              <a:t>Today’s forum provides businesses with an opportunity to speak to their proposals:</a:t>
            </a:r>
          </a:p>
          <a:p>
            <a:pPr marL="0" lvl="0" indent="0">
              <a:spcBef>
                <a:spcPts val="0"/>
              </a:spcBef>
              <a:buNone/>
            </a:pP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AU" sz="2800" dirty="0">
                <a:latin typeface="Calibri" panose="020F0502020204030204" pitchFamily="34" charset="0"/>
              </a:rPr>
              <a:t>AusNet Services</a:t>
            </a:r>
          </a:p>
          <a:p>
            <a:pPr lvl="1"/>
            <a:r>
              <a:rPr lang="en-AU" sz="2800" dirty="0" smtClean="0">
                <a:latin typeface="Calibri" panose="020F0502020204030204" pitchFamily="34" charset="0"/>
              </a:rPr>
              <a:t>Australian </a:t>
            </a:r>
            <a:r>
              <a:rPr lang="en-AU" sz="2800" dirty="0">
                <a:latin typeface="Calibri" panose="020F0502020204030204" pitchFamily="34" charset="0"/>
              </a:rPr>
              <a:t>Gas Networks (Victoria and Albury Networks</a:t>
            </a:r>
            <a:r>
              <a:rPr lang="en-AU" sz="2800" dirty="0" smtClean="0">
                <a:latin typeface="Calibri" panose="020F0502020204030204" pitchFamily="34" charset="0"/>
              </a:rPr>
              <a:t>)</a:t>
            </a:r>
          </a:p>
          <a:p>
            <a:pPr lvl="1"/>
            <a:r>
              <a:rPr lang="en-AU" sz="2800" dirty="0" smtClean="0">
                <a:latin typeface="Calibri" panose="020F0502020204030204" pitchFamily="34" charset="0"/>
              </a:rPr>
              <a:t>Multinet Gas</a:t>
            </a:r>
          </a:p>
          <a:p>
            <a:pPr lvl="1"/>
            <a:r>
              <a:rPr lang="en-AU" sz="2800" dirty="0" smtClean="0">
                <a:latin typeface="Calibri" panose="020F0502020204030204" pitchFamily="34" charset="0"/>
              </a:rPr>
              <a:t>APA </a:t>
            </a:r>
            <a:r>
              <a:rPr lang="en-AU" sz="2800" dirty="0">
                <a:latin typeface="Calibri" panose="020F0502020204030204" pitchFamily="34" charset="0"/>
              </a:rPr>
              <a:t>Victorian Transmission System</a:t>
            </a:r>
          </a:p>
          <a:p>
            <a:pPr lvl="1"/>
            <a:endParaRPr lang="en-AU" dirty="0" smtClean="0">
              <a:latin typeface="Calibri" panose="020F0502020204030204" pitchFamily="34" charset="0"/>
            </a:endParaRPr>
          </a:p>
          <a:p>
            <a:pPr lvl="1"/>
            <a:endParaRPr lang="en-AU" dirty="0"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en-AU" sz="1600" dirty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marL="0" lvl="0" indent="0">
              <a:buNone/>
            </a:pPr>
            <a:endParaRPr lang="en-AU" sz="1600" dirty="0" smtClean="0">
              <a:latin typeface="Lucida Fax" pitchFamily="18" charset="0"/>
            </a:endParaRPr>
          </a:p>
          <a:p>
            <a:pPr lvl="0"/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>
              <a:latin typeface="Lucida Fax" pitchFamily="18" charset="0"/>
            </a:endParaRPr>
          </a:p>
          <a:p>
            <a:pPr lvl="0" eaLnBrk="1" hangingPunct="1"/>
            <a:endParaRPr lang="en-AU" sz="1200" dirty="0">
              <a:latin typeface="Lucida Fax" pitchFamily="18" charset="0"/>
            </a:endParaRPr>
          </a:p>
          <a:p>
            <a:pPr lvl="0"/>
            <a:endParaRPr lang="en-AU" sz="12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28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CE10E-8C29-40AA-A9D4-4577DC7B5C80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95536" y="548681"/>
            <a:ext cx="8183563" cy="576064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FF8D3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8D3E"/>
                </a:solidFill>
                <a:latin typeface="Verdana" pitchFamily="34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Welcome and introductions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95536" y="1196752"/>
            <a:ext cx="8183563" cy="502227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spcBef>
                <a:spcPts val="0"/>
              </a:spcBef>
              <a:buNone/>
            </a:pPr>
            <a:r>
              <a:rPr lang="en-AU" sz="2400" b="1" dirty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The </a:t>
            </a:r>
            <a:r>
              <a:rPr lang="en-AU" sz="24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CCP – sub-panel 11: </a:t>
            </a:r>
          </a:p>
          <a:p>
            <a:pPr marL="0" indent="0">
              <a:spcBef>
                <a:spcPts val="0"/>
              </a:spcBef>
              <a:buNone/>
            </a:pPr>
            <a:endParaRPr lang="en-A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Chris </a:t>
            </a: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Fitz-Nead</a:t>
            </a: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 Bev Hughson, David Prins &amp; Robyn Robinson</a:t>
            </a:r>
          </a:p>
          <a:p>
            <a:pPr marL="0" indent="0">
              <a:spcBef>
                <a:spcPts val="0"/>
              </a:spcBef>
              <a:buNone/>
            </a:pPr>
            <a:endParaRPr lang="en-A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400" dirty="0">
                <a:latin typeface="Calibri" panose="020F0502020204030204" pitchFamily="34" charset="0"/>
                <a:cs typeface="Calibri" panose="020F0502020204030204" pitchFamily="34" charset="0"/>
              </a:rPr>
              <a:t>Role of CCP</a:t>
            </a:r>
          </a:p>
          <a:p>
            <a:pPr lvl="1">
              <a:spcBef>
                <a:spcPts val="0"/>
              </a:spcBef>
            </a:pPr>
            <a:r>
              <a:rPr lang="en-AU" sz="2000" dirty="0">
                <a:latin typeface="Calibri" panose="020F0502020204030204" pitchFamily="34" charset="0"/>
                <a:cs typeface="Calibri" panose="020F0502020204030204" pitchFamily="34" charset="0"/>
              </a:rPr>
              <a:t>To improve the AER’s decisions by providing input and challenge on key consumer issues during a network determination.</a:t>
            </a:r>
          </a:p>
          <a:p>
            <a:pPr>
              <a:spcBef>
                <a:spcPts val="0"/>
              </a:spcBef>
            </a:pPr>
            <a:endParaRPr lang="en-A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Objective of CCP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Advise the AER on whether the </a:t>
            </a:r>
            <a:r>
              <a:rPr lang="en-AU" sz="2000" smtClean="0">
                <a:latin typeface="Calibri" panose="020F0502020204030204" pitchFamily="34" charset="0"/>
                <a:cs typeface="Calibri" panose="020F0502020204030204" pitchFamily="34" charset="0"/>
              </a:rPr>
              <a:t>network businesses’ </a:t>
            </a: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proposals are in the long term interests of consumers: and</a:t>
            </a:r>
          </a:p>
          <a:p>
            <a:pPr marL="347663" lvl="1" indent="0">
              <a:spcBef>
                <a:spcPts val="0"/>
              </a:spcBef>
              <a:buNone/>
            </a:pPr>
            <a:endParaRPr lang="en-A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Advise the AER on the effectiveness of network businesses’ engagement activities with their customers and how this is reflected in the development of the network businesses proposals.</a:t>
            </a:r>
          </a:p>
          <a:p>
            <a:pPr lvl="1">
              <a:spcBef>
                <a:spcPts val="0"/>
              </a:spcBef>
            </a:pPr>
            <a:endParaRPr lang="en-AU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A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en-AU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AU" sz="1600" dirty="0" smtClean="0">
              <a:latin typeface="Lucida Fax" pitchFamily="18" charset="0"/>
            </a:endParaRPr>
          </a:p>
          <a:p>
            <a:endParaRPr lang="en-AU" sz="1600" dirty="0" smtClean="0">
              <a:latin typeface="Lucida Fax" pitchFamily="18" charset="0"/>
            </a:endParaRPr>
          </a:p>
          <a:p>
            <a:pPr marL="0" indent="0">
              <a:buFont typeface="Wingdings 2" pitchFamily="18" charset="2"/>
              <a:buNone/>
            </a:pPr>
            <a:endParaRPr lang="en-AU" sz="1600" dirty="0" smtClean="0">
              <a:latin typeface="Lucida Fax" pitchFamily="18" charset="0"/>
            </a:endParaRPr>
          </a:p>
          <a:p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47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95536" y="6036468"/>
            <a:ext cx="457200" cy="365125"/>
          </a:xfrm>
        </p:spPr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21569" y="548680"/>
            <a:ext cx="8183562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Review timeline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54147611"/>
              </p:ext>
            </p:extLst>
          </p:nvPr>
        </p:nvGraphicFramePr>
        <p:xfrm>
          <a:off x="539551" y="1412777"/>
          <a:ext cx="8137723" cy="444829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207180"/>
                <a:gridCol w="2930543"/>
              </a:tblGrid>
              <a:tr h="452863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Milestone</a:t>
                      </a:r>
                      <a:endParaRPr lang="en-A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Date</a:t>
                      </a:r>
                      <a:endParaRPr lang="en-AU" sz="1800" dirty="0"/>
                    </a:p>
                  </a:txBody>
                  <a:tcPr/>
                </a:tc>
              </a:tr>
              <a:tr h="52331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Proposals published</a:t>
                      </a:r>
                      <a:endParaRPr kumimoji="0" lang="en-A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January 2017</a:t>
                      </a:r>
                      <a:endParaRPr kumimoji="0" lang="en-A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2331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Public forum</a:t>
                      </a:r>
                      <a:endParaRPr kumimoji="0" lang="en-A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February</a:t>
                      </a:r>
                      <a:r>
                        <a:rPr kumimoji="0" lang="en-A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2017</a:t>
                      </a:r>
                      <a:endParaRPr kumimoji="0" lang="en-A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2331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Stakeholder submissions on proposals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3 March 2017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52863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AER issues draft decision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n-lt"/>
                          <a:cs typeface="+mn-cs"/>
                        </a:rPr>
                        <a:t>29</a:t>
                      </a:r>
                      <a:r>
                        <a:rPr lang="en-AU" sz="1600" baseline="0" dirty="0" smtClean="0">
                          <a:latin typeface="+mn-lt"/>
                          <a:cs typeface="+mn-cs"/>
                        </a:rPr>
                        <a:t> June 2017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87793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Revised</a:t>
                      </a:r>
                      <a:r>
                        <a:rPr lang="en-AU" sz="1600" baseline="0" dirty="0" smtClean="0"/>
                        <a:t> proposals submitted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14 August</a:t>
                      </a:r>
                      <a:r>
                        <a:rPr lang="en-AU" sz="1600" baseline="0" dirty="0" smtClean="0"/>
                        <a:t> 2017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2331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n-lt"/>
                          <a:cs typeface="Calibri" panose="020F0502020204030204" pitchFamily="34" charset="0"/>
                        </a:rPr>
                        <a:t>Stakeholder</a:t>
                      </a:r>
                      <a:r>
                        <a:rPr lang="en-AU" sz="1600" baseline="0" dirty="0" smtClean="0">
                          <a:latin typeface="+mn-lt"/>
                          <a:cs typeface="Calibri" panose="020F0502020204030204" pitchFamily="34" charset="0"/>
                        </a:rPr>
                        <a:t> submissions on draft decisions and revised proposals</a:t>
                      </a:r>
                      <a:endParaRPr lang="en-AU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n-lt"/>
                          <a:cs typeface="Calibri" panose="020F0502020204030204" pitchFamily="34" charset="0"/>
                        </a:rPr>
                        <a:t>12 September 2017</a:t>
                      </a:r>
                      <a:endParaRPr lang="en-AU" sz="1600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52863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AER issues final decision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30 November</a:t>
                      </a:r>
                      <a:r>
                        <a:rPr lang="en-AU" sz="1600" baseline="0" dirty="0" smtClean="0"/>
                        <a:t> 2017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5286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Revised access arrangements commence </a:t>
                      </a:r>
                      <a:endParaRPr kumimoji="0" lang="en-A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January 2018</a:t>
                      </a:r>
                      <a:endParaRPr kumimoji="0" lang="en-A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10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95536" y="6036468"/>
            <a:ext cx="457200" cy="365125"/>
          </a:xfrm>
        </p:spPr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8869" y="548680"/>
            <a:ext cx="8183562" cy="792163"/>
          </a:xfrm>
          <a:noFill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Today’s 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467544" y="1412777"/>
            <a:ext cx="8351837" cy="4536182"/>
          </a:xfrm>
          <a:noFill/>
        </p:spPr>
        <p:txBody>
          <a:bodyPr/>
          <a:lstStyle/>
          <a:p>
            <a:pPr eaLnBrk="1" hangingPunct="1"/>
            <a:endParaRPr lang="en-AU" sz="18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noFill/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150371"/>
              </p:ext>
            </p:extLst>
          </p:nvPr>
        </p:nvGraphicFramePr>
        <p:xfrm>
          <a:off x="827584" y="1484788"/>
          <a:ext cx="7488832" cy="4465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2147"/>
                <a:gridCol w="5416685"/>
              </a:tblGrid>
              <a:tr h="49612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10.00-10.15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AER Welcome and Introductions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12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10.15-11.00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AusNet Services - Overview of proposal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12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i="1">
                          <a:effectLst/>
                        </a:rPr>
                        <a:t>11.00-11.10</a:t>
                      </a:r>
                      <a:endParaRPr lang="en-AU" sz="11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i="1" dirty="0">
                          <a:effectLst/>
                        </a:rPr>
                        <a:t>Short break</a:t>
                      </a:r>
                      <a:endParaRPr lang="en-A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12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11.10-11.55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Australian Gas Networks – Overview of proposal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12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i="1">
                          <a:effectLst/>
                        </a:rPr>
                        <a:t>11.55-12.05</a:t>
                      </a:r>
                      <a:endParaRPr lang="en-AU" sz="11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i="1" dirty="0">
                          <a:effectLst/>
                        </a:rPr>
                        <a:t>Short break</a:t>
                      </a:r>
                      <a:endParaRPr lang="en-A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12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12.05-12.50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Multinet Gas – Overview of proposal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12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b="1" i="1">
                          <a:effectLst/>
                        </a:rPr>
                        <a:t>12.50 – 13.30</a:t>
                      </a:r>
                      <a:endParaRPr lang="en-AU" sz="1100" b="1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b="1" i="1" dirty="0">
                          <a:effectLst/>
                        </a:rPr>
                        <a:t>Break - Lunch provided</a:t>
                      </a:r>
                      <a:endParaRPr lang="en-AU" sz="11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12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13.30-14.15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APA VTS - Overview of proposal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612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>
                          <a:effectLst/>
                        </a:rPr>
                        <a:t>14.15-14.30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000" dirty="0">
                          <a:effectLst/>
                        </a:rPr>
                        <a:t>AER thank you and close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78335" y="6036468"/>
            <a:ext cx="457200" cy="365125"/>
          </a:xfrm>
        </p:spPr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6</a:t>
            </a:fld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4553" y="692696"/>
            <a:ext cx="8183562" cy="5762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4294967295"/>
          </p:nvPr>
        </p:nvSpPr>
        <p:spPr>
          <a:xfrm>
            <a:off x="573138" y="1628800"/>
            <a:ext cx="7815286" cy="4032448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95536" y="1485106"/>
            <a:ext cx="8183563" cy="473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>
            <a:lvl1pPr marL="265113" indent="-26511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00025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Verdana" pitchFamily="34" charset="0"/>
              <a:buChar char="◦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5813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ED3742"/>
              </a:buClr>
              <a:buSzPct val="100000"/>
              <a:buFont typeface="Wingdings 2" pitchFamily="18" charset="2"/>
              <a:buChar char="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3938" indent="-182563" algn="l" rtl="0" eaLnBrk="0" fontAlgn="base" hangingPunct="0">
              <a:spcBef>
                <a:spcPts val="225"/>
              </a:spcBef>
              <a:spcAft>
                <a:spcPct val="0"/>
              </a:spcAft>
              <a:buClr>
                <a:srgbClr val="ED3742"/>
              </a:buClr>
              <a:buSzPct val="112000"/>
              <a:buFont typeface="Verdana" pitchFamily="34" charset="0"/>
              <a:buChar char="◦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spcBef>
                <a:spcPts val="0"/>
              </a:spcBef>
            </a:pPr>
            <a:r>
              <a:rPr lang="en-AU" sz="2600" dirty="0" smtClean="0">
                <a:latin typeface="Calibri" panose="020F0502020204030204" pitchFamily="34" charset="0"/>
                <a:cs typeface="Calibri" panose="020F0502020204030204" pitchFamily="34" charset="0"/>
              </a:rPr>
              <a:t>Calling for written submissions on proposals by 3 March 2017</a:t>
            </a:r>
          </a:p>
          <a:p>
            <a:pPr marL="0" indent="0">
              <a:spcBef>
                <a:spcPts val="0"/>
              </a:spcBef>
              <a:buNone/>
            </a:pPr>
            <a:endParaRPr lang="en-AU" sz="2600" dirty="0" smtClean="0">
              <a:solidFill>
                <a:srgbClr val="F78E2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600" dirty="0" smtClean="0">
                <a:solidFill>
                  <a:srgbClr val="F78E2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contact details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sz="2600" dirty="0">
                <a:latin typeface="Calibri" panose="020F0502020204030204" pitchFamily="34" charset="0"/>
              </a:rPr>
              <a:t>Enquiries and submissions:</a:t>
            </a:r>
          </a:p>
          <a:p>
            <a:pPr lvl="1"/>
            <a:r>
              <a:rPr lang="en-AU" sz="2000" dirty="0">
                <a:latin typeface="Calibri" panose="020F0502020204030204" pitchFamily="34" charset="0"/>
                <a:hlinkClick r:id="rId4"/>
              </a:rPr>
              <a:t>VicGAAR2018-22@aer.gov.au</a:t>
            </a:r>
            <a:r>
              <a:rPr lang="en-AU" sz="2000" dirty="0">
                <a:latin typeface="Calibri" panose="020F0502020204030204" pitchFamily="34" charset="0"/>
              </a:rPr>
              <a:t> </a:t>
            </a:r>
          </a:p>
          <a:p>
            <a:r>
              <a:rPr lang="en-AU" sz="2600" dirty="0" smtClean="0">
                <a:latin typeface="Calibri" panose="020F0502020204030204" pitchFamily="34" charset="0"/>
              </a:rPr>
              <a:t>Coordinating General Manager: Chris Pattas</a:t>
            </a:r>
          </a:p>
          <a:p>
            <a:r>
              <a:rPr lang="en-AU" sz="2600" dirty="0" smtClean="0">
                <a:latin typeface="Calibri" panose="020F0502020204030204" pitchFamily="34" charset="0"/>
              </a:rPr>
              <a:t>Reset coordinators: </a:t>
            </a:r>
          </a:p>
          <a:p>
            <a:pPr lvl="1"/>
            <a:r>
              <a:rPr lang="en-AU" sz="2000" dirty="0" smtClean="0">
                <a:latin typeface="Calibri" panose="020F0502020204030204" pitchFamily="34" charset="0"/>
              </a:rPr>
              <a:t>Distribution </a:t>
            </a:r>
            <a:r>
              <a:rPr lang="en-AU" sz="2000" dirty="0">
                <a:latin typeface="Calibri" panose="020F0502020204030204" pitchFamily="34" charset="0"/>
              </a:rPr>
              <a:t>– </a:t>
            </a:r>
            <a:r>
              <a:rPr lang="en-AU" sz="2000" dirty="0" smtClean="0">
                <a:latin typeface="Calibri" panose="020F0502020204030204" pitchFamily="34" charset="0"/>
              </a:rPr>
              <a:t>Lynley Jorgensen</a:t>
            </a:r>
          </a:p>
          <a:p>
            <a:pPr lvl="1"/>
            <a:r>
              <a:rPr lang="en-AU" sz="2000" dirty="0" smtClean="0">
                <a:latin typeface="Calibri" panose="020F0502020204030204" pitchFamily="34" charset="0"/>
              </a:rPr>
              <a:t>Transmission – Adam Young</a:t>
            </a:r>
          </a:p>
          <a:p>
            <a:pPr marL="0" indent="0">
              <a:buFont typeface="Wingdings 2" pitchFamily="18" charset="2"/>
              <a:buNone/>
            </a:pPr>
            <a:endParaRPr lang="en-AU" sz="1600" dirty="0" smtClean="0">
              <a:latin typeface="Lucida Fax" pitchFamily="18" charset="0"/>
            </a:endParaRPr>
          </a:p>
          <a:p>
            <a:endParaRPr lang="en-AU" sz="1600" dirty="0" smtClean="0">
              <a:latin typeface="Lucida Fax" pitchFamily="18" charset="0"/>
            </a:endParaRPr>
          </a:p>
          <a:p>
            <a:pPr lvl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02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323</Words>
  <Application>Microsoft Office PowerPoint</Application>
  <PresentationFormat>On-screen Show (4:3)</PresentationFormat>
  <Paragraphs>109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Australian Energy Regulator</vt:lpstr>
      <vt:lpstr>Welcome and introductions</vt:lpstr>
      <vt:lpstr>PowerPoint Presentation</vt:lpstr>
      <vt:lpstr>Review timeline</vt:lpstr>
      <vt:lpstr>Today’s agenda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2017-02-07T22:59:03Z</dcterms:created>
  <dcterms:modified xsi:type="dcterms:W3CDTF">2017-02-07T22:59:20Z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