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30"/>
  </p:notesMasterIdLst>
  <p:sldIdLst>
    <p:sldId id="256" r:id="rId2"/>
    <p:sldId id="257" r:id="rId3"/>
    <p:sldId id="260" r:id="rId4"/>
    <p:sldId id="264" r:id="rId5"/>
    <p:sldId id="265" r:id="rId6"/>
    <p:sldId id="266" r:id="rId7"/>
    <p:sldId id="261" r:id="rId8"/>
    <p:sldId id="267" r:id="rId9"/>
    <p:sldId id="272" r:id="rId10"/>
    <p:sldId id="268" r:id="rId11"/>
    <p:sldId id="270" r:id="rId12"/>
    <p:sldId id="275" r:id="rId13"/>
    <p:sldId id="290" r:id="rId14"/>
    <p:sldId id="274" r:id="rId15"/>
    <p:sldId id="273" r:id="rId16"/>
    <p:sldId id="262" r:id="rId17"/>
    <p:sldId id="277" r:id="rId18"/>
    <p:sldId id="276" r:id="rId19"/>
    <p:sldId id="282" r:id="rId20"/>
    <p:sldId id="291" r:id="rId21"/>
    <p:sldId id="289" r:id="rId22"/>
    <p:sldId id="293" r:id="rId23"/>
    <p:sldId id="263" r:id="rId24"/>
    <p:sldId id="283" r:id="rId25"/>
    <p:sldId id="287" r:id="rId26"/>
    <p:sldId id="284" r:id="rId27"/>
    <p:sldId id="285" r:id="rId28"/>
    <p:sldId id="286" r:id="rId29"/>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03" autoAdjust="0"/>
    <p:restoredTop sz="96395" autoAdjust="0"/>
  </p:normalViewPr>
  <p:slideViewPr>
    <p:cSldViewPr snapToGrid="0">
      <p:cViewPr varScale="1">
        <p:scale>
          <a:sx n="65" d="100"/>
          <a:sy n="65" d="100"/>
        </p:scale>
        <p:origin x="568" y="40"/>
      </p:cViewPr>
      <p:guideLst>
        <p:guide orient="horz" pos="2160"/>
        <p:guide pos="3840"/>
      </p:guideLst>
    </p:cSldViewPr>
  </p:slideViewPr>
  <p:notesTextViewPr>
    <p:cViewPr>
      <p:scale>
        <a:sx n="1" d="1"/>
        <a:sy n="1" d="1"/>
      </p:scale>
      <p:origin x="0" y="0"/>
    </p:cViewPr>
  </p:notesTextViewPr>
  <p:sorterViewPr>
    <p:cViewPr>
      <p:scale>
        <a:sx n="100" d="100"/>
        <a:sy n="100" d="100"/>
      </p:scale>
      <p:origin x="0" y="-5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ED949B-8B70-445F-8A4E-77530E9336DB}"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E00D054A-E1DE-4829-8CBD-9E71FC3D74A1}">
      <dgm:prSet phldrT="[Text]" custT="1">
        <dgm:style>
          <a:lnRef idx="2">
            <a:schemeClr val="dk1"/>
          </a:lnRef>
          <a:fillRef idx="1">
            <a:schemeClr val="lt1"/>
          </a:fillRef>
          <a:effectRef idx="0">
            <a:schemeClr val="dk1"/>
          </a:effectRef>
          <a:fontRef idx="minor">
            <a:schemeClr val="dk1"/>
          </a:fontRef>
        </dgm:style>
      </dgm:prSet>
      <dgm:spPr>
        <a:ln w="28575">
          <a:solidFill>
            <a:schemeClr val="accent1">
              <a:lumMod val="40000"/>
              <a:lumOff val="60000"/>
            </a:schemeClr>
          </a:solidFill>
        </a:ln>
      </dgm:spPr>
      <dgm:t>
        <a:bodyPr/>
        <a:lstStyle/>
        <a:p>
          <a:r>
            <a:rPr lang="en-US" sz="1000" dirty="0"/>
            <a:t>Consequence cost of failure event (</a:t>
          </a:r>
          <a:r>
            <a:rPr lang="en-US" sz="1000" dirty="0" err="1"/>
            <a:t>CoC</a:t>
          </a:r>
          <a:r>
            <a:rPr lang="en-US" sz="1000" dirty="0"/>
            <a:t>)</a:t>
          </a:r>
        </a:p>
      </dgm:t>
    </dgm:pt>
    <dgm:pt modelId="{20E1D1B0-6FD6-4546-94A9-0A7ACF18E6EC}" type="parTrans" cxnId="{D85848CA-69C3-4202-BCBF-955A258DF998}">
      <dgm:prSet/>
      <dgm:spPr/>
      <dgm:t>
        <a:bodyPr/>
        <a:lstStyle/>
        <a:p>
          <a:endParaRPr lang="en-US"/>
        </a:p>
      </dgm:t>
    </dgm:pt>
    <dgm:pt modelId="{552CBAA6-3056-47AD-9100-91677CA5928A}" type="sibTrans" cxnId="{D85848CA-69C3-4202-BCBF-955A258DF998}">
      <dgm:prSet/>
      <dgm:spPr/>
      <dgm:t>
        <a:bodyPr/>
        <a:lstStyle/>
        <a:p>
          <a:endParaRPr lang="en-US"/>
        </a:p>
      </dgm:t>
    </dgm:pt>
    <dgm:pt modelId="{7C01571F-EEB0-40E9-B087-4A6B4C8100D3}">
      <dgm:prSet phldrT="[Text]" custT="1">
        <dgm:style>
          <a:lnRef idx="2">
            <a:schemeClr val="dk1"/>
          </a:lnRef>
          <a:fillRef idx="1">
            <a:schemeClr val="lt1"/>
          </a:fillRef>
          <a:effectRef idx="0">
            <a:schemeClr val="dk1"/>
          </a:effectRef>
          <a:fontRef idx="minor">
            <a:schemeClr val="dk1"/>
          </a:fontRef>
        </dgm:style>
      </dgm:prSet>
      <dgm:spPr>
        <a:ln w="28575">
          <a:solidFill>
            <a:schemeClr val="accent1">
              <a:lumMod val="40000"/>
              <a:lumOff val="60000"/>
            </a:schemeClr>
          </a:solidFill>
        </a:ln>
      </dgm:spPr>
      <dgm:t>
        <a:bodyPr/>
        <a:lstStyle/>
        <a:p>
          <a:r>
            <a:rPr lang="en-US" sz="1000"/>
            <a:t>Asset units (No)</a:t>
          </a:r>
        </a:p>
      </dgm:t>
    </dgm:pt>
    <dgm:pt modelId="{C882DBDB-E21D-4B01-AF93-60B82C4CC3F9}" type="parTrans" cxnId="{9849A7A6-BAC7-4195-8D9D-EC05150C6772}">
      <dgm:prSet/>
      <dgm:spPr/>
      <dgm:t>
        <a:bodyPr/>
        <a:lstStyle/>
        <a:p>
          <a:endParaRPr lang="en-US"/>
        </a:p>
      </dgm:t>
    </dgm:pt>
    <dgm:pt modelId="{35527DB8-5AC2-4E87-964B-EDC523B2FC94}" type="sibTrans" cxnId="{9849A7A6-BAC7-4195-8D9D-EC05150C6772}">
      <dgm:prSet/>
      <dgm:spPr/>
      <dgm:t>
        <a:bodyPr/>
        <a:lstStyle/>
        <a:p>
          <a:endParaRPr lang="en-US"/>
        </a:p>
      </dgm:t>
    </dgm:pt>
    <dgm:pt modelId="{217619A1-88AC-4C56-A2D9-A4E815680524}">
      <dgm:prSet phldrT="[Text]" custT="1">
        <dgm:style>
          <a:lnRef idx="2">
            <a:schemeClr val="dk1"/>
          </a:lnRef>
          <a:fillRef idx="1">
            <a:schemeClr val="lt1"/>
          </a:fillRef>
          <a:effectRef idx="0">
            <a:schemeClr val="dk1"/>
          </a:effectRef>
          <a:fontRef idx="minor">
            <a:schemeClr val="dk1"/>
          </a:fontRef>
        </dgm:style>
      </dgm:prSet>
      <dgm:spPr>
        <a:ln w="28575">
          <a:solidFill>
            <a:schemeClr val="accent1">
              <a:lumMod val="40000"/>
              <a:lumOff val="60000"/>
            </a:schemeClr>
          </a:solidFill>
        </a:ln>
      </dgm:spPr>
      <dgm:t>
        <a:bodyPr/>
        <a:lstStyle/>
        <a:p>
          <a:r>
            <a:rPr lang="en-US" sz="1000" dirty="0" smtClean="0"/>
            <a:t>Asset Risk Cost </a:t>
          </a:r>
          <a:r>
            <a:rPr lang="en-US" sz="1000" dirty="0"/>
            <a:t>($)</a:t>
          </a:r>
        </a:p>
      </dgm:t>
    </dgm:pt>
    <dgm:pt modelId="{4A98BEA7-B3CD-4529-956D-FA769A2E9266}" type="parTrans" cxnId="{476DF62C-25B6-47A7-971B-8334DC47CD7B}">
      <dgm:prSet/>
      <dgm:spPr/>
      <dgm:t>
        <a:bodyPr/>
        <a:lstStyle/>
        <a:p>
          <a:endParaRPr lang="en-US"/>
        </a:p>
      </dgm:t>
    </dgm:pt>
    <dgm:pt modelId="{43F015D0-B15C-443F-BA5A-2A91C430C4C9}" type="sibTrans" cxnId="{476DF62C-25B6-47A7-971B-8334DC47CD7B}">
      <dgm:prSet/>
      <dgm:spPr/>
      <dgm:t>
        <a:bodyPr/>
        <a:lstStyle/>
        <a:p>
          <a:endParaRPr lang="en-US"/>
        </a:p>
      </dgm:t>
    </dgm:pt>
    <dgm:pt modelId="{0F52D352-5BB7-4B8C-8348-93BF12C5BBDA}">
      <dgm:prSet custT="1">
        <dgm:style>
          <a:lnRef idx="2">
            <a:schemeClr val="dk1"/>
          </a:lnRef>
          <a:fillRef idx="1">
            <a:schemeClr val="lt1"/>
          </a:fillRef>
          <a:effectRef idx="0">
            <a:schemeClr val="dk1"/>
          </a:effectRef>
          <a:fontRef idx="minor">
            <a:schemeClr val="dk1"/>
          </a:fontRef>
        </dgm:style>
      </dgm:prSet>
      <dgm:spPr>
        <a:ln w="28575">
          <a:solidFill>
            <a:schemeClr val="accent1">
              <a:lumMod val="40000"/>
              <a:lumOff val="60000"/>
            </a:schemeClr>
          </a:solidFill>
        </a:ln>
      </dgm:spPr>
      <dgm:t>
        <a:bodyPr/>
        <a:lstStyle/>
        <a:p>
          <a:r>
            <a:rPr lang="en-US" sz="1000"/>
            <a:t>Likelihood of consequence  of failure event (LoC)</a:t>
          </a:r>
        </a:p>
      </dgm:t>
    </dgm:pt>
    <dgm:pt modelId="{41C32950-D553-4632-9FB9-13340E8DB562}" type="parTrans" cxnId="{761B0BBE-27DF-4060-A151-471EC630ACD5}">
      <dgm:prSet/>
      <dgm:spPr/>
      <dgm:t>
        <a:bodyPr/>
        <a:lstStyle/>
        <a:p>
          <a:endParaRPr lang="en-US"/>
        </a:p>
      </dgm:t>
    </dgm:pt>
    <dgm:pt modelId="{8A2A8B2D-22DD-4AC2-9F76-79F2F74B6814}" type="sibTrans" cxnId="{761B0BBE-27DF-4060-A151-471EC630ACD5}">
      <dgm:prSet/>
      <dgm:spPr/>
      <dgm:t>
        <a:bodyPr/>
        <a:lstStyle/>
        <a:p>
          <a:endParaRPr lang="en-US"/>
        </a:p>
      </dgm:t>
    </dgm:pt>
    <dgm:pt modelId="{166819CF-FDB0-4C47-9AD5-5D7CBDFADEA9}">
      <dgm:prSet phldrT="[Text]" custT="1">
        <dgm:style>
          <a:lnRef idx="2">
            <a:schemeClr val="dk1"/>
          </a:lnRef>
          <a:fillRef idx="1">
            <a:schemeClr val="lt1"/>
          </a:fillRef>
          <a:effectRef idx="0">
            <a:schemeClr val="dk1"/>
          </a:effectRef>
          <a:fontRef idx="minor">
            <a:schemeClr val="dk1"/>
          </a:fontRef>
        </dgm:style>
      </dgm:prSet>
      <dgm:spPr>
        <a:ln w="28575">
          <a:solidFill>
            <a:schemeClr val="accent1">
              <a:lumMod val="40000"/>
              <a:lumOff val="60000"/>
            </a:schemeClr>
          </a:solidFill>
        </a:ln>
      </dgm:spPr>
      <dgm:t>
        <a:bodyPr/>
        <a:lstStyle/>
        <a:p>
          <a:r>
            <a:rPr lang="en-US" sz="1000"/>
            <a:t>Probability of asset failure (PoF)</a:t>
          </a:r>
        </a:p>
      </dgm:t>
    </dgm:pt>
    <dgm:pt modelId="{90A4BAEC-BC38-4E3C-88D4-1FC3FB11E03D}" type="parTrans" cxnId="{B7C76E91-2F92-4439-B50F-FABB8E8B1EDB}">
      <dgm:prSet/>
      <dgm:spPr/>
      <dgm:t>
        <a:bodyPr/>
        <a:lstStyle/>
        <a:p>
          <a:endParaRPr lang="en-US"/>
        </a:p>
      </dgm:t>
    </dgm:pt>
    <dgm:pt modelId="{DC7F820B-FC38-4C77-BFC5-1E1DD720DDC8}" type="sibTrans" cxnId="{B7C76E91-2F92-4439-B50F-FABB8E8B1EDB}">
      <dgm:prSet/>
      <dgm:spPr/>
      <dgm:t>
        <a:bodyPr/>
        <a:lstStyle/>
        <a:p>
          <a:endParaRPr lang="en-US"/>
        </a:p>
      </dgm:t>
    </dgm:pt>
    <dgm:pt modelId="{116D46AC-FA91-4EAE-8AB0-759FCD36B664}" type="pres">
      <dgm:prSet presAssocID="{76ED949B-8B70-445F-8A4E-77530E9336DB}" presName="linearFlow" presStyleCnt="0">
        <dgm:presLayoutVars>
          <dgm:dir val="rev"/>
          <dgm:resizeHandles val="exact"/>
        </dgm:presLayoutVars>
      </dgm:prSet>
      <dgm:spPr/>
    </dgm:pt>
    <dgm:pt modelId="{4B5BF857-D0F9-4B56-9BF0-33E1CFD34E44}" type="pres">
      <dgm:prSet presAssocID="{E00D054A-E1DE-4829-8CBD-9E71FC3D74A1}" presName="node" presStyleLbl="node1" presStyleIdx="0" presStyleCnt="5" custScaleX="109272">
        <dgm:presLayoutVars>
          <dgm:bulletEnabled val="1"/>
        </dgm:presLayoutVars>
      </dgm:prSet>
      <dgm:spPr>
        <a:prstGeom prst="rect">
          <a:avLst/>
        </a:prstGeom>
      </dgm:spPr>
      <dgm:t>
        <a:bodyPr/>
        <a:lstStyle/>
        <a:p>
          <a:endParaRPr lang="en-AU"/>
        </a:p>
      </dgm:t>
    </dgm:pt>
    <dgm:pt modelId="{55255F64-A3E5-4158-96A0-41CB2BB90C07}" type="pres">
      <dgm:prSet presAssocID="{552CBAA6-3056-47AD-9100-91677CA5928A}" presName="spacerL" presStyleCnt="0"/>
      <dgm:spPr/>
    </dgm:pt>
    <dgm:pt modelId="{77FA6CF9-5104-4B8A-8387-6CCCC405CB6C}" type="pres">
      <dgm:prSet presAssocID="{552CBAA6-3056-47AD-9100-91677CA5928A}" presName="sibTrans" presStyleLbl="sibTrans2D1" presStyleIdx="0" presStyleCnt="4" custAng="2700000" custScaleX="74379" custScaleY="74379"/>
      <dgm:spPr/>
      <dgm:t>
        <a:bodyPr/>
        <a:lstStyle/>
        <a:p>
          <a:endParaRPr lang="en-AU"/>
        </a:p>
      </dgm:t>
    </dgm:pt>
    <dgm:pt modelId="{316E8F32-2E36-484F-9172-15CA2956D4A2}" type="pres">
      <dgm:prSet presAssocID="{552CBAA6-3056-47AD-9100-91677CA5928A}" presName="spacerR" presStyleCnt="0"/>
      <dgm:spPr/>
    </dgm:pt>
    <dgm:pt modelId="{FA926A95-50EA-4EDE-9444-3C1BBB831393}" type="pres">
      <dgm:prSet presAssocID="{0F52D352-5BB7-4B8C-8348-93BF12C5BBDA}" presName="node" presStyleLbl="node1" presStyleIdx="1" presStyleCnt="5">
        <dgm:presLayoutVars>
          <dgm:bulletEnabled val="1"/>
        </dgm:presLayoutVars>
      </dgm:prSet>
      <dgm:spPr>
        <a:prstGeom prst="rect">
          <a:avLst/>
        </a:prstGeom>
      </dgm:spPr>
      <dgm:t>
        <a:bodyPr/>
        <a:lstStyle/>
        <a:p>
          <a:endParaRPr lang="en-AU"/>
        </a:p>
      </dgm:t>
    </dgm:pt>
    <dgm:pt modelId="{2A9C64F1-E2CB-4943-BCC0-E22538C017CF}" type="pres">
      <dgm:prSet presAssocID="{8A2A8B2D-22DD-4AC2-9F76-79F2F74B6814}" presName="spacerL" presStyleCnt="0"/>
      <dgm:spPr/>
    </dgm:pt>
    <dgm:pt modelId="{52F25E41-EA9E-4670-8FF1-AE289D9EC50B}" type="pres">
      <dgm:prSet presAssocID="{8A2A8B2D-22DD-4AC2-9F76-79F2F74B6814}" presName="sibTrans" presStyleLbl="sibTrans2D1" presStyleIdx="1" presStyleCnt="4" custAng="2700000" custScaleX="76331" custScaleY="76331"/>
      <dgm:spPr/>
      <dgm:t>
        <a:bodyPr/>
        <a:lstStyle/>
        <a:p>
          <a:endParaRPr lang="en-AU"/>
        </a:p>
      </dgm:t>
    </dgm:pt>
    <dgm:pt modelId="{6BA2E0AF-D705-44CA-B798-5FDC4E19D969}" type="pres">
      <dgm:prSet presAssocID="{8A2A8B2D-22DD-4AC2-9F76-79F2F74B6814}" presName="spacerR" presStyleCnt="0"/>
      <dgm:spPr/>
    </dgm:pt>
    <dgm:pt modelId="{8F9DB54C-BCEA-48F1-9A06-4018F76F63B3}" type="pres">
      <dgm:prSet presAssocID="{7C01571F-EEB0-40E9-B087-4A6B4C8100D3}" presName="node" presStyleLbl="node1" presStyleIdx="2" presStyleCnt="5">
        <dgm:presLayoutVars>
          <dgm:bulletEnabled val="1"/>
        </dgm:presLayoutVars>
      </dgm:prSet>
      <dgm:spPr>
        <a:prstGeom prst="rect">
          <a:avLst/>
        </a:prstGeom>
      </dgm:spPr>
      <dgm:t>
        <a:bodyPr/>
        <a:lstStyle/>
        <a:p>
          <a:endParaRPr lang="en-AU"/>
        </a:p>
      </dgm:t>
    </dgm:pt>
    <dgm:pt modelId="{7FAE5925-E85A-4ED0-9535-2B26F2A02E25}" type="pres">
      <dgm:prSet presAssocID="{35527DB8-5AC2-4E87-964B-EDC523B2FC94}" presName="spacerL" presStyleCnt="0"/>
      <dgm:spPr/>
    </dgm:pt>
    <dgm:pt modelId="{97011FC0-CB7F-4B9F-BD91-DC4B2EE8AF02}" type="pres">
      <dgm:prSet presAssocID="{35527DB8-5AC2-4E87-964B-EDC523B2FC94}" presName="sibTrans" presStyleLbl="sibTrans2D1" presStyleIdx="2" presStyleCnt="4" custAng="2700000" custScaleX="77802" custScaleY="77802"/>
      <dgm:spPr/>
      <dgm:t>
        <a:bodyPr/>
        <a:lstStyle/>
        <a:p>
          <a:endParaRPr lang="en-AU"/>
        </a:p>
      </dgm:t>
    </dgm:pt>
    <dgm:pt modelId="{20C12FF5-8587-4385-9C68-35E0A36834E3}" type="pres">
      <dgm:prSet presAssocID="{35527DB8-5AC2-4E87-964B-EDC523B2FC94}" presName="spacerR" presStyleCnt="0"/>
      <dgm:spPr/>
    </dgm:pt>
    <dgm:pt modelId="{2542C879-F451-4355-B27D-C1E9B2B1D235}" type="pres">
      <dgm:prSet presAssocID="{166819CF-FDB0-4C47-9AD5-5D7CBDFADEA9}" presName="node" presStyleLbl="node1" presStyleIdx="3" presStyleCnt="5">
        <dgm:presLayoutVars>
          <dgm:bulletEnabled val="1"/>
        </dgm:presLayoutVars>
      </dgm:prSet>
      <dgm:spPr>
        <a:prstGeom prst="rect">
          <a:avLst/>
        </a:prstGeom>
      </dgm:spPr>
      <dgm:t>
        <a:bodyPr/>
        <a:lstStyle/>
        <a:p>
          <a:endParaRPr lang="en-AU"/>
        </a:p>
      </dgm:t>
    </dgm:pt>
    <dgm:pt modelId="{D363F07F-3B70-486B-B309-4BDE8387319E}" type="pres">
      <dgm:prSet presAssocID="{DC7F820B-FC38-4C77-BFC5-1E1DD720DDC8}" presName="spacerL" presStyleCnt="0"/>
      <dgm:spPr/>
    </dgm:pt>
    <dgm:pt modelId="{3B53B734-D167-44D9-ABF9-14AA4B488C88}" type="pres">
      <dgm:prSet presAssocID="{DC7F820B-FC38-4C77-BFC5-1E1DD720DDC8}" presName="sibTrans" presStyleLbl="sibTrans2D1" presStyleIdx="3" presStyleCnt="4" custScaleX="79054" custScaleY="79054"/>
      <dgm:spPr/>
      <dgm:t>
        <a:bodyPr/>
        <a:lstStyle/>
        <a:p>
          <a:endParaRPr lang="en-AU"/>
        </a:p>
      </dgm:t>
    </dgm:pt>
    <dgm:pt modelId="{102A6CE6-2EFF-47B4-A2DD-6C07F734741D}" type="pres">
      <dgm:prSet presAssocID="{DC7F820B-FC38-4C77-BFC5-1E1DD720DDC8}" presName="spacerR" presStyleCnt="0"/>
      <dgm:spPr/>
    </dgm:pt>
    <dgm:pt modelId="{DB7E8B57-9993-4320-8276-6196A5B1607F}" type="pres">
      <dgm:prSet presAssocID="{217619A1-88AC-4C56-A2D9-A4E815680524}" presName="node" presStyleLbl="node1" presStyleIdx="4" presStyleCnt="5">
        <dgm:presLayoutVars>
          <dgm:bulletEnabled val="1"/>
        </dgm:presLayoutVars>
      </dgm:prSet>
      <dgm:spPr>
        <a:prstGeom prst="rect">
          <a:avLst/>
        </a:prstGeom>
      </dgm:spPr>
      <dgm:t>
        <a:bodyPr/>
        <a:lstStyle/>
        <a:p>
          <a:endParaRPr lang="en-AU"/>
        </a:p>
      </dgm:t>
    </dgm:pt>
  </dgm:ptLst>
  <dgm:cxnLst>
    <dgm:cxn modelId="{54CFD796-09EE-41FA-A2C2-5E4FB659C15B}" type="presOf" srcId="{217619A1-88AC-4C56-A2D9-A4E815680524}" destId="{DB7E8B57-9993-4320-8276-6196A5B1607F}" srcOrd="0" destOrd="0" presId="urn:microsoft.com/office/officeart/2005/8/layout/equation1"/>
    <dgm:cxn modelId="{802E6F53-A59F-4864-88BD-24F36A8FE61B}" type="presOf" srcId="{E00D054A-E1DE-4829-8CBD-9E71FC3D74A1}" destId="{4B5BF857-D0F9-4B56-9BF0-33E1CFD34E44}" srcOrd="0" destOrd="0" presId="urn:microsoft.com/office/officeart/2005/8/layout/equation1"/>
    <dgm:cxn modelId="{D85848CA-69C3-4202-BCBF-955A258DF998}" srcId="{76ED949B-8B70-445F-8A4E-77530E9336DB}" destId="{E00D054A-E1DE-4829-8CBD-9E71FC3D74A1}" srcOrd="0" destOrd="0" parTransId="{20E1D1B0-6FD6-4546-94A9-0A7ACF18E6EC}" sibTransId="{552CBAA6-3056-47AD-9100-91677CA5928A}"/>
    <dgm:cxn modelId="{C4EB08BA-7CC2-4718-926C-A6D1AB8EB137}" type="presOf" srcId="{35527DB8-5AC2-4E87-964B-EDC523B2FC94}" destId="{97011FC0-CB7F-4B9F-BD91-DC4B2EE8AF02}" srcOrd="0" destOrd="0" presId="urn:microsoft.com/office/officeart/2005/8/layout/equation1"/>
    <dgm:cxn modelId="{F9483872-FDD4-4420-BE09-85E2762CEA94}" type="presOf" srcId="{7C01571F-EEB0-40E9-B087-4A6B4C8100D3}" destId="{8F9DB54C-BCEA-48F1-9A06-4018F76F63B3}" srcOrd="0" destOrd="0" presId="urn:microsoft.com/office/officeart/2005/8/layout/equation1"/>
    <dgm:cxn modelId="{761B0BBE-27DF-4060-A151-471EC630ACD5}" srcId="{76ED949B-8B70-445F-8A4E-77530E9336DB}" destId="{0F52D352-5BB7-4B8C-8348-93BF12C5BBDA}" srcOrd="1" destOrd="0" parTransId="{41C32950-D553-4632-9FB9-13340E8DB562}" sibTransId="{8A2A8B2D-22DD-4AC2-9F76-79F2F74B6814}"/>
    <dgm:cxn modelId="{92CC961C-EAE0-44F1-9DB1-79944224D157}" type="presOf" srcId="{166819CF-FDB0-4C47-9AD5-5D7CBDFADEA9}" destId="{2542C879-F451-4355-B27D-C1E9B2B1D235}" srcOrd="0" destOrd="0" presId="urn:microsoft.com/office/officeart/2005/8/layout/equation1"/>
    <dgm:cxn modelId="{476DF62C-25B6-47A7-971B-8334DC47CD7B}" srcId="{76ED949B-8B70-445F-8A4E-77530E9336DB}" destId="{217619A1-88AC-4C56-A2D9-A4E815680524}" srcOrd="4" destOrd="0" parTransId="{4A98BEA7-B3CD-4529-956D-FA769A2E9266}" sibTransId="{43F015D0-B15C-443F-BA5A-2A91C430C4C9}"/>
    <dgm:cxn modelId="{A4C6EFCB-1B4D-4AAC-A169-5139CA222CC8}" type="presOf" srcId="{76ED949B-8B70-445F-8A4E-77530E9336DB}" destId="{116D46AC-FA91-4EAE-8AB0-759FCD36B664}" srcOrd="0" destOrd="0" presId="urn:microsoft.com/office/officeart/2005/8/layout/equation1"/>
    <dgm:cxn modelId="{A942EBA2-116B-4757-BD37-09C563872F35}" type="presOf" srcId="{552CBAA6-3056-47AD-9100-91677CA5928A}" destId="{77FA6CF9-5104-4B8A-8387-6CCCC405CB6C}" srcOrd="0" destOrd="0" presId="urn:microsoft.com/office/officeart/2005/8/layout/equation1"/>
    <dgm:cxn modelId="{B25F8730-327C-4F01-848E-0216303C6D28}" type="presOf" srcId="{DC7F820B-FC38-4C77-BFC5-1E1DD720DDC8}" destId="{3B53B734-D167-44D9-ABF9-14AA4B488C88}" srcOrd="0" destOrd="0" presId="urn:microsoft.com/office/officeart/2005/8/layout/equation1"/>
    <dgm:cxn modelId="{9849A7A6-BAC7-4195-8D9D-EC05150C6772}" srcId="{76ED949B-8B70-445F-8A4E-77530E9336DB}" destId="{7C01571F-EEB0-40E9-B087-4A6B4C8100D3}" srcOrd="2" destOrd="0" parTransId="{C882DBDB-E21D-4B01-AF93-60B82C4CC3F9}" sibTransId="{35527DB8-5AC2-4E87-964B-EDC523B2FC94}"/>
    <dgm:cxn modelId="{FBFA3FAE-57D7-4BD7-8B8A-B63487CC042B}" type="presOf" srcId="{0F52D352-5BB7-4B8C-8348-93BF12C5BBDA}" destId="{FA926A95-50EA-4EDE-9444-3C1BBB831393}" srcOrd="0" destOrd="0" presId="urn:microsoft.com/office/officeart/2005/8/layout/equation1"/>
    <dgm:cxn modelId="{B7C76E91-2F92-4439-B50F-FABB8E8B1EDB}" srcId="{76ED949B-8B70-445F-8A4E-77530E9336DB}" destId="{166819CF-FDB0-4C47-9AD5-5D7CBDFADEA9}" srcOrd="3" destOrd="0" parTransId="{90A4BAEC-BC38-4E3C-88D4-1FC3FB11E03D}" sibTransId="{DC7F820B-FC38-4C77-BFC5-1E1DD720DDC8}"/>
    <dgm:cxn modelId="{F56BF52A-82FF-4426-8185-E82E2C250CCC}" type="presOf" srcId="{8A2A8B2D-22DD-4AC2-9F76-79F2F74B6814}" destId="{52F25E41-EA9E-4670-8FF1-AE289D9EC50B}" srcOrd="0" destOrd="0" presId="urn:microsoft.com/office/officeart/2005/8/layout/equation1"/>
    <dgm:cxn modelId="{AC9873FF-5372-4327-AC60-DE4A99836DAA}" type="presParOf" srcId="{116D46AC-FA91-4EAE-8AB0-759FCD36B664}" destId="{4B5BF857-D0F9-4B56-9BF0-33E1CFD34E44}" srcOrd="0" destOrd="0" presId="urn:microsoft.com/office/officeart/2005/8/layout/equation1"/>
    <dgm:cxn modelId="{97E77823-191A-4235-A6CB-49F567C1CB5E}" type="presParOf" srcId="{116D46AC-FA91-4EAE-8AB0-759FCD36B664}" destId="{55255F64-A3E5-4158-96A0-41CB2BB90C07}" srcOrd="1" destOrd="0" presId="urn:microsoft.com/office/officeart/2005/8/layout/equation1"/>
    <dgm:cxn modelId="{05DF0BD7-D756-42BC-847A-CF274B6982E3}" type="presParOf" srcId="{116D46AC-FA91-4EAE-8AB0-759FCD36B664}" destId="{77FA6CF9-5104-4B8A-8387-6CCCC405CB6C}" srcOrd="2" destOrd="0" presId="urn:microsoft.com/office/officeart/2005/8/layout/equation1"/>
    <dgm:cxn modelId="{512F3B7A-B05B-4A4E-9049-9144395808B1}" type="presParOf" srcId="{116D46AC-FA91-4EAE-8AB0-759FCD36B664}" destId="{316E8F32-2E36-484F-9172-15CA2956D4A2}" srcOrd="3" destOrd="0" presId="urn:microsoft.com/office/officeart/2005/8/layout/equation1"/>
    <dgm:cxn modelId="{51C7C959-96D7-41F5-9EBD-17E583F81CAF}" type="presParOf" srcId="{116D46AC-FA91-4EAE-8AB0-759FCD36B664}" destId="{FA926A95-50EA-4EDE-9444-3C1BBB831393}" srcOrd="4" destOrd="0" presId="urn:microsoft.com/office/officeart/2005/8/layout/equation1"/>
    <dgm:cxn modelId="{68335E43-3724-4E07-907F-A76757F76A12}" type="presParOf" srcId="{116D46AC-FA91-4EAE-8AB0-759FCD36B664}" destId="{2A9C64F1-E2CB-4943-BCC0-E22538C017CF}" srcOrd="5" destOrd="0" presId="urn:microsoft.com/office/officeart/2005/8/layout/equation1"/>
    <dgm:cxn modelId="{BB671F26-BBCE-4063-92DC-0AE93106086A}" type="presParOf" srcId="{116D46AC-FA91-4EAE-8AB0-759FCD36B664}" destId="{52F25E41-EA9E-4670-8FF1-AE289D9EC50B}" srcOrd="6" destOrd="0" presId="urn:microsoft.com/office/officeart/2005/8/layout/equation1"/>
    <dgm:cxn modelId="{214A3992-D9CA-4B62-8327-302E55D30761}" type="presParOf" srcId="{116D46AC-FA91-4EAE-8AB0-759FCD36B664}" destId="{6BA2E0AF-D705-44CA-B798-5FDC4E19D969}" srcOrd="7" destOrd="0" presId="urn:microsoft.com/office/officeart/2005/8/layout/equation1"/>
    <dgm:cxn modelId="{4BFADF1A-6DB9-42FD-8C31-E0360A34628C}" type="presParOf" srcId="{116D46AC-FA91-4EAE-8AB0-759FCD36B664}" destId="{8F9DB54C-BCEA-48F1-9A06-4018F76F63B3}" srcOrd="8" destOrd="0" presId="urn:microsoft.com/office/officeart/2005/8/layout/equation1"/>
    <dgm:cxn modelId="{9139AF1C-EDC4-4F34-B06D-21791C6552B5}" type="presParOf" srcId="{116D46AC-FA91-4EAE-8AB0-759FCD36B664}" destId="{7FAE5925-E85A-4ED0-9535-2B26F2A02E25}" srcOrd="9" destOrd="0" presId="urn:microsoft.com/office/officeart/2005/8/layout/equation1"/>
    <dgm:cxn modelId="{D041C378-1A41-4CA8-8824-54C21BEB0E78}" type="presParOf" srcId="{116D46AC-FA91-4EAE-8AB0-759FCD36B664}" destId="{97011FC0-CB7F-4B9F-BD91-DC4B2EE8AF02}" srcOrd="10" destOrd="0" presId="urn:microsoft.com/office/officeart/2005/8/layout/equation1"/>
    <dgm:cxn modelId="{3B8C9FA5-C104-43BB-8E22-0EA8A77EDE84}" type="presParOf" srcId="{116D46AC-FA91-4EAE-8AB0-759FCD36B664}" destId="{20C12FF5-8587-4385-9C68-35E0A36834E3}" srcOrd="11" destOrd="0" presId="urn:microsoft.com/office/officeart/2005/8/layout/equation1"/>
    <dgm:cxn modelId="{132CDB97-2E68-4413-B70E-1E2CD45833BA}" type="presParOf" srcId="{116D46AC-FA91-4EAE-8AB0-759FCD36B664}" destId="{2542C879-F451-4355-B27D-C1E9B2B1D235}" srcOrd="12" destOrd="0" presId="urn:microsoft.com/office/officeart/2005/8/layout/equation1"/>
    <dgm:cxn modelId="{63A46B44-F40B-4186-9653-29C905300794}" type="presParOf" srcId="{116D46AC-FA91-4EAE-8AB0-759FCD36B664}" destId="{D363F07F-3B70-486B-B309-4BDE8387319E}" srcOrd="13" destOrd="0" presId="urn:microsoft.com/office/officeart/2005/8/layout/equation1"/>
    <dgm:cxn modelId="{AC8C8D80-DCF0-43C5-B360-E68CF6EF7FA7}" type="presParOf" srcId="{116D46AC-FA91-4EAE-8AB0-759FCD36B664}" destId="{3B53B734-D167-44D9-ABF9-14AA4B488C88}" srcOrd="14" destOrd="0" presId="urn:microsoft.com/office/officeart/2005/8/layout/equation1"/>
    <dgm:cxn modelId="{C300C5FE-0EA1-4F0B-8D51-CDB65552BF62}" type="presParOf" srcId="{116D46AC-FA91-4EAE-8AB0-759FCD36B664}" destId="{102A6CE6-2EFF-47B4-A2DD-6C07F734741D}" srcOrd="15" destOrd="0" presId="urn:microsoft.com/office/officeart/2005/8/layout/equation1"/>
    <dgm:cxn modelId="{10727C10-77AD-4CCB-9101-83A890FE58FC}" type="presParOf" srcId="{116D46AC-FA91-4EAE-8AB0-759FCD36B664}" destId="{DB7E8B57-9993-4320-8276-6196A5B1607F}" srcOrd="16"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5BF857-D0F9-4B56-9BF0-33E1CFD34E44}">
      <dsp:nvSpPr>
        <dsp:cNvPr id="0" name=""/>
        <dsp:cNvSpPr/>
      </dsp:nvSpPr>
      <dsp:spPr>
        <a:xfrm>
          <a:off x="5008488" y="149007"/>
          <a:ext cx="850474" cy="778309"/>
        </a:xfrm>
        <a:prstGeom prst="rect">
          <a:avLst/>
        </a:prstGeom>
        <a:solidFill>
          <a:schemeClr val="lt1"/>
        </a:solidFill>
        <a:ln w="28575" cap="rnd" cmpd="sng" algn="ctr">
          <a:solidFill>
            <a:schemeClr val="accent1">
              <a:lumMod val="40000"/>
              <a:lumOff val="60000"/>
            </a:schemeClr>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Consequence cost of failure event (</a:t>
          </a:r>
          <a:r>
            <a:rPr lang="en-US" sz="1000" kern="1200" dirty="0" err="1"/>
            <a:t>CoC</a:t>
          </a:r>
          <a:r>
            <a:rPr lang="en-US" sz="1000" kern="1200" dirty="0"/>
            <a:t>)</a:t>
          </a:r>
        </a:p>
      </dsp:txBody>
      <dsp:txXfrm>
        <a:off x="5008488" y="149007"/>
        <a:ext cx="850474" cy="778309"/>
      </dsp:txXfrm>
    </dsp:sp>
    <dsp:sp modelId="{77FA6CF9-5104-4B8A-8387-6CCCC405CB6C}">
      <dsp:nvSpPr>
        <dsp:cNvPr id="0" name=""/>
        <dsp:cNvSpPr/>
      </dsp:nvSpPr>
      <dsp:spPr>
        <a:xfrm rot="2700000">
          <a:off x="4609528" y="370281"/>
          <a:ext cx="335761" cy="335761"/>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22250">
            <a:lnSpc>
              <a:spcPct val="90000"/>
            </a:lnSpc>
            <a:spcBef>
              <a:spcPct val="0"/>
            </a:spcBef>
            <a:spcAft>
              <a:spcPct val="35000"/>
            </a:spcAft>
          </a:pPr>
          <a:endParaRPr lang="en-US" sz="500" kern="1200"/>
        </a:p>
      </dsp:txBody>
      <dsp:txXfrm>
        <a:off x="4654033" y="498676"/>
        <a:ext cx="246751" cy="78971"/>
      </dsp:txXfrm>
    </dsp:sp>
    <dsp:sp modelId="{FA926A95-50EA-4EDE-9444-3C1BBB831393}">
      <dsp:nvSpPr>
        <dsp:cNvPr id="0" name=""/>
        <dsp:cNvSpPr/>
      </dsp:nvSpPr>
      <dsp:spPr>
        <a:xfrm>
          <a:off x="3768020" y="149007"/>
          <a:ext cx="778309" cy="778309"/>
        </a:xfrm>
        <a:prstGeom prst="rect">
          <a:avLst/>
        </a:prstGeom>
        <a:solidFill>
          <a:schemeClr val="lt1"/>
        </a:solidFill>
        <a:ln w="28575" cap="rnd" cmpd="sng" algn="ctr">
          <a:solidFill>
            <a:schemeClr val="accent1">
              <a:lumMod val="40000"/>
              <a:lumOff val="60000"/>
            </a:schemeClr>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Likelihood of consequence  of failure event (LoC)</a:t>
          </a:r>
        </a:p>
      </dsp:txBody>
      <dsp:txXfrm>
        <a:off x="3768020" y="149007"/>
        <a:ext cx="778309" cy="778309"/>
      </dsp:txXfrm>
    </dsp:sp>
    <dsp:sp modelId="{52F25E41-EA9E-4670-8FF1-AE289D9EC50B}">
      <dsp:nvSpPr>
        <dsp:cNvPr id="0" name=""/>
        <dsp:cNvSpPr/>
      </dsp:nvSpPr>
      <dsp:spPr>
        <a:xfrm rot="2700000">
          <a:off x="3360249" y="365876"/>
          <a:ext cx="344572" cy="34457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a:off x="3405922" y="497640"/>
        <a:ext cx="253226" cy="81044"/>
      </dsp:txXfrm>
    </dsp:sp>
    <dsp:sp modelId="{8F9DB54C-BCEA-48F1-9A06-4018F76F63B3}">
      <dsp:nvSpPr>
        <dsp:cNvPr id="0" name=""/>
        <dsp:cNvSpPr/>
      </dsp:nvSpPr>
      <dsp:spPr>
        <a:xfrm>
          <a:off x="2518740" y="149007"/>
          <a:ext cx="778309" cy="778309"/>
        </a:xfrm>
        <a:prstGeom prst="rect">
          <a:avLst/>
        </a:prstGeom>
        <a:solidFill>
          <a:schemeClr val="lt1"/>
        </a:solidFill>
        <a:ln w="28575" cap="rnd" cmpd="sng" algn="ctr">
          <a:solidFill>
            <a:schemeClr val="accent1">
              <a:lumMod val="40000"/>
              <a:lumOff val="60000"/>
            </a:schemeClr>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Asset units (No)</a:t>
          </a:r>
        </a:p>
      </dsp:txBody>
      <dsp:txXfrm>
        <a:off x="2518740" y="149007"/>
        <a:ext cx="778309" cy="778309"/>
      </dsp:txXfrm>
    </dsp:sp>
    <dsp:sp modelId="{97011FC0-CB7F-4B9F-BD91-DC4B2EE8AF02}">
      <dsp:nvSpPr>
        <dsp:cNvPr id="0" name=""/>
        <dsp:cNvSpPr/>
      </dsp:nvSpPr>
      <dsp:spPr>
        <a:xfrm rot="2700000">
          <a:off x="2104328" y="362555"/>
          <a:ext cx="351213" cy="35121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a:off x="2150881" y="496859"/>
        <a:ext cx="258107" cy="82605"/>
      </dsp:txXfrm>
    </dsp:sp>
    <dsp:sp modelId="{2542C879-F451-4355-B27D-C1E9B2B1D235}">
      <dsp:nvSpPr>
        <dsp:cNvPr id="0" name=""/>
        <dsp:cNvSpPr/>
      </dsp:nvSpPr>
      <dsp:spPr>
        <a:xfrm>
          <a:off x="1262820" y="149007"/>
          <a:ext cx="778309" cy="778309"/>
        </a:xfrm>
        <a:prstGeom prst="rect">
          <a:avLst/>
        </a:prstGeom>
        <a:solidFill>
          <a:schemeClr val="lt1"/>
        </a:solidFill>
        <a:ln w="28575" cap="rnd" cmpd="sng" algn="ctr">
          <a:solidFill>
            <a:schemeClr val="accent1">
              <a:lumMod val="40000"/>
              <a:lumOff val="60000"/>
            </a:schemeClr>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Probability of asset failure (PoF)</a:t>
          </a:r>
        </a:p>
      </dsp:txBody>
      <dsp:txXfrm>
        <a:off x="1262820" y="149007"/>
        <a:ext cx="778309" cy="778309"/>
      </dsp:txXfrm>
    </dsp:sp>
    <dsp:sp modelId="{3B53B734-D167-44D9-ABF9-14AA4B488C88}">
      <dsp:nvSpPr>
        <dsp:cNvPr id="0" name=""/>
        <dsp:cNvSpPr/>
      </dsp:nvSpPr>
      <dsp:spPr>
        <a:xfrm>
          <a:off x="842756" y="359729"/>
          <a:ext cx="356865" cy="356865"/>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890058" y="433243"/>
        <a:ext cx="262261" cy="209837"/>
      </dsp:txXfrm>
    </dsp:sp>
    <dsp:sp modelId="{DB7E8B57-9993-4320-8276-6196A5B1607F}">
      <dsp:nvSpPr>
        <dsp:cNvPr id="0" name=""/>
        <dsp:cNvSpPr/>
      </dsp:nvSpPr>
      <dsp:spPr>
        <a:xfrm>
          <a:off x="1248" y="149007"/>
          <a:ext cx="778309" cy="778309"/>
        </a:xfrm>
        <a:prstGeom prst="rect">
          <a:avLst/>
        </a:prstGeom>
        <a:solidFill>
          <a:schemeClr val="lt1"/>
        </a:solidFill>
        <a:ln w="28575" cap="rnd" cmpd="sng" algn="ctr">
          <a:solidFill>
            <a:schemeClr val="accent1">
              <a:lumMod val="40000"/>
              <a:lumOff val="60000"/>
            </a:schemeClr>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Asset Risk Cost </a:t>
          </a:r>
          <a:r>
            <a:rPr lang="en-US" sz="1000" kern="1200" dirty="0"/>
            <a:t>($)</a:t>
          </a:r>
        </a:p>
      </dsp:txBody>
      <dsp:txXfrm>
        <a:off x="1248" y="149007"/>
        <a:ext cx="778309" cy="778309"/>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AU"/>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C49F50DD-EE5A-4B06-B176-EA557A39241D}" type="datetimeFigureOut">
              <a:rPr lang="en-AU" smtClean="0"/>
              <a:t>25/09/2018</a:t>
            </a:fld>
            <a:endParaRPr lang="en-AU"/>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AU"/>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AU"/>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62156C67-A4E6-4B13-AE0D-654E9D20BCB3}" type="slidenum">
              <a:rPr lang="en-AU" smtClean="0"/>
              <a:t>‹#›</a:t>
            </a:fld>
            <a:endParaRPr lang="en-AU"/>
          </a:p>
        </p:txBody>
      </p:sp>
    </p:spTree>
    <p:extLst>
      <p:ext uri="{BB962C8B-B14F-4D97-AF65-F5344CB8AC3E}">
        <p14:creationId xmlns:p14="http://schemas.microsoft.com/office/powerpoint/2010/main" val="1221655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2156C67-A4E6-4B13-AE0D-654E9D20BCB3}" type="slidenum">
              <a:rPr lang="en-AU" smtClean="0"/>
              <a:t>1</a:t>
            </a:fld>
            <a:endParaRPr lang="en-AU"/>
          </a:p>
        </p:txBody>
      </p:sp>
    </p:spTree>
    <p:extLst>
      <p:ext uri="{BB962C8B-B14F-4D97-AF65-F5344CB8AC3E}">
        <p14:creationId xmlns:p14="http://schemas.microsoft.com/office/powerpoint/2010/main" val="38828972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B93DC9-FBC7-4F4F-9A09-1E2B9A502D9E}"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pic>
        <p:nvPicPr>
          <p:cNvPr id="18" name="Picture 17"/>
          <p:cNvPicPr>
            <a:picLocks noChangeAspect="1"/>
          </p:cNvPicPr>
          <p:nvPr userDrawn="1"/>
        </p:nvPicPr>
        <p:blipFill>
          <a:blip r:embed="rId2"/>
          <a:stretch>
            <a:fillRect/>
          </a:stretch>
        </p:blipFill>
        <p:spPr>
          <a:xfrm>
            <a:off x="2344301" y="164774"/>
            <a:ext cx="7620000" cy="1771650"/>
          </a:xfrm>
          <a:prstGeom prst="rect">
            <a:avLst/>
          </a:prstGeom>
        </p:spPr>
      </p:pic>
    </p:spTree>
    <p:extLst>
      <p:ext uri="{BB962C8B-B14F-4D97-AF65-F5344CB8AC3E}">
        <p14:creationId xmlns:p14="http://schemas.microsoft.com/office/powerpoint/2010/main" val="478788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71E164-D40E-4FB4-85B9-C42FD13AE5C9}"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149232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BDB460-023E-43C8-B8E6-1D4E7904B786}"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71344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3CC404-E33F-42F4-8A88-AE79C1570895}"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1274963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03F820-D486-44DF-9E10-26D5AD3079A9}"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703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DCF711-DB40-43B6-9A98-0D20EF4023BC}"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5179967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ADA386-1BDE-42D3-9BB3-825BBCB73A29}"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3118605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E37A4A-A62E-4A3A-AD54-DBC5E97F80E1}"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973606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12447" y="6330079"/>
            <a:ext cx="1449010" cy="359438"/>
          </a:xfrm>
        </p:spPr>
        <p:txBody>
          <a:bodyPr/>
          <a:lstStyle>
            <a:lvl1pPr algn="l">
              <a:defRPr/>
            </a:lvl1pPr>
          </a:lstStyle>
          <a:p>
            <a:r>
              <a:rPr lang="en-AU" dirty="0"/>
              <a:t>Thursday, 24 May 2018</a:t>
            </a:r>
          </a:p>
        </p:txBody>
      </p:sp>
      <p:sp>
        <p:nvSpPr>
          <p:cNvPr id="6" name="Slide Number Placeholder 5"/>
          <p:cNvSpPr>
            <a:spLocks noGrp="1"/>
          </p:cNvSpPr>
          <p:nvPr>
            <p:ph type="sldNum" sz="quarter" idx="12"/>
          </p:nvPr>
        </p:nvSpPr>
        <p:spPr>
          <a:xfrm>
            <a:off x="11399177" y="6324391"/>
            <a:ext cx="683339" cy="365125"/>
          </a:xfrm>
        </p:spPr>
        <p:txBody>
          <a:bodyPr/>
          <a:lstStyle>
            <a:lvl1pPr>
              <a:defRPr b="1">
                <a:solidFill>
                  <a:schemeClr val="bg1"/>
                </a:solidFill>
              </a:defRPr>
            </a:lvl1pPr>
          </a:lstStyle>
          <a:p>
            <a:fld id="{C518DD61-912A-41E2-906A-C114684E7D09}" type="slidenum">
              <a:rPr lang="en-AU" smtClean="0"/>
              <a:pPr/>
              <a:t>‹#›</a:t>
            </a:fld>
            <a:endParaRPr lang="en-AU"/>
          </a:p>
        </p:txBody>
      </p:sp>
      <p:pic>
        <p:nvPicPr>
          <p:cNvPr id="7" name="Picture 6"/>
          <p:cNvPicPr>
            <a:picLocks noChangeAspect="1"/>
          </p:cNvPicPr>
          <p:nvPr userDrawn="1"/>
        </p:nvPicPr>
        <p:blipFill>
          <a:blip r:embed="rId2"/>
          <a:stretch>
            <a:fillRect/>
          </a:stretch>
        </p:blipFill>
        <p:spPr>
          <a:xfrm>
            <a:off x="8588827" y="128764"/>
            <a:ext cx="3407229" cy="792181"/>
          </a:xfrm>
          <a:prstGeom prst="rect">
            <a:avLst/>
          </a:prstGeom>
        </p:spPr>
      </p:pic>
    </p:spTree>
    <p:extLst>
      <p:ext uri="{BB962C8B-B14F-4D97-AF65-F5344CB8AC3E}">
        <p14:creationId xmlns:p14="http://schemas.microsoft.com/office/powerpoint/2010/main" val="1196226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1C6DBB-7675-4E21-B816-CC2A0545F691}" type="datetime1">
              <a:rPr lang="en-AU" smtClean="0"/>
              <a:t>25/09/2018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1694246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B37DC9-1D9D-4DF6-AB50-788F7D9B6F70}" type="datetime1">
              <a:rPr lang="en-AU" smtClean="0"/>
              <a:t>25/09/2018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498516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58B50D-63D9-44C1-8041-52007A5BFB3F}" type="datetime1">
              <a:rPr lang="en-AU" smtClean="0"/>
              <a:t>25/09/2018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1035109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202BFE-58BC-4217-8511-ECFD347D2440}" type="datetime1">
              <a:rPr lang="en-AU" smtClean="0"/>
              <a:t>25/09/2018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1081716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B717C-75C1-4337-A70F-3EFB5DA0540F}" type="datetime1">
              <a:rPr lang="en-AU" smtClean="0"/>
              <a:t>25/09/2018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292371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EA425F-76F3-4C9C-8DA9-B8D2B1024D44}" type="datetime1">
              <a:rPr lang="en-AU" smtClean="0"/>
              <a:t>25/09/2018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614087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9F08B20-F531-41C5-AB66-B6E2135BE6B7}" type="datetime1">
              <a:rPr lang="en-AU" smtClean="0"/>
              <a:t>25/09/2018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518DD61-912A-41E2-906A-C114684E7D09}" type="slidenum">
              <a:rPr lang="en-AU" smtClean="0"/>
              <a:t>‹#›</a:t>
            </a:fld>
            <a:endParaRPr lang="en-AU"/>
          </a:p>
        </p:txBody>
      </p:sp>
    </p:spTree>
    <p:extLst>
      <p:ext uri="{BB962C8B-B14F-4D97-AF65-F5344CB8AC3E}">
        <p14:creationId xmlns:p14="http://schemas.microsoft.com/office/powerpoint/2010/main" val="3320253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4DC7F9A-572A-4406-8594-EB160E374540}" type="datetime1">
              <a:rPr lang="en-AU" smtClean="0"/>
              <a:t>25/09/2018</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518DD61-912A-41E2-906A-C114684E7D09}" type="slidenum">
              <a:rPr lang="en-AU" smtClean="0"/>
              <a:t>‹#›</a:t>
            </a:fld>
            <a:endParaRPr lang="en-AU"/>
          </a:p>
        </p:txBody>
      </p:sp>
    </p:spTree>
    <p:extLst>
      <p:ext uri="{BB962C8B-B14F-4D97-AF65-F5344CB8AC3E}">
        <p14:creationId xmlns:p14="http://schemas.microsoft.com/office/powerpoint/2010/main" val="1641260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8862832" cy="1646302"/>
          </a:xfrm>
        </p:spPr>
        <p:txBody>
          <a:bodyPr/>
          <a:lstStyle/>
          <a:p>
            <a:pPr algn="ctr"/>
            <a:r>
              <a:rPr lang="en-AU" dirty="0" smtClean="0">
                <a:latin typeface="Times New Roman" panose="02020603050405020304" pitchFamily="18" charset="0"/>
                <a:cs typeface="Times New Roman" panose="02020603050405020304" pitchFamily="18" charset="0"/>
              </a:rPr>
              <a:t>Asset Replacement Planning</a:t>
            </a:r>
            <a:br>
              <a:rPr lang="en-AU" dirty="0" smtClean="0">
                <a:latin typeface="Times New Roman" panose="02020603050405020304" pitchFamily="18" charset="0"/>
                <a:cs typeface="Times New Roman" panose="02020603050405020304" pitchFamily="18" charset="0"/>
              </a:rPr>
            </a:br>
            <a:r>
              <a:rPr lang="en-AU" dirty="0" smtClean="0">
                <a:latin typeface="Times New Roman" panose="02020603050405020304" pitchFamily="18" charset="0"/>
                <a:cs typeface="Times New Roman" panose="02020603050405020304" pitchFamily="18" charset="0"/>
              </a:rPr>
              <a:t>Application Note</a:t>
            </a:r>
            <a:endParaRPr lang="en-AU" dirty="0">
              <a:latin typeface="Times New Roman" panose="02020603050405020304" pitchFamily="18" charset="0"/>
              <a:cs typeface="Times New Roman" panose="02020603050405020304" pitchFamily="18" charset="0"/>
            </a:endParaRPr>
          </a:p>
        </p:txBody>
      </p:sp>
      <p:sp>
        <p:nvSpPr>
          <p:cNvPr id="4" name="Subtitle 3"/>
          <p:cNvSpPr>
            <a:spLocks noGrp="1"/>
          </p:cNvSpPr>
          <p:nvPr>
            <p:ph type="subTitle" idx="1"/>
          </p:nvPr>
        </p:nvSpPr>
        <p:spPr/>
        <p:txBody>
          <a:bodyPr>
            <a:normAutofit/>
          </a:bodyPr>
          <a:lstStyle/>
          <a:p>
            <a:r>
              <a:rPr lang="en-AU" sz="2000" dirty="0" smtClean="0">
                <a:latin typeface="Times New Roman" panose="02020603050405020304" pitchFamily="18" charset="0"/>
                <a:cs typeface="Times New Roman" panose="02020603050405020304" pitchFamily="18" charset="0"/>
              </a:rPr>
              <a:t>Workshop, Melbourne, 25 September 2018</a:t>
            </a:r>
            <a:endParaRPr lang="en-A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4340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2 – The asset </a:t>
            </a:r>
            <a:r>
              <a:rPr lang="en-US" sz="3500" dirty="0" smtClean="0">
                <a:latin typeface="Times New Roman" panose="02020603050405020304" pitchFamily="18" charset="0"/>
                <a:cs typeface="Times New Roman" panose="02020603050405020304" pitchFamily="18" charset="0"/>
              </a:rPr>
              <a:t>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2446" y="1828802"/>
            <a:ext cx="9356394" cy="4244196"/>
          </a:xfrm>
        </p:spPr>
        <p:txBody>
          <a:bodyPr>
            <a:normAutofit fontScale="85000" lnSpcReduction="20000"/>
          </a:bodyPr>
          <a:lstStyle/>
          <a:p>
            <a:r>
              <a:rPr lang="en-US" sz="2300" dirty="0" smtClean="0">
                <a:latin typeface="Times New Roman" panose="02020603050405020304" pitchFamily="18" charset="0"/>
                <a:cs typeface="Times New Roman" panose="02020603050405020304" pitchFamily="18" charset="0"/>
              </a:rPr>
              <a:t>Within an </a:t>
            </a:r>
            <a:r>
              <a:rPr lang="en-US" sz="2300" dirty="0">
                <a:latin typeface="Times New Roman" panose="02020603050405020304" pitchFamily="18" charset="0"/>
                <a:cs typeface="Times New Roman" panose="02020603050405020304" pitchFamily="18" charset="0"/>
              </a:rPr>
              <a:t>economic framework </a:t>
            </a:r>
            <a:r>
              <a:rPr lang="en-US" sz="2300" dirty="0" smtClean="0">
                <a:latin typeface="Times New Roman" panose="02020603050405020304" pitchFamily="18" charset="0"/>
                <a:cs typeface="Times New Roman" panose="02020603050405020304" pitchFamily="18" charset="0"/>
              </a:rPr>
              <a:t>assessment, </a:t>
            </a:r>
            <a:r>
              <a:rPr lang="en-US" sz="2300" dirty="0">
                <a:latin typeface="Times New Roman" panose="02020603050405020304" pitchFamily="18" charset="0"/>
                <a:cs typeface="Times New Roman" panose="02020603050405020304" pitchFamily="18" charset="0"/>
              </a:rPr>
              <a:t>remaining technical life is not in itself sufficient reason to retire an asset – this requires assessment of whether the asset is nearing its economic end-of-life</a:t>
            </a:r>
          </a:p>
          <a:p>
            <a:r>
              <a:rPr lang="en-US" sz="2300" dirty="0" smtClean="0">
                <a:latin typeface="Times New Roman" panose="02020603050405020304" pitchFamily="18" charset="0"/>
                <a:cs typeface="Times New Roman" panose="02020603050405020304" pitchFamily="18" charset="0"/>
              </a:rPr>
              <a:t>Determining </a:t>
            </a:r>
            <a:r>
              <a:rPr lang="en-US" sz="2300" dirty="0">
                <a:latin typeface="Times New Roman" panose="02020603050405020304" pitchFamily="18" charset="0"/>
                <a:cs typeface="Times New Roman" panose="02020603050405020304" pitchFamily="18" charset="0"/>
              </a:rPr>
              <a:t>an </a:t>
            </a:r>
            <a:r>
              <a:rPr lang="en-US" sz="2300" dirty="0" smtClean="0">
                <a:latin typeface="Times New Roman" panose="02020603050405020304" pitchFamily="18" charset="0"/>
                <a:cs typeface="Times New Roman" panose="02020603050405020304" pitchFamily="18" charset="0"/>
              </a:rPr>
              <a:t>asset’s </a:t>
            </a:r>
            <a:r>
              <a:rPr lang="en-US" sz="2300" dirty="0">
                <a:latin typeface="Times New Roman" panose="02020603050405020304" pitchFamily="18" charset="0"/>
                <a:cs typeface="Times New Roman" panose="02020603050405020304" pitchFamily="18" charset="0"/>
              </a:rPr>
              <a:t>economic end-of-life requires assessment of the service cost required if the asset remains in service – </a:t>
            </a:r>
            <a:r>
              <a:rPr lang="en-US" sz="2300" b="1" u="sng" dirty="0">
                <a:latin typeface="Times New Roman" panose="02020603050405020304" pitchFamily="18" charset="0"/>
                <a:cs typeface="Times New Roman" panose="02020603050405020304" pitchFamily="18" charset="0"/>
              </a:rPr>
              <a:t>this </a:t>
            </a:r>
            <a:r>
              <a:rPr lang="en-US" sz="2300" b="1" u="sng" dirty="0" smtClean="0">
                <a:latin typeface="Times New Roman" panose="02020603050405020304" pitchFamily="18" charset="0"/>
                <a:cs typeface="Times New Roman" panose="02020603050405020304" pitchFamily="18" charset="0"/>
              </a:rPr>
              <a:t>is, </a:t>
            </a:r>
            <a:r>
              <a:rPr lang="en-US" sz="2300" b="1" u="sng" dirty="0">
                <a:latin typeface="Times New Roman" panose="02020603050405020304" pitchFamily="18" charset="0"/>
                <a:cs typeface="Times New Roman" panose="02020603050405020304" pitchFamily="18" charset="0"/>
              </a:rPr>
              <a:t>the ‘business as usual’ </a:t>
            </a:r>
            <a:r>
              <a:rPr lang="en-US" sz="2300" b="1" u="sng" dirty="0" smtClean="0">
                <a:latin typeface="Times New Roman" panose="02020603050405020304" pitchFamily="18" charset="0"/>
                <a:cs typeface="Times New Roman" panose="02020603050405020304" pitchFamily="18" charset="0"/>
              </a:rPr>
              <a:t>(‘BAU’) or </a:t>
            </a:r>
            <a:r>
              <a:rPr lang="en-US" sz="2300" b="1" u="sng" dirty="0">
                <a:latin typeface="Times New Roman" panose="02020603050405020304" pitchFamily="18" charset="0"/>
                <a:cs typeface="Times New Roman" panose="02020603050405020304" pitchFamily="18" charset="0"/>
              </a:rPr>
              <a:t>base case</a:t>
            </a:r>
            <a:r>
              <a:rPr lang="en-US" sz="2300" dirty="0">
                <a:latin typeface="Times New Roman" panose="02020603050405020304" pitchFamily="18" charset="0"/>
                <a:cs typeface="Times New Roman" panose="02020603050405020304" pitchFamily="18" charset="0"/>
              </a:rPr>
              <a:t> against which different options are </a:t>
            </a:r>
            <a:r>
              <a:rPr lang="en-US" sz="2300" dirty="0" smtClean="0">
                <a:latin typeface="Times New Roman" panose="02020603050405020304" pitchFamily="18" charset="0"/>
                <a:cs typeface="Times New Roman" panose="02020603050405020304" pitchFamily="18" charset="0"/>
              </a:rPr>
              <a:t>assessed</a:t>
            </a:r>
          </a:p>
          <a:p>
            <a:r>
              <a:rPr lang="en-US" sz="2300" dirty="0" smtClean="0">
                <a:latin typeface="Times New Roman" panose="02020603050405020304" pitchFamily="18" charset="0"/>
                <a:cs typeface="Times New Roman" panose="02020603050405020304" pitchFamily="18" charset="0"/>
              </a:rPr>
              <a:t>That </a:t>
            </a:r>
            <a:r>
              <a:rPr lang="en-US" sz="2300" dirty="0">
                <a:latin typeface="Times New Roman" panose="02020603050405020304" pitchFamily="18" charset="0"/>
                <a:cs typeface="Times New Roman" panose="02020603050405020304" pitchFamily="18" charset="0"/>
              </a:rPr>
              <a:t>is, justification for retiring asset(s) involves demonstrating:</a:t>
            </a:r>
          </a:p>
          <a:p>
            <a:pPr lvl="1">
              <a:lnSpc>
                <a:spcPct val="90000"/>
              </a:lnSpc>
            </a:pPr>
            <a:r>
              <a:rPr lang="en-US" sz="2100" dirty="0">
                <a:latin typeface="Times New Roman" panose="02020603050405020304" pitchFamily="18" charset="0"/>
                <a:cs typeface="Times New Roman" panose="02020603050405020304" pitchFamily="18" charset="0"/>
              </a:rPr>
              <a:t>The need to consider asset retirement (e.g. nearing technical end-of-life)</a:t>
            </a:r>
          </a:p>
          <a:p>
            <a:pPr lvl="1">
              <a:lnSpc>
                <a:spcPct val="90000"/>
              </a:lnSpc>
            </a:pPr>
            <a:r>
              <a:rPr lang="en-US" sz="2100" dirty="0">
                <a:latin typeface="Times New Roman" panose="02020603050405020304" pitchFamily="18" charset="0"/>
                <a:cs typeface="Times New Roman" panose="02020603050405020304" pitchFamily="18" charset="0"/>
              </a:rPr>
              <a:t>The asset(s) is near its economic end-of-life </a:t>
            </a:r>
            <a:endParaRPr lang="en-US" sz="2100" dirty="0" smtClean="0">
              <a:latin typeface="Times New Roman" panose="02020603050405020304" pitchFamily="18" charset="0"/>
              <a:cs typeface="Times New Roman" panose="02020603050405020304" pitchFamily="18" charset="0"/>
            </a:endParaRPr>
          </a:p>
          <a:p>
            <a:pPr>
              <a:lnSpc>
                <a:spcPct val="90000"/>
              </a:lnSpc>
            </a:pPr>
            <a:r>
              <a:rPr lang="en-US" sz="2300" dirty="0" smtClean="0">
                <a:latin typeface="Times New Roman" panose="02020603050405020304" pitchFamily="18" charset="0"/>
                <a:cs typeface="Times New Roman" panose="02020603050405020304" pitchFamily="18" charset="0"/>
              </a:rPr>
              <a:t>Economic end-of-life is when </a:t>
            </a:r>
            <a:r>
              <a:rPr lang="en-US" sz="2300" dirty="0">
                <a:latin typeface="Times New Roman" panose="02020603050405020304" pitchFamily="18" charset="0"/>
                <a:cs typeface="Times New Roman" panose="02020603050405020304" pitchFamily="18" charset="0"/>
              </a:rPr>
              <a:t>the expected service cost of continued operation (i.e. </a:t>
            </a:r>
            <a:r>
              <a:rPr lang="en-US" sz="2300" dirty="0" smtClean="0">
                <a:latin typeface="Times New Roman" panose="02020603050405020304" pitchFamily="18" charset="0"/>
                <a:cs typeface="Times New Roman" panose="02020603050405020304" pitchFamily="18" charset="0"/>
              </a:rPr>
              <a:t>‘BAU’ </a:t>
            </a:r>
            <a:r>
              <a:rPr lang="en-US" sz="2300" dirty="0">
                <a:latin typeface="Times New Roman" panose="02020603050405020304" pitchFamily="18" charset="0"/>
                <a:cs typeface="Times New Roman" panose="02020603050405020304" pitchFamily="18" charset="0"/>
              </a:rPr>
              <a:t>or ‘base case’) is greater than the expected service cost of other available options (which may or may not require investment</a:t>
            </a:r>
            <a:r>
              <a:rPr lang="en-US" sz="2300" dirty="0" smtClean="0">
                <a:latin typeface="Times New Roman" panose="02020603050405020304" pitchFamily="18" charset="0"/>
                <a:cs typeface="Times New Roman" panose="02020603050405020304" pitchFamily="18" charset="0"/>
              </a:rPr>
              <a:t>)</a:t>
            </a:r>
          </a:p>
          <a:p>
            <a:pPr>
              <a:lnSpc>
                <a:spcPct val="90000"/>
              </a:lnSpc>
            </a:pPr>
            <a:r>
              <a:rPr lang="en-US" sz="2300" dirty="0" smtClean="0">
                <a:latin typeface="Times New Roman" panose="02020603050405020304" pitchFamily="18" charset="0"/>
                <a:cs typeface="Times New Roman" panose="02020603050405020304" pitchFamily="18" charset="0"/>
              </a:rPr>
              <a:t>Where </a:t>
            </a:r>
            <a:r>
              <a:rPr lang="en-US" sz="2300" dirty="0">
                <a:latin typeface="Times New Roman" panose="02020603050405020304" pitchFamily="18" charset="0"/>
                <a:cs typeface="Times New Roman" panose="02020603050405020304" pitchFamily="18" charset="0"/>
              </a:rPr>
              <a:t>at least one other option provides the required service levels at a lower long run service cost than the ‘base case</a:t>
            </a:r>
            <a:r>
              <a:rPr lang="en-US" sz="2300" dirty="0" smtClean="0">
                <a:latin typeface="Times New Roman" panose="02020603050405020304" pitchFamily="18" charset="0"/>
                <a:cs typeface="Times New Roman" panose="02020603050405020304" pitchFamily="18" charset="0"/>
              </a:rPr>
              <a:t>’, </a:t>
            </a:r>
            <a:r>
              <a:rPr lang="en-US" sz="2300" dirty="0">
                <a:latin typeface="Times New Roman" panose="02020603050405020304" pitchFamily="18" charset="0"/>
                <a:cs typeface="Times New Roman" panose="02020603050405020304" pitchFamily="18" charset="0"/>
              </a:rPr>
              <a:t>then the asset is at the end of its economic life and retirement is </a:t>
            </a:r>
            <a:r>
              <a:rPr lang="en-US" sz="2300" dirty="0" smtClean="0">
                <a:latin typeface="Times New Roman" panose="02020603050405020304" pitchFamily="18" charset="0"/>
                <a:cs typeface="Times New Roman" panose="02020603050405020304" pitchFamily="18" charset="0"/>
              </a:rPr>
              <a:t>indicated</a:t>
            </a:r>
            <a:endParaRPr lang="en-US" sz="2300" dirty="0">
              <a:latin typeface="Times New Roman" panose="02020603050405020304" pitchFamily="18" charset="0"/>
              <a:cs typeface="Times New Roman" panose="02020603050405020304" pitchFamily="18" charset="0"/>
            </a:endParaRPr>
          </a:p>
          <a:p>
            <a:endParaRPr lang="en-US" sz="23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latin typeface="Times New Roman" panose="02020603050405020304" pitchFamily="18" charset="0"/>
                <a:cs typeface="Times New Roman" panose="02020603050405020304" pitchFamily="18" charset="0"/>
              </a:rPr>
              <a:t>Tuesday, 25 September </a:t>
            </a:r>
            <a:r>
              <a:rPr lang="en-AU" dirty="0" smtClean="0">
                <a:latin typeface="Times New Roman" panose="02020603050405020304" pitchFamily="18" charset="0"/>
                <a:cs typeface="Times New Roman" panose="02020603050405020304" pitchFamily="18" charset="0"/>
              </a:rPr>
              <a:t>2018</a:t>
            </a:r>
            <a:endParaRPr lang="en-AU"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C518DD61-912A-41E2-906A-C114684E7D09}" type="slidenum">
              <a:rPr lang="en-AU" smtClean="0">
                <a:latin typeface="Times New Roman" panose="02020603050405020304" pitchFamily="18" charset="0"/>
                <a:cs typeface="Times New Roman" panose="02020603050405020304" pitchFamily="18" charset="0"/>
              </a:rPr>
              <a:pPr/>
              <a:t>10</a:t>
            </a:fld>
            <a:endParaRPr lang="en-AU">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114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2 – The asset </a:t>
            </a:r>
            <a:r>
              <a:rPr lang="en-US" sz="3500" dirty="0" smtClean="0">
                <a:latin typeface="Times New Roman" panose="02020603050405020304" pitchFamily="18" charset="0"/>
                <a:cs typeface="Times New Roman" panose="02020603050405020304" pitchFamily="18" charset="0"/>
              </a:rPr>
              <a:t>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2160589"/>
            <a:ext cx="9139527" cy="4163802"/>
          </a:xfrm>
        </p:spPr>
        <p:txBody>
          <a:bodyPr>
            <a:normAutofit/>
          </a:bodyPr>
          <a:lstStyle/>
          <a:p>
            <a:r>
              <a:rPr lang="en-US" sz="2000" dirty="0">
                <a:latin typeface="Times New Roman" panose="02020603050405020304" pitchFamily="18" charset="0"/>
                <a:cs typeface="Times New Roman" panose="02020603050405020304" pitchFamily="18" charset="0"/>
              </a:rPr>
              <a:t>Having demonstrated asset </a:t>
            </a:r>
            <a:r>
              <a:rPr lang="en-US" sz="2000" dirty="0" smtClean="0">
                <a:latin typeface="Times New Roman" panose="02020603050405020304" pitchFamily="18" charset="0"/>
                <a:cs typeface="Times New Roman" panose="02020603050405020304" pitchFamily="18" charset="0"/>
              </a:rPr>
              <a:t>retirement/de-rating </a:t>
            </a:r>
            <a:r>
              <a:rPr lang="en-US" sz="2000" dirty="0">
                <a:latin typeface="Times New Roman" panose="02020603050405020304" pitchFamily="18" charset="0"/>
                <a:cs typeface="Times New Roman" panose="02020603050405020304" pitchFamily="18" charset="0"/>
              </a:rPr>
              <a:t>is </a:t>
            </a:r>
            <a:r>
              <a:rPr lang="en-US" sz="2000" dirty="0" smtClean="0">
                <a:latin typeface="Times New Roman" panose="02020603050405020304" pitchFamily="18" charset="0"/>
                <a:cs typeface="Times New Roman" panose="02020603050405020304" pitchFamily="18" charset="0"/>
              </a:rPr>
              <a:t>efficient, this second </a:t>
            </a:r>
            <a:r>
              <a:rPr lang="en-US" sz="2000" dirty="0">
                <a:latin typeface="Times New Roman" panose="02020603050405020304" pitchFamily="18" charset="0"/>
                <a:cs typeface="Times New Roman" panose="02020603050405020304" pitchFamily="18" charset="0"/>
              </a:rPr>
              <a:t>leg of the decision </a:t>
            </a:r>
            <a:r>
              <a:rPr lang="en-US" sz="2000" dirty="0" smtClean="0">
                <a:latin typeface="Times New Roman" panose="02020603050405020304" pitchFamily="18" charset="0"/>
                <a:cs typeface="Times New Roman" panose="02020603050405020304" pitchFamily="18" charset="0"/>
              </a:rPr>
              <a:t>needs to be further considered - choosing </a:t>
            </a:r>
            <a:r>
              <a:rPr lang="en-US" sz="2000" dirty="0">
                <a:latin typeface="Times New Roman" panose="02020603050405020304" pitchFamily="18" charset="0"/>
                <a:cs typeface="Times New Roman" panose="02020603050405020304" pitchFamily="18" charset="0"/>
              </a:rPr>
              <a:t>the best option (or combination of options) to </a:t>
            </a:r>
            <a:r>
              <a:rPr lang="en-US" sz="2000" dirty="0" smtClean="0">
                <a:latin typeface="Times New Roman" panose="02020603050405020304" pitchFamily="18" charset="0"/>
                <a:cs typeface="Times New Roman" panose="02020603050405020304" pitchFamily="18" charset="0"/>
              </a:rPr>
              <a:t>provide/maintain </a:t>
            </a:r>
            <a:r>
              <a:rPr lang="en-US" sz="2000" dirty="0">
                <a:latin typeface="Times New Roman" panose="02020603050405020304" pitchFamily="18" charset="0"/>
                <a:cs typeface="Times New Roman" panose="02020603050405020304" pitchFamily="18" charset="0"/>
              </a:rPr>
              <a:t>the service levels (to the extent required) at a lowest </a:t>
            </a:r>
            <a:r>
              <a:rPr lang="en-US" sz="2000" dirty="0" smtClean="0">
                <a:latin typeface="Times New Roman" panose="02020603050405020304" pitchFamily="18" charset="0"/>
                <a:cs typeface="Times New Roman" panose="02020603050405020304" pitchFamily="18" charset="0"/>
              </a:rPr>
              <a:t>cost</a:t>
            </a:r>
          </a:p>
          <a:p>
            <a:r>
              <a:rPr lang="en-US" sz="2000" dirty="0" smtClean="0">
                <a:latin typeface="Times New Roman" panose="02020603050405020304" pitchFamily="18" charset="0"/>
                <a:cs typeface="Times New Roman" panose="02020603050405020304" pitchFamily="18" charset="0"/>
              </a:rPr>
              <a:t>Assuming </a:t>
            </a:r>
            <a:r>
              <a:rPr lang="en-US" sz="2000" dirty="0">
                <a:latin typeface="Times New Roman" panose="02020603050405020304" pitchFamily="18" charset="0"/>
                <a:cs typeface="Times New Roman" panose="02020603050405020304" pitchFamily="18" charset="0"/>
              </a:rPr>
              <a:t>there is an ongoing need for the service, then options to efficiently maintain the required service levels following asset retirement/de-rating need to be </a:t>
            </a:r>
            <a:r>
              <a:rPr lang="en-US" sz="2000" dirty="0" smtClean="0">
                <a:latin typeface="Times New Roman" panose="02020603050405020304" pitchFamily="18" charset="0"/>
                <a:cs typeface="Times New Roman" panose="02020603050405020304" pitchFamily="18" charset="0"/>
              </a:rPr>
              <a:t>considered</a:t>
            </a:r>
          </a:p>
          <a:p>
            <a:r>
              <a:rPr lang="en-US" sz="2000" dirty="0" smtClean="0">
                <a:latin typeface="Times New Roman" panose="02020603050405020304" pitchFamily="18" charset="0"/>
                <a:cs typeface="Times New Roman" panose="02020603050405020304" pitchFamily="18" charset="0"/>
              </a:rPr>
              <a:t>Depending on the approach adopted, the first and second legs of the asset management decision could be combined, assessed iteratively, or in a linear process of increasing detail</a:t>
            </a: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11</a:t>
            </a:fld>
            <a:endParaRPr lang="en-AU"/>
          </a:p>
        </p:txBody>
      </p:sp>
    </p:spTree>
    <p:extLst>
      <p:ext uri="{BB962C8B-B14F-4D97-AF65-F5344CB8AC3E}">
        <p14:creationId xmlns:p14="http://schemas.microsoft.com/office/powerpoint/2010/main" val="1530133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2 – The asset </a:t>
            </a:r>
            <a:r>
              <a:rPr lang="en-US" sz="3500" dirty="0" smtClean="0">
                <a:latin typeface="Times New Roman" panose="02020603050405020304" pitchFamily="18" charset="0"/>
                <a:cs typeface="Times New Roman" panose="02020603050405020304" pitchFamily="18" charset="0"/>
              </a:rPr>
              <a:t>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407" y="1796180"/>
            <a:ext cx="9885872" cy="4668119"/>
          </a:xfrm>
        </p:spPr>
        <p:txBody>
          <a:bodyPr>
            <a:noAutofit/>
          </a:bodyPr>
          <a:lstStyle/>
          <a:p>
            <a:pPr>
              <a:lnSpc>
                <a:spcPct val="90000"/>
              </a:lnSpc>
            </a:pPr>
            <a:r>
              <a:rPr lang="en-US" sz="2000" dirty="0">
                <a:latin typeface="Times New Roman" panose="02020603050405020304" pitchFamily="18" charset="0"/>
                <a:cs typeface="Times New Roman" panose="02020603050405020304" pitchFamily="18" charset="0"/>
              </a:rPr>
              <a:t>The Application Note </a:t>
            </a:r>
            <a:r>
              <a:rPr lang="en-US" sz="2000" dirty="0" smtClean="0">
                <a:latin typeface="Times New Roman" panose="02020603050405020304" pitchFamily="18" charset="0"/>
                <a:cs typeface="Times New Roman" panose="02020603050405020304" pitchFamily="18" charset="0"/>
              </a:rPr>
              <a:t>suggests </a:t>
            </a:r>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above approach for asset </a:t>
            </a:r>
            <a:r>
              <a:rPr lang="en-US" sz="2000" dirty="0">
                <a:latin typeface="Times New Roman" panose="02020603050405020304" pitchFamily="18" charset="0"/>
                <a:cs typeface="Times New Roman" panose="02020603050405020304" pitchFamily="18" charset="0"/>
              </a:rPr>
              <a:t>retirement/de-rating decisions</a:t>
            </a:r>
          </a:p>
          <a:p>
            <a:pPr>
              <a:lnSpc>
                <a:spcPct val="90000"/>
              </a:lnSpc>
            </a:pPr>
            <a:r>
              <a:rPr lang="en-US" sz="2000" dirty="0">
                <a:latin typeface="Times New Roman" panose="02020603050405020304" pitchFamily="18" charset="0"/>
                <a:cs typeface="Times New Roman" panose="02020603050405020304" pitchFamily="18" charset="0"/>
              </a:rPr>
              <a:t>The approach quantifies (i.e. </a:t>
            </a:r>
            <a:r>
              <a:rPr lang="en-US" sz="2000" dirty="0" err="1">
                <a:latin typeface="Times New Roman" panose="02020603050405020304" pitchFamily="18" charset="0"/>
                <a:cs typeface="Times New Roman" panose="02020603050405020304" pitchFamily="18" charset="0"/>
              </a:rPr>
              <a:t>monetises</a:t>
            </a:r>
            <a:r>
              <a:rPr lang="en-US" sz="2000" dirty="0">
                <a:latin typeface="Times New Roman" panose="02020603050405020304" pitchFamily="18" charset="0"/>
                <a:cs typeface="Times New Roman" panose="02020603050405020304" pitchFamily="18" charset="0"/>
              </a:rPr>
              <a:t>) service costs across </a:t>
            </a:r>
            <a:r>
              <a:rPr lang="en-US" sz="2000" dirty="0" smtClean="0">
                <a:latin typeface="Times New Roman" panose="02020603050405020304" pitchFamily="18" charset="0"/>
                <a:cs typeface="Times New Roman" panose="02020603050405020304" pitchFamily="18" charset="0"/>
              </a:rPr>
              <a:t>alternative </a:t>
            </a:r>
            <a:r>
              <a:rPr lang="en-US" sz="2000" dirty="0">
                <a:latin typeface="Times New Roman" panose="02020603050405020304" pitchFamily="18" charset="0"/>
                <a:cs typeface="Times New Roman" panose="02020603050405020304" pitchFamily="18" charset="0"/>
              </a:rPr>
              <a:t>options </a:t>
            </a:r>
            <a:r>
              <a:rPr lang="en-US" sz="2000" dirty="0" smtClean="0">
                <a:latin typeface="Times New Roman" panose="02020603050405020304" pitchFamily="18" charset="0"/>
                <a:cs typeface="Times New Roman" panose="02020603050405020304" pitchFamily="18" charset="0"/>
              </a:rPr>
              <a:t>based on options </a:t>
            </a:r>
            <a:r>
              <a:rPr lang="en-US" sz="2000" dirty="0">
                <a:latin typeface="Times New Roman" panose="02020603050405020304" pitchFamily="18" charset="0"/>
                <a:cs typeface="Times New Roman" panose="02020603050405020304" pitchFamily="18" charset="0"/>
              </a:rPr>
              <a:t>analysis </a:t>
            </a:r>
            <a:r>
              <a:rPr lang="en-US" sz="2000" dirty="0" smtClean="0">
                <a:latin typeface="Times New Roman" panose="02020603050405020304" pitchFamily="18" charset="0"/>
                <a:cs typeface="Times New Roman" panose="02020603050405020304" pitchFamily="18" charset="0"/>
              </a:rPr>
              <a:t>that:</a:t>
            </a:r>
            <a:endParaRPr lang="en-US" sz="20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Identifies the </a:t>
            </a:r>
            <a:r>
              <a:rPr lang="en-US" sz="1800" dirty="0">
                <a:latin typeface="Times New Roman" panose="02020603050405020304" pitchFamily="18" charset="0"/>
                <a:cs typeface="Times New Roman" panose="02020603050405020304" pitchFamily="18" charset="0"/>
              </a:rPr>
              <a:t>asset’s purpose (i.e. service </a:t>
            </a:r>
            <a:r>
              <a:rPr lang="en-US" sz="1800" dirty="0" smtClean="0">
                <a:latin typeface="Times New Roman" panose="02020603050405020304" pitchFamily="18" charset="0"/>
                <a:cs typeface="Times New Roman" panose="02020603050405020304" pitchFamily="18" charset="0"/>
              </a:rPr>
              <a:t>levels required) </a:t>
            </a:r>
            <a:r>
              <a:rPr lang="en-US" sz="1800" dirty="0">
                <a:latin typeface="Times New Roman" panose="02020603050405020304" pitchFamily="18" charset="0"/>
                <a:cs typeface="Times New Roman" panose="02020603050405020304" pitchFamily="18" charset="0"/>
              </a:rPr>
              <a:t>for the foreseeable </a:t>
            </a:r>
            <a:r>
              <a:rPr lang="en-US" sz="1800" dirty="0" smtClean="0">
                <a:latin typeface="Times New Roman" panose="02020603050405020304" pitchFamily="18" charset="0"/>
                <a:cs typeface="Times New Roman" panose="02020603050405020304" pitchFamily="18" charset="0"/>
              </a:rPr>
              <a:t>future</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Quantifies the </a:t>
            </a:r>
            <a:r>
              <a:rPr lang="en-US" sz="1800" dirty="0">
                <a:latin typeface="Times New Roman" panose="02020603050405020304" pitchFamily="18" charset="0"/>
                <a:cs typeface="Times New Roman" panose="02020603050405020304" pitchFamily="18" charset="0"/>
              </a:rPr>
              <a:t>expected service cost of the asset remaining in </a:t>
            </a:r>
            <a:r>
              <a:rPr lang="en-US" sz="1800" dirty="0" smtClean="0">
                <a:latin typeface="Times New Roman" panose="02020603050405020304" pitchFamily="18" charset="0"/>
                <a:cs typeface="Times New Roman" panose="02020603050405020304" pitchFamily="18" charset="0"/>
              </a:rPr>
              <a:t>service – the ‘</a:t>
            </a:r>
            <a:r>
              <a:rPr lang="en-US" sz="1800" dirty="0">
                <a:latin typeface="Times New Roman" panose="02020603050405020304" pitchFamily="18" charset="0"/>
                <a:cs typeface="Times New Roman" panose="02020603050405020304" pitchFamily="18" charset="0"/>
              </a:rPr>
              <a:t>business as </a:t>
            </a:r>
            <a:r>
              <a:rPr lang="en-US" sz="1800" dirty="0" smtClean="0">
                <a:latin typeface="Times New Roman" panose="02020603050405020304" pitchFamily="18" charset="0"/>
                <a:cs typeface="Times New Roman" panose="02020603050405020304" pitchFamily="18" charset="0"/>
              </a:rPr>
              <a:t>usual’, base case or counterfactual</a:t>
            </a:r>
          </a:p>
          <a:p>
            <a:pPr lvl="1"/>
            <a:r>
              <a:rPr lang="en-US" sz="1800" dirty="0" smtClean="0">
                <a:latin typeface="Times New Roman" panose="02020603050405020304" pitchFamily="18" charset="0"/>
                <a:cs typeface="Times New Roman" panose="02020603050405020304" pitchFamily="18" charset="0"/>
              </a:rPr>
              <a:t>Applies a simplified but robust assessment of risks or uncertainty to quantify all relevant costs</a:t>
            </a:r>
          </a:p>
          <a:p>
            <a:pPr lvl="1"/>
            <a:r>
              <a:rPr lang="en-US" sz="1800" dirty="0" smtClean="0">
                <a:latin typeface="Times New Roman" panose="02020603050405020304" pitchFamily="18" charset="0"/>
                <a:cs typeface="Times New Roman" panose="02020603050405020304" pitchFamily="18" charset="0"/>
              </a:rPr>
              <a:t>Identifies options that efficiently maintain the required </a:t>
            </a:r>
            <a:r>
              <a:rPr lang="en-US" sz="1800" dirty="0">
                <a:latin typeface="Times New Roman" panose="02020603050405020304" pitchFamily="18" charset="0"/>
                <a:cs typeface="Times New Roman" panose="02020603050405020304" pitchFamily="18" charset="0"/>
              </a:rPr>
              <a:t>service </a:t>
            </a:r>
            <a:r>
              <a:rPr lang="en-US" sz="1800" dirty="0" smtClean="0">
                <a:latin typeface="Times New Roman" panose="02020603050405020304" pitchFamily="18" charset="0"/>
                <a:cs typeface="Times New Roman" panose="02020603050405020304" pitchFamily="18" charset="0"/>
              </a:rPr>
              <a:t>level outcomes</a:t>
            </a:r>
          </a:p>
          <a:p>
            <a:pPr lvl="1"/>
            <a:r>
              <a:rPr lang="en-US" sz="1800" dirty="0">
                <a:latin typeface="Times New Roman" panose="02020603050405020304" pitchFamily="18" charset="0"/>
                <a:cs typeface="Times New Roman" panose="02020603050405020304" pitchFamily="18" charset="0"/>
              </a:rPr>
              <a:t>Q</a:t>
            </a:r>
            <a:r>
              <a:rPr lang="en-US" sz="1800" dirty="0" smtClean="0">
                <a:latin typeface="Times New Roman" panose="02020603050405020304" pitchFamily="18" charset="0"/>
                <a:cs typeface="Times New Roman" panose="02020603050405020304" pitchFamily="18" charset="0"/>
              </a:rPr>
              <a:t>uantifies </a:t>
            </a:r>
            <a:r>
              <a:rPr lang="en-US" sz="1800" dirty="0">
                <a:latin typeface="Times New Roman" panose="02020603050405020304" pitchFamily="18" charset="0"/>
                <a:cs typeface="Times New Roman" panose="02020603050405020304" pitchFamily="18" charset="0"/>
              </a:rPr>
              <a:t>the expected service cost of each option (or combination of options)</a:t>
            </a:r>
          </a:p>
          <a:p>
            <a:pPr lvl="1"/>
            <a:r>
              <a:rPr lang="en-US" sz="1800" dirty="0" smtClean="0">
                <a:latin typeface="Times New Roman" panose="02020603050405020304" pitchFamily="18" charset="0"/>
                <a:cs typeface="Times New Roman" panose="02020603050405020304" pitchFamily="18" charset="0"/>
              </a:rPr>
              <a:t>Selects the efficient option (or combination of options) that </a:t>
            </a:r>
            <a:r>
              <a:rPr lang="en-US" sz="1800" dirty="0" err="1" smtClean="0">
                <a:latin typeface="Times New Roman" panose="02020603050405020304" pitchFamily="18" charset="0"/>
                <a:cs typeface="Times New Roman" panose="02020603050405020304" pitchFamily="18" charset="0"/>
              </a:rPr>
              <a:t>minimises</a:t>
            </a:r>
            <a:r>
              <a:rPr lang="en-US" sz="1800" dirty="0" smtClean="0">
                <a:latin typeface="Times New Roman" panose="02020603050405020304" pitchFamily="18" charset="0"/>
                <a:cs typeface="Times New Roman" panose="02020603050405020304" pitchFamily="18" charset="0"/>
              </a:rPr>
              <a:t> total expected service cost compared to the ‘business as usual’ case</a:t>
            </a:r>
          </a:p>
          <a:p>
            <a:pPr lvl="1"/>
            <a:r>
              <a:rPr lang="en-US" sz="1800" dirty="0" smtClean="0">
                <a:latin typeface="Times New Roman" panose="02020603050405020304" pitchFamily="18" charset="0"/>
                <a:cs typeface="Times New Roman" panose="02020603050405020304" pitchFamily="18" charset="0"/>
              </a:rPr>
              <a:t>Determines the </a:t>
            </a:r>
            <a:r>
              <a:rPr lang="en-US" sz="1800" dirty="0">
                <a:latin typeface="Times New Roman" panose="02020603050405020304" pitchFamily="18" charset="0"/>
                <a:cs typeface="Times New Roman" panose="02020603050405020304" pitchFamily="18" charset="0"/>
              </a:rPr>
              <a:t>expected economically efficient timing </a:t>
            </a:r>
            <a:r>
              <a:rPr lang="en-US" sz="1800" dirty="0" smtClean="0">
                <a:latin typeface="Times New Roman" panose="02020603050405020304" pitchFamily="18" charset="0"/>
                <a:cs typeface="Times New Roman" panose="02020603050405020304" pitchFamily="18" charset="0"/>
              </a:rPr>
              <a:t>of the options of combination of options</a:t>
            </a:r>
            <a:endParaRPr lang="en-US" sz="18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12</a:t>
            </a:fld>
            <a:endParaRPr lang="en-AU"/>
          </a:p>
        </p:txBody>
      </p:sp>
    </p:spTree>
    <p:extLst>
      <p:ext uri="{BB962C8B-B14F-4D97-AF65-F5344CB8AC3E}">
        <p14:creationId xmlns:p14="http://schemas.microsoft.com/office/powerpoint/2010/main" val="715844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2 – The asset </a:t>
            </a:r>
            <a:r>
              <a:rPr lang="en-US" sz="3500" dirty="0" smtClean="0">
                <a:latin typeface="Times New Roman" panose="02020603050405020304" pitchFamily="18" charset="0"/>
                <a:cs typeface="Times New Roman" panose="02020603050405020304" pitchFamily="18" charset="0"/>
              </a:rPr>
              <a:t>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2160589"/>
            <a:ext cx="8880735" cy="4163802"/>
          </a:xfrm>
        </p:spPr>
        <p:txBody>
          <a:bodyPr>
            <a:normAutofit/>
          </a:bodyPr>
          <a:lstStyle/>
          <a:p>
            <a:r>
              <a:rPr lang="en-US" sz="2000" dirty="0" smtClean="0">
                <a:latin typeface="Times New Roman" panose="02020603050405020304" pitchFamily="18" charset="0"/>
                <a:cs typeface="Times New Roman" panose="02020603050405020304" pitchFamily="18" charset="0"/>
              </a:rPr>
              <a:t>In the Application Note, options analysis provides the foundation for:</a:t>
            </a:r>
          </a:p>
          <a:p>
            <a:pPr lvl="1"/>
            <a:r>
              <a:rPr lang="en-US" sz="1800" dirty="0" smtClean="0">
                <a:latin typeface="Times New Roman" panose="02020603050405020304" pitchFamily="18" charset="0"/>
                <a:cs typeface="Times New Roman" panose="02020603050405020304" pitchFamily="18" charset="0"/>
              </a:rPr>
              <a:t>deciding if asset retirement/de-rating is prudent and efficient</a:t>
            </a:r>
          </a:p>
          <a:p>
            <a:pPr lvl="1"/>
            <a:r>
              <a:rPr lang="en-US" sz="1800" dirty="0" smtClean="0">
                <a:latin typeface="Times New Roman" panose="02020603050405020304" pitchFamily="18" charset="0"/>
                <a:cs typeface="Times New Roman" panose="02020603050405020304" pitchFamily="18" charset="0"/>
              </a:rPr>
              <a:t>deciding what is the prudent and efficient option (or combination of options) to pursue subsequent to an asset retirement/de-rating to maintain the service levels</a:t>
            </a:r>
          </a:p>
          <a:p>
            <a:pPr lvl="1"/>
            <a:r>
              <a:rPr lang="en-US" sz="1800" dirty="0" smtClean="0">
                <a:latin typeface="Times New Roman" panose="02020603050405020304" pitchFamily="18" charset="0"/>
                <a:cs typeface="Times New Roman" panose="02020603050405020304" pitchFamily="18" charset="0"/>
              </a:rPr>
              <a:t>establishing prudent and efficient timing</a:t>
            </a:r>
          </a:p>
          <a:p>
            <a:r>
              <a:rPr lang="en-US" sz="2000" dirty="0" smtClean="0">
                <a:latin typeface="Times New Roman" panose="02020603050405020304" pitchFamily="18" charset="0"/>
                <a:cs typeface="Times New Roman" panose="02020603050405020304" pitchFamily="18" charset="0"/>
              </a:rPr>
              <a:t>In all cases the preferred option(s) is the option that </a:t>
            </a:r>
            <a:r>
              <a:rPr lang="en-US" sz="2000" dirty="0" err="1" smtClean="0">
                <a:latin typeface="Times New Roman" panose="02020603050405020304" pitchFamily="18" charset="0"/>
                <a:cs typeface="Times New Roman" panose="02020603050405020304" pitchFamily="18" charset="0"/>
              </a:rPr>
              <a:t>maximises</a:t>
            </a:r>
            <a:r>
              <a:rPr lang="en-US" sz="2000" dirty="0" smtClean="0">
                <a:latin typeface="Times New Roman" panose="02020603050405020304" pitchFamily="18" charset="0"/>
                <a:cs typeface="Times New Roman" panose="02020603050405020304" pitchFamily="18" charset="0"/>
              </a:rPr>
              <a:t> net economic benefit</a:t>
            </a:r>
            <a:endParaRPr lang="en-AU" sz="2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13</a:t>
            </a:fld>
            <a:endParaRPr lang="en-AU"/>
          </a:p>
        </p:txBody>
      </p:sp>
    </p:spTree>
    <p:extLst>
      <p:ext uri="{BB962C8B-B14F-4D97-AF65-F5344CB8AC3E}">
        <p14:creationId xmlns:p14="http://schemas.microsoft.com/office/powerpoint/2010/main" val="1284020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2 – The asset </a:t>
            </a:r>
            <a:r>
              <a:rPr lang="en-US" sz="3500" dirty="0" smtClean="0">
                <a:latin typeface="Times New Roman" panose="02020603050405020304" pitchFamily="18" charset="0"/>
                <a:cs typeface="Times New Roman" panose="02020603050405020304" pitchFamily="18" charset="0"/>
              </a:rPr>
              <a:t>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52969"/>
            <a:ext cx="9286176" cy="3880773"/>
          </a:xfrm>
        </p:spPr>
        <p:txBody>
          <a:bodyPr>
            <a:noAutofit/>
          </a:bodyPr>
          <a:lstStyle/>
          <a:p>
            <a:r>
              <a:rPr lang="en-US" sz="2000" dirty="0">
                <a:latin typeface="Times New Roman" panose="02020603050405020304" pitchFamily="18" charset="0"/>
                <a:cs typeface="Times New Roman" panose="02020603050405020304" pitchFamily="18" charset="0"/>
              </a:rPr>
              <a:t>The Application Note </a:t>
            </a:r>
            <a:r>
              <a:rPr lang="en-US" sz="2000" dirty="0" smtClean="0">
                <a:latin typeface="Times New Roman" panose="02020603050405020304" pitchFamily="18" charset="0"/>
                <a:cs typeface="Times New Roman" panose="02020603050405020304" pitchFamily="18" charset="0"/>
              </a:rPr>
              <a:t>also highlights some important considerations:</a:t>
            </a:r>
          </a:p>
          <a:p>
            <a:pPr lvl="1"/>
            <a:r>
              <a:rPr lang="en-US" sz="1800" dirty="0" smtClean="0">
                <a:latin typeface="Times New Roman" panose="02020603050405020304" pitchFamily="18" charset="0"/>
                <a:cs typeface="Times New Roman" panose="02020603050405020304" pitchFamily="18" charset="0"/>
              </a:rPr>
              <a:t>changes </a:t>
            </a:r>
            <a:r>
              <a:rPr lang="en-US" sz="1800" dirty="0">
                <a:latin typeface="Times New Roman" panose="02020603050405020304" pitchFamily="18" charset="0"/>
                <a:cs typeface="Times New Roman" panose="02020603050405020304" pitchFamily="18" charset="0"/>
              </a:rPr>
              <a:t>to service level </a:t>
            </a:r>
            <a:r>
              <a:rPr lang="en-US" sz="1800" dirty="0" smtClean="0">
                <a:latin typeface="Times New Roman" panose="02020603050405020304" pitchFamily="18" charset="0"/>
                <a:cs typeface="Times New Roman" panose="02020603050405020304" pitchFamily="18" charset="0"/>
              </a:rPr>
              <a:t>requirements</a:t>
            </a:r>
          </a:p>
          <a:p>
            <a:pPr lvl="1"/>
            <a:r>
              <a:rPr lang="en-US" sz="1800" dirty="0" smtClean="0">
                <a:latin typeface="Times New Roman" panose="02020603050405020304" pitchFamily="18" charset="0"/>
                <a:cs typeface="Times New Roman" panose="02020603050405020304" pitchFamily="18" charset="0"/>
              </a:rPr>
              <a:t>changes </a:t>
            </a:r>
            <a:r>
              <a:rPr lang="en-US" sz="1800" dirty="0">
                <a:latin typeface="Times New Roman" panose="02020603050405020304" pitchFamily="18" charset="0"/>
                <a:cs typeface="Times New Roman" panose="02020603050405020304" pitchFamily="18" charset="0"/>
              </a:rPr>
              <a:t>in the operating </a:t>
            </a:r>
            <a:r>
              <a:rPr lang="en-US" sz="1800" dirty="0" smtClean="0">
                <a:latin typeface="Times New Roman" panose="02020603050405020304" pitchFamily="18" charset="0"/>
                <a:cs typeface="Times New Roman" panose="02020603050405020304" pitchFamily="18" charset="0"/>
              </a:rPr>
              <a:t>environment</a:t>
            </a:r>
          </a:p>
          <a:p>
            <a:pPr lvl="1"/>
            <a:r>
              <a:rPr lang="en-US" sz="1800" dirty="0" smtClean="0">
                <a:latin typeface="Times New Roman" panose="02020603050405020304" pitchFamily="18" charset="0"/>
                <a:cs typeface="Times New Roman" panose="02020603050405020304" pitchFamily="18" charset="0"/>
              </a:rPr>
              <a:t>changes </a:t>
            </a:r>
            <a:r>
              <a:rPr lang="en-US" sz="1800" dirty="0">
                <a:latin typeface="Times New Roman" panose="02020603050405020304" pitchFamily="18" charset="0"/>
                <a:cs typeface="Times New Roman" panose="02020603050405020304" pitchFamily="18" charset="0"/>
              </a:rPr>
              <a:t>in consumer preferences or </a:t>
            </a:r>
            <a:r>
              <a:rPr lang="en-US" sz="1800" dirty="0" smtClean="0">
                <a:latin typeface="Times New Roman" panose="02020603050405020304" pitchFamily="18" charset="0"/>
                <a:cs typeface="Times New Roman" panose="02020603050405020304" pitchFamily="18" charset="0"/>
              </a:rPr>
              <a:t>requirements</a:t>
            </a:r>
          </a:p>
          <a:p>
            <a:pPr lvl="1"/>
            <a:r>
              <a:rPr lang="en-US" sz="1800" dirty="0" smtClean="0">
                <a:latin typeface="Times New Roman" panose="02020603050405020304" pitchFamily="18" charset="0"/>
                <a:cs typeface="Times New Roman" panose="02020603050405020304" pitchFamily="18" charset="0"/>
              </a:rPr>
              <a:t>non-network options and changing technology </a:t>
            </a:r>
          </a:p>
          <a:p>
            <a:pPr lvl="1"/>
            <a:r>
              <a:rPr lang="en-US" sz="1800" dirty="0">
                <a:latin typeface="Times New Roman" panose="02020603050405020304" pitchFamily="18" charset="0"/>
                <a:cs typeface="Times New Roman" panose="02020603050405020304" pitchFamily="18" charset="0"/>
              </a:rPr>
              <a:t>asset condition and </a:t>
            </a:r>
            <a:r>
              <a:rPr lang="en-US" sz="1800" dirty="0" smtClean="0">
                <a:latin typeface="Times New Roman" panose="02020603050405020304" pitchFamily="18" charset="0"/>
                <a:cs typeface="Times New Roman" panose="02020603050405020304" pitchFamily="18" charset="0"/>
              </a:rPr>
              <a:t>modes, </a:t>
            </a:r>
            <a:r>
              <a:rPr lang="en-US" sz="1800" dirty="0">
                <a:latin typeface="Times New Roman" panose="02020603050405020304" pitchFamily="18" charset="0"/>
                <a:cs typeface="Times New Roman" panose="02020603050405020304" pitchFamily="18" charset="0"/>
              </a:rPr>
              <a:t>and rates of asset </a:t>
            </a:r>
            <a:r>
              <a:rPr lang="en-US" sz="1800" dirty="0" smtClean="0">
                <a:latin typeface="Times New Roman" panose="02020603050405020304" pitchFamily="18" charset="0"/>
                <a:cs typeface="Times New Roman" panose="02020603050405020304" pitchFamily="18" charset="0"/>
              </a:rPr>
              <a:t>deterioration</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opportunities </a:t>
            </a:r>
            <a:r>
              <a:rPr lang="en-US" sz="1800" dirty="0">
                <a:latin typeface="Times New Roman" panose="02020603050405020304" pitchFamily="18" charset="0"/>
                <a:cs typeface="Times New Roman" panose="02020603050405020304" pitchFamily="18" charset="0"/>
              </a:rPr>
              <a:t>for lower cost solutions (which may occur before an asset reaches its technical end-of-life</a:t>
            </a:r>
            <a:r>
              <a:rPr lang="en-US" sz="1800" dirty="0" smtClean="0">
                <a:latin typeface="Times New Roman" panose="02020603050405020304" pitchFamily="18" charset="0"/>
                <a:cs typeface="Times New Roman" panose="02020603050405020304" pitchFamily="18" charset="0"/>
              </a:rPr>
              <a:t>)</a:t>
            </a:r>
            <a:endParaRPr lang="en-AU" sz="18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14</a:t>
            </a:fld>
            <a:endParaRPr lang="en-AU"/>
          </a:p>
        </p:txBody>
      </p:sp>
    </p:spTree>
    <p:extLst>
      <p:ext uri="{BB962C8B-B14F-4D97-AF65-F5344CB8AC3E}">
        <p14:creationId xmlns:p14="http://schemas.microsoft.com/office/powerpoint/2010/main" val="1339347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2 – The asset </a:t>
            </a:r>
            <a:r>
              <a:rPr lang="en-US" sz="3500" dirty="0" smtClean="0">
                <a:latin typeface="Times New Roman" panose="02020603050405020304" pitchFamily="18" charset="0"/>
                <a:cs typeface="Times New Roman" panose="02020603050405020304" pitchFamily="18" charset="0"/>
              </a:rPr>
              <a:t>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52969"/>
            <a:ext cx="9091506" cy="3880773"/>
          </a:xfrm>
        </p:spPr>
        <p:txBody>
          <a:bodyPr>
            <a:normAutofit/>
          </a:bodyPr>
          <a:lstStyle/>
          <a:p>
            <a:pPr marL="0" indent="0">
              <a:lnSpc>
                <a:spcPct val="90000"/>
              </a:lnSpc>
              <a:buNone/>
            </a:pPr>
            <a:r>
              <a:rPr lang="en-US" sz="2000" dirty="0">
                <a:latin typeface="Times New Roman" panose="02020603050405020304" pitchFamily="18" charset="0"/>
                <a:cs typeface="Times New Roman" panose="02020603050405020304" pitchFamily="18" charset="0"/>
              </a:rPr>
              <a:t>Deciding to de-rate an </a:t>
            </a:r>
            <a:r>
              <a:rPr lang="en-US" sz="2000" dirty="0" smtClean="0">
                <a:latin typeface="Times New Roman" panose="02020603050405020304" pitchFamily="18" charset="0"/>
                <a:cs typeface="Times New Roman" panose="02020603050405020304" pitchFamily="18" charset="0"/>
              </a:rPr>
              <a:t>asset:</a:t>
            </a:r>
            <a:endParaRPr lang="en-US" sz="2000" dirty="0">
              <a:latin typeface="Times New Roman" panose="02020603050405020304" pitchFamily="18" charset="0"/>
              <a:cs typeface="Times New Roman" panose="02020603050405020304" pitchFamily="18" charset="0"/>
            </a:endParaRPr>
          </a:p>
          <a:p>
            <a:pPr>
              <a:lnSpc>
                <a:spcPct val="90000"/>
              </a:lnSpc>
            </a:pPr>
            <a:r>
              <a:rPr lang="en-US" dirty="0" smtClean="0">
                <a:latin typeface="Times New Roman" panose="02020603050405020304" pitchFamily="18" charset="0"/>
                <a:cs typeface="Times New Roman" panose="02020603050405020304" pitchFamily="18" charset="0"/>
              </a:rPr>
              <a:t>Deciding to de-rate </a:t>
            </a:r>
            <a:r>
              <a:rPr lang="en-US" dirty="0">
                <a:latin typeface="Times New Roman" panose="02020603050405020304" pitchFamily="18" charset="0"/>
                <a:cs typeface="Times New Roman" panose="02020603050405020304" pitchFamily="18" charset="0"/>
              </a:rPr>
              <a:t>an asset is similar to an asset retirement decision in that it </a:t>
            </a:r>
            <a:r>
              <a:rPr lang="en-US" dirty="0" smtClean="0">
                <a:latin typeface="Times New Roman" panose="02020603050405020304" pitchFamily="18" charset="0"/>
                <a:cs typeface="Times New Roman" panose="02020603050405020304" pitchFamily="18" charset="0"/>
              </a:rPr>
              <a:t>involves a </a:t>
            </a:r>
            <a:r>
              <a:rPr lang="en-US" dirty="0">
                <a:latin typeface="Times New Roman" panose="02020603050405020304" pitchFamily="18" charset="0"/>
                <a:cs typeface="Times New Roman" panose="02020603050405020304" pitchFamily="18" charset="0"/>
              </a:rPr>
              <a:t>technical and economic </a:t>
            </a:r>
            <a:r>
              <a:rPr lang="en-US" dirty="0" smtClean="0">
                <a:latin typeface="Times New Roman" panose="02020603050405020304" pitchFamily="18" charset="0"/>
                <a:cs typeface="Times New Roman" panose="02020603050405020304" pitchFamily="18" charset="0"/>
              </a:rPr>
              <a:t>decision</a:t>
            </a:r>
            <a:endParaRPr lang="en-US" dirty="0">
              <a:latin typeface="Times New Roman" panose="02020603050405020304" pitchFamily="18" charset="0"/>
              <a:cs typeface="Times New Roman" panose="02020603050405020304" pitchFamily="18" charset="0"/>
            </a:endParaRPr>
          </a:p>
          <a:p>
            <a:pPr>
              <a:lnSpc>
                <a:spcPct val="90000"/>
              </a:lnSpc>
            </a:pPr>
            <a:r>
              <a:rPr lang="en-US" dirty="0" smtClean="0">
                <a:latin typeface="Times New Roman" panose="02020603050405020304" pitchFamily="18" charset="0"/>
                <a:cs typeface="Times New Roman" panose="02020603050405020304" pitchFamily="18" charset="0"/>
              </a:rPr>
              <a:t>Asset de-rating manages </a:t>
            </a:r>
            <a:r>
              <a:rPr lang="en-US" dirty="0">
                <a:latin typeface="Times New Roman" panose="02020603050405020304" pitchFamily="18" charset="0"/>
                <a:cs typeface="Times New Roman" panose="02020603050405020304" pitchFamily="18" charset="0"/>
              </a:rPr>
              <a:t>heightened service level risk and </a:t>
            </a:r>
            <a:r>
              <a:rPr lang="en-US" dirty="0" smtClean="0">
                <a:latin typeface="Times New Roman" panose="02020603050405020304" pitchFamily="18" charset="0"/>
                <a:cs typeface="Times New Roman" panose="02020603050405020304" pitchFamily="18" charset="0"/>
              </a:rPr>
              <a:t>hence greater </a:t>
            </a:r>
            <a:r>
              <a:rPr lang="en-US" dirty="0">
                <a:latin typeface="Times New Roman" panose="02020603050405020304" pitchFamily="18" charset="0"/>
                <a:cs typeface="Times New Roman" panose="02020603050405020304" pitchFamily="18" charset="0"/>
              </a:rPr>
              <a:t>expected </a:t>
            </a:r>
            <a:r>
              <a:rPr lang="en-US" dirty="0" smtClean="0">
                <a:latin typeface="Times New Roman" panose="02020603050405020304" pitchFamily="18" charset="0"/>
                <a:cs typeface="Times New Roman" panose="02020603050405020304" pitchFamily="18" charset="0"/>
              </a:rPr>
              <a:t>service cost</a:t>
            </a:r>
            <a:endParaRPr lang="en-US" dirty="0">
              <a:latin typeface="Times New Roman" panose="02020603050405020304" pitchFamily="18" charset="0"/>
              <a:cs typeface="Times New Roman" panose="02020603050405020304" pitchFamily="18" charset="0"/>
            </a:endParaRPr>
          </a:p>
          <a:p>
            <a:pPr>
              <a:lnSpc>
                <a:spcPct val="90000"/>
              </a:lnSpc>
            </a:pPr>
            <a:r>
              <a:rPr lang="en-US" dirty="0" smtClean="0">
                <a:latin typeface="Times New Roman" panose="02020603050405020304" pitchFamily="18" charset="0"/>
                <a:cs typeface="Times New Roman" panose="02020603050405020304" pitchFamily="18" charset="0"/>
              </a:rPr>
              <a:t>De-rating </a:t>
            </a:r>
            <a:r>
              <a:rPr lang="en-US" dirty="0">
                <a:latin typeface="Times New Roman" panose="02020603050405020304" pitchFamily="18" charset="0"/>
                <a:cs typeface="Times New Roman" panose="02020603050405020304" pitchFamily="18" charset="0"/>
              </a:rPr>
              <a:t>is an option to efficiently maintain service level outcomes </a:t>
            </a:r>
          </a:p>
          <a:p>
            <a:pPr>
              <a:lnSpc>
                <a:spcPct val="90000"/>
              </a:lnSpc>
            </a:pPr>
            <a:r>
              <a:rPr lang="en-US" dirty="0" smtClean="0">
                <a:latin typeface="Times New Roman" panose="02020603050405020304" pitchFamily="18" charset="0"/>
                <a:cs typeface="Times New Roman" panose="02020603050405020304" pitchFamily="18" charset="0"/>
              </a:rPr>
              <a:t>De-rating may </a:t>
            </a:r>
            <a:r>
              <a:rPr lang="en-US" dirty="0">
                <a:latin typeface="Times New Roman" panose="02020603050405020304" pitchFamily="18" charset="0"/>
                <a:cs typeface="Times New Roman" panose="02020603050405020304" pitchFamily="18" charset="0"/>
              </a:rPr>
              <a:t>or may not give rise to subsequent </a:t>
            </a:r>
            <a:r>
              <a:rPr lang="en-US" dirty="0" smtClean="0">
                <a:latin typeface="Times New Roman" panose="02020603050405020304" pitchFamily="18" charset="0"/>
                <a:cs typeface="Times New Roman" panose="02020603050405020304" pitchFamily="18" charset="0"/>
              </a:rPr>
              <a:t>investments. Where it leads to </a:t>
            </a:r>
            <a:r>
              <a:rPr lang="en-US" dirty="0">
                <a:latin typeface="Times New Roman" panose="02020603050405020304" pitchFamily="18" charset="0"/>
                <a:cs typeface="Times New Roman" panose="02020603050405020304" pitchFamily="18" charset="0"/>
              </a:rPr>
              <a:t>subsequent </a:t>
            </a:r>
            <a:r>
              <a:rPr lang="en-US" dirty="0" smtClean="0">
                <a:latin typeface="Times New Roman" panose="02020603050405020304" pitchFamily="18" charset="0"/>
                <a:cs typeface="Times New Roman" panose="02020603050405020304" pitchFamily="18" charset="0"/>
              </a:rPr>
              <a:t>investments, </a:t>
            </a:r>
            <a:r>
              <a:rPr lang="en-US" dirty="0">
                <a:latin typeface="Times New Roman" panose="02020603050405020304" pitchFamily="18" charset="0"/>
                <a:cs typeface="Times New Roman" panose="02020603050405020304" pitchFamily="18" charset="0"/>
              </a:rPr>
              <a:t>economic analysis is required to determine the best option (or combination of options) to efficiently maintain the required service </a:t>
            </a:r>
            <a:r>
              <a:rPr lang="en-US" dirty="0" smtClean="0">
                <a:latin typeface="Times New Roman" panose="02020603050405020304" pitchFamily="18" charset="0"/>
                <a:cs typeface="Times New Roman" panose="02020603050405020304" pitchFamily="18" charset="0"/>
              </a:rPr>
              <a:t>levels</a:t>
            </a:r>
            <a:endParaRPr lang="en-US"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15</a:t>
            </a:fld>
            <a:endParaRPr lang="en-AU"/>
          </a:p>
        </p:txBody>
      </p:sp>
    </p:spTree>
    <p:extLst>
      <p:ext uri="{BB962C8B-B14F-4D97-AF65-F5344CB8AC3E}">
        <p14:creationId xmlns:p14="http://schemas.microsoft.com/office/powerpoint/2010/main" val="716984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3 – Identifying and considering </a:t>
            </a:r>
            <a:r>
              <a:rPr lang="en-US" dirty="0" smtClean="0">
                <a:latin typeface="Times New Roman" panose="02020603050405020304" pitchFamily="18" charset="0"/>
                <a:cs typeface="Times New Roman" panose="02020603050405020304" pitchFamily="18" charset="0"/>
              </a:rPr>
              <a:t>options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4838" y="1783063"/>
            <a:ext cx="8816196" cy="4461774"/>
          </a:xfrm>
        </p:spPr>
        <p:txBody>
          <a:bodyPr>
            <a:noAutofit/>
          </a:bodyPr>
          <a:lstStyle/>
          <a:p>
            <a:r>
              <a:rPr lang="en-US" sz="2000" dirty="0" smtClean="0">
                <a:latin typeface="Times New Roman" panose="02020603050405020304" pitchFamily="18" charset="0"/>
                <a:cs typeface="Times New Roman" panose="02020603050405020304" pitchFamily="18" charset="0"/>
              </a:rPr>
              <a:t>Options analysis is the foundation of the asset retirement/de-rating decision and the selection of subsequent action(s) to efficiently maintain service levels</a:t>
            </a:r>
          </a:p>
          <a:p>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RIT </a:t>
            </a:r>
            <a:r>
              <a:rPr lang="en-US" sz="2000" dirty="0">
                <a:latin typeface="Times New Roman" panose="02020603050405020304" pitchFamily="18" charset="0"/>
                <a:cs typeface="Times New Roman" panose="02020603050405020304" pitchFamily="18" charset="0"/>
              </a:rPr>
              <a:t>Application Guidelines provide relevant advice for </a:t>
            </a:r>
            <a:r>
              <a:rPr lang="en-US" sz="2000" dirty="0" smtClean="0">
                <a:latin typeface="Times New Roman" panose="02020603050405020304" pitchFamily="18" charset="0"/>
                <a:cs typeface="Times New Roman" panose="02020603050405020304" pitchFamily="18" charset="0"/>
              </a:rPr>
              <a:t>selecting credible </a:t>
            </a:r>
            <a:r>
              <a:rPr lang="en-US" sz="2000" dirty="0">
                <a:latin typeface="Times New Roman" panose="02020603050405020304" pitchFamily="18" charset="0"/>
                <a:cs typeface="Times New Roman" panose="02020603050405020304" pitchFamily="18" charset="0"/>
              </a:rPr>
              <a:t>options, in that </a:t>
            </a:r>
            <a:r>
              <a:rPr lang="en-US" sz="2000" dirty="0" smtClean="0">
                <a:latin typeface="Times New Roman" panose="02020603050405020304" pitchFamily="18" charset="0"/>
                <a:cs typeface="Times New Roman" panose="02020603050405020304" pitchFamily="18" charset="0"/>
              </a:rPr>
              <a:t>options should:</a:t>
            </a:r>
            <a:endParaRPr lang="en-US" sz="20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address </a:t>
            </a:r>
            <a:r>
              <a:rPr lang="en-US" sz="1800" dirty="0">
                <a:latin typeface="Times New Roman" panose="02020603050405020304" pitchFamily="18" charset="0"/>
                <a:cs typeface="Times New Roman" panose="02020603050405020304" pitchFamily="18" charset="0"/>
              </a:rPr>
              <a:t>the identified </a:t>
            </a:r>
            <a:r>
              <a:rPr lang="en-US" sz="1800" dirty="0" smtClean="0">
                <a:latin typeface="Times New Roman" panose="02020603050405020304" pitchFamily="18" charset="0"/>
                <a:cs typeface="Times New Roman" panose="02020603050405020304" pitchFamily="18" charset="0"/>
              </a:rPr>
              <a:t>need</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be commercially </a:t>
            </a:r>
            <a:r>
              <a:rPr lang="en-US" sz="1800" dirty="0">
                <a:latin typeface="Times New Roman" panose="02020603050405020304" pitchFamily="18" charset="0"/>
                <a:cs typeface="Times New Roman" panose="02020603050405020304" pitchFamily="18" charset="0"/>
              </a:rPr>
              <a:t>and technically </a:t>
            </a:r>
            <a:r>
              <a:rPr lang="en-US" sz="1800" dirty="0" smtClean="0">
                <a:latin typeface="Times New Roman" panose="02020603050405020304" pitchFamily="18" charset="0"/>
                <a:cs typeface="Times New Roman" panose="02020603050405020304" pitchFamily="18" charset="0"/>
              </a:rPr>
              <a:t>feasible</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be able to be implemented </a:t>
            </a:r>
            <a:r>
              <a:rPr lang="en-US" sz="1800" dirty="0">
                <a:latin typeface="Times New Roman" panose="02020603050405020304" pitchFamily="18" charset="0"/>
                <a:cs typeface="Times New Roman" panose="02020603050405020304" pitchFamily="18" charset="0"/>
              </a:rPr>
              <a:t>in sufficient time to meet the identified </a:t>
            </a:r>
            <a:r>
              <a:rPr lang="en-US" sz="1800" dirty="0" smtClean="0">
                <a:latin typeface="Times New Roman" panose="02020603050405020304" pitchFamily="18" charset="0"/>
                <a:cs typeface="Times New Roman" panose="02020603050405020304" pitchFamily="18" charset="0"/>
              </a:rPr>
              <a:t>need</a:t>
            </a:r>
            <a:endParaRPr lang="en-US" sz="18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RIT </a:t>
            </a:r>
            <a:r>
              <a:rPr lang="en-US" sz="2000" dirty="0">
                <a:latin typeface="Times New Roman" panose="02020603050405020304" pitchFamily="18" charset="0"/>
                <a:cs typeface="Times New Roman" panose="02020603050405020304" pitchFamily="18" charset="0"/>
              </a:rPr>
              <a:t>Application </a:t>
            </a:r>
            <a:r>
              <a:rPr lang="en-US" sz="2000" dirty="0" smtClean="0">
                <a:latin typeface="Times New Roman" panose="02020603050405020304" pitchFamily="18" charset="0"/>
                <a:cs typeface="Times New Roman" panose="02020603050405020304" pitchFamily="18" charset="0"/>
              </a:rPr>
              <a:t>Guidelines </a:t>
            </a:r>
            <a:r>
              <a:rPr lang="en-US" sz="2000" dirty="0">
                <a:latin typeface="Times New Roman" panose="02020603050405020304" pitchFamily="18" charset="0"/>
                <a:cs typeface="Times New Roman" panose="02020603050405020304" pitchFamily="18" charset="0"/>
              </a:rPr>
              <a:t>also considers a credible option to include: ‘a decision rule or policy specifying not just an action or decision that will be taken at the present time, but also an action or decision that will be taken in the future if the appropriate market conditions arise</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Hence real options are contemplated in the </a:t>
            </a:r>
            <a:r>
              <a:rPr lang="en-US" sz="2000" dirty="0">
                <a:latin typeface="Times New Roman" panose="02020603050405020304" pitchFamily="18" charset="0"/>
                <a:cs typeface="Times New Roman" panose="02020603050405020304" pitchFamily="18" charset="0"/>
              </a:rPr>
              <a:t>RIT Application Guidelines </a:t>
            </a: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16</a:t>
            </a:fld>
            <a:endParaRPr lang="en-AU"/>
          </a:p>
        </p:txBody>
      </p:sp>
    </p:spTree>
    <p:extLst>
      <p:ext uri="{BB962C8B-B14F-4D97-AF65-F5344CB8AC3E}">
        <p14:creationId xmlns:p14="http://schemas.microsoft.com/office/powerpoint/2010/main" val="1104325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3 – Identifying and considering </a:t>
            </a:r>
            <a:r>
              <a:rPr lang="en-US" dirty="0" smtClean="0">
                <a:latin typeface="Times New Roman" panose="02020603050405020304" pitchFamily="18" charset="0"/>
                <a:cs typeface="Times New Roman" panose="02020603050405020304" pitchFamily="18" charset="0"/>
              </a:rPr>
              <a:t>options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60589"/>
            <a:ext cx="8897987" cy="4231585"/>
          </a:xfrm>
        </p:spPr>
        <p:txBody>
          <a:bodyPr>
            <a:normAutofit/>
          </a:bodyPr>
          <a:lstStyle/>
          <a:p>
            <a:r>
              <a:rPr lang="en-US" sz="2000" dirty="0" smtClean="0">
                <a:latin typeface="Times New Roman" panose="02020603050405020304" pitchFamily="18" charset="0"/>
                <a:cs typeface="Times New Roman" panose="02020603050405020304" pitchFamily="18" charset="0"/>
              </a:rPr>
              <a:t>Understanding an asset’s </a:t>
            </a:r>
            <a:r>
              <a:rPr lang="en-US" sz="2000" dirty="0">
                <a:latin typeface="Times New Roman" panose="02020603050405020304" pitchFamily="18" charset="0"/>
                <a:cs typeface="Times New Roman" panose="02020603050405020304" pitchFamily="18" charset="0"/>
              </a:rPr>
              <a:t>purpose is central to defining the </a:t>
            </a:r>
            <a:r>
              <a:rPr lang="en-US" sz="2000" dirty="0" smtClean="0">
                <a:latin typeface="Times New Roman" panose="02020603050405020304" pitchFamily="18" charset="0"/>
                <a:cs typeface="Times New Roman" panose="02020603050405020304" pitchFamily="18" charset="0"/>
              </a:rPr>
              <a:t>‘identified need’, assessing </a:t>
            </a:r>
            <a:r>
              <a:rPr lang="en-US" sz="2000" dirty="0">
                <a:latin typeface="Times New Roman" panose="02020603050405020304" pitchFamily="18" charset="0"/>
                <a:cs typeface="Times New Roman" panose="02020603050405020304" pitchFamily="18" charset="0"/>
              </a:rPr>
              <a:t>the </a:t>
            </a:r>
            <a:r>
              <a:rPr lang="en-US" sz="2000" dirty="0" smtClean="0">
                <a:latin typeface="Times New Roman" panose="02020603050405020304" pitchFamily="18" charset="0"/>
                <a:cs typeface="Times New Roman" panose="02020603050405020304" pitchFamily="18" charset="0"/>
              </a:rPr>
              <a:t>‘BAU’ </a:t>
            </a:r>
            <a:r>
              <a:rPr lang="en-US" sz="2000" dirty="0">
                <a:latin typeface="Times New Roman" panose="02020603050405020304" pitchFamily="18" charset="0"/>
                <a:cs typeface="Times New Roman" panose="02020603050405020304" pitchFamily="18" charset="0"/>
              </a:rPr>
              <a:t>case, and </a:t>
            </a:r>
            <a:r>
              <a:rPr lang="en-US" sz="2000" dirty="0" smtClean="0">
                <a:latin typeface="Times New Roman" panose="02020603050405020304" pitchFamily="18" charset="0"/>
                <a:cs typeface="Times New Roman" panose="02020603050405020304" pitchFamily="18" charset="0"/>
              </a:rPr>
              <a:t>in identifying options.</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An </a:t>
            </a:r>
            <a:r>
              <a:rPr lang="en-US" sz="2000" dirty="0" smtClean="0">
                <a:latin typeface="Times New Roman" panose="02020603050405020304" pitchFamily="18" charset="0"/>
                <a:cs typeface="Times New Roman" panose="02020603050405020304" pitchFamily="18" charset="0"/>
              </a:rPr>
              <a:t>asset’s </a:t>
            </a:r>
            <a:r>
              <a:rPr lang="en-US" sz="2000" dirty="0">
                <a:latin typeface="Times New Roman" panose="02020603050405020304" pitchFamily="18" charset="0"/>
                <a:cs typeface="Times New Roman" panose="02020603050405020304" pitchFamily="18" charset="0"/>
              </a:rPr>
              <a:t>purpose is to deliver service outcomes over a relevant timeframe. </a:t>
            </a:r>
            <a:r>
              <a:rPr lang="en-US" sz="2000" dirty="0" smtClean="0">
                <a:latin typeface="Times New Roman" panose="02020603050405020304" pitchFamily="18" charset="0"/>
                <a:cs typeface="Times New Roman" panose="02020603050405020304" pitchFamily="18" charset="0"/>
              </a:rPr>
              <a:t>Since an asset’s purpose could change, in considering options we also need </a:t>
            </a:r>
            <a:r>
              <a:rPr lang="en-US" sz="2000" dirty="0">
                <a:latin typeface="Times New Roman" panose="02020603050405020304" pitchFamily="18" charset="0"/>
                <a:cs typeface="Times New Roman" panose="02020603050405020304" pitchFamily="18" charset="0"/>
              </a:rPr>
              <a:t>to consider:</a:t>
            </a:r>
          </a:p>
          <a:p>
            <a:pPr lvl="1"/>
            <a:r>
              <a:rPr lang="en-US" sz="1800" dirty="0">
                <a:latin typeface="Times New Roman" panose="02020603050405020304" pitchFamily="18" charset="0"/>
                <a:cs typeface="Times New Roman" panose="02020603050405020304" pitchFamily="18" charset="0"/>
              </a:rPr>
              <a:t>If the asset(s) has an ongoing enduring purpose or will its purpose alter?</a:t>
            </a:r>
          </a:p>
          <a:p>
            <a:pPr lvl="1"/>
            <a:r>
              <a:rPr lang="en-US" sz="1800" dirty="0">
                <a:latin typeface="Times New Roman" panose="02020603050405020304" pitchFamily="18" charset="0"/>
                <a:cs typeface="Times New Roman" panose="02020603050405020304" pitchFamily="18" charset="0"/>
              </a:rPr>
              <a:t>If the asset(s) will still be required to provide the same service at the same level?</a:t>
            </a:r>
          </a:p>
          <a:p>
            <a:pPr lvl="1"/>
            <a:r>
              <a:rPr lang="en-US" sz="1800" dirty="0">
                <a:latin typeface="Times New Roman" panose="02020603050405020304" pitchFamily="18" charset="0"/>
                <a:cs typeface="Times New Roman" panose="02020603050405020304" pitchFamily="18" charset="0"/>
              </a:rPr>
              <a:t>If the service levels could change - increase or decrease?</a:t>
            </a:r>
          </a:p>
          <a:p>
            <a:pPr lvl="1"/>
            <a:r>
              <a:rPr lang="en-US" sz="1800" dirty="0">
                <a:latin typeface="Times New Roman" panose="02020603050405020304" pitchFamily="18" charset="0"/>
                <a:cs typeface="Times New Roman" panose="02020603050405020304" pitchFamily="18" charset="0"/>
              </a:rPr>
              <a:t>And be aware that if there is uncertainty about the required service levels, then flexible small scale actions and deferral have economic ‘real option’ value (e.g. increased maintenance, operational controls, refurbishment, or non-network options</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17</a:t>
            </a:fld>
            <a:endParaRPr lang="en-AU"/>
          </a:p>
        </p:txBody>
      </p:sp>
    </p:spTree>
    <p:extLst>
      <p:ext uri="{BB962C8B-B14F-4D97-AF65-F5344CB8AC3E}">
        <p14:creationId xmlns:p14="http://schemas.microsoft.com/office/powerpoint/2010/main" val="3262712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3 – Identifying and considering </a:t>
            </a:r>
            <a:r>
              <a:rPr lang="en-US" dirty="0" smtClean="0">
                <a:latin typeface="Times New Roman" panose="02020603050405020304" pitchFamily="18" charset="0"/>
                <a:cs typeface="Times New Roman" panose="02020603050405020304" pitchFamily="18" charset="0"/>
              </a:rPr>
              <a:t>options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60589"/>
            <a:ext cx="8863482" cy="4163802"/>
          </a:xfrm>
        </p:spPr>
        <p:txBody>
          <a:bodyPr>
            <a:normAutofit/>
          </a:bodyPr>
          <a:lstStyle/>
          <a:p>
            <a:r>
              <a:rPr lang="en-US" sz="2000" dirty="0" smtClean="0">
                <a:latin typeface="Times New Roman" panose="02020603050405020304" pitchFamily="18" charset="0"/>
                <a:cs typeface="Times New Roman" panose="02020603050405020304" pitchFamily="18" charset="0"/>
              </a:rPr>
              <a:t>The BAU service </a:t>
            </a:r>
            <a:r>
              <a:rPr lang="en-US" sz="2000" dirty="0">
                <a:latin typeface="Times New Roman" panose="02020603050405020304" pitchFamily="18" charset="0"/>
                <a:cs typeface="Times New Roman" panose="02020603050405020304" pitchFamily="18" charset="0"/>
              </a:rPr>
              <a:t>cost </a:t>
            </a:r>
            <a:r>
              <a:rPr lang="en-US" sz="2000" dirty="0" smtClean="0">
                <a:latin typeface="Times New Roman" panose="02020603050405020304" pitchFamily="18" charset="0"/>
                <a:cs typeface="Times New Roman" panose="02020603050405020304" pitchFamily="18" charset="0"/>
              </a:rPr>
              <a:t>is the basis of the asset </a:t>
            </a:r>
            <a:r>
              <a:rPr lang="en-US" sz="2000" dirty="0">
                <a:latin typeface="Times New Roman" panose="02020603050405020304" pitchFamily="18" charset="0"/>
                <a:cs typeface="Times New Roman" panose="02020603050405020304" pitchFamily="18" charset="0"/>
              </a:rPr>
              <a:t>retirement/de-rating </a:t>
            </a:r>
            <a:r>
              <a:rPr lang="en-US" sz="2000" dirty="0" smtClean="0">
                <a:latin typeface="Times New Roman" panose="02020603050405020304" pitchFamily="18" charset="0"/>
                <a:cs typeface="Times New Roman" panose="02020603050405020304" pitchFamily="18" charset="0"/>
              </a:rPr>
              <a:t>decision</a:t>
            </a:r>
          </a:p>
          <a:p>
            <a:r>
              <a:rPr lang="en-US" sz="2000" dirty="0" smtClean="0">
                <a:latin typeface="Times New Roman" panose="02020603050405020304" pitchFamily="18" charset="0"/>
                <a:cs typeface="Times New Roman" panose="02020603050405020304" pitchFamily="18" charset="0"/>
              </a:rPr>
              <a:t>BAU </a:t>
            </a:r>
            <a:r>
              <a:rPr lang="en-US" sz="2000" dirty="0">
                <a:latin typeface="Times New Roman" panose="02020603050405020304" pitchFamily="18" charset="0"/>
                <a:cs typeface="Times New Roman" panose="02020603050405020304" pitchFamily="18" charset="0"/>
              </a:rPr>
              <a:t>costs might include:</a:t>
            </a:r>
          </a:p>
          <a:p>
            <a:pPr lvl="1"/>
            <a:r>
              <a:rPr lang="en-US" sz="1800" dirty="0" smtClean="0">
                <a:latin typeface="Times New Roman" panose="02020603050405020304" pitchFamily="18" charset="0"/>
                <a:cs typeface="Times New Roman" panose="02020603050405020304" pitchFamily="18" charset="0"/>
              </a:rPr>
              <a:t>risk </a:t>
            </a:r>
            <a:r>
              <a:rPr lang="en-US" sz="1800" dirty="0">
                <a:latin typeface="Times New Roman" panose="02020603050405020304" pitchFamily="18" charset="0"/>
                <a:cs typeface="Times New Roman" panose="02020603050405020304" pitchFamily="18" charset="0"/>
              </a:rPr>
              <a:t>costs – such as supply reliability </a:t>
            </a:r>
            <a:r>
              <a:rPr lang="en-US" sz="1800" dirty="0" smtClean="0">
                <a:latin typeface="Times New Roman" panose="02020603050405020304" pitchFamily="18" charset="0"/>
                <a:cs typeface="Times New Roman" panose="02020603050405020304" pitchFamily="18" charset="0"/>
              </a:rPr>
              <a:t>risks, </a:t>
            </a:r>
            <a:r>
              <a:rPr lang="en-US" sz="1800" dirty="0">
                <a:latin typeface="Times New Roman" panose="02020603050405020304" pitchFamily="18" charset="0"/>
                <a:cs typeface="Times New Roman" panose="02020603050405020304" pitchFamily="18" charset="0"/>
              </a:rPr>
              <a:t>health and safety </a:t>
            </a:r>
            <a:r>
              <a:rPr lang="en-US" sz="1800" dirty="0" smtClean="0">
                <a:latin typeface="Times New Roman" panose="02020603050405020304" pitchFamily="18" charset="0"/>
                <a:cs typeface="Times New Roman" panose="02020603050405020304" pitchFamily="18" charset="0"/>
              </a:rPr>
              <a:t>risks, </a:t>
            </a:r>
            <a:r>
              <a:rPr lang="en-US" sz="1800" dirty="0">
                <a:latin typeface="Times New Roman" panose="02020603050405020304" pitchFamily="18" charset="0"/>
                <a:cs typeface="Times New Roman" panose="02020603050405020304" pitchFamily="18" charset="0"/>
              </a:rPr>
              <a:t>environmental </a:t>
            </a:r>
            <a:r>
              <a:rPr lang="en-US" sz="1800" dirty="0" smtClean="0">
                <a:latin typeface="Times New Roman" panose="02020603050405020304" pitchFamily="18" charset="0"/>
                <a:cs typeface="Times New Roman" panose="02020603050405020304" pitchFamily="18" charset="0"/>
              </a:rPr>
              <a:t>risks, </a:t>
            </a:r>
            <a:r>
              <a:rPr lang="en-US" sz="1800" dirty="0">
                <a:latin typeface="Times New Roman" panose="02020603050405020304" pitchFamily="18" charset="0"/>
                <a:cs typeface="Times New Roman" panose="02020603050405020304" pitchFamily="18" charset="0"/>
              </a:rPr>
              <a:t>etc.</a:t>
            </a:r>
          </a:p>
          <a:p>
            <a:pPr lvl="1"/>
            <a:r>
              <a:rPr lang="en-US" sz="1800" dirty="0" smtClean="0">
                <a:latin typeface="Times New Roman" panose="02020603050405020304" pitchFamily="18" charset="0"/>
                <a:cs typeface="Times New Roman" panose="02020603050405020304" pitchFamily="18" charset="0"/>
              </a:rPr>
              <a:t>operations </a:t>
            </a:r>
            <a:r>
              <a:rPr lang="en-US" sz="1800" dirty="0">
                <a:latin typeface="Times New Roman" panose="02020603050405020304" pitchFamily="18" charset="0"/>
                <a:cs typeface="Times New Roman" panose="02020603050405020304" pitchFamily="18" charset="0"/>
              </a:rPr>
              <a:t>and maintenance </a:t>
            </a:r>
            <a:r>
              <a:rPr lang="en-US" sz="1800" dirty="0" smtClean="0">
                <a:latin typeface="Times New Roman" panose="02020603050405020304" pitchFamily="18" charset="0"/>
                <a:cs typeface="Times New Roman" panose="02020603050405020304" pitchFamily="18" charset="0"/>
              </a:rPr>
              <a:t>(repairs</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obsolescence costs, operational costs)</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emergency replacement, disposal costs, spares </a:t>
            </a:r>
            <a:r>
              <a:rPr lang="en-US" sz="1800" dirty="0">
                <a:latin typeface="Times New Roman" panose="02020603050405020304" pitchFamily="18" charset="0"/>
                <a:cs typeface="Times New Roman" panose="02020603050405020304" pitchFamily="18" charset="0"/>
              </a:rPr>
              <a:t>holdings, etc.</a:t>
            </a:r>
          </a:p>
          <a:p>
            <a:r>
              <a:rPr lang="en-US" sz="2000" dirty="0" smtClean="0">
                <a:latin typeface="Times New Roman" panose="02020603050405020304" pitchFamily="18" charset="0"/>
                <a:cs typeface="Times New Roman" panose="02020603050405020304" pitchFamily="18" charset="0"/>
              </a:rPr>
              <a:t>The BAU counterfactual serves as the point of comparison for all other options</a:t>
            </a:r>
            <a:endParaRPr lang="en-US" sz="2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18</a:t>
            </a:fld>
            <a:endParaRPr lang="en-AU"/>
          </a:p>
        </p:txBody>
      </p:sp>
    </p:spTree>
    <p:extLst>
      <p:ext uri="{BB962C8B-B14F-4D97-AF65-F5344CB8AC3E}">
        <p14:creationId xmlns:p14="http://schemas.microsoft.com/office/powerpoint/2010/main" val="1694413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3 – Identifying and considering </a:t>
            </a:r>
            <a:r>
              <a:rPr lang="en-US" dirty="0" smtClean="0">
                <a:latin typeface="Times New Roman" panose="02020603050405020304" pitchFamily="18" charset="0"/>
                <a:cs typeface="Times New Roman" panose="02020603050405020304" pitchFamily="18" charset="0"/>
              </a:rPr>
              <a:t>options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2446" y="1678738"/>
            <a:ext cx="9398320" cy="4645653"/>
          </a:xfrm>
        </p:spPr>
        <p:txBody>
          <a:bodyPr>
            <a:normAutofit fontScale="77500" lnSpcReduction="20000"/>
          </a:bodyPr>
          <a:lstStyle/>
          <a:p>
            <a:r>
              <a:rPr lang="en-US" sz="2600" dirty="0" smtClean="0">
                <a:latin typeface="Times New Roman" panose="02020603050405020304" pitchFamily="18" charset="0"/>
                <a:cs typeface="Times New Roman" panose="02020603050405020304" pitchFamily="18" charset="0"/>
              </a:rPr>
              <a:t>Generally options analysis should identify and evaluate all </a:t>
            </a:r>
            <a:r>
              <a:rPr lang="en-US" sz="2600" dirty="0">
                <a:latin typeface="Times New Roman" panose="02020603050405020304" pitchFamily="18" charset="0"/>
                <a:cs typeface="Times New Roman" panose="02020603050405020304" pitchFamily="18" charset="0"/>
              </a:rPr>
              <a:t>credible options and combinations of </a:t>
            </a:r>
            <a:r>
              <a:rPr lang="en-US" sz="2600" dirty="0" smtClean="0">
                <a:latin typeface="Times New Roman" panose="02020603050405020304" pitchFamily="18" charset="0"/>
                <a:cs typeface="Times New Roman" panose="02020603050405020304" pitchFamily="18" charset="0"/>
              </a:rPr>
              <a:t>options and consider non-network and demand management options</a:t>
            </a:r>
            <a:endParaRPr lang="en-US" sz="2600" dirty="0">
              <a:latin typeface="Times New Roman" panose="02020603050405020304" pitchFamily="18" charset="0"/>
              <a:cs typeface="Times New Roman" panose="02020603050405020304" pitchFamily="18" charset="0"/>
            </a:endParaRPr>
          </a:p>
          <a:p>
            <a:r>
              <a:rPr lang="en-US" sz="2600" dirty="0" smtClean="0">
                <a:latin typeface="Times New Roman" panose="02020603050405020304" pitchFamily="18" charset="0"/>
                <a:cs typeface="Times New Roman" panose="02020603050405020304" pitchFamily="18" charset="0"/>
              </a:rPr>
              <a:t>Economic </a:t>
            </a:r>
            <a:r>
              <a:rPr lang="en-US" sz="2600" dirty="0">
                <a:latin typeface="Times New Roman" panose="02020603050405020304" pitchFamily="18" charset="0"/>
                <a:cs typeface="Times New Roman" panose="02020603050405020304" pitchFamily="18" charset="0"/>
              </a:rPr>
              <a:t>cost benefit components of </a:t>
            </a:r>
            <a:r>
              <a:rPr lang="en-US" sz="2600" dirty="0" smtClean="0">
                <a:latin typeface="Times New Roman" panose="02020603050405020304" pitchFamily="18" charset="0"/>
                <a:cs typeface="Times New Roman" panose="02020603050405020304" pitchFamily="18" charset="0"/>
              </a:rPr>
              <a:t>options </a:t>
            </a:r>
            <a:r>
              <a:rPr lang="en-US" sz="2600" dirty="0">
                <a:latin typeface="Times New Roman" panose="02020603050405020304" pitchFamily="18" charset="0"/>
                <a:cs typeface="Times New Roman" panose="02020603050405020304" pitchFamily="18" charset="0"/>
              </a:rPr>
              <a:t>analysis may </a:t>
            </a:r>
            <a:r>
              <a:rPr lang="en-US" sz="2600" dirty="0" smtClean="0">
                <a:latin typeface="Times New Roman" panose="02020603050405020304" pitchFamily="18" charset="0"/>
                <a:cs typeface="Times New Roman" panose="02020603050405020304" pitchFamily="18" charset="0"/>
              </a:rPr>
              <a:t>comprise:</a:t>
            </a:r>
            <a:endParaRPr lang="en-US" sz="2600" dirty="0">
              <a:latin typeface="Times New Roman" panose="02020603050405020304" pitchFamily="18" charset="0"/>
              <a:cs typeface="Times New Roman" panose="02020603050405020304" pitchFamily="18" charset="0"/>
            </a:endParaRPr>
          </a:p>
          <a:p>
            <a:pPr lvl="1"/>
            <a:r>
              <a:rPr lang="en-US" sz="2300" dirty="0">
                <a:latin typeface="Times New Roman" panose="02020603050405020304" pitchFamily="18" charset="0"/>
                <a:cs typeface="Times New Roman" panose="02020603050405020304" pitchFamily="18" charset="0"/>
              </a:rPr>
              <a:t>market </a:t>
            </a:r>
            <a:r>
              <a:rPr lang="en-US" sz="2300" dirty="0" smtClean="0">
                <a:latin typeface="Times New Roman" panose="02020603050405020304" pitchFamily="18" charset="0"/>
                <a:cs typeface="Times New Roman" panose="02020603050405020304" pitchFamily="18" charset="0"/>
              </a:rPr>
              <a:t>benefits</a:t>
            </a:r>
            <a:endParaRPr lang="en-US" sz="2300" dirty="0">
              <a:latin typeface="Times New Roman" panose="02020603050405020304" pitchFamily="18" charset="0"/>
              <a:cs typeface="Times New Roman" panose="02020603050405020304" pitchFamily="18" charset="0"/>
            </a:endParaRPr>
          </a:p>
          <a:p>
            <a:pPr lvl="1"/>
            <a:r>
              <a:rPr lang="en-US" sz="2300" dirty="0">
                <a:latin typeface="Times New Roman" panose="02020603050405020304" pitchFamily="18" charset="0"/>
                <a:cs typeface="Times New Roman" panose="02020603050405020304" pitchFamily="18" charset="0"/>
              </a:rPr>
              <a:t>risk cost reduction or avoidance </a:t>
            </a:r>
            <a:r>
              <a:rPr lang="en-US" sz="2300" dirty="0" smtClean="0">
                <a:latin typeface="Times New Roman" panose="02020603050405020304" pitchFamily="18" charset="0"/>
                <a:cs typeface="Times New Roman" panose="02020603050405020304" pitchFamily="18" charset="0"/>
              </a:rPr>
              <a:t>benefits</a:t>
            </a:r>
            <a:endParaRPr lang="en-US" sz="2300" dirty="0">
              <a:latin typeface="Times New Roman" panose="02020603050405020304" pitchFamily="18" charset="0"/>
              <a:cs typeface="Times New Roman" panose="02020603050405020304" pitchFamily="18" charset="0"/>
            </a:endParaRPr>
          </a:p>
          <a:p>
            <a:pPr lvl="1"/>
            <a:r>
              <a:rPr lang="en-US" sz="2300" dirty="0">
                <a:latin typeface="Times New Roman" panose="02020603050405020304" pitchFamily="18" charset="0"/>
                <a:cs typeface="Times New Roman" panose="02020603050405020304" pitchFamily="18" charset="0"/>
              </a:rPr>
              <a:t>efficiency savings and avoided operational and maintenance </a:t>
            </a:r>
            <a:r>
              <a:rPr lang="en-US" sz="2300" dirty="0" smtClean="0">
                <a:latin typeface="Times New Roman" panose="02020603050405020304" pitchFamily="18" charset="0"/>
                <a:cs typeface="Times New Roman" panose="02020603050405020304" pitchFamily="18" charset="0"/>
              </a:rPr>
              <a:t>costs</a:t>
            </a:r>
            <a:endParaRPr lang="en-US" sz="2300" dirty="0">
              <a:latin typeface="Times New Roman" panose="02020603050405020304" pitchFamily="18" charset="0"/>
              <a:cs typeface="Times New Roman" panose="02020603050405020304" pitchFamily="18" charset="0"/>
            </a:endParaRPr>
          </a:p>
          <a:p>
            <a:pPr lvl="1"/>
            <a:r>
              <a:rPr lang="en-US" sz="2300" dirty="0">
                <a:latin typeface="Times New Roman" panose="02020603050405020304" pitchFamily="18" charset="0"/>
                <a:cs typeface="Times New Roman" panose="02020603050405020304" pitchFamily="18" charset="0"/>
              </a:rPr>
              <a:t>capital cost of implementing the </a:t>
            </a:r>
            <a:r>
              <a:rPr lang="en-US" sz="2300" dirty="0" smtClean="0">
                <a:latin typeface="Times New Roman" panose="02020603050405020304" pitchFamily="18" charset="0"/>
                <a:cs typeface="Times New Roman" panose="02020603050405020304" pitchFamily="18" charset="0"/>
              </a:rPr>
              <a:t>solution</a:t>
            </a:r>
            <a:endParaRPr lang="en-US" sz="2300" dirty="0">
              <a:latin typeface="Times New Roman" panose="02020603050405020304" pitchFamily="18" charset="0"/>
              <a:cs typeface="Times New Roman" panose="02020603050405020304" pitchFamily="18" charset="0"/>
            </a:endParaRPr>
          </a:p>
          <a:p>
            <a:pPr lvl="1"/>
            <a:r>
              <a:rPr lang="en-US" sz="2300" dirty="0">
                <a:latin typeface="Times New Roman" panose="02020603050405020304" pitchFamily="18" charset="0"/>
                <a:cs typeface="Times New Roman" panose="02020603050405020304" pitchFamily="18" charset="0"/>
              </a:rPr>
              <a:t>the value of optionality (real option value</a:t>
            </a:r>
            <a:r>
              <a:rPr lang="en-US" sz="2300" dirty="0" smtClean="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lvl="1"/>
            <a:r>
              <a:rPr lang="en-US" sz="2300" dirty="0">
                <a:latin typeface="Times New Roman" panose="02020603050405020304" pitchFamily="18" charset="0"/>
                <a:cs typeface="Times New Roman" panose="02020603050405020304" pitchFamily="18" charset="0"/>
              </a:rPr>
              <a:t>capacity </a:t>
            </a:r>
            <a:r>
              <a:rPr lang="en-US" sz="2300" dirty="0" smtClean="0">
                <a:latin typeface="Times New Roman" panose="02020603050405020304" pitchFamily="18" charset="0"/>
                <a:cs typeface="Times New Roman" panose="02020603050405020304" pitchFamily="18" charset="0"/>
              </a:rPr>
              <a:t>stranding costs</a:t>
            </a:r>
          </a:p>
          <a:p>
            <a:r>
              <a:rPr lang="en-US" sz="2600" dirty="0">
                <a:latin typeface="Times New Roman" panose="02020603050405020304" pitchFamily="18" charset="0"/>
                <a:cs typeface="Times New Roman" panose="02020603050405020304" pitchFamily="18" charset="0"/>
              </a:rPr>
              <a:t>The preferred option (or combination of options) is the option(s) that </a:t>
            </a:r>
            <a:r>
              <a:rPr lang="en-US" sz="2600" dirty="0" err="1">
                <a:latin typeface="Times New Roman" panose="02020603050405020304" pitchFamily="18" charset="0"/>
                <a:cs typeface="Times New Roman" panose="02020603050405020304" pitchFamily="18" charset="0"/>
              </a:rPr>
              <a:t>maximises</a:t>
            </a:r>
            <a:r>
              <a:rPr lang="en-US" sz="2600" dirty="0">
                <a:latin typeface="Times New Roman" panose="02020603050405020304" pitchFamily="18" charset="0"/>
                <a:cs typeface="Times New Roman" panose="02020603050405020304" pitchFamily="18" charset="0"/>
              </a:rPr>
              <a:t> the net economic benefit compared to all other credible options (including the BAU counterfactual) and represents the maximum long run net benefit</a:t>
            </a:r>
          </a:p>
          <a:p>
            <a:r>
              <a:rPr lang="en-US" sz="2600" dirty="0" smtClean="0">
                <a:latin typeface="Times New Roman" panose="02020603050405020304" pitchFamily="18" charset="0"/>
                <a:cs typeface="Times New Roman" panose="02020603050405020304" pitchFamily="18" charset="0"/>
              </a:rPr>
              <a:t>The economically </a:t>
            </a:r>
            <a:r>
              <a:rPr lang="en-US" sz="2600" dirty="0">
                <a:latin typeface="Times New Roman" panose="02020603050405020304" pitchFamily="18" charset="0"/>
                <a:cs typeface="Times New Roman" panose="02020603050405020304" pitchFamily="18" charset="0"/>
              </a:rPr>
              <a:t>prudent and efficient timing for asset retirement is when the annual net benefit of </a:t>
            </a:r>
            <a:r>
              <a:rPr lang="en-US" sz="2600" dirty="0" smtClean="0">
                <a:latin typeface="Times New Roman" panose="02020603050405020304" pitchFamily="18" charset="0"/>
                <a:cs typeface="Times New Roman" panose="02020603050405020304" pitchFamily="18" charset="0"/>
              </a:rPr>
              <a:t>a credible option </a:t>
            </a:r>
            <a:r>
              <a:rPr lang="en-US" sz="2600" dirty="0">
                <a:latin typeface="Times New Roman" panose="02020603050405020304" pitchFamily="18" charset="0"/>
                <a:cs typeface="Times New Roman" panose="02020603050405020304" pitchFamily="18" charset="0"/>
              </a:rPr>
              <a:t>exceeds the annual net benefit of BAU </a:t>
            </a:r>
            <a:r>
              <a:rPr lang="en-US" sz="2600" dirty="0" smtClean="0">
                <a:latin typeface="Times New Roman" panose="02020603050405020304" pitchFamily="18" charset="0"/>
                <a:cs typeface="Times New Roman" panose="02020603050405020304" pitchFamily="18" charset="0"/>
              </a:rPr>
              <a:t>counterfactual</a:t>
            </a:r>
            <a:endParaRPr lang="en-US" sz="23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19</a:t>
            </a:fld>
            <a:endParaRPr lang="en-AU"/>
          </a:p>
        </p:txBody>
      </p:sp>
    </p:spTree>
    <p:extLst>
      <p:ext uri="{BB962C8B-B14F-4D97-AF65-F5344CB8AC3E}">
        <p14:creationId xmlns:p14="http://schemas.microsoft.com/office/powerpoint/2010/main" val="422909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a:latin typeface="Times New Roman" panose="02020603050405020304" pitchFamily="18" charset="0"/>
                <a:cs typeface="Times New Roman" panose="02020603050405020304" pitchFamily="18" charset="0"/>
              </a:rPr>
              <a:t>Overview</a:t>
            </a:r>
          </a:p>
        </p:txBody>
      </p:sp>
      <p:sp>
        <p:nvSpPr>
          <p:cNvPr id="5" name="Content Placeholder 4"/>
          <p:cNvSpPr>
            <a:spLocks noGrp="1"/>
          </p:cNvSpPr>
          <p:nvPr>
            <p:ph idx="1"/>
          </p:nvPr>
        </p:nvSpPr>
        <p:spPr/>
        <p:txBody>
          <a:bodyPr>
            <a:normAutofit/>
          </a:bodyPr>
          <a:lstStyle/>
          <a:p>
            <a:r>
              <a:rPr lang="en-US" sz="2000" dirty="0" smtClean="0">
                <a:latin typeface="Times New Roman" panose="02020603050405020304" pitchFamily="18" charset="0"/>
                <a:cs typeface="Times New Roman" panose="02020603050405020304" pitchFamily="18" charset="0"/>
              </a:rPr>
              <a:t>Welcome and Introductions</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Session </a:t>
            </a:r>
            <a:r>
              <a:rPr lang="en-US" sz="2000" dirty="0">
                <a:latin typeface="Times New Roman" panose="02020603050405020304" pitchFamily="18" charset="0"/>
                <a:cs typeface="Times New Roman" panose="02020603050405020304" pitchFamily="18" charset="0"/>
              </a:rPr>
              <a:t>1 – Overview and background</a:t>
            </a:r>
          </a:p>
          <a:p>
            <a:r>
              <a:rPr lang="en-US" sz="2000" dirty="0" smtClean="0">
                <a:latin typeface="Times New Roman" panose="02020603050405020304" pitchFamily="18" charset="0"/>
                <a:cs typeface="Times New Roman" panose="02020603050405020304" pitchFamily="18" charset="0"/>
              </a:rPr>
              <a:t>Session </a:t>
            </a:r>
            <a:r>
              <a:rPr lang="en-US" sz="2000" dirty="0">
                <a:latin typeface="Times New Roman" panose="02020603050405020304" pitchFamily="18" charset="0"/>
                <a:cs typeface="Times New Roman" panose="02020603050405020304" pitchFamily="18" charset="0"/>
              </a:rPr>
              <a:t>2 – The asset retirement or de rating decision</a:t>
            </a:r>
          </a:p>
          <a:p>
            <a:r>
              <a:rPr lang="en-US" sz="2000" dirty="0" smtClean="0">
                <a:latin typeface="Times New Roman" panose="02020603050405020304" pitchFamily="18" charset="0"/>
                <a:cs typeface="Times New Roman" panose="02020603050405020304" pitchFamily="18" charset="0"/>
              </a:rPr>
              <a:t>Session </a:t>
            </a:r>
            <a:r>
              <a:rPr lang="en-US" sz="2000" dirty="0">
                <a:latin typeface="Times New Roman" panose="02020603050405020304" pitchFamily="18" charset="0"/>
                <a:cs typeface="Times New Roman" panose="02020603050405020304" pitchFamily="18" charset="0"/>
              </a:rPr>
              <a:t>3 – Identifying and considering options</a:t>
            </a:r>
          </a:p>
          <a:p>
            <a:r>
              <a:rPr lang="en-US" sz="2000" dirty="0" smtClean="0">
                <a:latin typeface="Times New Roman" panose="02020603050405020304" pitchFamily="18" charset="0"/>
                <a:cs typeface="Times New Roman" panose="02020603050405020304" pitchFamily="18" charset="0"/>
              </a:rPr>
              <a:t>Session </a:t>
            </a:r>
            <a:r>
              <a:rPr lang="en-US" sz="2000" dirty="0">
                <a:latin typeface="Times New Roman" panose="02020603050405020304" pitchFamily="18" charset="0"/>
                <a:cs typeface="Times New Roman" panose="02020603050405020304" pitchFamily="18" charset="0"/>
              </a:rPr>
              <a:t>4 – Uncertainty and </a:t>
            </a:r>
            <a:r>
              <a:rPr lang="en-US" sz="2000" dirty="0" smtClean="0">
                <a:latin typeface="Times New Roman" panose="02020603050405020304" pitchFamily="18" charset="0"/>
                <a:cs typeface="Times New Roman" panose="02020603050405020304" pitchFamily="18" charset="0"/>
              </a:rPr>
              <a:t>risk</a:t>
            </a:r>
          </a:p>
          <a:p>
            <a:r>
              <a:rPr lang="en-US" sz="2000" dirty="0" smtClean="0">
                <a:latin typeface="Times New Roman" panose="02020603050405020304" pitchFamily="18" charset="0"/>
                <a:cs typeface="Times New Roman" panose="02020603050405020304" pitchFamily="18" charset="0"/>
              </a:rPr>
              <a:t>Review and close</a:t>
            </a:r>
            <a:endParaRPr lang="en-US" sz="2000" dirty="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a:xfrm>
            <a:off x="412446" y="6330079"/>
            <a:ext cx="1687659" cy="359438"/>
          </a:xfrm>
        </p:spPr>
        <p:txBody>
          <a:bodyPr/>
          <a:lstStyle/>
          <a:p>
            <a:r>
              <a:rPr lang="en-AU" dirty="0" smtClean="0"/>
              <a:t>Tuesday, 25 September </a:t>
            </a:r>
            <a:r>
              <a:rPr lang="en-AU" dirty="0"/>
              <a:t>2018</a:t>
            </a:r>
          </a:p>
        </p:txBody>
      </p:sp>
      <p:sp>
        <p:nvSpPr>
          <p:cNvPr id="7" name="Slide Number Placeholder 6"/>
          <p:cNvSpPr>
            <a:spLocks noGrp="1"/>
          </p:cNvSpPr>
          <p:nvPr>
            <p:ph type="sldNum" sz="quarter" idx="12"/>
          </p:nvPr>
        </p:nvSpPr>
        <p:spPr/>
        <p:txBody>
          <a:bodyPr/>
          <a:lstStyle/>
          <a:p>
            <a:fld id="{C518DD61-912A-41E2-906A-C114684E7D09}" type="slidenum">
              <a:rPr lang="en-AU" smtClean="0">
                <a:solidFill>
                  <a:schemeClr val="bg1"/>
                </a:solidFill>
              </a:rPr>
              <a:t>2</a:t>
            </a:fld>
            <a:endParaRPr lang="en-AU">
              <a:solidFill>
                <a:schemeClr val="bg1"/>
              </a:solidFill>
            </a:endParaRPr>
          </a:p>
        </p:txBody>
      </p:sp>
    </p:spTree>
    <p:extLst>
      <p:ext uri="{BB962C8B-B14F-4D97-AF65-F5344CB8AC3E}">
        <p14:creationId xmlns:p14="http://schemas.microsoft.com/office/powerpoint/2010/main" val="144098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3 – Identifying and considering </a:t>
            </a:r>
            <a:r>
              <a:rPr lang="en-US" dirty="0" smtClean="0">
                <a:latin typeface="Times New Roman" panose="02020603050405020304" pitchFamily="18" charset="0"/>
                <a:cs typeface="Times New Roman" panose="02020603050405020304" pitchFamily="18" charset="0"/>
              </a:rPr>
              <a:t>options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719292"/>
            <a:ext cx="9989389" cy="4787661"/>
          </a:xfrm>
        </p:spPr>
        <p:txBody>
          <a:bodyPr>
            <a:normAutofit fontScale="85000" lnSpcReduction="20000"/>
          </a:bodyPr>
          <a:lstStyle/>
          <a:p>
            <a:r>
              <a:rPr lang="en-US" sz="2300" dirty="0">
                <a:latin typeface="Times New Roman" panose="02020603050405020304" pitchFamily="18" charset="0"/>
                <a:cs typeface="Times New Roman" panose="02020603050405020304" pitchFamily="18" charset="0"/>
              </a:rPr>
              <a:t>The Application Note identifies some </a:t>
            </a:r>
            <a:r>
              <a:rPr lang="en-US" sz="2300" dirty="0" smtClean="0">
                <a:latin typeface="Times New Roman" panose="02020603050405020304" pitchFamily="18" charset="0"/>
                <a:cs typeface="Times New Roman" panose="02020603050405020304" pitchFamily="18" charset="0"/>
              </a:rPr>
              <a:t>relevant credible options:</a:t>
            </a:r>
          </a:p>
          <a:p>
            <a:pPr lvl="1"/>
            <a:r>
              <a:rPr lang="en-US" sz="2100" dirty="0" smtClean="0">
                <a:latin typeface="Times New Roman" panose="02020603050405020304" pitchFamily="18" charset="0"/>
                <a:cs typeface="Times New Roman" panose="02020603050405020304" pitchFamily="18" charset="0"/>
              </a:rPr>
              <a:t>life extension via operational strategies or repair/refurbishment to defer asset retirement. E.g.:</a:t>
            </a:r>
            <a:endParaRPr lang="en-US" dirty="0" smtClean="0">
              <a:latin typeface="Times New Roman" panose="02020603050405020304" pitchFamily="18" charset="0"/>
              <a:cs typeface="Times New Roman" panose="02020603050405020304" pitchFamily="18" charset="0"/>
            </a:endParaRPr>
          </a:p>
          <a:p>
            <a:pPr lvl="2"/>
            <a:r>
              <a:rPr lang="en-US" sz="1900" dirty="0" smtClean="0">
                <a:latin typeface="Times New Roman" panose="02020603050405020304" pitchFamily="18" charset="0"/>
                <a:cs typeface="Times New Roman" panose="02020603050405020304" pitchFamily="18" charset="0"/>
              </a:rPr>
              <a:t>operational/administrative </a:t>
            </a:r>
            <a:r>
              <a:rPr lang="en-US" sz="1900" dirty="0">
                <a:latin typeface="Times New Roman" panose="02020603050405020304" pitchFamily="18" charset="0"/>
                <a:cs typeface="Times New Roman" panose="02020603050405020304" pitchFamily="18" charset="0"/>
              </a:rPr>
              <a:t>controls to manage consequence or likelihood of the consequence</a:t>
            </a:r>
          </a:p>
          <a:p>
            <a:pPr lvl="2"/>
            <a:r>
              <a:rPr lang="en-US" sz="1900" dirty="0">
                <a:latin typeface="Times New Roman" panose="02020603050405020304" pitchFamily="18" charset="0"/>
                <a:cs typeface="Times New Roman" panose="02020603050405020304" pitchFamily="18" charset="0"/>
              </a:rPr>
              <a:t>increased maintenance or minor refurbishment to reduce the likelihood of failure</a:t>
            </a:r>
          </a:p>
          <a:p>
            <a:pPr lvl="2"/>
            <a:r>
              <a:rPr lang="en-US" sz="1900" dirty="0">
                <a:latin typeface="Times New Roman" panose="02020603050405020304" pitchFamily="18" charset="0"/>
                <a:cs typeface="Times New Roman" panose="02020603050405020304" pitchFamily="18" charset="0"/>
              </a:rPr>
              <a:t>non-network solutions to reduce the cost of consequence</a:t>
            </a:r>
          </a:p>
          <a:p>
            <a:pPr lvl="2"/>
            <a:r>
              <a:rPr lang="en-US" sz="1900" dirty="0">
                <a:latin typeface="Times New Roman" panose="02020603050405020304" pitchFamily="18" charset="0"/>
                <a:cs typeface="Times New Roman" panose="02020603050405020304" pitchFamily="18" charset="0"/>
              </a:rPr>
              <a:t>network configuration, functional capability to reduces the cost of consequence</a:t>
            </a:r>
          </a:p>
          <a:p>
            <a:pPr lvl="2"/>
            <a:r>
              <a:rPr lang="en-US" sz="1900" dirty="0">
                <a:latin typeface="Times New Roman" panose="02020603050405020304" pitchFamily="18" charset="0"/>
                <a:cs typeface="Times New Roman" panose="02020603050405020304" pitchFamily="18" charset="0"/>
              </a:rPr>
              <a:t>d</a:t>
            </a:r>
            <a:r>
              <a:rPr lang="en-US" sz="1900" dirty="0" smtClean="0">
                <a:latin typeface="Times New Roman" panose="02020603050405020304" pitchFamily="18" charset="0"/>
                <a:cs typeface="Times New Roman" panose="02020603050405020304" pitchFamily="18" charset="0"/>
              </a:rPr>
              <a:t>e-rating </a:t>
            </a:r>
            <a:r>
              <a:rPr lang="en-US" sz="1900" dirty="0">
                <a:latin typeface="Times New Roman" panose="02020603050405020304" pitchFamily="18" charset="0"/>
                <a:cs typeface="Times New Roman" panose="02020603050405020304" pitchFamily="18" charset="0"/>
              </a:rPr>
              <a:t>to reduce the likelihood of failure</a:t>
            </a:r>
          </a:p>
          <a:p>
            <a:pPr lvl="1"/>
            <a:r>
              <a:rPr lang="en-US" sz="2100" dirty="0">
                <a:latin typeface="Times New Roman" panose="02020603050405020304" pitchFamily="18" charset="0"/>
                <a:cs typeface="Times New Roman" panose="02020603050405020304" pitchFamily="18" charset="0"/>
              </a:rPr>
              <a:t>asset substitution/supplementation with non-network solutions so assets can be retired and not replaced, de-rated to lower failure likelihood, </a:t>
            </a:r>
            <a:r>
              <a:rPr lang="en-US" sz="2100" dirty="0" smtClean="0">
                <a:latin typeface="Times New Roman" panose="02020603050405020304" pitchFamily="18" charset="0"/>
                <a:cs typeface="Times New Roman" panose="02020603050405020304" pitchFamily="18" charset="0"/>
              </a:rPr>
              <a:t>or retired </a:t>
            </a:r>
            <a:r>
              <a:rPr lang="en-US" sz="2100" dirty="0">
                <a:latin typeface="Times New Roman" panose="02020603050405020304" pitchFamily="18" charset="0"/>
                <a:cs typeface="Times New Roman" panose="02020603050405020304" pitchFamily="18" charset="0"/>
              </a:rPr>
              <a:t>and replaced with an alternative network </a:t>
            </a:r>
            <a:r>
              <a:rPr lang="en-US" sz="2100" dirty="0" smtClean="0">
                <a:latin typeface="Times New Roman" panose="02020603050405020304" pitchFamily="18" charset="0"/>
                <a:cs typeface="Times New Roman" panose="02020603050405020304" pitchFamily="18" charset="0"/>
              </a:rPr>
              <a:t>solutions that are </a:t>
            </a:r>
            <a:r>
              <a:rPr lang="en-US" sz="2100" dirty="0">
                <a:latin typeface="Times New Roman" panose="02020603050405020304" pitchFamily="18" charset="0"/>
                <a:cs typeface="Times New Roman" panose="02020603050405020304" pitchFamily="18" charset="0"/>
              </a:rPr>
              <a:t>supplemented with non-network solutions to reduce consequences (e.g. USE)</a:t>
            </a:r>
          </a:p>
          <a:p>
            <a:pPr lvl="1"/>
            <a:r>
              <a:rPr lang="en-US" sz="2100" dirty="0">
                <a:latin typeface="Times New Roman" panose="02020603050405020304" pitchFamily="18" charset="0"/>
                <a:cs typeface="Times New Roman" panose="02020603050405020304" pitchFamily="18" charset="0"/>
              </a:rPr>
              <a:t>asset replacement with different technology or modified functionality e.g. reduced capacity and supported by non-network options</a:t>
            </a:r>
          </a:p>
          <a:p>
            <a:pPr lvl="1"/>
            <a:r>
              <a:rPr lang="en-US" sz="2100" dirty="0" smtClean="0">
                <a:latin typeface="Times New Roman" panose="02020603050405020304" pitchFamily="18" charset="0"/>
                <a:cs typeface="Times New Roman" panose="02020603050405020304" pitchFamily="18" charset="0"/>
              </a:rPr>
              <a:t>asset </a:t>
            </a:r>
            <a:r>
              <a:rPr lang="en-US" sz="2100" dirty="0">
                <a:latin typeface="Times New Roman" panose="02020603050405020304" pitchFamily="18" charset="0"/>
                <a:cs typeface="Times New Roman" panose="02020603050405020304" pitchFamily="18" charset="0"/>
              </a:rPr>
              <a:t>replacement </a:t>
            </a:r>
            <a:r>
              <a:rPr lang="en-US" sz="2100" dirty="0" smtClean="0">
                <a:latin typeface="Times New Roman" panose="02020603050405020304" pitchFamily="18" charset="0"/>
                <a:cs typeface="Times New Roman" panose="02020603050405020304" pitchFamily="18" charset="0"/>
              </a:rPr>
              <a:t>using similar technology/functionality: </a:t>
            </a:r>
            <a:r>
              <a:rPr lang="en-US" sz="2100" dirty="0">
                <a:latin typeface="Times New Roman" panose="02020603050405020304" pitchFamily="18" charset="0"/>
                <a:cs typeface="Times New Roman" panose="02020603050405020304" pitchFamily="18" charset="0"/>
              </a:rPr>
              <a:t>partial replacement; brownfield, or greenfield</a:t>
            </a:r>
          </a:p>
          <a:p>
            <a:pPr lvl="1"/>
            <a:r>
              <a:rPr lang="en-US" sz="2100" dirty="0" smtClean="0">
                <a:latin typeface="Times New Roman" panose="02020603050405020304" pitchFamily="18" charset="0"/>
                <a:cs typeface="Times New Roman" panose="02020603050405020304" pitchFamily="18" charset="0"/>
              </a:rPr>
              <a:t>Combined options, implemented </a:t>
            </a:r>
            <a:r>
              <a:rPr lang="en-US" sz="2100" dirty="0">
                <a:latin typeface="Times New Roman" panose="02020603050405020304" pitchFamily="18" charset="0"/>
                <a:cs typeface="Times New Roman" panose="02020603050405020304" pitchFamily="18" charset="0"/>
              </a:rPr>
              <a:t>together or </a:t>
            </a:r>
            <a:r>
              <a:rPr lang="en-US" sz="2100" dirty="0" smtClean="0">
                <a:latin typeface="Times New Roman" panose="02020603050405020304" pitchFamily="18" charset="0"/>
                <a:cs typeface="Times New Roman" panose="02020603050405020304" pitchFamily="18" charset="0"/>
              </a:rPr>
              <a:t>staged for option </a:t>
            </a:r>
            <a:r>
              <a:rPr lang="en-US" sz="2100" dirty="0">
                <a:latin typeface="Times New Roman" panose="02020603050405020304" pitchFamily="18" charset="0"/>
                <a:cs typeface="Times New Roman" panose="02020603050405020304" pitchFamily="18" charset="0"/>
              </a:rPr>
              <a:t>value and </a:t>
            </a:r>
            <a:r>
              <a:rPr lang="en-US" sz="2100" dirty="0" smtClean="0">
                <a:latin typeface="Times New Roman" panose="02020603050405020304" pitchFamily="18" charset="0"/>
                <a:cs typeface="Times New Roman" panose="02020603050405020304" pitchFamily="18" charset="0"/>
              </a:rPr>
              <a:t>reduced service cost</a:t>
            </a:r>
            <a:endParaRPr lang="en-US" sz="21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20</a:t>
            </a:fld>
            <a:endParaRPr lang="en-AU"/>
          </a:p>
        </p:txBody>
      </p:sp>
    </p:spTree>
    <p:extLst>
      <p:ext uri="{BB962C8B-B14F-4D97-AF65-F5344CB8AC3E}">
        <p14:creationId xmlns:p14="http://schemas.microsoft.com/office/powerpoint/2010/main" val="4231831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3 – Identifying and considering </a:t>
            </a:r>
            <a:r>
              <a:rPr lang="en-US" dirty="0" smtClean="0">
                <a:latin typeface="Times New Roman" panose="02020603050405020304" pitchFamily="18" charset="0"/>
                <a:cs typeface="Times New Roman" panose="02020603050405020304" pitchFamily="18" charset="0"/>
              </a:rPr>
              <a:t>options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91069" y="1930400"/>
            <a:ext cx="9432825" cy="4231585"/>
          </a:xfrm>
        </p:spPr>
        <p:txBody>
          <a:bodyPr>
            <a:normAutofit/>
          </a:bodyPr>
          <a:lstStyle/>
          <a:p>
            <a:r>
              <a:rPr lang="en-US" sz="2000" dirty="0" smtClean="0">
                <a:latin typeface="Times New Roman" panose="02020603050405020304" pitchFamily="18" charset="0"/>
                <a:cs typeface="Times New Roman" panose="02020603050405020304" pitchFamily="18" charset="0"/>
              </a:rPr>
              <a:t>All </a:t>
            </a:r>
            <a:r>
              <a:rPr lang="en-US" sz="2000" dirty="0">
                <a:latin typeface="Times New Roman" panose="02020603050405020304" pitchFamily="18" charset="0"/>
                <a:cs typeface="Times New Roman" panose="02020603050405020304" pitchFamily="18" charset="0"/>
              </a:rPr>
              <a:t>costs and benefits in </a:t>
            </a:r>
            <a:r>
              <a:rPr lang="en-US" sz="2000" dirty="0" smtClean="0">
                <a:latin typeface="Times New Roman" panose="02020603050405020304" pitchFamily="18" charset="0"/>
                <a:cs typeface="Times New Roman" panose="02020603050405020304" pitchFamily="18" charset="0"/>
              </a:rPr>
              <a:t>asset retirement/de-rating decisions are </a:t>
            </a:r>
            <a:r>
              <a:rPr lang="en-US" sz="2000" dirty="0">
                <a:latin typeface="Times New Roman" panose="02020603050405020304" pitchFamily="18" charset="0"/>
                <a:cs typeface="Times New Roman" panose="02020603050405020304" pitchFamily="18" charset="0"/>
              </a:rPr>
              <a:t>inherently uncertain (i.e. they are not precise or known a priori</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Application Note identifies some of </a:t>
            </a:r>
            <a:r>
              <a:rPr lang="en-US" sz="2000" dirty="0" smtClean="0">
                <a:latin typeface="Times New Roman" panose="02020603050405020304" pitchFamily="18" charset="0"/>
                <a:cs typeface="Times New Roman" panose="02020603050405020304" pitchFamily="18" charset="0"/>
              </a:rPr>
              <a:t>these uncertainties:</a:t>
            </a:r>
            <a:endParaRPr lang="en-US" sz="20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changes to network service </a:t>
            </a:r>
            <a:r>
              <a:rPr lang="en-US" sz="1800" dirty="0" smtClean="0">
                <a:latin typeface="Times New Roman" panose="02020603050405020304" pitchFamily="18" charset="0"/>
                <a:cs typeface="Times New Roman" panose="02020603050405020304" pitchFamily="18" charset="0"/>
              </a:rPr>
              <a:t>requirements</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changes to consumer demand levels and demand patterns (geospatial and temporal</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changes to generation </a:t>
            </a:r>
            <a:r>
              <a:rPr lang="en-US" sz="1800" dirty="0" smtClean="0">
                <a:latin typeface="Times New Roman" panose="02020603050405020304" pitchFamily="18" charset="0"/>
                <a:cs typeface="Times New Roman" panose="02020603050405020304" pitchFamily="18" charset="0"/>
              </a:rPr>
              <a:t>patterns, </a:t>
            </a:r>
            <a:r>
              <a:rPr lang="en-US" sz="1800" dirty="0">
                <a:latin typeface="Times New Roman" panose="02020603050405020304" pitchFamily="18" charset="0"/>
                <a:cs typeface="Times New Roman" panose="02020603050405020304" pitchFamily="18" charset="0"/>
              </a:rPr>
              <a:t>including distributed </a:t>
            </a:r>
            <a:r>
              <a:rPr lang="en-US" sz="1800" dirty="0" smtClean="0">
                <a:latin typeface="Times New Roman" panose="02020603050405020304" pitchFamily="18" charset="0"/>
                <a:cs typeface="Times New Roman" panose="02020603050405020304" pitchFamily="18" charset="0"/>
              </a:rPr>
              <a:t>generation</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the implications of energy storage on consumer service levels and asset </a:t>
            </a:r>
            <a:r>
              <a:rPr lang="en-US" sz="1800" dirty="0" err="1" smtClean="0">
                <a:latin typeface="Times New Roman" panose="02020603050405020304" pitchFamily="18" charset="0"/>
                <a:cs typeface="Times New Roman" panose="02020603050405020304" pitchFamily="18" charset="0"/>
              </a:rPr>
              <a:t>utilisation</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technology </a:t>
            </a:r>
            <a:r>
              <a:rPr lang="en-US" sz="1800" dirty="0" smtClean="0">
                <a:latin typeface="Times New Roman" panose="02020603050405020304" pitchFamily="18" charset="0"/>
                <a:cs typeface="Times New Roman" panose="02020603050405020304" pitchFamily="18" charset="0"/>
              </a:rPr>
              <a:t>change, </a:t>
            </a:r>
            <a:r>
              <a:rPr lang="en-US" sz="1800" dirty="0">
                <a:latin typeface="Times New Roman" panose="02020603050405020304" pitchFamily="18" charset="0"/>
                <a:cs typeface="Times New Roman" panose="02020603050405020304" pitchFamily="18" charset="0"/>
              </a:rPr>
              <a:t>including the implications of energy efficiency, communication and </a:t>
            </a:r>
            <a:r>
              <a:rPr lang="en-US" sz="1800" dirty="0" smtClean="0">
                <a:latin typeface="Times New Roman" panose="02020603050405020304" pitchFamily="18" charset="0"/>
                <a:cs typeface="Times New Roman" panose="02020603050405020304" pitchFamily="18" charset="0"/>
              </a:rPr>
              <a:t>controllability</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asset condition deterioration rate and likelihood of in-service </a:t>
            </a:r>
            <a:r>
              <a:rPr lang="en-US" sz="1800" dirty="0" smtClean="0">
                <a:latin typeface="Times New Roman" panose="02020603050405020304" pitchFamily="18" charset="0"/>
                <a:cs typeface="Times New Roman" panose="02020603050405020304" pitchFamily="18" charset="0"/>
              </a:rPr>
              <a:t>failure</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the risk cost associated with asset </a:t>
            </a:r>
            <a:r>
              <a:rPr lang="en-US" sz="1800" dirty="0" smtClean="0">
                <a:latin typeface="Times New Roman" panose="02020603050405020304" pitchFamily="18" charset="0"/>
                <a:cs typeface="Times New Roman" panose="02020603050405020304" pitchFamily="18" charset="0"/>
              </a:rPr>
              <a:t>performance</a:t>
            </a: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21</a:t>
            </a:fld>
            <a:endParaRPr lang="en-AU"/>
          </a:p>
        </p:txBody>
      </p:sp>
    </p:spTree>
    <p:extLst>
      <p:ext uri="{BB962C8B-B14F-4D97-AF65-F5344CB8AC3E}">
        <p14:creationId xmlns:p14="http://schemas.microsoft.com/office/powerpoint/2010/main" val="1194621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3 – Identifying and considering </a:t>
            </a:r>
            <a:r>
              <a:rPr lang="en-US" dirty="0" smtClean="0">
                <a:latin typeface="Times New Roman" panose="02020603050405020304" pitchFamily="18" charset="0"/>
                <a:cs typeface="Times New Roman" panose="02020603050405020304" pitchFamily="18" charset="0"/>
              </a:rPr>
              <a:t>options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3431" y="1871557"/>
            <a:ext cx="9432825" cy="4461774"/>
          </a:xfrm>
        </p:spPr>
        <p:txBody>
          <a:bodyPr>
            <a:normAutofit/>
          </a:bodyPr>
          <a:lstStyle/>
          <a:p>
            <a:r>
              <a:rPr lang="en-US" sz="2000" dirty="0" smtClean="0">
                <a:latin typeface="Times New Roman" panose="02020603050405020304" pitchFamily="18" charset="0"/>
                <a:cs typeface="Times New Roman" panose="02020603050405020304" pitchFamily="18" charset="0"/>
              </a:rPr>
              <a:t>To address uncertainty, the </a:t>
            </a:r>
            <a:r>
              <a:rPr lang="en-US" sz="2000" dirty="0">
                <a:latin typeface="Times New Roman" panose="02020603050405020304" pitchFamily="18" charset="0"/>
                <a:cs typeface="Times New Roman" panose="02020603050405020304" pitchFamily="18" charset="0"/>
              </a:rPr>
              <a:t>Application Note uses risk assessment, scenario and sensitivity analysis in </a:t>
            </a:r>
            <a:r>
              <a:rPr lang="en-US" sz="2000" dirty="0" err="1">
                <a:latin typeface="Times New Roman" panose="02020603050405020304" pitchFamily="18" charset="0"/>
                <a:cs typeface="Times New Roman" panose="02020603050405020304" pitchFamily="18" charset="0"/>
              </a:rPr>
              <a:t>monetising</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costs and benefits as a good </a:t>
            </a:r>
            <a:r>
              <a:rPr lang="en-US" sz="2000" dirty="0">
                <a:latin typeface="Times New Roman" panose="02020603050405020304" pitchFamily="18" charset="0"/>
                <a:cs typeface="Times New Roman" panose="02020603050405020304" pitchFamily="18" charset="0"/>
              </a:rPr>
              <a:t>practice approach to retirement/de-rating </a:t>
            </a:r>
            <a:r>
              <a:rPr lang="en-US" sz="2000" dirty="0" smtClean="0">
                <a:latin typeface="Times New Roman" panose="02020603050405020304" pitchFamily="18" charset="0"/>
                <a:cs typeface="Times New Roman" panose="02020603050405020304" pitchFamily="18" charset="0"/>
              </a:rPr>
              <a:t>decisions</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Risk analysis is used to understand the value of likely costs and benefits</a:t>
            </a:r>
          </a:p>
          <a:p>
            <a:r>
              <a:rPr lang="en-US" sz="2000" dirty="0" smtClean="0">
                <a:latin typeface="Times New Roman" panose="02020603050405020304" pitchFamily="18" charset="0"/>
                <a:cs typeface="Times New Roman" panose="02020603050405020304" pitchFamily="18" charset="0"/>
              </a:rPr>
              <a:t>Scenarios </a:t>
            </a:r>
            <a:r>
              <a:rPr lang="en-US" sz="2000" dirty="0">
                <a:latin typeface="Times New Roman" panose="02020603050405020304" pitchFamily="18" charset="0"/>
                <a:cs typeface="Times New Roman" panose="02020603050405020304" pitchFamily="18" charset="0"/>
              </a:rPr>
              <a:t>and sensitivity analysis </a:t>
            </a:r>
            <a:r>
              <a:rPr lang="en-US" sz="2000" dirty="0" smtClean="0">
                <a:latin typeface="Times New Roman" panose="02020603050405020304" pitchFamily="18" charset="0"/>
                <a:cs typeface="Times New Roman" panose="02020603050405020304" pitchFamily="18" charset="0"/>
              </a:rPr>
              <a:t>are used </a:t>
            </a:r>
            <a:r>
              <a:rPr lang="en-US" sz="2000" dirty="0">
                <a:latin typeface="Times New Roman" panose="02020603050405020304" pitchFamily="18" charset="0"/>
                <a:cs typeface="Times New Roman" panose="02020603050405020304" pitchFamily="18" charset="0"/>
              </a:rPr>
              <a:t>to </a:t>
            </a:r>
            <a:r>
              <a:rPr lang="en-US" sz="2000" dirty="0" smtClean="0">
                <a:latin typeface="Times New Roman" panose="02020603050405020304" pitchFamily="18" charset="0"/>
                <a:cs typeface="Times New Roman" panose="02020603050405020304" pitchFamily="18" charset="0"/>
              </a:rPr>
              <a:t>demonstrate that the </a:t>
            </a:r>
            <a:r>
              <a:rPr lang="en-US" sz="2000" dirty="0">
                <a:latin typeface="Times New Roman" panose="02020603050405020304" pitchFamily="18" charset="0"/>
                <a:cs typeface="Times New Roman" panose="02020603050405020304" pitchFamily="18" charset="0"/>
              </a:rPr>
              <a:t>preferred </a:t>
            </a:r>
            <a:r>
              <a:rPr lang="en-US" sz="2000" dirty="0" smtClean="0">
                <a:latin typeface="Times New Roman" panose="02020603050405020304" pitchFamily="18" charset="0"/>
                <a:cs typeface="Times New Roman" panose="02020603050405020304" pitchFamily="18" charset="0"/>
              </a:rPr>
              <a:t>option(s) are robust </a:t>
            </a:r>
            <a:r>
              <a:rPr lang="en-US" sz="2000" dirty="0">
                <a:latin typeface="Times New Roman" panose="02020603050405020304" pitchFamily="18" charset="0"/>
                <a:cs typeface="Times New Roman" panose="02020603050405020304" pitchFamily="18" charset="0"/>
              </a:rPr>
              <a:t>for a range of futures and for a variation in key </a:t>
            </a:r>
            <a:r>
              <a:rPr lang="en-US" sz="2000" dirty="0" smtClean="0">
                <a:latin typeface="Times New Roman" panose="02020603050405020304" pitchFamily="18" charset="0"/>
                <a:cs typeface="Times New Roman" panose="02020603050405020304" pitchFamily="18" charset="0"/>
              </a:rPr>
              <a:t>inputs</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Scenarios </a:t>
            </a:r>
            <a:r>
              <a:rPr lang="en-US" sz="2000" dirty="0" smtClean="0">
                <a:latin typeface="Times New Roman" panose="02020603050405020304" pitchFamily="18" charset="0"/>
                <a:cs typeface="Times New Roman" panose="02020603050405020304" pitchFamily="18" charset="0"/>
              </a:rPr>
              <a:t>are based on internally </a:t>
            </a:r>
            <a:r>
              <a:rPr lang="en-US" sz="2000" dirty="0">
                <a:latin typeface="Times New Roman" panose="02020603050405020304" pitchFamily="18" charset="0"/>
                <a:cs typeface="Times New Roman" panose="02020603050405020304" pitchFamily="18" charset="0"/>
              </a:rPr>
              <a:t>consistent possible future states of the world</a:t>
            </a:r>
          </a:p>
          <a:p>
            <a:r>
              <a:rPr lang="en-US" sz="2000" dirty="0">
                <a:latin typeface="Times New Roman" panose="02020603050405020304" pitchFamily="18" charset="0"/>
                <a:cs typeface="Times New Roman" panose="02020603050405020304" pitchFamily="18" charset="0"/>
              </a:rPr>
              <a:t>Sensitivity analysis i</a:t>
            </a:r>
            <a:r>
              <a:rPr lang="en-US" sz="2000" dirty="0" smtClean="0">
                <a:latin typeface="Times New Roman" panose="02020603050405020304" pitchFamily="18" charset="0"/>
                <a:cs typeface="Times New Roman" panose="02020603050405020304" pitchFamily="18" charset="0"/>
              </a:rPr>
              <a:t>s used to identify </a:t>
            </a:r>
            <a:r>
              <a:rPr lang="en-US" sz="2000" dirty="0">
                <a:latin typeface="Times New Roman" panose="02020603050405020304" pitchFamily="18" charset="0"/>
                <a:cs typeface="Times New Roman" panose="02020603050405020304" pitchFamily="18" charset="0"/>
              </a:rPr>
              <a:t>the most determinant inputs (variables) and focus refinement </a:t>
            </a:r>
            <a:r>
              <a:rPr lang="en-US" sz="2000" dirty="0" smtClean="0">
                <a:latin typeface="Times New Roman" panose="02020603050405020304" pitchFamily="18" charset="0"/>
                <a:cs typeface="Times New Roman" panose="02020603050405020304" pitchFamily="18" charset="0"/>
              </a:rPr>
              <a:t>of the analysis and supporting evidence on these inputs</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RIT Application Guidelines </a:t>
            </a:r>
            <a:r>
              <a:rPr lang="en-US" sz="2000" dirty="0" smtClean="0">
                <a:latin typeface="Times New Roman" panose="02020603050405020304" pitchFamily="18" charset="0"/>
                <a:cs typeface="Times New Roman" panose="02020603050405020304" pitchFamily="18" charset="0"/>
              </a:rPr>
              <a:t>also nominate </a:t>
            </a:r>
            <a:r>
              <a:rPr lang="en-US" sz="2000" dirty="0">
                <a:latin typeface="Times New Roman" panose="02020603050405020304" pitchFamily="18" charset="0"/>
                <a:cs typeface="Times New Roman" panose="02020603050405020304" pitchFamily="18" charset="0"/>
              </a:rPr>
              <a:t>several key input assumptions for the base case and for sensitivity </a:t>
            </a:r>
            <a:r>
              <a:rPr lang="en-US" sz="2000" dirty="0" smtClean="0">
                <a:latin typeface="Times New Roman" panose="02020603050405020304" pitchFamily="18" charset="0"/>
                <a:cs typeface="Times New Roman" panose="02020603050405020304" pitchFamily="18" charset="0"/>
              </a:rPr>
              <a:t>studies</a:t>
            </a: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22</a:t>
            </a:fld>
            <a:endParaRPr lang="en-AU"/>
          </a:p>
        </p:txBody>
      </p:sp>
    </p:spTree>
    <p:extLst>
      <p:ext uri="{BB962C8B-B14F-4D97-AF65-F5344CB8AC3E}">
        <p14:creationId xmlns:p14="http://schemas.microsoft.com/office/powerpoint/2010/main" val="760910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4 – Uncertainty and </a:t>
            </a:r>
            <a:r>
              <a:rPr lang="en-US" dirty="0" smtClean="0">
                <a:latin typeface="Times New Roman" panose="02020603050405020304" pitchFamily="18" charset="0"/>
                <a:cs typeface="Times New Roman" panose="02020603050405020304" pitchFamily="18" charset="0"/>
              </a:rPr>
              <a:t>risk</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99695" y="1867291"/>
            <a:ext cx="8992877" cy="4266090"/>
          </a:xfrm>
        </p:spPr>
        <p:txBody>
          <a:bodyPr>
            <a:noAutofit/>
          </a:bodyPr>
          <a:lstStyle/>
          <a:p>
            <a:r>
              <a:rPr lang="en-US" sz="2000" dirty="0">
                <a:latin typeface="Times New Roman" panose="02020603050405020304" pitchFamily="18" charset="0"/>
                <a:cs typeface="Times New Roman" panose="02020603050405020304" pitchFamily="18" charset="0"/>
              </a:rPr>
              <a:t>The Application Note outlines </a:t>
            </a:r>
            <a:r>
              <a:rPr lang="en-US" sz="2000" dirty="0" smtClean="0">
                <a:latin typeface="Times New Roman" panose="02020603050405020304" pitchFamily="18" charset="0"/>
                <a:cs typeface="Times New Roman" panose="02020603050405020304" pitchFamily="18" charset="0"/>
              </a:rPr>
              <a:t>a simplified </a:t>
            </a:r>
            <a:r>
              <a:rPr lang="en-US" sz="2000" dirty="0">
                <a:latin typeface="Times New Roman" panose="02020603050405020304" pitchFamily="18" charset="0"/>
                <a:cs typeface="Times New Roman" panose="02020603050405020304" pitchFamily="18" charset="0"/>
              </a:rPr>
              <a:t>method </a:t>
            </a:r>
            <a:r>
              <a:rPr lang="en-US" sz="2000" dirty="0" smtClean="0">
                <a:latin typeface="Times New Roman" panose="02020603050405020304" pitchFamily="18" charset="0"/>
                <a:cs typeface="Times New Roman" panose="02020603050405020304" pitchFamily="18" charset="0"/>
              </a:rPr>
              <a:t>for assessing risk and addressing uncertainty. Within an economic assessment framework, this approach facilitates:</a:t>
            </a:r>
          </a:p>
          <a:p>
            <a:pPr lvl="1"/>
            <a:r>
              <a:rPr lang="en-US" sz="1800" dirty="0">
                <a:latin typeface="Times New Roman" panose="02020603050405020304" pitchFamily="18" charset="0"/>
                <a:cs typeface="Times New Roman" panose="02020603050405020304" pitchFamily="18" charset="0"/>
              </a:rPr>
              <a:t>Evaluation of </a:t>
            </a:r>
            <a:r>
              <a:rPr lang="en-US" sz="1800" dirty="0" smtClean="0">
                <a:latin typeface="Times New Roman" panose="02020603050405020304" pitchFamily="18" charset="0"/>
                <a:cs typeface="Times New Roman" panose="02020603050405020304" pitchFamily="18" charset="0"/>
              </a:rPr>
              <a:t>uncertainty in the identified need</a:t>
            </a:r>
          </a:p>
          <a:p>
            <a:pPr lvl="1"/>
            <a:r>
              <a:rPr lang="en-US" sz="1800" dirty="0" smtClean="0">
                <a:latin typeface="Times New Roman" panose="02020603050405020304" pitchFamily="18" charset="0"/>
                <a:cs typeface="Times New Roman" panose="02020603050405020304" pitchFamily="18" charset="0"/>
              </a:rPr>
              <a:t>Evaluation </a:t>
            </a:r>
            <a:r>
              <a:rPr lang="en-US" sz="1800" dirty="0">
                <a:latin typeface="Times New Roman" panose="02020603050405020304" pitchFamily="18" charset="0"/>
                <a:cs typeface="Times New Roman" panose="02020603050405020304" pitchFamily="18" charset="0"/>
              </a:rPr>
              <a:t>of </a:t>
            </a:r>
            <a:r>
              <a:rPr lang="en-US" sz="1800" dirty="0" smtClean="0">
                <a:latin typeface="Times New Roman" panose="02020603050405020304" pitchFamily="18" charset="0"/>
                <a:cs typeface="Times New Roman" panose="02020603050405020304" pitchFamily="18" charset="0"/>
              </a:rPr>
              <a:t>uncertainty </a:t>
            </a:r>
            <a:r>
              <a:rPr lang="en-US" sz="1800" dirty="0">
                <a:latin typeface="Times New Roman" panose="02020603050405020304" pitchFamily="18" charset="0"/>
                <a:cs typeface="Times New Roman" panose="02020603050405020304" pitchFamily="18" charset="0"/>
              </a:rPr>
              <a:t>and </a:t>
            </a:r>
            <a:r>
              <a:rPr lang="en-US" sz="1800" dirty="0" smtClean="0">
                <a:latin typeface="Times New Roman" panose="02020603050405020304" pitchFamily="18" charset="0"/>
                <a:cs typeface="Times New Roman" panose="02020603050405020304" pitchFamily="18" charset="0"/>
              </a:rPr>
              <a:t>risk within options analysis and the BAU counterfactual</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Comparison of options on a common </a:t>
            </a:r>
            <a:r>
              <a:rPr lang="en-US" sz="1800" dirty="0" err="1" smtClean="0">
                <a:latin typeface="Times New Roman" panose="02020603050405020304" pitchFamily="18" charset="0"/>
                <a:cs typeface="Times New Roman" panose="02020603050405020304" pitchFamily="18" charset="0"/>
              </a:rPr>
              <a:t>monetised</a:t>
            </a:r>
            <a:r>
              <a:rPr lang="en-US" sz="1800" dirty="0" smtClean="0">
                <a:latin typeface="Times New Roman" panose="02020603050405020304" pitchFamily="18" charset="0"/>
                <a:cs typeface="Times New Roman" panose="02020603050405020304" pitchFamily="18" charset="0"/>
              </a:rPr>
              <a:t> basis</a:t>
            </a:r>
          </a:p>
          <a:p>
            <a:pPr lvl="1"/>
            <a:r>
              <a:rPr lang="en-US" sz="1800" dirty="0" smtClean="0">
                <a:latin typeface="Times New Roman" panose="02020603050405020304" pitchFamily="18" charset="0"/>
                <a:cs typeface="Times New Roman" panose="02020603050405020304" pitchFamily="18" charset="0"/>
              </a:rPr>
              <a:t>Conditional and joint probability implications</a:t>
            </a:r>
          </a:p>
          <a:p>
            <a:pPr lvl="1"/>
            <a:r>
              <a:rPr lang="en-US" sz="1800" dirty="0" smtClean="0">
                <a:latin typeface="Times New Roman" panose="02020603050405020304" pitchFamily="18" charset="0"/>
                <a:cs typeface="Times New Roman" panose="02020603050405020304" pitchFamily="18" charset="0"/>
              </a:rPr>
              <a:t>Alignment </a:t>
            </a:r>
            <a:r>
              <a:rPr lang="en-US" sz="1800" dirty="0">
                <a:latin typeface="Times New Roman" panose="02020603050405020304" pitchFamily="18" charset="0"/>
                <a:cs typeface="Times New Roman" panose="02020603050405020304" pitchFamily="18" charset="0"/>
              </a:rPr>
              <a:t>with the </a:t>
            </a:r>
            <a:r>
              <a:rPr lang="en-US" sz="1800" dirty="0" smtClean="0">
                <a:latin typeface="Times New Roman" panose="02020603050405020304" pitchFamily="18" charset="0"/>
                <a:cs typeface="Times New Roman" panose="02020603050405020304" pitchFamily="18" charset="0"/>
              </a:rPr>
              <a:t>NER, NEO, </a:t>
            </a:r>
            <a:r>
              <a:rPr lang="en-US" sz="1800" dirty="0">
                <a:latin typeface="Times New Roman" panose="02020603050405020304" pitchFamily="18" charset="0"/>
                <a:cs typeface="Times New Roman" panose="02020603050405020304" pitchFamily="18" charset="0"/>
              </a:rPr>
              <a:t>and </a:t>
            </a:r>
            <a:r>
              <a:rPr lang="en-US" sz="1800" dirty="0" smtClean="0">
                <a:latin typeface="Times New Roman" panose="02020603050405020304" pitchFamily="18" charset="0"/>
                <a:cs typeface="Times New Roman" panose="02020603050405020304" pitchFamily="18" charset="0"/>
              </a:rPr>
              <a:t>accords with good </a:t>
            </a:r>
            <a:r>
              <a:rPr lang="en-US" sz="1800" dirty="0">
                <a:latin typeface="Times New Roman" panose="02020603050405020304" pitchFamily="18" charset="0"/>
                <a:cs typeface="Times New Roman" panose="02020603050405020304" pitchFamily="18" charset="0"/>
              </a:rPr>
              <a:t>industry </a:t>
            </a:r>
            <a:r>
              <a:rPr lang="en-US" sz="1800" dirty="0" smtClean="0">
                <a:latin typeface="Times New Roman" panose="02020603050405020304" pitchFamily="18" charset="0"/>
                <a:cs typeface="Times New Roman" panose="02020603050405020304" pitchFamily="18" charset="0"/>
              </a:rPr>
              <a:t>practice</a:t>
            </a:r>
          </a:p>
          <a:p>
            <a:pPr lvl="1"/>
            <a:r>
              <a:rPr lang="en-US" sz="1800" dirty="0" smtClean="0">
                <a:latin typeface="Times New Roman" panose="02020603050405020304" pitchFamily="18" charset="0"/>
                <a:cs typeface="Times New Roman" panose="02020603050405020304" pitchFamily="18" charset="0"/>
              </a:rPr>
              <a:t>Support for analysis over time (e.g. time value of money)</a:t>
            </a:r>
          </a:p>
          <a:p>
            <a:pPr lvl="1"/>
            <a:r>
              <a:rPr lang="en-US" sz="1800" dirty="0" smtClean="0">
                <a:latin typeface="Times New Roman" panose="02020603050405020304" pitchFamily="18" charset="0"/>
                <a:cs typeface="Times New Roman" panose="02020603050405020304" pitchFamily="18" charset="0"/>
              </a:rPr>
              <a:t>Comprehensive </a:t>
            </a:r>
            <a:r>
              <a:rPr lang="en-US" sz="1800" dirty="0">
                <a:latin typeface="Times New Roman" panose="02020603050405020304" pitchFamily="18" charset="0"/>
                <a:cs typeface="Times New Roman" panose="02020603050405020304" pitchFamily="18" charset="0"/>
              </a:rPr>
              <a:t>and </a:t>
            </a:r>
            <a:r>
              <a:rPr lang="en-US" sz="1800" dirty="0" smtClean="0">
                <a:latin typeface="Times New Roman" panose="02020603050405020304" pitchFamily="18" charset="0"/>
                <a:cs typeface="Times New Roman" panose="02020603050405020304" pitchFamily="18" charset="0"/>
              </a:rPr>
              <a:t>robust analysis</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Evaluation of real option values and stranding costs</a:t>
            </a:r>
            <a:endParaRPr lang="en-US" sz="18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23</a:t>
            </a:fld>
            <a:endParaRPr lang="en-AU"/>
          </a:p>
        </p:txBody>
      </p:sp>
    </p:spTree>
    <p:extLst>
      <p:ext uri="{BB962C8B-B14F-4D97-AF65-F5344CB8AC3E}">
        <p14:creationId xmlns:p14="http://schemas.microsoft.com/office/powerpoint/2010/main" val="12015847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4 – Uncertainty and </a:t>
            </a:r>
            <a:r>
              <a:rPr lang="en-US" dirty="0" smtClean="0">
                <a:latin typeface="Times New Roman" panose="02020603050405020304" pitchFamily="18" charset="0"/>
                <a:cs typeface="Times New Roman" panose="02020603050405020304" pitchFamily="18" charset="0"/>
              </a:rPr>
              <a:t>risk</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1943997"/>
            <a:ext cx="9355187" cy="4163802"/>
          </a:xfrm>
        </p:spPr>
        <p:txBody>
          <a:bodyPr>
            <a:normAutofit/>
          </a:bodyPr>
          <a:lstStyle/>
          <a:p>
            <a:r>
              <a:rPr lang="en-US" sz="2000" dirty="0" smtClean="0">
                <a:latin typeface="Times New Roman" panose="02020603050405020304" pitchFamily="18" charset="0"/>
                <a:cs typeface="Times New Roman" panose="02020603050405020304" pitchFamily="18" charset="0"/>
              </a:rPr>
              <a:t>The Application </a:t>
            </a:r>
            <a:r>
              <a:rPr lang="en-US" sz="2000" dirty="0">
                <a:latin typeface="Times New Roman" panose="02020603050405020304" pitchFamily="18" charset="0"/>
                <a:cs typeface="Times New Roman" panose="02020603050405020304" pitchFamily="18" charset="0"/>
              </a:rPr>
              <a:t>Note </a:t>
            </a:r>
            <a:r>
              <a:rPr lang="en-US" sz="2000" dirty="0" err="1" smtClean="0">
                <a:latin typeface="Times New Roman" panose="02020603050405020304" pitchFamily="18" charset="0"/>
                <a:cs typeface="Times New Roman" panose="02020603050405020304" pitchFamily="18" charset="0"/>
              </a:rPr>
              <a:t>monetises</a:t>
            </a:r>
            <a:r>
              <a:rPr lang="en-US" sz="2000" dirty="0" smtClean="0">
                <a:latin typeface="Times New Roman" panose="02020603050405020304" pitchFamily="18" charset="0"/>
                <a:cs typeface="Times New Roman" panose="02020603050405020304" pitchFamily="18" charset="0"/>
              </a:rPr>
              <a:t> risk </a:t>
            </a:r>
            <a:r>
              <a:rPr lang="en-US" sz="2000" dirty="0">
                <a:latin typeface="Times New Roman" panose="02020603050405020304" pitchFamily="18" charset="0"/>
                <a:cs typeface="Times New Roman" panose="02020603050405020304" pitchFamily="18" charset="0"/>
              </a:rPr>
              <a:t>costs associated with adverse service level </a:t>
            </a:r>
            <a:r>
              <a:rPr lang="en-US" sz="2000" dirty="0" smtClean="0">
                <a:latin typeface="Times New Roman" panose="02020603050405020304" pitchFamily="18" charset="0"/>
                <a:cs typeface="Times New Roman" panose="02020603050405020304" pitchFamily="18" charset="0"/>
              </a:rPr>
              <a:t>outcomes </a:t>
            </a:r>
          </a:p>
          <a:p>
            <a:r>
              <a:rPr lang="en-US" sz="2000" dirty="0" smtClean="0">
                <a:latin typeface="Times New Roman" panose="02020603050405020304" pitchFamily="18" charset="0"/>
                <a:cs typeface="Times New Roman" panose="02020603050405020304" pitchFamily="18" charset="0"/>
              </a:rPr>
              <a:t>A simple </a:t>
            </a:r>
            <a:r>
              <a:rPr lang="en-US" sz="2000" dirty="0">
                <a:latin typeface="Times New Roman" panose="02020603050405020304" pitchFamily="18" charset="0"/>
                <a:cs typeface="Times New Roman" panose="02020603050405020304" pitchFamily="18" charset="0"/>
              </a:rPr>
              <a:t>quantitative approach to </a:t>
            </a:r>
            <a:r>
              <a:rPr lang="en-US" sz="2000" dirty="0" smtClean="0">
                <a:latin typeface="Times New Roman" panose="02020603050405020304" pitchFamily="18" charset="0"/>
                <a:cs typeface="Times New Roman" panose="02020603050405020304" pitchFamily="18" charset="0"/>
              </a:rPr>
              <a:t>risk </a:t>
            </a:r>
            <a:r>
              <a:rPr lang="en-US" sz="2000" dirty="0">
                <a:latin typeface="Times New Roman" panose="02020603050405020304" pitchFamily="18" charset="0"/>
                <a:cs typeface="Times New Roman" panose="02020603050405020304" pitchFamily="18" charset="0"/>
              </a:rPr>
              <a:t>cost </a:t>
            </a:r>
            <a:r>
              <a:rPr lang="en-US" sz="2000" dirty="0" smtClean="0">
                <a:latin typeface="Times New Roman" panose="02020603050405020304" pitchFamily="18" charset="0"/>
                <a:cs typeface="Times New Roman" panose="02020603050405020304" pitchFamily="18" charset="0"/>
              </a:rPr>
              <a:t>assessment is used:</a:t>
            </a:r>
          </a:p>
          <a:p>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pPr marL="0" indent="0">
              <a:buNone/>
            </a:pP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avoidance of risk </a:t>
            </a:r>
            <a:r>
              <a:rPr lang="en-US" sz="2000" dirty="0">
                <a:latin typeface="Times New Roman" panose="02020603050405020304" pitchFamily="18" charset="0"/>
                <a:cs typeface="Times New Roman" panose="02020603050405020304" pitchFamily="18" charset="0"/>
              </a:rPr>
              <a:t>cost </a:t>
            </a:r>
            <a:r>
              <a:rPr lang="en-US" sz="2000" dirty="0" smtClean="0">
                <a:latin typeface="Times New Roman" panose="02020603050405020304" pitchFamily="18" charset="0"/>
                <a:cs typeface="Times New Roman" panose="02020603050405020304" pitchFamily="18" charset="0"/>
              </a:rPr>
              <a:t>is recognised as </a:t>
            </a:r>
            <a:r>
              <a:rPr lang="en-US" sz="2000" dirty="0">
                <a:latin typeface="Times New Roman" panose="02020603050405020304" pitchFamily="18" charset="0"/>
                <a:cs typeface="Times New Roman" panose="02020603050405020304" pitchFamily="18" charset="0"/>
              </a:rPr>
              <a:t>a </a:t>
            </a:r>
            <a:r>
              <a:rPr lang="en-US" sz="2000" dirty="0" smtClean="0">
                <a:latin typeface="Times New Roman" panose="02020603050405020304" pitchFamily="18" charset="0"/>
                <a:cs typeface="Times New Roman" panose="02020603050405020304" pitchFamily="18" charset="0"/>
              </a:rPr>
              <a:t>benefit in economic options analysis</a:t>
            </a:r>
          </a:p>
          <a:p>
            <a:r>
              <a:rPr lang="en-US" sz="2000" dirty="0" smtClean="0">
                <a:latin typeface="Times New Roman" panose="02020603050405020304" pitchFamily="18" charset="0"/>
                <a:cs typeface="Times New Roman" panose="02020603050405020304" pitchFamily="18" charset="0"/>
              </a:rPr>
              <a:t>Other methods could also be used (e.g. Monte Carlo)</a:t>
            </a:r>
            <a:endParaRPr lang="en-AU" sz="2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24</a:t>
            </a:fld>
            <a:endParaRPr lang="en-AU"/>
          </a:p>
        </p:txBody>
      </p:sp>
      <p:graphicFrame>
        <p:nvGraphicFramePr>
          <p:cNvPr id="6" name="Diagram 5"/>
          <p:cNvGraphicFramePr>
            <a:graphicFrameLocks noChangeAspect="1"/>
          </p:cNvGraphicFramePr>
          <p:nvPr>
            <p:extLst>
              <p:ext uri="{D42A27DB-BD31-4B8C-83A1-F6EECF244321}">
                <p14:modId xmlns:p14="http://schemas.microsoft.com/office/powerpoint/2010/main" val="2772911556"/>
              </p:ext>
            </p:extLst>
          </p:nvPr>
        </p:nvGraphicFramePr>
        <p:xfrm>
          <a:off x="1929441" y="3210014"/>
          <a:ext cx="5860212" cy="1076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4051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4 – Uncertainty and </a:t>
            </a:r>
            <a:r>
              <a:rPr lang="en-US" dirty="0" smtClean="0">
                <a:latin typeface="Times New Roman" panose="02020603050405020304" pitchFamily="18" charset="0"/>
                <a:cs typeface="Times New Roman" panose="02020603050405020304" pitchFamily="18" charset="0"/>
              </a:rPr>
              <a:t>risk</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6432" y="1871497"/>
            <a:ext cx="9445924" cy="4517485"/>
          </a:xfrm>
        </p:spPr>
        <p:txBody>
          <a:bodyPr>
            <a:noAutofit/>
          </a:bodyPr>
          <a:lstStyle/>
          <a:p>
            <a:r>
              <a:rPr lang="en-US" sz="2000" dirty="0" smtClean="0">
                <a:latin typeface="Times New Roman" panose="02020603050405020304" pitchFamily="18" charset="0"/>
                <a:cs typeface="Times New Roman" panose="02020603050405020304" pitchFamily="18" charset="0"/>
              </a:rPr>
              <a:t>Any method used should accommodate all typical </a:t>
            </a:r>
            <a:r>
              <a:rPr lang="en-US" sz="2000" dirty="0">
                <a:latin typeface="Times New Roman" panose="02020603050405020304" pitchFamily="18" charset="0"/>
                <a:cs typeface="Times New Roman" panose="02020603050405020304" pitchFamily="18" charset="0"/>
              </a:rPr>
              <a:t>areas of network asset </a:t>
            </a:r>
            <a:r>
              <a:rPr lang="en-US" sz="2000" dirty="0" smtClean="0">
                <a:latin typeface="Times New Roman" panose="02020603050405020304" pitchFamily="18" charset="0"/>
                <a:cs typeface="Times New Roman" panose="02020603050405020304" pitchFamily="18" charset="0"/>
              </a:rPr>
              <a:t>risk:</a:t>
            </a:r>
            <a:endParaRPr lang="en-US" sz="20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Reliability &amp; </a:t>
            </a:r>
            <a:r>
              <a:rPr lang="en-US" sz="1800" dirty="0" smtClean="0">
                <a:latin typeface="Times New Roman" panose="02020603050405020304" pitchFamily="18" charset="0"/>
                <a:cs typeface="Times New Roman" panose="02020603050405020304" pitchFamily="18" charset="0"/>
              </a:rPr>
              <a:t>security: including consequences </a:t>
            </a:r>
            <a:r>
              <a:rPr lang="en-US" sz="1800" dirty="0">
                <a:latin typeface="Times New Roman" panose="02020603050405020304" pitchFamily="18" charset="0"/>
                <a:cs typeface="Times New Roman" panose="02020603050405020304" pitchFamily="18" charset="0"/>
              </a:rPr>
              <a:t>such as unserved energy or other customer impacts of a supply failure</a:t>
            </a:r>
          </a:p>
          <a:p>
            <a:pPr lvl="1"/>
            <a:r>
              <a:rPr lang="en-US" sz="1800" dirty="0">
                <a:latin typeface="Times New Roman" panose="02020603050405020304" pitchFamily="18" charset="0"/>
                <a:cs typeface="Times New Roman" panose="02020603050405020304" pitchFamily="18" charset="0"/>
              </a:rPr>
              <a:t>Safety &amp; </a:t>
            </a:r>
            <a:r>
              <a:rPr lang="en-US" sz="1800" dirty="0" smtClean="0">
                <a:latin typeface="Times New Roman" panose="02020603050405020304" pitchFamily="18" charset="0"/>
                <a:cs typeface="Times New Roman" panose="02020603050405020304" pitchFamily="18" charset="0"/>
              </a:rPr>
              <a:t>health: </a:t>
            </a:r>
            <a:r>
              <a:rPr lang="en-US" sz="1800" dirty="0">
                <a:latin typeface="Times New Roman" panose="02020603050405020304" pitchFamily="18" charset="0"/>
                <a:cs typeface="Times New Roman" panose="02020603050405020304" pitchFamily="18" charset="0"/>
              </a:rPr>
              <a:t>including </a:t>
            </a:r>
            <a:r>
              <a:rPr lang="en-US" sz="1800" dirty="0" smtClean="0">
                <a:latin typeface="Times New Roman" panose="02020603050405020304" pitchFamily="18" charset="0"/>
                <a:cs typeface="Times New Roman" panose="02020603050405020304" pitchFamily="18" charset="0"/>
              </a:rPr>
              <a:t>consequences </a:t>
            </a:r>
            <a:r>
              <a:rPr lang="en-US" sz="1800" dirty="0">
                <a:latin typeface="Times New Roman" panose="02020603050405020304" pitchFamily="18" charset="0"/>
                <a:cs typeface="Times New Roman" panose="02020603050405020304" pitchFamily="18" charset="0"/>
              </a:rPr>
              <a:t>to workers and/or members of the public</a:t>
            </a:r>
          </a:p>
          <a:p>
            <a:pPr lvl="1"/>
            <a:r>
              <a:rPr lang="en-US" sz="1800" dirty="0" smtClean="0">
                <a:latin typeface="Times New Roman" panose="02020603050405020304" pitchFamily="18" charset="0"/>
                <a:cs typeface="Times New Roman" panose="02020603050405020304" pitchFamily="18" charset="0"/>
              </a:rPr>
              <a:t>Environmental: including consequences </a:t>
            </a:r>
            <a:r>
              <a:rPr lang="en-US" sz="1800" dirty="0">
                <a:latin typeface="Times New Roman" panose="02020603050405020304" pitchFamily="18" charset="0"/>
                <a:cs typeface="Times New Roman" panose="02020603050405020304" pitchFamily="18" charset="0"/>
              </a:rPr>
              <a:t>to the surrounding community, ecology, flora and fauna</a:t>
            </a:r>
          </a:p>
          <a:p>
            <a:pPr lvl="1"/>
            <a:r>
              <a:rPr lang="en-US" sz="1800" dirty="0" smtClean="0">
                <a:latin typeface="Times New Roman" panose="02020603050405020304" pitchFamily="18" charset="0"/>
                <a:cs typeface="Times New Roman" panose="02020603050405020304" pitchFamily="18" charset="0"/>
              </a:rPr>
              <a:t>Legal/regulatory compliance: </a:t>
            </a:r>
            <a:r>
              <a:rPr lang="en-US" sz="1800" dirty="0">
                <a:latin typeface="Times New Roman" panose="02020603050405020304" pitchFamily="18" charset="0"/>
                <a:cs typeface="Times New Roman" panose="02020603050405020304" pitchFamily="18" charset="0"/>
              </a:rPr>
              <a:t>including </a:t>
            </a:r>
            <a:r>
              <a:rPr lang="en-US" sz="1800" dirty="0" smtClean="0">
                <a:latin typeface="Times New Roman" panose="02020603050405020304" pitchFamily="18" charset="0"/>
                <a:cs typeface="Times New Roman" panose="02020603050405020304" pitchFamily="18" charset="0"/>
              </a:rPr>
              <a:t>consequences </a:t>
            </a:r>
            <a:r>
              <a:rPr lang="en-US" sz="1800" dirty="0">
                <a:latin typeface="Times New Roman" panose="02020603050405020304" pitchFamily="18" charset="0"/>
                <a:cs typeface="Times New Roman" panose="02020603050405020304" pitchFamily="18" charset="0"/>
              </a:rPr>
              <a:t>of enforcement of legal or regulatory requirements</a:t>
            </a:r>
          </a:p>
          <a:p>
            <a:pPr lvl="1"/>
            <a:r>
              <a:rPr lang="en-US" sz="1800" dirty="0" smtClean="0">
                <a:latin typeface="Times New Roman" panose="02020603050405020304" pitchFamily="18" charset="0"/>
                <a:cs typeface="Times New Roman" panose="02020603050405020304" pitchFamily="18" charset="0"/>
              </a:rPr>
              <a:t>Financial: </a:t>
            </a:r>
            <a:r>
              <a:rPr lang="en-US" sz="1800" dirty="0">
                <a:latin typeface="Times New Roman" panose="02020603050405020304" pitchFamily="18" charset="0"/>
                <a:cs typeface="Times New Roman" panose="02020603050405020304" pitchFamily="18" charset="0"/>
              </a:rPr>
              <a:t>including </a:t>
            </a:r>
            <a:r>
              <a:rPr lang="en-US" sz="1800" dirty="0" smtClean="0">
                <a:latin typeface="Times New Roman" panose="02020603050405020304" pitchFamily="18" charset="0"/>
                <a:cs typeface="Times New Roman" panose="02020603050405020304" pitchFamily="18" charset="0"/>
              </a:rPr>
              <a:t>consequences </a:t>
            </a:r>
            <a:r>
              <a:rPr lang="en-US" sz="1800" dirty="0">
                <a:latin typeface="Times New Roman" panose="02020603050405020304" pitchFamily="18" charset="0"/>
                <a:cs typeface="Times New Roman" panose="02020603050405020304" pitchFamily="18" charset="0"/>
              </a:rPr>
              <a:t>where there is a financial loss or additional cost not normally part of the revenue </a:t>
            </a:r>
            <a:r>
              <a:rPr lang="en-US" sz="1800" dirty="0" smtClean="0">
                <a:latin typeface="Times New Roman" panose="02020603050405020304" pitchFamily="18" charset="0"/>
                <a:cs typeface="Times New Roman" panose="02020603050405020304" pitchFamily="18" charset="0"/>
              </a:rPr>
              <a:t>allowance</a:t>
            </a:r>
          </a:p>
          <a:p>
            <a:r>
              <a:rPr lang="en-US" sz="2000" dirty="0" smtClean="0">
                <a:latin typeface="Times New Roman" panose="02020603050405020304" pitchFamily="18" charset="0"/>
                <a:cs typeface="Times New Roman" panose="02020603050405020304" pitchFamily="18" charset="0"/>
              </a:rPr>
              <a:t>Note: Generally, we do not consider reputational risk as a relevant risk for network investment</a:t>
            </a:r>
            <a:endParaRPr lang="en-AU" sz="20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25</a:t>
            </a:fld>
            <a:endParaRPr lang="en-AU"/>
          </a:p>
        </p:txBody>
      </p:sp>
    </p:spTree>
    <p:extLst>
      <p:ext uri="{BB962C8B-B14F-4D97-AF65-F5344CB8AC3E}">
        <p14:creationId xmlns:p14="http://schemas.microsoft.com/office/powerpoint/2010/main" val="3938913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Session 4 – Uncertainty and </a:t>
            </a:r>
            <a:r>
              <a:rPr lang="en-US" dirty="0" smtClean="0">
                <a:latin typeface="Times New Roman" panose="02020603050405020304" pitchFamily="18" charset="0"/>
                <a:cs typeface="Times New Roman" panose="02020603050405020304" pitchFamily="18" charset="0"/>
              </a:rPr>
              <a:t>risk</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2014447"/>
            <a:ext cx="9148153" cy="4231585"/>
          </a:xfrm>
        </p:spPr>
        <p:txBody>
          <a:bodyPr>
            <a:normAutofit/>
          </a:bodyPr>
          <a:lstStyle/>
          <a:p>
            <a:r>
              <a:rPr lang="en-US" sz="2000" dirty="0" smtClean="0">
                <a:latin typeface="Times New Roman" panose="02020603050405020304" pitchFamily="18" charset="0"/>
                <a:cs typeface="Times New Roman" panose="02020603050405020304" pitchFamily="18" charset="0"/>
              </a:rPr>
              <a:t>The Application Note also outlines approaches to:</a:t>
            </a:r>
          </a:p>
          <a:p>
            <a:pPr lvl="1"/>
            <a:r>
              <a:rPr lang="en-US" sz="1800" dirty="0" smtClean="0">
                <a:latin typeface="Times New Roman" panose="02020603050405020304" pitchFamily="18" charset="0"/>
                <a:cs typeface="Times New Roman" panose="02020603050405020304" pitchFamily="18" charset="0"/>
              </a:rPr>
              <a:t>identifying </a:t>
            </a:r>
            <a:r>
              <a:rPr lang="en-US" sz="1800" dirty="0">
                <a:latin typeface="Times New Roman" panose="02020603050405020304" pitchFamily="18" charset="0"/>
                <a:cs typeface="Times New Roman" panose="02020603050405020304" pitchFamily="18" charset="0"/>
              </a:rPr>
              <a:t>consequences using failure mode </a:t>
            </a:r>
            <a:r>
              <a:rPr lang="en-US" sz="1800" dirty="0" smtClean="0">
                <a:latin typeface="Times New Roman" panose="02020603050405020304" pitchFamily="18" charset="0"/>
                <a:cs typeface="Times New Roman" panose="02020603050405020304" pitchFamily="18" charset="0"/>
              </a:rPr>
              <a:t>analysis</a:t>
            </a:r>
          </a:p>
          <a:p>
            <a:pPr lvl="1"/>
            <a:r>
              <a:rPr lang="en-US" sz="1800" dirty="0" smtClean="0">
                <a:latin typeface="Times New Roman" panose="02020603050405020304" pitchFamily="18" charset="0"/>
                <a:cs typeface="Times New Roman" panose="02020603050405020304" pitchFamily="18" charset="0"/>
              </a:rPr>
              <a:t>assessing </a:t>
            </a:r>
            <a:r>
              <a:rPr lang="en-US" sz="1800" dirty="0">
                <a:latin typeface="Times New Roman" panose="02020603050405020304" pitchFamily="18" charset="0"/>
                <a:cs typeface="Times New Roman" panose="02020603050405020304" pitchFamily="18" charset="0"/>
              </a:rPr>
              <a:t>failure </a:t>
            </a:r>
            <a:r>
              <a:rPr lang="en-US" sz="1800" dirty="0" smtClean="0">
                <a:latin typeface="Times New Roman" panose="02020603050405020304" pitchFamily="18" charset="0"/>
                <a:cs typeface="Times New Roman" panose="02020603050405020304" pitchFamily="18" charset="0"/>
              </a:rPr>
              <a:t>probability </a:t>
            </a:r>
            <a:r>
              <a:rPr lang="en-US" sz="1800" dirty="0">
                <a:latin typeface="Times New Roman" panose="02020603050405020304" pitchFamily="18" charset="0"/>
                <a:cs typeface="Times New Roman" panose="02020603050405020304" pitchFamily="18" charset="0"/>
              </a:rPr>
              <a:t>for assets or asset classes</a:t>
            </a:r>
          </a:p>
          <a:p>
            <a:pPr lvl="1"/>
            <a:r>
              <a:rPr lang="en-US" sz="1800" dirty="0" smtClean="0">
                <a:latin typeface="Times New Roman" panose="02020603050405020304" pitchFamily="18" charset="0"/>
                <a:cs typeface="Times New Roman" panose="02020603050405020304" pitchFamily="18" charset="0"/>
              </a:rPr>
              <a:t>assessing the cost </a:t>
            </a:r>
            <a:r>
              <a:rPr lang="en-US" sz="1800" dirty="0">
                <a:latin typeface="Times New Roman" panose="02020603050405020304" pitchFamily="18" charset="0"/>
                <a:cs typeface="Times New Roman" panose="02020603050405020304" pitchFamily="18" charset="0"/>
              </a:rPr>
              <a:t>of </a:t>
            </a:r>
            <a:r>
              <a:rPr lang="en-US" sz="1800" dirty="0" smtClean="0">
                <a:latin typeface="Times New Roman" panose="02020603050405020304" pitchFamily="18" charset="0"/>
                <a:cs typeface="Times New Roman" panose="02020603050405020304" pitchFamily="18" charset="0"/>
              </a:rPr>
              <a:t>consequence including the application of VCR, unserved energy, SFAIRP </a:t>
            </a:r>
            <a:r>
              <a:rPr lang="en-US" sz="1800" dirty="0">
                <a:latin typeface="Times New Roman" panose="02020603050405020304" pitchFamily="18" charset="0"/>
                <a:cs typeface="Times New Roman" panose="02020603050405020304" pitchFamily="18" charset="0"/>
              </a:rPr>
              <a:t>and </a:t>
            </a:r>
            <a:r>
              <a:rPr lang="en-US" sz="1800" dirty="0" smtClean="0">
                <a:latin typeface="Times New Roman" panose="02020603050405020304" pitchFamily="18" charset="0"/>
                <a:cs typeface="Times New Roman" panose="02020603050405020304" pitchFamily="18" charset="0"/>
              </a:rPr>
              <a:t>ALARP, etc.</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assessing the likelihood </a:t>
            </a:r>
            <a:r>
              <a:rPr lang="en-US" sz="1800" dirty="0">
                <a:latin typeface="Times New Roman" panose="02020603050405020304" pitchFamily="18" charset="0"/>
                <a:cs typeface="Times New Roman" panose="02020603050405020304" pitchFamily="18" charset="0"/>
              </a:rPr>
              <a:t>of consequence</a:t>
            </a:r>
          </a:p>
          <a:p>
            <a:pPr lvl="1"/>
            <a:r>
              <a:rPr lang="en-US" sz="1800" dirty="0" smtClean="0">
                <a:latin typeface="Times New Roman" panose="02020603050405020304" pitchFamily="18" charset="0"/>
                <a:cs typeface="Times New Roman" panose="02020603050405020304" pitchFamily="18" charset="0"/>
              </a:rPr>
              <a:t>accounting for obsolescence</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considering relevant moderating factors (e.g. controls and risk mitigations)</a:t>
            </a:r>
          </a:p>
          <a:p>
            <a:pPr lvl="1"/>
            <a:r>
              <a:rPr lang="en-US" sz="1800" dirty="0" smtClean="0">
                <a:latin typeface="Times New Roman" panose="02020603050405020304" pitchFamily="18" charset="0"/>
                <a:cs typeface="Times New Roman" panose="02020603050405020304" pitchFamily="18" charset="0"/>
              </a:rPr>
              <a:t>the application of non-network </a:t>
            </a:r>
            <a:r>
              <a:rPr lang="en-US" sz="1800" dirty="0">
                <a:latin typeface="Times New Roman" panose="02020603050405020304" pitchFamily="18" charset="0"/>
                <a:cs typeface="Times New Roman" panose="02020603050405020304" pitchFamily="18" charset="0"/>
              </a:rPr>
              <a:t>solutions </a:t>
            </a:r>
            <a:r>
              <a:rPr lang="en-US" sz="1800" dirty="0" smtClean="0">
                <a:latin typeface="Times New Roman" panose="02020603050405020304" pitchFamily="18" charset="0"/>
                <a:cs typeface="Times New Roman" panose="02020603050405020304" pitchFamily="18" charset="0"/>
              </a:rPr>
              <a:t>in deferring </a:t>
            </a:r>
            <a:r>
              <a:rPr lang="en-US" sz="1800" dirty="0">
                <a:latin typeface="Times New Roman" panose="02020603050405020304" pitchFamily="18" charset="0"/>
                <a:cs typeface="Times New Roman" panose="02020603050405020304" pitchFamily="18" charset="0"/>
              </a:rPr>
              <a:t>asset retirement</a:t>
            </a:r>
          </a:p>
          <a:p>
            <a:pPr lvl="1"/>
            <a:r>
              <a:rPr lang="en-US" sz="1800" dirty="0" smtClean="0">
                <a:latin typeface="Times New Roman" panose="02020603050405020304" pitchFamily="18" charset="0"/>
                <a:cs typeface="Times New Roman" panose="02020603050405020304" pitchFamily="18" charset="0"/>
              </a:rPr>
              <a:t>the treatment </a:t>
            </a:r>
            <a:r>
              <a:rPr lang="en-US" sz="1800" dirty="0">
                <a:latin typeface="Times New Roman" panose="02020603050405020304" pitchFamily="18" charset="0"/>
                <a:cs typeface="Times New Roman" panose="02020603050405020304" pitchFamily="18" charset="0"/>
              </a:rPr>
              <a:t>of joint and conditional </a:t>
            </a:r>
            <a:r>
              <a:rPr lang="en-US" sz="1800" dirty="0" smtClean="0">
                <a:latin typeface="Times New Roman" panose="02020603050405020304" pitchFamily="18" charset="0"/>
                <a:cs typeface="Times New Roman" panose="02020603050405020304" pitchFamily="18" charset="0"/>
              </a:rPr>
              <a:t>probability</a:t>
            </a:r>
            <a:endParaRPr lang="en-AU" sz="18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26</a:t>
            </a:fld>
            <a:endParaRPr lang="en-AU"/>
          </a:p>
        </p:txBody>
      </p:sp>
    </p:spTree>
    <p:extLst>
      <p:ext uri="{BB962C8B-B14F-4D97-AF65-F5344CB8AC3E}">
        <p14:creationId xmlns:p14="http://schemas.microsoft.com/office/powerpoint/2010/main" val="26458605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Considering single assets or asset </a:t>
            </a:r>
            <a:r>
              <a:rPr lang="en-US" dirty="0" smtClean="0">
                <a:latin typeface="Times New Roman" panose="02020603050405020304" pitchFamily="18" charset="0"/>
                <a:cs typeface="Times New Roman" panose="02020603050405020304" pitchFamily="18" charset="0"/>
              </a:rPr>
              <a:t>fleets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26212" y="1835510"/>
            <a:ext cx="9135374" cy="4315124"/>
          </a:xfrm>
        </p:spPr>
        <p:txBody>
          <a:bodyPr>
            <a:noAutofit/>
          </a:bodyPr>
          <a:lstStyle/>
          <a:p>
            <a:r>
              <a:rPr lang="en-US" sz="2000" dirty="0">
                <a:latin typeface="Times New Roman" panose="02020603050405020304" pitchFamily="18" charset="0"/>
                <a:cs typeface="Times New Roman" panose="02020603050405020304" pitchFamily="18" charset="0"/>
              </a:rPr>
              <a:t>The Application Note considers the analysis of single assets and asset fleets as almost indistinguishable and </a:t>
            </a:r>
            <a:r>
              <a:rPr lang="en-US" sz="2000" dirty="0" smtClean="0">
                <a:latin typeface="Times New Roman" panose="02020603050405020304" pitchFamily="18" charset="0"/>
                <a:cs typeface="Times New Roman" panose="02020603050405020304" pitchFamily="18" charset="0"/>
              </a:rPr>
              <a:t>provides </a:t>
            </a:r>
            <a:r>
              <a:rPr lang="en-US" sz="2000" dirty="0">
                <a:latin typeface="Times New Roman" panose="02020603050405020304" pitchFamily="18" charset="0"/>
                <a:cs typeface="Times New Roman" panose="02020603050405020304" pitchFamily="18" charset="0"/>
              </a:rPr>
              <a:t>no specific </a:t>
            </a:r>
            <a:r>
              <a:rPr lang="en-US" sz="2000" dirty="0" smtClean="0">
                <a:latin typeface="Times New Roman" panose="02020603050405020304" pitchFamily="18" charset="0"/>
                <a:cs typeface="Times New Roman" panose="02020603050405020304" pitchFamily="18" charset="0"/>
              </a:rPr>
              <a:t>guidance</a:t>
            </a:r>
            <a:endParaRPr lang="en-AU"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Programs associated with high </a:t>
            </a:r>
            <a:r>
              <a:rPr lang="en-US" sz="2000" dirty="0" smtClean="0">
                <a:latin typeface="Times New Roman" panose="02020603050405020304" pitchFamily="18" charset="0"/>
                <a:cs typeface="Times New Roman" panose="02020603050405020304" pitchFamily="18" charset="0"/>
              </a:rPr>
              <a:t>volume </a:t>
            </a:r>
            <a:r>
              <a:rPr lang="en-US" sz="2000" dirty="0">
                <a:latin typeface="Times New Roman" panose="02020603050405020304" pitchFamily="18" charset="0"/>
                <a:cs typeface="Times New Roman" panose="02020603050405020304" pitchFamily="18" charset="0"/>
              </a:rPr>
              <a:t>low value assets can be </a:t>
            </a:r>
            <a:r>
              <a:rPr lang="en-US" sz="2000" dirty="0" smtClean="0">
                <a:latin typeface="Times New Roman" panose="02020603050405020304" pitchFamily="18" charset="0"/>
                <a:cs typeface="Times New Roman" panose="02020603050405020304" pitchFamily="18" charset="0"/>
              </a:rPr>
              <a:t>considered as a ‘fleet’</a:t>
            </a:r>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Asset </a:t>
            </a:r>
            <a:r>
              <a:rPr lang="en-US" sz="2000" dirty="0">
                <a:latin typeface="Times New Roman" panose="02020603050405020304" pitchFamily="18" charset="0"/>
                <a:cs typeface="Times New Roman" panose="02020603050405020304" pitchFamily="18" charset="0"/>
              </a:rPr>
              <a:t>fleets </a:t>
            </a:r>
            <a:r>
              <a:rPr lang="en-US" sz="2000" dirty="0" smtClean="0">
                <a:latin typeface="Times New Roman" panose="02020603050405020304" pitchFamily="18" charset="0"/>
                <a:cs typeface="Times New Roman" panose="02020603050405020304" pitchFamily="18" charset="0"/>
              </a:rPr>
              <a:t>may be </a:t>
            </a:r>
            <a:r>
              <a:rPr lang="en-US" sz="2000" dirty="0">
                <a:latin typeface="Times New Roman" panose="02020603050405020304" pitchFamily="18" charset="0"/>
                <a:cs typeface="Times New Roman" panose="02020603050405020304" pitchFamily="18" charset="0"/>
              </a:rPr>
              <a:t>whole asset classes or asset groups with similar failure modes and </a:t>
            </a:r>
            <a:r>
              <a:rPr lang="en-US" sz="2000" dirty="0" smtClean="0">
                <a:latin typeface="Times New Roman" panose="02020603050405020304" pitchFamily="18" charset="0"/>
                <a:cs typeface="Times New Roman" panose="02020603050405020304" pitchFamily="18" charset="0"/>
              </a:rPr>
              <a:t>consequences, or asset </a:t>
            </a:r>
            <a:r>
              <a:rPr lang="en-US" sz="2000" dirty="0">
                <a:latin typeface="Times New Roman" panose="02020603050405020304" pitchFamily="18" charset="0"/>
                <a:cs typeface="Times New Roman" panose="02020603050405020304" pitchFamily="18" charset="0"/>
              </a:rPr>
              <a:t>sub-groups or sub-classes (e.g. line sections</a:t>
            </a:r>
            <a:r>
              <a:rPr lang="en-US" sz="2000" dirty="0" smtClean="0">
                <a:latin typeface="Times New Roman" panose="02020603050405020304" pitchFamily="18" charset="0"/>
                <a:cs typeface="Times New Roman" panose="02020603050405020304" pitchFamily="18" charset="0"/>
              </a:rPr>
              <a:t>), but are likely </a:t>
            </a:r>
            <a:r>
              <a:rPr lang="en-US" sz="2000" dirty="0">
                <a:latin typeface="Times New Roman" panose="02020603050405020304" pitchFamily="18" charset="0"/>
                <a:cs typeface="Times New Roman" panose="02020603050405020304" pitchFamily="18" charset="0"/>
              </a:rPr>
              <a:t>to reflect voltage level </a:t>
            </a:r>
            <a:r>
              <a:rPr lang="en-US" sz="2000" dirty="0" smtClean="0">
                <a:latin typeface="Times New Roman" panose="02020603050405020304" pitchFamily="18" charset="0"/>
                <a:cs typeface="Times New Roman" panose="02020603050405020304" pitchFamily="18" charset="0"/>
              </a:rPr>
              <a:t>grouping </a:t>
            </a:r>
          </a:p>
          <a:p>
            <a:r>
              <a:rPr lang="en-US" sz="2000" dirty="0" smtClean="0">
                <a:latin typeface="Times New Roman" panose="02020603050405020304" pitchFamily="18" charset="0"/>
                <a:cs typeface="Times New Roman" panose="02020603050405020304" pitchFamily="18" charset="0"/>
              </a:rPr>
              <a:t>Subpopulations can be characterised with fleet level failure </a:t>
            </a:r>
            <a:r>
              <a:rPr lang="en-US" sz="2000" dirty="0">
                <a:latin typeface="Times New Roman" panose="02020603050405020304" pitchFamily="18" charset="0"/>
                <a:cs typeface="Times New Roman" panose="02020603050405020304" pitchFamily="18" charset="0"/>
              </a:rPr>
              <a:t>models, failure </a:t>
            </a:r>
            <a:r>
              <a:rPr lang="en-US" sz="2000" dirty="0" smtClean="0">
                <a:latin typeface="Times New Roman" panose="02020603050405020304" pitchFamily="18" charset="0"/>
                <a:cs typeface="Times New Roman" panose="02020603050405020304" pitchFamily="18" charset="0"/>
              </a:rPr>
              <a:t>likelihoods, </a:t>
            </a:r>
            <a:r>
              <a:rPr lang="en-US" sz="2000" dirty="0">
                <a:latin typeface="Times New Roman" panose="02020603050405020304" pitchFamily="18" charset="0"/>
                <a:cs typeface="Times New Roman" panose="02020603050405020304" pitchFamily="18" charset="0"/>
              </a:rPr>
              <a:t>consequence costs, and </a:t>
            </a:r>
            <a:r>
              <a:rPr lang="en-US" sz="2000" dirty="0" smtClean="0">
                <a:latin typeface="Times New Roman" panose="02020603050405020304" pitchFamily="18" charset="0"/>
                <a:cs typeface="Times New Roman" panose="02020603050405020304" pitchFamily="18" charset="0"/>
              </a:rPr>
              <a:t>likelihood </a:t>
            </a:r>
            <a:r>
              <a:rPr lang="en-US" sz="2000" dirty="0">
                <a:latin typeface="Times New Roman" panose="02020603050405020304" pitchFamily="18" charset="0"/>
                <a:cs typeface="Times New Roman" panose="02020603050405020304" pitchFamily="18" charset="0"/>
              </a:rPr>
              <a:t>of </a:t>
            </a:r>
            <a:r>
              <a:rPr lang="en-US" sz="2000" dirty="0" smtClean="0">
                <a:latin typeface="Times New Roman" panose="02020603050405020304" pitchFamily="18" charset="0"/>
                <a:cs typeface="Times New Roman" panose="02020603050405020304" pitchFamily="18" charset="0"/>
              </a:rPr>
              <a:t>consequence applied to the fleet or a proportion of the fleet.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retirement decision, option analysis and risk cost analysis can be undertaken for the subpopulation as it would for any </a:t>
            </a:r>
            <a:r>
              <a:rPr lang="en-US" sz="2000" dirty="0" smtClean="0">
                <a:latin typeface="Times New Roman" panose="02020603050405020304" pitchFamily="18" charset="0"/>
                <a:cs typeface="Times New Roman" panose="02020603050405020304" pitchFamily="18" charset="0"/>
              </a:rPr>
              <a:t>single asset</a:t>
            </a: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27</a:t>
            </a:fld>
            <a:endParaRPr lang="en-AU"/>
          </a:p>
        </p:txBody>
      </p:sp>
    </p:spTree>
    <p:extLst>
      <p:ext uri="{BB962C8B-B14F-4D97-AF65-F5344CB8AC3E}">
        <p14:creationId xmlns:p14="http://schemas.microsoft.com/office/powerpoint/2010/main" val="3613495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dirty="0">
                <a:latin typeface="Times New Roman" panose="02020603050405020304" pitchFamily="18" charset="0"/>
                <a:cs typeface="Times New Roman" panose="02020603050405020304" pitchFamily="18" charset="0"/>
              </a:rPr>
              <a:t>Review and </a:t>
            </a:r>
            <a:r>
              <a:rPr lang="en-US" dirty="0" smtClean="0">
                <a:latin typeface="Times New Roman" panose="02020603050405020304" pitchFamily="18" charset="0"/>
                <a:cs typeface="Times New Roman" panose="02020603050405020304" pitchFamily="18" charset="0"/>
              </a:rPr>
              <a:t>close</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anose="02020603050405020304" pitchFamily="18" charset="0"/>
                <a:cs typeface="Times New Roman" panose="02020603050405020304" pitchFamily="18" charset="0"/>
              </a:rPr>
              <a:t>Review of key messages</a:t>
            </a:r>
          </a:p>
          <a:p>
            <a:r>
              <a:rPr lang="en-US" sz="2000" dirty="0" smtClean="0">
                <a:latin typeface="Times New Roman" panose="02020603050405020304" pitchFamily="18" charset="0"/>
                <a:cs typeface="Times New Roman" panose="02020603050405020304" pitchFamily="18" charset="0"/>
              </a:rPr>
              <a:t>Next </a:t>
            </a:r>
            <a:r>
              <a:rPr lang="en-US" sz="2000" dirty="0">
                <a:latin typeface="Times New Roman" panose="02020603050405020304" pitchFamily="18" charset="0"/>
                <a:cs typeface="Times New Roman" panose="02020603050405020304" pitchFamily="18" charset="0"/>
              </a:rPr>
              <a:t>steps (including ENA work to develop a consistent cost of consequence)</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Close</a:t>
            </a:r>
            <a:endParaRPr lang="en-US" sz="2000" dirty="0">
              <a:latin typeface="Times New Roman" panose="02020603050405020304" pitchFamily="18" charset="0"/>
              <a:cs typeface="Times New Roman" panose="02020603050405020304" pitchFamily="18" charset="0"/>
            </a:endParaRPr>
          </a:p>
          <a:p>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28</a:t>
            </a:fld>
            <a:endParaRPr lang="en-AU"/>
          </a:p>
        </p:txBody>
      </p:sp>
      <p:sp>
        <p:nvSpPr>
          <p:cNvPr id="6" name="Title 1"/>
          <p:cNvSpPr txBox="1">
            <a:spLocks/>
          </p:cNvSpPr>
          <p:nvPr/>
        </p:nvSpPr>
        <p:spPr>
          <a:xfrm>
            <a:off x="4200055" y="4382681"/>
            <a:ext cx="3966554" cy="989106"/>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latin typeface="Times New Roman" panose="02020603050405020304" pitchFamily="18" charset="0"/>
                <a:cs typeface="Times New Roman" panose="02020603050405020304" pitchFamily="18" charset="0"/>
              </a:rPr>
              <a:t>Thank you.</a:t>
            </a:r>
            <a:endParaRPr lang="en-AU" dirty="0">
              <a:latin typeface="Times New Roman" panose="02020603050405020304" pitchFamily="18" charset="0"/>
              <a:cs typeface="Times New Roman" panose="02020603050405020304" pitchFamily="18" charset="0"/>
            </a:endParaRPr>
          </a:p>
        </p:txBody>
      </p:sp>
      <p:sp>
        <p:nvSpPr>
          <p:cNvPr id="7" name="Content Placeholder 2"/>
          <p:cNvSpPr txBox="1">
            <a:spLocks/>
          </p:cNvSpPr>
          <p:nvPr/>
        </p:nvSpPr>
        <p:spPr>
          <a:xfrm>
            <a:off x="4081893" y="5107423"/>
            <a:ext cx="3440341" cy="107829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en-US" sz="2000" b="1" dirty="0" smtClean="0">
                <a:latin typeface="Times New Roman" panose="02020603050405020304" pitchFamily="18" charset="0"/>
                <a:cs typeface="Times New Roman" panose="02020603050405020304" pitchFamily="18" charset="0"/>
              </a:rPr>
              <a:t>Have a safe trip home.</a:t>
            </a:r>
            <a:endParaRPr lang="en-A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8570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41294"/>
            <a:ext cx="8596668" cy="989106"/>
          </a:xfrm>
        </p:spPr>
        <p:txBody>
          <a:bodyPr>
            <a:normAutofit/>
          </a:bodyPr>
          <a:lstStyle/>
          <a:p>
            <a:r>
              <a:rPr lang="en-US" dirty="0">
                <a:latin typeface="Times New Roman" panose="02020603050405020304" pitchFamily="18" charset="0"/>
                <a:cs typeface="Times New Roman" panose="02020603050405020304" pitchFamily="18" charset="0"/>
              </a:rPr>
              <a:t>Welcome and </a:t>
            </a:r>
            <a:r>
              <a:rPr lang="en-US" dirty="0" smtClean="0">
                <a:latin typeface="Times New Roman" panose="02020603050405020304" pitchFamily="18" charset="0"/>
                <a:cs typeface="Times New Roman" panose="02020603050405020304" pitchFamily="18" charset="0"/>
              </a:rPr>
              <a:t>Introductions</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60589"/>
            <a:ext cx="9329308" cy="3880773"/>
          </a:xfrm>
        </p:spPr>
        <p:txBody>
          <a:bodyPr>
            <a:normAutofit/>
          </a:bodyPr>
          <a:lstStyle/>
          <a:p>
            <a:pPr marL="0" indent="0">
              <a:buNone/>
            </a:pPr>
            <a:r>
              <a:rPr lang="en-US" sz="2000" dirty="0" smtClean="0">
                <a:latin typeface="Times New Roman" panose="02020603050405020304" pitchFamily="18" charset="0"/>
                <a:cs typeface="Times New Roman" panose="02020603050405020304" pitchFamily="18" charset="0"/>
              </a:rPr>
              <a:t>Objectives of the workshop are to:</a:t>
            </a:r>
          </a:p>
          <a:p>
            <a:r>
              <a:rPr lang="en-US" dirty="0" smtClean="0">
                <a:latin typeface="Times New Roman" panose="02020603050405020304" pitchFamily="18" charset="0"/>
                <a:cs typeface="Times New Roman" panose="02020603050405020304" pitchFamily="18" charset="0"/>
              </a:rPr>
              <a:t>Provide an </a:t>
            </a:r>
            <a:r>
              <a:rPr lang="en-US" dirty="0">
                <a:latin typeface="Times New Roman" panose="02020603050405020304" pitchFamily="18" charset="0"/>
                <a:cs typeface="Times New Roman" panose="02020603050405020304" pitchFamily="18" charset="0"/>
              </a:rPr>
              <a:t>overview of the rule </a:t>
            </a:r>
            <a:r>
              <a:rPr lang="en-US" dirty="0" smtClean="0">
                <a:latin typeface="Times New Roman" panose="02020603050405020304" pitchFamily="18" charset="0"/>
                <a:cs typeface="Times New Roman" panose="02020603050405020304" pitchFamily="18" charset="0"/>
              </a:rPr>
              <a:t>change</a:t>
            </a:r>
          </a:p>
          <a:p>
            <a:r>
              <a:rPr lang="en-US" dirty="0" smtClean="0">
                <a:latin typeface="Times New Roman" panose="02020603050405020304" pitchFamily="18" charset="0"/>
                <a:cs typeface="Times New Roman" panose="02020603050405020304" pitchFamily="18" charset="0"/>
              </a:rPr>
              <a:t>Consider key aspects of the draft </a:t>
            </a:r>
            <a:r>
              <a:rPr lang="en-US" dirty="0">
                <a:latin typeface="Times New Roman" panose="02020603050405020304" pitchFamily="18" charset="0"/>
                <a:cs typeface="Times New Roman" panose="02020603050405020304" pitchFamily="18" charset="0"/>
              </a:rPr>
              <a:t>Asset Replacement Planning Application Note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published: 7 September 2018)</a:t>
            </a:r>
          </a:p>
          <a:p>
            <a:r>
              <a:rPr lang="en-US" dirty="0" smtClean="0">
                <a:latin typeface="Times New Roman" panose="02020603050405020304" pitchFamily="18" charset="0"/>
                <a:cs typeface="Times New Roman" panose="02020603050405020304" pitchFamily="18" charset="0"/>
              </a:rPr>
              <a:t>Facilitate understanding </a:t>
            </a:r>
            <a:r>
              <a:rPr lang="en-US" dirty="0">
                <a:latin typeface="Times New Roman" panose="02020603050405020304" pitchFamily="18" charset="0"/>
                <a:cs typeface="Times New Roman" panose="02020603050405020304" pitchFamily="18" charset="0"/>
              </a:rPr>
              <a:t>of the new </a:t>
            </a:r>
            <a:r>
              <a:rPr lang="en-US" dirty="0" smtClean="0">
                <a:latin typeface="Times New Roman" panose="02020603050405020304" pitchFamily="18" charset="0"/>
                <a:cs typeface="Times New Roman" panose="02020603050405020304" pitchFamily="18" charset="0"/>
              </a:rPr>
              <a:t>rules </a:t>
            </a:r>
            <a:r>
              <a:rPr lang="en-US" dirty="0">
                <a:latin typeface="Times New Roman" panose="02020603050405020304" pitchFamily="18" charset="0"/>
                <a:cs typeface="Times New Roman" panose="02020603050405020304" pitchFamily="18" charset="0"/>
              </a:rPr>
              <a:t>and discussion </a:t>
            </a:r>
            <a:r>
              <a:rPr lang="en-US" dirty="0" smtClean="0">
                <a:latin typeface="Times New Roman" panose="02020603050405020304" pitchFamily="18" charset="0"/>
                <a:cs typeface="Times New Roman" panose="02020603050405020304" pitchFamily="18" charset="0"/>
              </a:rPr>
              <a:t>on the draft Asset Replacement Planning Application Note</a:t>
            </a: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3</a:t>
            </a:fld>
            <a:endParaRPr lang="en-AU"/>
          </a:p>
        </p:txBody>
      </p:sp>
    </p:spTree>
    <p:extLst>
      <p:ext uri="{BB962C8B-B14F-4D97-AF65-F5344CB8AC3E}">
        <p14:creationId xmlns:p14="http://schemas.microsoft.com/office/powerpoint/2010/main" val="172226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41294"/>
            <a:ext cx="8596668" cy="989106"/>
          </a:xfrm>
        </p:spPr>
        <p:txBody>
          <a:bodyPr>
            <a:normAutofit/>
          </a:bodyPr>
          <a:lstStyle/>
          <a:p>
            <a:r>
              <a:rPr lang="en-US" dirty="0">
                <a:latin typeface="Times New Roman" panose="02020603050405020304" pitchFamily="18" charset="0"/>
                <a:cs typeface="Times New Roman" panose="02020603050405020304" pitchFamily="18" charset="0"/>
              </a:rPr>
              <a:t>Session 1 – Overview and </a:t>
            </a:r>
            <a:r>
              <a:rPr lang="en-US" dirty="0" smtClean="0">
                <a:latin typeface="Times New Roman" panose="02020603050405020304" pitchFamily="18" charset="0"/>
                <a:cs typeface="Times New Roman" panose="02020603050405020304" pitchFamily="18" charset="0"/>
              </a:rPr>
              <a:t>background</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2160589"/>
            <a:ext cx="9734749" cy="3880773"/>
          </a:xfrm>
        </p:spPr>
        <p:txBody>
          <a:bodyPr>
            <a:normAutofit fontScale="77500" lnSpcReduction="20000"/>
          </a:bodyPr>
          <a:lstStyle/>
          <a:p>
            <a:pPr marL="0" indent="0">
              <a:buNone/>
            </a:pPr>
            <a:r>
              <a:rPr lang="en-US" sz="2600" dirty="0" smtClean="0">
                <a:latin typeface="Times New Roman" panose="02020603050405020304" pitchFamily="18" charset="0"/>
                <a:cs typeface="Times New Roman" panose="02020603050405020304" pitchFamily="18" charset="0"/>
              </a:rPr>
              <a:t>Purpose </a:t>
            </a:r>
            <a:r>
              <a:rPr lang="en-US" sz="2600" dirty="0">
                <a:latin typeface="Times New Roman" panose="02020603050405020304" pitchFamily="18" charset="0"/>
                <a:cs typeface="Times New Roman" panose="02020603050405020304" pitchFamily="18" charset="0"/>
              </a:rPr>
              <a:t>and </a:t>
            </a:r>
            <a:r>
              <a:rPr lang="en-US" sz="2600" dirty="0" smtClean="0">
                <a:latin typeface="Times New Roman" panose="02020603050405020304" pitchFamily="18" charset="0"/>
                <a:cs typeface="Times New Roman" panose="02020603050405020304" pitchFamily="18" charset="0"/>
              </a:rPr>
              <a:t>objectives of the </a:t>
            </a:r>
            <a:r>
              <a:rPr lang="en-US" sz="2600" dirty="0">
                <a:latin typeface="Times New Roman" panose="02020603050405020304" pitchFamily="18" charset="0"/>
                <a:cs typeface="Times New Roman" panose="02020603050405020304" pitchFamily="18" charset="0"/>
              </a:rPr>
              <a:t>Asset Replacement </a:t>
            </a:r>
            <a:r>
              <a:rPr lang="en-US" sz="2600" dirty="0" smtClean="0">
                <a:latin typeface="Times New Roman" panose="02020603050405020304" pitchFamily="18" charset="0"/>
                <a:cs typeface="Times New Roman" panose="02020603050405020304" pitchFamily="18" charset="0"/>
              </a:rPr>
              <a:t>Planning Application Note</a:t>
            </a:r>
          </a:p>
          <a:p>
            <a:r>
              <a:rPr lang="en-US" sz="2300" dirty="0" smtClean="0">
                <a:latin typeface="Times New Roman" panose="02020603050405020304" pitchFamily="18" charset="0"/>
                <a:cs typeface="Times New Roman" panose="02020603050405020304" pitchFamily="18" charset="0"/>
              </a:rPr>
              <a:t>The NER requires disclosure of asset retirement and </a:t>
            </a:r>
            <a:r>
              <a:rPr lang="en-US" sz="2300" dirty="0">
                <a:latin typeface="Times New Roman" panose="02020603050405020304" pitchFamily="18" charset="0"/>
                <a:cs typeface="Times New Roman" panose="02020603050405020304" pitchFamily="18" charset="0"/>
              </a:rPr>
              <a:t>de-rating information in APRs and </a:t>
            </a:r>
            <a:r>
              <a:rPr lang="en-US" sz="2300" dirty="0" smtClean="0">
                <a:latin typeface="Times New Roman" panose="02020603050405020304" pitchFamily="18" charset="0"/>
                <a:cs typeface="Times New Roman" panose="02020603050405020304" pitchFamily="18" charset="0"/>
              </a:rPr>
              <a:t>RITs</a:t>
            </a:r>
          </a:p>
          <a:p>
            <a:r>
              <a:rPr lang="en-US" sz="2300" dirty="0" smtClean="0">
                <a:latin typeface="Times New Roman" panose="02020603050405020304" pitchFamily="18" charset="0"/>
                <a:cs typeface="Times New Roman" panose="02020603050405020304" pitchFamily="18" charset="0"/>
              </a:rPr>
              <a:t>Developed in response </a:t>
            </a:r>
            <a:r>
              <a:rPr lang="en-US" sz="2300" dirty="0">
                <a:latin typeface="Times New Roman" panose="02020603050405020304" pitchFamily="18" charset="0"/>
                <a:cs typeface="Times New Roman" panose="02020603050405020304" pitchFamily="18" charset="0"/>
              </a:rPr>
              <a:t>to </a:t>
            </a:r>
            <a:r>
              <a:rPr lang="en-US" sz="2300" dirty="0" smtClean="0">
                <a:latin typeface="Times New Roman" panose="02020603050405020304" pitchFamily="18" charset="0"/>
                <a:cs typeface="Times New Roman" panose="02020603050405020304" pitchFamily="18" charset="0"/>
              </a:rPr>
              <a:t>requests </a:t>
            </a:r>
            <a:r>
              <a:rPr lang="en-US" sz="2300" dirty="0">
                <a:latin typeface="Times New Roman" panose="02020603050405020304" pitchFamily="18" charset="0"/>
                <a:cs typeface="Times New Roman" panose="02020603050405020304" pitchFamily="18" charset="0"/>
              </a:rPr>
              <a:t>on how to apply the </a:t>
            </a:r>
            <a:r>
              <a:rPr lang="en-US" sz="2300" dirty="0" smtClean="0">
                <a:latin typeface="Times New Roman" panose="02020603050405020304" pitchFamily="18" charset="0"/>
                <a:cs typeface="Times New Roman" panose="02020603050405020304" pitchFamily="18" charset="0"/>
              </a:rPr>
              <a:t>replacement </a:t>
            </a:r>
            <a:r>
              <a:rPr lang="en-US" sz="2300" dirty="0">
                <a:latin typeface="Times New Roman" panose="02020603050405020304" pitchFamily="18" charset="0"/>
                <a:cs typeface="Times New Roman" panose="02020603050405020304" pitchFamily="18" charset="0"/>
              </a:rPr>
              <a:t>expenditure planning </a:t>
            </a:r>
            <a:r>
              <a:rPr lang="en-US" sz="2300" dirty="0" smtClean="0">
                <a:latin typeface="Times New Roman" panose="02020603050405020304" pitchFamily="18" charset="0"/>
                <a:cs typeface="Times New Roman" panose="02020603050405020304" pitchFamily="18" charset="0"/>
              </a:rPr>
              <a:t>rules </a:t>
            </a:r>
            <a:endParaRPr lang="en-US" sz="2300" dirty="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Supplements</a:t>
            </a:r>
            <a:r>
              <a:rPr lang="en-US" sz="2300" dirty="0">
                <a:latin typeface="Times New Roman" panose="02020603050405020304" pitchFamily="18" charset="0"/>
                <a:cs typeface="Times New Roman" panose="02020603050405020304" pitchFamily="18" charset="0"/>
              </a:rPr>
              <a:t>, but </a:t>
            </a:r>
            <a:r>
              <a:rPr lang="en-US" sz="2300" dirty="0" smtClean="0">
                <a:latin typeface="Times New Roman" panose="02020603050405020304" pitchFamily="18" charset="0"/>
                <a:cs typeface="Times New Roman" panose="02020603050405020304" pitchFamily="18" charset="0"/>
              </a:rPr>
              <a:t>doesn’t </a:t>
            </a:r>
            <a:r>
              <a:rPr lang="en-US" sz="2300" dirty="0">
                <a:latin typeface="Times New Roman" panose="02020603050405020304" pitchFamily="18" charset="0"/>
                <a:cs typeface="Times New Roman" panose="02020603050405020304" pitchFamily="18" charset="0"/>
              </a:rPr>
              <a:t>replace </a:t>
            </a:r>
            <a:r>
              <a:rPr lang="en-US" sz="2300" dirty="0" smtClean="0">
                <a:latin typeface="Times New Roman" panose="02020603050405020304" pitchFamily="18" charset="0"/>
                <a:cs typeface="Times New Roman" panose="02020603050405020304" pitchFamily="18" charset="0"/>
              </a:rPr>
              <a:t>our guidelines </a:t>
            </a:r>
            <a:r>
              <a:rPr lang="en-US" sz="2300" dirty="0">
                <a:latin typeface="Times New Roman" panose="02020603050405020304" pitchFamily="18" charset="0"/>
                <a:cs typeface="Times New Roman" panose="02020603050405020304" pitchFamily="18" charset="0"/>
              </a:rPr>
              <a:t>(e.g. RIT </a:t>
            </a:r>
            <a:r>
              <a:rPr lang="en-US" sz="2300" dirty="0" smtClean="0">
                <a:latin typeface="Times New Roman" panose="02020603050405020304" pitchFamily="18" charset="0"/>
                <a:cs typeface="Times New Roman" panose="02020603050405020304" pitchFamily="18" charset="0"/>
              </a:rPr>
              <a:t>application guidelines)</a:t>
            </a:r>
          </a:p>
          <a:p>
            <a:r>
              <a:rPr lang="en-US" sz="2300" dirty="0" smtClean="0">
                <a:latin typeface="Times New Roman" panose="02020603050405020304" pitchFamily="18" charset="0"/>
                <a:cs typeface="Times New Roman" panose="02020603050405020304" pitchFamily="18" charset="0"/>
              </a:rPr>
              <a:t>Outlines practices according </a:t>
            </a:r>
            <a:r>
              <a:rPr lang="en-US" sz="2300" dirty="0">
                <a:latin typeface="Times New Roman" panose="02020603050405020304" pitchFamily="18" charset="0"/>
                <a:cs typeface="Times New Roman" panose="02020603050405020304" pitchFamily="18" charset="0"/>
              </a:rPr>
              <a:t>with good asset </a:t>
            </a:r>
            <a:r>
              <a:rPr lang="en-US" sz="2300" dirty="0" smtClean="0">
                <a:latin typeface="Times New Roman" panose="02020603050405020304" pitchFamily="18" charset="0"/>
                <a:cs typeface="Times New Roman" panose="02020603050405020304" pitchFamily="18" charset="0"/>
              </a:rPr>
              <a:t>management, </a:t>
            </a:r>
            <a:r>
              <a:rPr lang="en-US" sz="2300" dirty="0">
                <a:latin typeface="Times New Roman" panose="02020603050405020304" pitchFamily="18" charset="0"/>
                <a:cs typeface="Times New Roman" panose="02020603050405020304" pitchFamily="18" charset="0"/>
              </a:rPr>
              <a:t>good risk </a:t>
            </a:r>
            <a:r>
              <a:rPr lang="en-US" sz="2300" dirty="0" smtClean="0">
                <a:latin typeface="Times New Roman" panose="02020603050405020304" pitchFamily="18" charset="0"/>
                <a:cs typeface="Times New Roman" panose="02020603050405020304" pitchFamily="18" charset="0"/>
              </a:rPr>
              <a:t>management, </a:t>
            </a:r>
            <a:r>
              <a:rPr lang="en-US" sz="2300" dirty="0">
                <a:latin typeface="Times New Roman" panose="02020603050405020304" pitchFamily="18" charset="0"/>
                <a:cs typeface="Times New Roman" panose="02020603050405020304" pitchFamily="18" charset="0"/>
              </a:rPr>
              <a:t>and </a:t>
            </a:r>
            <a:r>
              <a:rPr lang="en-US" sz="2300" dirty="0" smtClean="0">
                <a:latin typeface="Times New Roman" panose="02020603050405020304" pitchFamily="18" charset="0"/>
                <a:cs typeface="Times New Roman" panose="02020603050405020304" pitchFamily="18" charset="0"/>
              </a:rPr>
              <a:t>good </a:t>
            </a:r>
            <a:r>
              <a:rPr lang="en-US" sz="2300" dirty="0">
                <a:latin typeface="Times New Roman" panose="02020603050405020304" pitchFamily="18" charset="0"/>
                <a:cs typeface="Times New Roman" panose="02020603050405020304" pitchFamily="18" charset="0"/>
              </a:rPr>
              <a:t>industry </a:t>
            </a:r>
            <a:r>
              <a:rPr lang="en-US" sz="2300" dirty="0" smtClean="0">
                <a:latin typeface="Times New Roman" panose="02020603050405020304" pitchFamily="18" charset="0"/>
                <a:cs typeface="Times New Roman" panose="02020603050405020304" pitchFamily="18" charset="0"/>
              </a:rPr>
              <a:t>practice</a:t>
            </a:r>
            <a:endParaRPr lang="en-US" sz="2300" dirty="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Outlines an approach to meet </a:t>
            </a:r>
            <a:r>
              <a:rPr lang="en-US" sz="2300" dirty="0">
                <a:latin typeface="Times New Roman" panose="02020603050405020304" pitchFamily="18" charset="0"/>
                <a:cs typeface="Times New Roman" panose="02020603050405020304" pitchFamily="18" charset="0"/>
              </a:rPr>
              <a:t>the NER requirements </a:t>
            </a:r>
            <a:r>
              <a:rPr lang="en-US" sz="2300" dirty="0" smtClean="0">
                <a:latin typeface="Times New Roman" panose="02020603050405020304" pitchFamily="18" charset="0"/>
                <a:cs typeface="Times New Roman" panose="02020603050405020304" pitchFamily="18" charset="0"/>
              </a:rPr>
              <a:t>to demonstrate prudency </a:t>
            </a:r>
            <a:r>
              <a:rPr lang="en-US" sz="2300" dirty="0">
                <a:latin typeface="Times New Roman" panose="02020603050405020304" pitchFamily="18" charset="0"/>
                <a:cs typeface="Times New Roman" panose="02020603050405020304" pitchFamily="18" charset="0"/>
              </a:rPr>
              <a:t>and efficiency of </a:t>
            </a:r>
            <a:r>
              <a:rPr lang="en-US" sz="2300" dirty="0" smtClean="0">
                <a:latin typeface="Times New Roman" panose="02020603050405020304" pitchFamily="18" charset="0"/>
                <a:cs typeface="Times New Roman" panose="02020603050405020304" pitchFamily="18" charset="0"/>
              </a:rPr>
              <a:t>asset </a:t>
            </a:r>
            <a:r>
              <a:rPr lang="en-US" sz="2300" dirty="0">
                <a:latin typeface="Times New Roman" panose="02020603050405020304" pitchFamily="18" charset="0"/>
                <a:cs typeface="Times New Roman" panose="02020603050405020304" pitchFamily="18" charset="0"/>
              </a:rPr>
              <a:t>retirement and </a:t>
            </a:r>
            <a:r>
              <a:rPr lang="en-US" sz="2300" dirty="0" smtClean="0">
                <a:latin typeface="Times New Roman" panose="02020603050405020304" pitchFamily="18" charset="0"/>
                <a:cs typeface="Times New Roman" panose="02020603050405020304" pitchFamily="18" charset="0"/>
              </a:rPr>
              <a:t>de rating</a:t>
            </a:r>
            <a:endParaRPr lang="en-US" sz="2300" dirty="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Strikes </a:t>
            </a:r>
            <a:r>
              <a:rPr lang="en-US" sz="2300" dirty="0">
                <a:latin typeface="Times New Roman" panose="02020603050405020304" pitchFamily="18" charset="0"/>
                <a:cs typeface="Times New Roman" panose="02020603050405020304" pitchFamily="18" charset="0"/>
              </a:rPr>
              <a:t>a balance between </a:t>
            </a:r>
            <a:r>
              <a:rPr lang="en-US" sz="2300" dirty="0" smtClean="0">
                <a:latin typeface="Times New Roman" panose="02020603050405020304" pitchFamily="18" charset="0"/>
                <a:cs typeface="Times New Roman" panose="02020603050405020304" pitchFamily="18" charset="0"/>
              </a:rPr>
              <a:t>principles </a:t>
            </a:r>
            <a:r>
              <a:rPr lang="en-US" sz="2300" dirty="0">
                <a:latin typeface="Times New Roman" panose="02020603050405020304" pitchFamily="18" charset="0"/>
                <a:cs typeface="Times New Roman" panose="02020603050405020304" pitchFamily="18" charset="0"/>
              </a:rPr>
              <a:t>and practices </a:t>
            </a:r>
            <a:r>
              <a:rPr lang="en-US" sz="2300" dirty="0" smtClean="0">
                <a:latin typeface="Times New Roman" panose="02020603050405020304" pitchFamily="18" charset="0"/>
                <a:cs typeface="Times New Roman" panose="02020603050405020304" pitchFamily="18" charset="0"/>
              </a:rPr>
              <a:t>– not prescriptive about methods </a:t>
            </a:r>
            <a:r>
              <a:rPr lang="en-US" sz="2300" dirty="0">
                <a:latin typeface="Times New Roman" panose="02020603050405020304" pitchFamily="18" charset="0"/>
                <a:cs typeface="Times New Roman" panose="02020603050405020304" pitchFamily="18" charset="0"/>
              </a:rPr>
              <a:t>or </a:t>
            </a:r>
            <a:r>
              <a:rPr lang="en-US" sz="2300" dirty="0" smtClean="0">
                <a:latin typeface="Times New Roman" panose="02020603050405020304" pitchFamily="18" charset="0"/>
                <a:cs typeface="Times New Roman" panose="02020603050405020304" pitchFamily="18" charset="0"/>
              </a:rPr>
              <a:t>practices</a:t>
            </a:r>
            <a:endParaRPr lang="en-US" sz="2300" dirty="0">
              <a:latin typeface="Times New Roman" panose="02020603050405020304" pitchFamily="18" charset="0"/>
              <a:cs typeface="Times New Roman" panose="02020603050405020304" pitchFamily="18" charset="0"/>
            </a:endParaRPr>
          </a:p>
          <a:p>
            <a:r>
              <a:rPr lang="en-US" sz="2300" dirty="0" smtClean="0">
                <a:latin typeface="Times New Roman" panose="02020603050405020304" pitchFamily="18" charset="0"/>
                <a:cs typeface="Times New Roman" panose="02020603050405020304" pitchFamily="18" charset="0"/>
              </a:rPr>
              <a:t>Encourages </a:t>
            </a:r>
            <a:r>
              <a:rPr lang="en-US" sz="2300" dirty="0">
                <a:latin typeface="Times New Roman" panose="02020603050405020304" pitchFamily="18" charset="0"/>
                <a:cs typeface="Times New Roman" panose="02020603050405020304" pitchFamily="18" charset="0"/>
              </a:rPr>
              <a:t>NSPs to develop </a:t>
            </a:r>
            <a:r>
              <a:rPr lang="en-US" sz="2300" dirty="0" smtClean="0">
                <a:latin typeface="Times New Roman" panose="02020603050405020304" pitchFamily="18" charset="0"/>
                <a:cs typeface="Times New Roman" panose="02020603050405020304" pitchFamily="18" charset="0"/>
              </a:rPr>
              <a:t>good practices that are appropriate </a:t>
            </a:r>
            <a:r>
              <a:rPr lang="en-US" sz="2300" dirty="0">
                <a:latin typeface="Times New Roman" panose="02020603050405020304" pitchFamily="18" charset="0"/>
                <a:cs typeface="Times New Roman" panose="02020603050405020304" pitchFamily="18" charset="0"/>
              </a:rPr>
              <a:t>to </a:t>
            </a:r>
            <a:r>
              <a:rPr lang="en-US" sz="2300" dirty="0" smtClean="0">
                <a:latin typeface="Times New Roman" panose="02020603050405020304" pitchFamily="18" charset="0"/>
                <a:cs typeface="Times New Roman" panose="02020603050405020304" pitchFamily="18" charset="0"/>
              </a:rPr>
              <a:t>their circumstances</a:t>
            </a:r>
            <a:endParaRPr lang="en-AU"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4</a:t>
            </a:fld>
            <a:endParaRPr lang="en-AU"/>
          </a:p>
        </p:txBody>
      </p:sp>
    </p:spTree>
    <p:extLst>
      <p:ext uri="{BB962C8B-B14F-4D97-AF65-F5344CB8AC3E}">
        <p14:creationId xmlns:p14="http://schemas.microsoft.com/office/powerpoint/2010/main" val="3074033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41294"/>
            <a:ext cx="8596668" cy="989106"/>
          </a:xfrm>
        </p:spPr>
        <p:txBody>
          <a:bodyPr>
            <a:normAutofit/>
          </a:bodyPr>
          <a:lstStyle/>
          <a:p>
            <a:r>
              <a:rPr lang="en-US" dirty="0">
                <a:latin typeface="Times New Roman" panose="02020603050405020304" pitchFamily="18" charset="0"/>
                <a:cs typeface="Times New Roman" panose="02020603050405020304" pitchFamily="18" charset="0"/>
              </a:rPr>
              <a:t>Session 1 – Overview and </a:t>
            </a:r>
            <a:r>
              <a:rPr lang="en-US" dirty="0" smtClean="0">
                <a:latin typeface="Times New Roman" panose="02020603050405020304" pitchFamily="18" charset="0"/>
                <a:cs typeface="Times New Roman" panose="02020603050405020304" pitchFamily="18" charset="0"/>
              </a:rPr>
              <a:t>background</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3869" y="1887542"/>
            <a:ext cx="9968895" cy="4436849"/>
          </a:xfrm>
        </p:spPr>
        <p:txBody>
          <a:bodyPr>
            <a:normAutofit fontScale="92500" lnSpcReduction="20000"/>
          </a:bodyPr>
          <a:lstStyle/>
          <a:p>
            <a:r>
              <a:rPr lang="en-US" sz="2200" dirty="0" smtClean="0">
                <a:latin typeface="Times New Roman" panose="02020603050405020304" pitchFamily="18" charset="0"/>
                <a:cs typeface="Times New Roman" panose="02020603050405020304" pitchFamily="18" charset="0"/>
              </a:rPr>
              <a:t>The “</a:t>
            </a:r>
            <a:r>
              <a:rPr lang="en-US" sz="2200" dirty="0" err="1">
                <a:latin typeface="Times New Roman" panose="02020603050405020304" pitchFamily="18" charset="0"/>
                <a:cs typeface="Times New Roman" panose="02020603050405020304" pitchFamily="18" charset="0"/>
              </a:rPr>
              <a:t>repex</a:t>
            </a:r>
            <a:r>
              <a:rPr lang="en-US" sz="2200" dirty="0">
                <a:latin typeface="Times New Roman" panose="02020603050405020304" pitchFamily="18" charset="0"/>
                <a:cs typeface="Times New Roman" panose="02020603050405020304" pitchFamily="18" charset="0"/>
              </a:rPr>
              <a:t> rule change</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proposed </a:t>
            </a:r>
            <a:r>
              <a:rPr lang="en-US" sz="1900" dirty="0">
                <a:latin typeface="Times New Roman" panose="02020603050405020304" pitchFamily="18" charset="0"/>
                <a:cs typeface="Times New Roman" panose="02020603050405020304" pitchFamily="18" charset="0"/>
              </a:rPr>
              <a:t>to increase </a:t>
            </a:r>
            <a:r>
              <a:rPr lang="en-US" sz="1900" dirty="0" smtClean="0">
                <a:latin typeface="Times New Roman" panose="02020603050405020304" pitchFamily="18" charset="0"/>
                <a:cs typeface="Times New Roman" panose="02020603050405020304" pitchFamily="18" charset="0"/>
              </a:rPr>
              <a:t>transparency </a:t>
            </a:r>
            <a:r>
              <a:rPr lang="en-US" sz="1900" dirty="0">
                <a:latin typeface="Times New Roman" panose="02020603050405020304" pitchFamily="18" charset="0"/>
                <a:cs typeface="Times New Roman" panose="02020603050405020304" pitchFamily="18" charset="0"/>
              </a:rPr>
              <a:t>of investment decisions </a:t>
            </a:r>
            <a:r>
              <a:rPr lang="en-US" sz="1900" dirty="0" smtClean="0">
                <a:latin typeface="Times New Roman" panose="02020603050405020304" pitchFamily="18" charset="0"/>
                <a:cs typeface="Times New Roman" panose="02020603050405020304" pitchFamily="18" charset="0"/>
              </a:rPr>
              <a:t>for replacing or de-rating assets</a:t>
            </a:r>
          </a:p>
          <a:p>
            <a:pPr lvl="1"/>
            <a:r>
              <a:rPr lang="en-US" sz="1900" dirty="0" err="1" smtClean="0">
                <a:latin typeface="Times New Roman" panose="02020603050405020304" pitchFamily="18" charset="0"/>
                <a:cs typeface="Times New Roman" panose="02020603050405020304" pitchFamily="18" charset="0"/>
              </a:rPr>
              <a:t>recognised</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the greater </a:t>
            </a:r>
            <a:r>
              <a:rPr lang="en-US" sz="1900" dirty="0" smtClean="0">
                <a:latin typeface="Times New Roman" panose="02020603050405020304" pitchFamily="18" charset="0"/>
                <a:cs typeface="Times New Roman" panose="02020603050405020304" pitchFamily="18" charset="0"/>
              </a:rPr>
              <a:t>importance </a:t>
            </a:r>
            <a:r>
              <a:rPr lang="en-US" sz="1900" dirty="0">
                <a:latin typeface="Times New Roman" panose="02020603050405020304" pitchFamily="18" charset="0"/>
                <a:cs typeface="Times New Roman" panose="02020603050405020304" pitchFamily="18" charset="0"/>
              </a:rPr>
              <a:t>of </a:t>
            </a:r>
            <a:r>
              <a:rPr lang="en-US" sz="1900" dirty="0" err="1">
                <a:latin typeface="Times New Roman" panose="02020603050405020304" pitchFamily="18" charset="0"/>
                <a:cs typeface="Times New Roman" panose="02020603050405020304" pitchFamily="18" charset="0"/>
              </a:rPr>
              <a:t>repex</a:t>
            </a:r>
            <a:r>
              <a:rPr lang="en-US" sz="1900" dirty="0">
                <a:latin typeface="Times New Roman" panose="02020603050405020304" pitchFamily="18" charset="0"/>
                <a:cs typeface="Times New Roman" panose="02020603050405020304" pitchFamily="18" charset="0"/>
              </a:rPr>
              <a:t> investment, </a:t>
            </a:r>
            <a:r>
              <a:rPr lang="en-US" sz="1900" dirty="0" smtClean="0">
                <a:latin typeface="Times New Roman" panose="02020603050405020304" pitchFamily="18" charset="0"/>
                <a:cs typeface="Times New Roman" panose="02020603050405020304" pitchFamily="18" charset="0"/>
              </a:rPr>
              <a:t>greater </a:t>
            </a:r>
            <a:r>
              <a:rPr lang="en-US" sz="1900" dirty="0">
                <a:latin typeface="Times New Roman" panose="02020603050405020304" pitchFamily="18" charset="0"/>
                <a:cs typeface="Times New Roman" panose="02020603050405020304" pitchFamily="18" charset="0"/>
              </a:rPr>
              <a:t>focus on managing existing assets due to low (and uncertain) demand growth, and technological change enabling viable </a:t>
            </a:r>
            <a:r>
              <a:rPr lang="en-US" sz="1900" dirty="0" smtClean="0">
                <a:latin typeface="Times New Roman" panose="02020603050405020304" pitchFamily="18" charset="0"/>
                <a:cs typeface="Times New Roman" panose="02020603050405020304" pitchFamily="18" charset="0"/>
              </a:rPr>
              <a:t>alternatives</a:t>
            </a:r>
          </a:p>
          <a:p>
            <a:pPr lvl="1"/>
            <a:r>
              <a:rPr lang="en-US" sz="1900" dirty="0" smtClean="0">
                <a:latin typeface="Times New Roman" panose="02020603050405020304" pitchFamily="18" charset="0"/>
                <a:cs typeface="Times New Roman" panose="02020603050405020304" pitchFamily="18" charset="0"/>
              </a:rPr>
              <a:t>built </a:t>
            </a:r>
            <a:r>
              <a:rPr lang="en-US" sz="1900" dirty="0">
                <a:latin typeface="Times New Roman" panose="02020603050405020304" pitchFamily="18" charset="0"/>
                <a:cs typeface="Times New Roman" panose="02020603050405020304" pitchFamily="18" charset="0"/>
              </a:rPr>
              <a:t>on our existing program to improve quality and effectiveness of </a:t>
            </a:r>
            <a:r>
              <a:rPr lang="en-US" sz="1900" dirty="0" smtClean="0">
                <a:latin typeface="Times New Roman" panose="02020603050405020304" pitchFamily="18" charset="0"/>
                <a:cs typeface="Times New Roman" panose="02020603050405020304" pitchFamily="18" charset="0"/>
              </a:rPr>
              <a:t>APRs</a:t>
            </a:r>
            <a:endParaRPr lang="en-US" sz="19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The AEMC amended the NER to require greater </a:t>
            </a:r>
            <a:r>
              <a:rPr lang="en-US" sz="2200" dirty="0" smtClean="0">
                <a:latin typeface="Times New Roman" panose="02020603050405020304" pitchFamily="18" charset="0"/>
                <a:cs typeface="Times New Roman" panose="02020603050405020304" pitchFamily="18" charset="0"/>
              </a:rPr>
              <a:t>transparency:</a:t>
            </a:r>
            <a:endParaRPr lang="en-US" sz="2200" dirty="0">
              <a:latin typeface="Times New Roman" panose="02020603050405020304" pitchFamily="18" charset="0"/>
              <a:cs typeface="Times New Roman" panose="02020603050405020304" pitchFamily="18" charset="0"/>
            </a:endParaRPr>
          </a:p>
          <a:p>
            <a:pPr lvl="1"/>
            <a:r>
              <a:rPr lang="en-US" sz="1900" dirty="0">
                <a:latin typeface="Times New Roman" panose="02020603050405020304" pitchFamily="18" charset="0"/>
                <a:cs typeface="Times New Roman" panose="02020603050405020304" pitchFamily="18" charset="0"/>
              </a:rPr>
              <a:t>the NER </a:t>
            </a:r>
            <a:r>
              <a:rPr lang="en-US" sz="1900" dirty="0" smtClean="0">
                <a:latin typeface="Times New Roman" panose="02020603050405020304" pitchFamily="18" charset="0"/>
                <a:cs typeface="Times New Roman" panose="02020603050405020304" pitchFamily="18" charset="0"/>
              </a:rPr>
              <a:t>aligns </a:t>
            </a:r>
            <a:r>
              <a:rPr lang="en-US" sz="1900" dirty="0">
                <a:latin typeface="Times New Roman" panose="02020603050405020304" pitchFamily="18" charset="0"/>
                <a:cs typeface="Times New Roman" panose="02020603050405020304" pitchFamily="18" charset="0"/>
              </a:rPr>
              <a:t>the information reporting requirements for repex with those of </a:t>
            </a:r>
            <a:r>
              <a:rPr lang="en-US" sz="1900" dirty="0" smtClean="0">
                <a:latin typeface="Times New Roman" panose="02020603050405020304" pitchFamily="18" charset="0"/>
                <a:cs typeface="Times New Roman" panose="02020603050405020304" pitchFamily="18" charset="0"/>
              </a:rPr>
              <a:t>augex</a:t>
            </a:r>
            <a:endParaRPr lang="en-US" sz="1900" dirty="0">
              <a:latin typeface="Times New Roman" panose="02020603050405020304" pitchFamily="18" charset="0"/>
              <a:cs typeface="Times New Roman" panose="02020603050405020304" pitchFamily="18" charset="0"/>
            </a:endParaRPr>
          </a:p>
          <a:p>
            <a:pPr lvl="1"/>
            <a:r>
              <a:rPr lang="en-US" sz="1900" dirty="0">
                <a:latin typeface="Times New Roman" panose="02020603050405020304" pitchFamily="18" charset="0"/>
                <a:cs typeface="Times New Roman" panose="02020603050405020304" pitchFamily="18" charset="0"/>
              </a:rPr>
              <a:t>the NER requires reporting </a:t>
            </a:r>
            <a:r>
              <a:rPr lang="en-US" sz="1900" dirty="0" smtClean="0">
                <a:latin typeface="Times New Roman" panose="02020603050405020304" pitchFamily="18" charset="0"/>
                <a:cs typeface="Times New Roman" panose="02020603050405020304" pitchFamily="18" charset="0"/>
              </a:rPr>
              <a:t>certain information, including: </a:t>
            </a:r>
            <a:endParaRPr lang="en-US" sz="1900" dirty="0">
              <a:latin typeface="Times New Roman" panose="02020603050405020304" pitchFamily="18" charset="0"/>
              <a:cs typeface="Times New Roman" panose="02020603050405020304" pitchFamily="18" charset="0"/>
            </a:endParaRPr>
          </a:p>
          <a:p>
            <a:pPr lvl="2"/>
            <a:r>
              <a:rPr lang="en-US" sz="1700" dirty="0" smtClean="0">
                <a:latin typeface="Times New Roman" panose="02020603050405020304" pitchFamily="18" charset="0"/>
                <a:cs typeface="Times New Roman" panose="02020603050405020304" pitchFamily="18" charset="0"/>
              </a:rPr>
              <a:t>planned </a:t>
            </a:r>
            <a:r>
              <a:rPr lang="en-US" sz="1700" dirty="0">
                <a:latin typeface="Times New Roman" panose="02020603050405020304" pitchFamily="18" charset="0"/>
                <a:cs typeface="Times New Roman" panose="02020603050405020304" pitchFamily="18" charset="0"/>
              </a:rPr>
              <a:t>asset </a:t>
            </a:r>
            <a:r>
              <a:rPr lang="en-US" sz="1700" dirty="0" smtClean="0">
                <a:latin typeface="Times New Roman" panose="02020603050405020304" pitchFamily="18" charset="0"/>
                <a:cs typeface="Times New Roman" panose="02020603050405020304" pitchFamily="18" charset="0"/>
              </a:rPr>
              <a:t>retirements, </a:t>
            </a:r>
            <a:r>
              <a:rPr lang="en-US" sz="1700" dirty="0">
                <a:latin typeface="Times New Roman" panose="02020603050405020304" pitchFamily="18" charset="0"/>
                <a:cs typeface="Times New Roman" panose="02020603050405020304" pitchFamily="18" charset="0"/>
              </a:rPr>
              <a:t>and de-ratings that result in a constraint or </a:t>
            </a:r>
            <a:r>
              <a:rPr lang="en-US" sz="1700" dirty="0" smtClean="0">
                <a:latin typeface="Times New Roman" panose="02020603050405020304" pitchFamily="18" charset="0"/>
                <a:cs typeface="Times New Roman" panose="02020603050405020304" pitchFamily="18" charset="0"/>
              </a:rPr>
              <a:t>limitation</a:t>
            </a:r>
            <a:endParaRPr lang="en-US" sz="1700" dirty="0">
              <a:latin typeface="Times New Roman" panose="02020603050405020304" pitchFamily="18" charset="0"/>
              <a:cs typeface="Times New Roman" panose="02020603050405020304" pitchFamily="18" charset="0"/>
            </a:endParaRPr>
          </a:p>
          <a:p>
            <a:pPr lvl="2"/>
            <a:r>
              <a:rPr lang="en-US" sz="1700" dirty="0" smtClean="0">
                <a:latin typeface="Times New Roman" panose="02020603050405020304" pitchFamily="18" charset="0"/>
                <a:cs typeface="Times New Roman" panose="02020603050405020304" pitchFamily="18" charset="0"/>
              </a:rPr>
              <a:t>the </a:t>
            </a:r>
            <a:r>
              <a:rPr lang="en-US" sz="1700" dirty="0">
                <a:latin typeface="Times New Roman" panose="02020603050405020304" pitchFamily="18" charset="0"/>
                <a:cs typeface="Times New Roman" panose="02020603050405020304" pitchFamily="18" charset="0"/>
              </a:rPr>
              <a:t>reasons, methodologies and assumptions involved in these </a:t>
            </a:r>
            <a:r>
              <a:rPr lang="en-US" sz="1700" dirty="0" smtClean="0">
                <a:latin typeface="Times New Roman" panose="02020603050405020304" pitchFamily="18" charset="0"/>
                <a:cs typeface="Times New Roman" panose="02020603050405020304" pitchFamily="18" charset="0"/>
              </a:rPr>
              <a:t>decisions</a:t>
            </a:r>
            <a:endParaRPr lang="en-US" sz="1700" dirty="0">
              <a:latin typeface="Times New Roman" panose="02020603050405020304" pitchFamily="18" charset="0"/>
              <a:cs typeface="Times New Roman" panose="02020603050405020304" pitchFamily="18" charset="0"/>
            </a:endParaRPr>
          </a:p>
          <a:p>
            <a:pPr lvl="2"/>
            <a:r>
              <a:rPr lang="en-US" sz="1700" dirty="0" smtClean="0">
                <a:latin typeface="Times New Roman" panose="02020603050405020304" pitchFamily="18" charset="0"/>
                <a:cs typeface="Times New Roman" panose="02020603050405020304" pitchFamily="18" charset="0"/>
              </a:rPr>
              <a:t>information </a:t>
            </a:r>
            <a:r>
              <a:rPr lang="en-US" sz="1700" dirty="0">
                <a:latin typeface="Times New Roman" panose="02020603050405020304" pitchFamily="18" charset="0"/>
                <a:cs typeface="Times New Roman" panose="02020603050405020304" pitchFamily="18" charset="0"/>
              </a:rPr>
              <a:t>about asset management </a:t>
            </a:r>
            <a:r>
              <a:rPr lang="en-US" sz="1700" dirty="0" smtClean="0">
                <a:latin typeface="Times New Roman" panose="02020603050405020304" pitchFamily="18" charset="0"/>
                <a:cs typeface="Times New Roman" panose="02020603050405020304" pitchFamily="18" charset="0"/>
              </a:rPr>
              <a:t>practices; etc.</a:t>
            </a:r>
            <a:endParaRPr lang="en-US" sz="1700" dirty="0">
              <a:latin typeface="Times New Roman" panose="02020603050405020304" pitchFamily="18" charset="0"/>
              <a:cs typeface="Times New Roman" panose="02020603050405020304" pitchFamily="18" charset="0"/>
            </a:endParaRPr>
          </a:p>
          <a:p>
            <a:pPr lvl="2"/>
            <a:r>
              <a:rPr lang="en-US" sz="1700" dirty="0" smtClean="0">
                <a:latin typeface="Times New Roman" panose="02020603050405020304" pitchFamily="18" charset="0"/>
                <a:cs typeface="Times New Roman" panose="02020603050405020304" pitchFamily="18" charset="0"/>
              </a:rPr>
              <a:t>timing </a:t>
            </a:r>
            <a:r>
              <a:rPr lang="en-US" sz="1700" dirty="0">
                <a:latin typeface="Times New Roman" panose="02020603050405020304" pitchFamily="18" charset="0"/>
                <a:cs typeface="Times New Roman" panose="02020603050405020304" pitchFamily="18" charset="0"/>
              </a:rPr>
              <a:t>of the asset </a:t>
            </a:r>
            <a:r>
              <a:rPr lang="en-US" sz="1700" dirty="0" smtClean="0">
                <a:latin typeface="Times New Roman" panose="02020603050405020304" pitchFamily="18" charset="0"/>
                <a:cs typeface="Times New Roman" panose="02020603050405020304" pitchFamily="18" charset="0"/>
              </a:rPr>
              <a:t>retirement </a:t>
            </a:r>
            <a:r>
              <a:rPr lang="en-US" sz="1700" dirty="0">
                <a:latin typeface="Times New Roman" panose="02020603050405020304" pitchFamily="18" charset="0"/>
                <a:cs typeface="Times New Roman" panose="02020603050405020304" pitchFamily="18" charset="0"/>
              </a:rPr>
              <a:t>or </a:t>
            </a:r>
            <a:r>
              <a:rPr lang="en-US" sz="1700" dirty="0" smtClean="0">
                <a:latin typeface="Times New Roman" panose="02020603050405020304" pitchFamily="18" charset="0"/>
                <a:cs typeface="Times New Roman" panose="02020603050405020304" pitchFamily="18" charset="0"/>
              </a:rPr>
              <a:t>de-rating</a:t>
            </a:r>
            <a:endParaRPr lang="en-US" sz="1700" dirty="0">
              <a:latin typeface="Times New Roman" panose="02020603050405020304" pitchFamily="18" charset="0"/>
              <a:cs typeface="Times New Roman" panose="02020603050405020304" pitchFamily="18" charset="0"/>
            </a:endParaRPr>
          </a:p>
          <a:p>
            <a:pPr lvl="1"/>
            <a:r>
              <a:rPr lang="en-US" sz="1900" dirty="0" err="1">
                <a:latin typeface="Times New Roman" panose="02020603050405020304" pitchFamily="18" charset="0"/>
                <a:cs typeface="Times New Roman" panose="02020603050405020304" pitchFamily="18" charset="0"/>
              </a:rPr>
              <a:t>Emphasises</a:t>
            </a:r>
            <a:r>
              <a:rPr lang="en-US" sz="1900" dirty="0">
                <a:latin typeface="Times New Roman" panose="02020603050405020304" pitchFamily="18" charset="0"/>
                <a:cs typeface="Times New Roman" panose="02020603050405020304" pitchFamily="18" charset="0"/>
              </a:rPr>
              <a:t> </a:t>
            </a:r>
            <a:r>
              <a:rPr lang="en-US" sz="1900" dirty="0" smtClean="0">
                <a:latin typeface="Times New Roman" panose="02020603050405020304" pitchFamily="18" charset="0"/>
                <a:cs typeface="Times New Roman" panose="02020603050405020304" pitchFamily="18" charset="0"/>
              </a:rPr>
              <a:t>reporting based on assets, </a:t>
            </a:r>
            <a:r>
              <a:rPr lang="en-US" sz="1900" dirty="0">
                <a:latin typeface="Times New Roman" panose="02020603050405020304" pitchFamily="18" charset="0"/>
                <a:cs typeface="Times New Roman" panose="02020603050405020304" pitchFamily="18" charset="0"/>
              </a:rPr>
              <a:t>not </a:t>
            </a:r>
            <a:r>
              <a:rPr lang="en-US" sz="1900" dirty="0" smtClean="0">
                <a:latin typeface="Times New Roman" panose="02020603050405020304" pitchFamily="18" charset="0"/>
                <a:cs typeface="Times New Roman" panose="02020603050405020304" pitchFamily="18" charset="0"/>
              </a:rPr>
              <a:t>projects</a:t>
            </a:r>
            <a:endParaRPr lang="en-US" sz="19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5</a:t>
            </a:fld>
            <a:endParaRPr lang="en-AU"/>
          </a:p>
        </p:txBody>
      </p:sp>
    </p:spTree>
    <p:extLst>
      <p:ext uri="{BB962C8B-B14F-4D97-AF65-F5344CB8AC3E}">
        <p14:creationId xmlns:p14="http://schemas.microsoft.com/office/powerpoint/2010/main" val="4111952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41294"/>
            <a:ext cx="8596668" cy="989106"/>
          </a:xfrm>
        </p:spPr>
        <p:txBody>
          <a:bodyPr>
            <a:normAutofit/>
          </a:bodyPr>
          <a:lstStyle/>
          <a:p>
            <a:r>
              <a:rPr lang="en-US" dirty="0">
                <a:latin typeface="Times New Roman" panose="02020603050405020304" pitchFamily="18" charset="0"/>
                <a:cs typeface="Times New Roman" panose="02020603050405020304" pitchFamily="18" charset="0"/>
              </a:rPr>
              <a:t>Session 1 – Overview and </a:t>
            </a:r>
            <a:r>
              <a:rPr lang="en-US" dirty="0" smtClean="0">
                <a:latin typeface="Times New Roman" panose="02020603050405020304" pitchFamily="18" charset="0"/>
                <a:cs typeface="Times New Roman" panose="02020603050405020304" pitchFamily="18" charset="0"/>
              </a:rPr>
              <a:t>background</a:t>
            </a:r>
            <a:endParaRPr lang="en-AU"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sz="2400" dirty="0" smtClean="0">
                <a:latin typeface="Times New Roman" panose="02020603050405020304" pitchFamily="18" charset="0"/>
                <a:cs typeface="Times New Roman" panose="02020603050405020304" pitchFamily="18" charset="0"/>
              </a:rPr>
              <a:t>Definitions: set </a:t>
            </a:r>
            <a:r>
              <a:rPr lang="en-US" sz="2400" dirty="0">
                <a:latin typeface="Times New Roman" panose="02020603050405020304" pitchFamily="18" charset="0"/>
                <a:cs typeface="Times New Roman" panose="02020603050405020304" pitchFamily="18" charset="0"/>
              </a:rPr>
              <a:t>out in section 1.4 of the Application Note</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dirty="0" smtClean="0">
                <a:latin typeface="Times New Roman" panose="02020603050405020304" pitchFamily="18" charset="0"/>
                <a:cs typeface="Times New Roman" panose="02020603050405020304" pitchFamily="18" charset="0"/>
              </a:rPr>
              <a:t>Principles:</a:t>
            </a:r>
            <a:endParaRPr lang="en-US" sz="2400" dirty="0">
              <a:latin typeface="Times New Roman" panose="02020603050405020304" pitchFamily="18" charset="0"/>
              <a:cs typeface="Times New Roman" panose="02020603050405020304" pitchFamily="18" charset="0"/>
            </a:endParaRPr>
          </a:p>
          <a:p>
            <a:r>
              <a:rPr lang="en-US" sz="2100" dirty="0">
                <a:latin typeface="Times New Roman" panose="02020603050405020304" pitchFamily="18" charset="0"/>
                <a:cs typeface="Times New Roman" panose="02020603050405020304" pitchFamily="18" charset="0"/>
              </a:rPr>
              <a:t>The Application Note </a:t>
            </a:r>
            <a:r>
              <a:rPr lang="en-US" sz="2100" dirty="0" smtClean="0">
                <a:latin typeface="Times New Roman" panose="02020603050405020304" pitchFamily="18" charset="0"/>
                <a:cs typeface="Times New Roman" panose="02020603050405020304" pitchFamily="18" charset="0"/>
              </a:rPr>
              <a:t>references relevant principles:</a:t>
            </a:r>
            <a:endParaRPr lang="en-US" sz="21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alignment </a:t>
            </a:r>
            <a:r>
              <a:rPr lang="en-US" sz="1900" dirty="0">
                <a:latin typeface="Times New Roman" panose="02020603050405020304" pitchFamily="18" charset="0"/>
                <a:cs typeface="Times New Roman" panose="02020603050405020304" pitchFamily="18" charset="0"/>
              </a:rPr>
              <a:t>with the </a:t>
            </a:r>
            <a:r>
              <a:rPr lang="en-US" sz="1900" dirty="0" smtClean="0">
                <a:latin typeface="Times New Roman" panose="02020603050405020304" pitchFamily="18" charset="0"/>
                <a:cs typeface="Times New Roman" panose="02020603050405020304" pitchFamily="18" charset="0"/>
              </a:rPr>
              <a:t>NEO, NER</a:t>
            </a:r>
            <a:r>
              <a:rPr lang="en-US" sz="1900" dirty="0">
                <a:latin typeface="Times New Roman" panose="02020603050405020304" pitchFamily="18" charset="0"/>
                <a:cs typeface="Times New Roman" panose="02020603050405020304" pitchFamily="18" charset="0"/>
              </a:rPr>
              <a:t>, and good industry </a:t>
            </a:r>
            <a:r>
              <a:rPr lang="en-US" sz="1900" dirty="0" smtClean="0">
                <a:latin typeface="Times New Roman" panose="02020603050405020304" pitchFamily="18" charset="0"/>
                <a:cs typeface="Times New Roman" panose="02020603050405020304" pitchFamily="18" charset="0"/>
              </a:rPr>
              <a:t>practice</a:t>
            </a:r>
            <a:endParaRPr lang="en-US" sz="19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service </a:t>
            </a:r>
            <a:r>
              <a:rPr lang="en-US" sz="1900" dirty="0">
                <a:latin typeface="Times New Roman" panose="02020603050405020304" pitchFamily="18" charset="0"/>
                <a:cs typeface="Times New Roman" panose="02020603050405020304" pitchFamily="18" charset="0"/>
              </a:rPr>
              <a:t>requirements vary over time and cannot be known with </a:t>
            </a:r>
            <a:r>
              <a:rPr lang="en-US" sz="1900" dirty="0" smtClean="0">
                <a:latin typeface="Times New Roman" panose="02020603050405020304" pitchFamily="18" charset="0"/>
                <a:cs typeface="Times New Roman" panose="02020603050405020304" pitchFamily="18" charset="0"/>
              </a:rPr>
              <a:t>certainty</a:t>
            </a:r>
            <a:endParaRPr lang="en-US" sz="19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the </a:t>
            </a:r>
            <a:r>
              <a:rPr lang="en-US" sz="1900" dirty="0">
                <a:latin typeface="Times New Roman" panose="02020603050405020304" pitchFamily="18" charset="0"/>
                <a:cs typeface="Times New Roman" panose="02020603050405020304" pitchFamily="18" charset="0"/>
              </a:rPr>
              <a:t>asset’s service cost varies over </a:t>
            </a:r>
            <a:r>
              <a:rPr lang="en-US" sz="1900" dirty="0" smtClean="0">
                <a:latin typeface="Times New Roman" panose="02020603050405020304" pitchFamily="18" charset="0"/>
                <a:cs typeface="Times New Roman" panose="02020603050405020304" pitchFamily="18" charset="0"/>
              </a:rPr>
              <a:t>time</a:t>
            </a:r>
            <a:endParaRPr lang="en-US" sz="19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technical </a:t>
            </a:r>
            <a:r>
              <a:rPr lang="en-US" sz="1900" dirty="0">
                <a:latin typeface="Times New Roman" panose="02020603050405020304" pitchFamily="18" charset="0"/>
                <a:cs typeface="Times New Roman" panose="02020603050405020304" pitchFamily="18" charset="0"/>
              </a:rPr>
              <a:t>end-of-life is a trigger for assessing the prudent </a:t>
            </a:r>
            <a:r>
              <a:rPr lang="en-US" sz="1900" dirty="0" smtClean="0">
                <a:latin typeface="Times New Roman" panose="02020603050405020304" pitchFamily="18" charset="0"/>
                <a:cs typeface="Times New Roman" panose="02020603050405020304" pitchFamily="18" charset="0"/>
              </a:rPr>
              <a:t>response</a:t>
            </a:r>
            <a:endParaRPr lang="en-US" sz="19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economic </a:t>
            </a:r>
            <a:r>
              <a:rPr lang="en-US" sz="1900" dirty="0">
                <a:latin typeface="Times New Roman" panose="02020603050405020304" pitchFamily="18" charset="0"/>
                <a:cs typeface="Times New Roman" panose="02020603050405020304" pitchFamily="18" charset="0"/>
              </a:rPr>
              <a:t>end-of-life should be </a:t>
            </a:r>
            <a:r>
              <a:rPr lang="en-US" sz="1900" dirty="0" smtClean="0">
                <a:latin typeface="Times New Roman" panose="02020603050405020304" pitchFamily="18" charset="0"/>
                <a:cs typeface="Times New Roman" panose="02020603050405020304" pitchFamily="18" charset="0"/>
              </a:rPr>
              <a:t>demonstrated</a:t>
            </a:r>
            <a:endParaRPr lang="en-US" sz="19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the </a:t>
            </a:r>
            <a:r>
              <a:rPr lang="en-US" sz="1900" dirty="0">
                <a:latin typeface="Times New Roman" panose="02020603050405020304" pitchFamily="18" charset="0"/>
                <a:cs typeface="Times New Roman" panose="02020603050405020304" pitchFamily="18" charset="0"/>
              </a:rPr>
              <a:t>need to de-rate an asset may arise from technical and economic </a:t>
            </a:r>
            <a:r>
              <a:rPr lang="en-US" sz="1900" dirty="0" smtClean="0">
                <a:latin typeface="Times New Roman" panose="02020603050405020304" pitchFamily="18" charset="0"/>
                <a:cs typeface="Times New Roman" panose="02020603050405020304" pitchFamily="18" charset="0"/>
              </a:rPr>
              <a:t>assessments</a:t>
            </a:r>
            <a:endParaRPr lang="en-US" sz="19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options </a:t>
            </a:r>
            <a:r>
              <a:rPr lang="en-US" sz="1900" dirty="0">
                <a:latin typeface="Times New Roman" panose="02020603050405020304" pitchFamily="18" charset="0"/>
                <a:cs typeface="Times New Roman" panose="02020603050405020304" pitchFamily="18" charset="0"/>
              </a:rPr>
              <a:t>analysis should be comprehensive and </a:t>
            </a:r>
            <a:r>
              <a:rPr lang="en-US" sz="1900" dirty="0" smtClean="0">
                <a:latin typeface="Times New Roman" panose="02020603050405020304" pitchFamily="18" charset="0"/>
                <a:cs typeface="Times New Roman" panose="02020603050405020304" pitchFamily="18" charset="0"/>
              </a:rPr>
              <a:t>robust</a:t>
            </a:r>
            <a:endParaRPr lang="en-US" sz="1900" dirty="0">
              <a:latin typeface="Times New Roman" panose="02020603050405020304" pitchFamily="18" charset="0"/>
              <a:cs typeface="Times New Roman" panose="02020603050405020304" pitchFamily="18" charset="0"/>
            </a:endParaRPr>
          </a:p>
          <a:p>
            <a:pPr lvl="1"/>
            <a:r>
              <a:rPr lang="en-US" sz="1900" dirty="0" smtClean="0">
                <a:latin typeface="Times New Roman" panose="02020603050405020304" pitchFamily="18" charset="0"/>
                <a:cs typeface="Times New Roman" panose="02020603050405020304" pitchFamily="18" charset="0"/>
              </a:rPr>
              <a:t>flexibility</a:t>
            </a:r>
            <a:r>
              <a:rPr lang="en-US" sz="1900" dirty="0">
                <a:latin typeface="Times New Roman" panose="02020603050405020304" pitchFamily="18" charset="0"/>
                <a:cs typeface="Times New Roman" panose="02020603050405020304" pitchFamily="18" charset="0"/>
              </a:rPr>
              <a:t>, small scale actions, and deferral have economic ‘option’ </a:t>
            </a:r>
            <a:r>
              <a:rPr lang="en-US" sz="1900" dirty="0" smtClean="0">
                <a:latin typeface="Times New Roman" panose="02020603050405020304" pitchFamily="18" charset="0"/>
                <a:cs typeface="Times New Roman" panose="02020603050405020304" pitchFamily="18" charset="0"/>
              </a:rPr>
              <a:t>value</a:t>
            </a:r>
            <a:endParaRPr lang="en-US" sz="19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6</a:t>
            </a:fld>
            <a:endParaRPr lang="en-AU"/>
          </a:p>
        </p:txBody>
      </p:sp>
    </p:spTree>
    <p:extLst>
      <p:ext uri="{BB962C8B-B14F-4D97-AF65-F5344CB8AC3E}">
        <p14:creationId xmlns:p14="http://schemas.microsoft.com/office/powerpoint/2010/main" val="7160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a:t>
            </a:r>
            <a:r>
              <a:rPr lang="en-US" sz="3500" dirty="0" smtClean="0">
                <a:latin typeface="Times New Roman" panose="02020603050405020304" pitchFamily="18" charset="0"/>
                <a:cs typeface="Times New Roman" panose="02020603050405020304" pitchFamily="18" charset="0"/>
              </a:rPr>
              <a:t>2 – The asset 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60589"/>
            <a:ext cx="8854856" cy="3880773"/>
          </a:xfrm>
        </p:spPr>
        <p:txBody>
          <a:bodyPr>
            <a:normAutofit/>
          </a:bodyPr>
          <a:lstStyle/>
          <a:p>
            <a:r>
              <a:rPr lang="en-US" sz="2000" dirty="0" smtClean="0">
                <a:latin typeface="Times New Roman" panose="02020603050405020304" pitchFamily="18" charset="0"/>
                <a:cs typeface="Times New Roman" panose="02020603050405020304" pitchFamily="18" charset="0"/>
              </a:rPr>
              <a:t>Asset retirement /de-rating decisions are made within the context of the NEO</a:t>
            </a:r>
            <a:r>
              <a:rPr lang="en-US" sz="2000" dirty="0">
                <a:latin typeface="Times New Roman" panose="02020603050405020304" pitchFamily="18" charset="0"/>
                <a:cs typeface="Times New Roman" panose="02020603050405020304" pitchFamily="18" charset="0"/>
              </a:rPr>
              <a:t>, NER and good electricity industry </a:t>
            </a:r>
            <a:r>
              <a:rPr lang="en-US" sz="2000" dirty="0" smtClean="0">
                <a:latin typeface="Times New Roman" panose="02020603050405020304" pitchFamily="18" charset="0"/>
                <a:cs typeface="Times New Roman" panose="02020603050405020304" pitchFamily="18" charset="0"/>
              </a:rPr>
              <a:t>practice</a:t>
            </a:r>
          </a:p>
          <a:p>
            <a:r>
              <a:rPr lang="en-US" sz="2000" dirty="0" smtClean="0">
                <a:latin typeface="Times New Roman" panose="02020603050405020304" pitchFamily="18" charset="0"/>
                <a:cs typeface="Times New Roman" panose="02020603050405020304" pitchFamily="18" charset="0"/>
              </a:rPr>
              <a:t>The NER:</a:t>
            </a:r>
          </a:p>
          <a:p>
            <a:pPr lvl="1"/>
            <a:r>
              <a:rPr lang="en-US" sz="1800" dirty="0" smtClean="0">
                <a:latin typeface="Times New Roman" panose="02020603050405020304" pitchFamily="18" charset="0"/>
                <a:cs typeface="Times New Roman" panose="02020603050405020304" pitchFamily="18" charset="0"/>
              </a:rPr>
              <a:t>require APRs </a:t>
            </a:r>
            <a:r>
              <a:rPr lang="en-US" sz="1800" dirty="0">
                <a:latin typeface="Times New Roman" panose="02020603050405020304" pitchFamily="18" charset="0"/>
                <a:cs typeface="Times New Roman" panose="02020603050405020304" pitchFamily="18" charset="0"/>
              </a:rPr>
              <a:t>and RITs </a:t>
            </a:r>
            <a:r>
              <a:rPr lang="en-US" sz="1800" dirty="0" smtClean="0">
                <a:latin typeface="Times New Roman" panose="02020603050405020304" pitchFamily="18" charset="0"/>
                <a:cs typeface="Times New Roman" panose="02020603050405020304" pitchFamily="18" charset="0"/>
              </a:rPr>
              <a:t>to provide </a:t>
            </a:r>
            <a:r>
              <a:rPr lang="en-US" sz="1800" dirty="0">
                <a:latin typeface="Times New Roman" panose="02020603050405020304" pitchFamily="18" charset="0"/>
                <a:cs typeface="Times New Roman" panose="02020603050405020304" pitchFamily="18" charset="0"/>
              </a:rPr>
              <a:t>transparency </a:t>
            </a:r>
            <a:r>
              <a:rPr lang="en-US" sz="1800" dirty="0" smtClean="0">
                <a:latin typeface="Times New Roman" panose="02020603050405020304" pitchFamily="18" charset="0"/>
                <a:cs typeface="Times New Roman" panose="02020603050405020304" pitchFamily="18" charset="0"/>
              </a:rPr>
              <a:t>of investment to </a:t>
            </a:r>
            <a:r>
              <a:rPr lang="en-US" sz="1800" dirty="0">
                <a:latin typeface="Times New Roman" panose="02020603050405020304" pitchFamily="18" charset="0"/>
                <a:cs typeface="Times New Roman" panose="02020603050405020304" pitchFamily="18" charset="0"/>
              </a:rPr>
              <a:t>enable stakeholder </a:t>
            </a:r>
            <a:r>
              <a:rPr lang="en-US" sz="1800" dirty="0" smtClean="0">
                <a:latin typeface="Times New Roman" panose="02020603050405020304" pitchFamily="18" charset="0"/>
                <a:cs typeface="Times New Roman" panose="02020603050405020304" pitchFamily="18" charset="0"/>
              </a:rPr>
              <a:t>engagement</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d</a:t>
            </a:r>
            <a:r>
              <a:rPr lang="en-US" sz="1800" dirty="0" smtClean="0">
                <a:latin typeface="Times New Roman" panose="02020603050405020304" pitchFamily="18" charset="0"/>
                <a:cs typeface="Times New Roman" panose="02020603050405020304" pitchFamily="18" charset="0"/>
              </a:rPr>
              <a:t>o not </a:t>
            </a:r>
            <a:r>
              <a:rPr lang="en-US" sz="1800" dirty="0">
                <a:latin typeface="Times New Roman" panose="02020603050405020304" pitchFamily="18" charset="0"/>
                <a:cs typeface="Times New Roman" panose="02020603050405020304" pitchFamily="18" charset="0"/>
              </a:rPr>
              <a:t>require </a:t>
            </a:r>
            <a:r>
              <a:rPr lang="en-US" sz="1800" dirty="0" smtClean="0">
                <a:latin typeface="Times New Roman" panose="02020603050405020304" pitchFamily="18" charset="0"/>
                <a:cs typeface="Times New Roman" panose="02020603050405020304" pitchFamily="18" charset="0"/>
              </a:rPr>
              <a:t>a </a:t>
            </a:r>
            <a:r>
              <a:rPr lang="en-US" sz="1800" dirty="0">
                <a:latin typeface="Times New Roman" panose="02020603050405020304" pitchFamily="18" charset="0"/>
                <a:cs typeface="Times New Roman" panose="02020603050405020304" pitchFamily="18" charset="0"/>
              </a:rPr>
              <a:t>specific planning </a:t>
            </a:r>
            <a:r>
              <a:rPr lang="en-US" sz="1800" dirty="0" smtClean="0">
                <a:latin typeface="Times New Roman" panose="02020603050405020304" pitchFamily="18" charset="0"/>
                <a:cs typeface="Times New Roman" panose="02020603050405020304" pitchFamily="18" charset="0"/>
              </a:rPr>
              <a:t>framework or direct </a:t>
            </a:r>
            <a:r>
              <a:rPr lang="en-US" sz="1800" dirty="0">
                <a:latin typeface="Times New Roman" panose="02020603050405020304" pitchFamily="18" charset="0"/>
                <a:cs typeface="Times New Roman" panose="02020603050405020304" pitchFamily="18" charset="0"/>
              </a:rPr>
              <a:t>plans or </a:t>
            </a:r>
            <a:r>
              <a:rPr lang="en-US" sz="1800" dirty="0" smtClean="0">
                <a:latin typeface="Times New Roman" panose="02020603050405020304" pitchFamily="18" charset="0"/>
                <a:cs typeface="Times New Roman" panose="02020603050405020304" pitchFamily="18" charset="0"/>
              </a:rPr>
              <a:t>decisions</a:t>
            </a:r>
          </a:p>
          <a:p>
            <a:pPr lvl="1"/>
            <a:r>
              <a:rPr lang="en-US" sz="1800" dirty="0" smtClean="0">
                <a:latin typeface="Times New Roman" panose="02020603050405020304" pitchFamily="18" charset="0"/>
                <a:cs typeface="Times New Roman" panose="02020603050405020304" pitchFamily="18" charset="0"/>
              </a:rPr>
              <a:t>require NSPs to demonstrate prudent </a:t>
            </a:r>
            <a:r>
              <a:rPr lang="en-US" sz="1800" dirty="0">
                <a:latin typeface="Times New Roman" panose="02020603050405020304" pitchFamily="18" charset="0"/>
                <a:cs typeface="Times New Roman" panose="02020603050405020304" pitchFamily="18" charset="0"/>
              </a:rPr>
              <a:t>and efficient decisions </a:t>
            </a:r>
            <a:r>
              <a:rPr lang="en-US" sz="1800" dirty="0" smtClean="0">
                <a:latin typeface="Times New Roman" panose="02020603050405020304" pitchFamily="18" charset="0"/>
                <a:cs typeface="Times New Roman" panose="02020603050405020304" pitchFamily="18" charset="0"/>
              </a:rPr>
              <a:t>that </a:t>
            </a:r>
            <a:r>
              <a:rPr lang="en-US" sz="1800" dirty="0">
                <a:latin typeface="Times New Roman" panose="02020603050405020304" pitchFamily="18" charset="0"/>
                <a:cs typeface="Times New Roman" panose="02020603050405020304" pitchFamily="18" charset="0"/>
              </a:rPr>
              <a:t>achieve the capital expenditure objectives </a:t>
            </a:r>
            <a:r>
              <a:rPr lang="en-US" sz="1800" dirty="0" smtClean="0">
                <a:latin typeface="Times New Roman" panose="02020603050405020304" pitchFamily="18" charset="0"/>
                <a:cs typeface="Times New Roman" panose="02020603050405020304" pitchFamily="18" charset="0"/>
              </a:rPr>
              <a:t>to maintain the </a:t>
            </a:r>
            <a:r>
              <a:rPr lang="en-US" sz="1800" dirty="0">
                <a:latin typeface="Times New Roman" panose="02020603050405020304" pitchFamily="18" charset="0"/>
                <a:cs typeface="Times New Roman" panose="02020603050405020304" pitchFamily="18" charset="0"/>
              </a:rPr>
              <a:t>required service level </a:t>
            </a:r>
            <a:r>
              <a:rPr lang="en-US" sz="1800" dirty="0" smtClean="0">
                <a:latin typeface="Times New Roman" panose="02020603050405020304" pitchFamily="18" charset="0"/>
                <a:cs typeface="Times New Roman" panose="02020603050405020304" pitchFamily="18" charset="0"/>
              </a:rPr>
              <a:t>outcomes</a:t>
            </a: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7</a:t>
            </a:fld>
            <a:endParaRPr lang="en-AU"/>
          </a:p>
        </p:txBody>
      </p:sp>
    </p:spTree>
    <p:extLst>
      <p:ext uri="{BB962C8B-B14F-4D97-AF65-F5344CB8AC3E}">
        <p14:creationId xmlns:p14="http://schemas.microsoft.com/office/powerpoint/2010/main" val="1254759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a:t>
            </a:r>
            <a:r>
              <a:rPr lang="en-US" sz="3500" dirty="0" smtClean="0">
                <a:latin typeface="Times New Roman" panose="02020603050405020304" pitchFamily="18" charset="0"/>
                <a:cs typeface="Times New Roman" panose="02020603050405020304" pitchFamily="18" charset="0"/>
              </a:rPr>
              <a:t>2 – The asset 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91069" y="1720642"/>
            <a:ext cx="9450077" cy="4163802"/>
          </a:xfrm>
        </p:spPr>
        <p:txBody>
          <a:bodyPr>
            <a:noAutofit/>
          </a:bodyPr>
          <a:lstStyle/>
          <a:p>
            <a:r>
              <a:rPr lang="en-US" sz="2000" dirty="0" smtClean="0">
                <a:latin typeface="Times New Roman" panose="02020603050405020304" pitchFamily="18" charset="0"/>
                <a:cs typeface="Times New Roman" panose="02020603050405020304" pitchFamily="18" charset="0"/>
              </a:rPr>
              <a:t>Network investment must achieve an objective or ‘</a:t>
            </a:r>
            <a:r>
              <a:rPr lang="en-US" sz="2000" dirty="0">
                <a:latin typeface="Times New Roman" panose="02020603050405020304" pitchFamily="18" charset="0"/>
                <a:cs typeface="Times New Roman" panose="02020603050405020304" pitchFamily="18" charset="0"/>
              </a:rPr>
              <a:t>identified need</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Service levels relate to the capital expenditure objective, the technical requirements (NER S.5.1), a jurisdictional instrument, or consumer expectations of service </a:t>
            </a:r>
            <a:r>
              <a:rPr lang="en-US" sz="2000" dirty="0" smtClean="0">
                <a:latin typeface="Times New Roman" panose="02020603050405020304" pitchFamily="18" charset="0"/>
                <a:cs typeface="Times New Roman" panose="02020603050405020304" pitchFamily="18" charset="0"/>
              </a:rPr>
              <a:t>outcomes</a:t>
            </a:r>
          </a:p>
          <a:p>
            <a:r>
              <a:rPr lang="en-US" sz="2000" dirty="0">
                <a:latin typeface="Times New Roman" panose="02020603050405020304" pitchFamily="18" charset="0"/>
                <a:cs typeface="Times New Roman" panose="02020603050405020304" pitchFamily="18" charset="0"/>
              </a:rPr>
              <a:t>In an asset retirement context, ‘identified need’ is based on assessment of the asset’s ability to efficiently maintain the service level outcomes</a:t>
            </a:r>
          </a:p>
          <a:p>
            <a:r>
              <a:rPr lang="en-US" sz="2000" dirty="0">
                <a:latin typeface="Times New Roman" panose="02020603050405020304" pitchFamily="18" charset="0"/>
                <a:cs typeface="Times New Roman" panose="02020603050405020304" pitchFamily="18" charset="0"/>
              </a:rPr>
              <a:t>There are two parts to the identified need:</a:t>
            </a:r>
          </a:p>
          <a:p>
            <a:pPr lvl="1"/>
            <a:r>
              <a:rPr lang="en-US" sz="1800" dirty="0">
                <a:latin typeface="Times New Roman" panose="02020603050405020304" pitchFamily="18" charset="0"/>
                <a:cs typeface="Times New Roman" panose="02020603050405020304" pitchFamily="18" charset="0"/>
              </a:rPr>
              <a:t>definition of a service level(s) to be maintained</a:t>
            </a:r>
          </a:p>
          <a:p>
            <a:pPr lvl="1"/>
            <a:r>
              <a:rPr lang="en-US" sz="1800" dirty="0">
                <a:latin typeface="Times New Roman" panose="02020603050405020304" pitchFamily="18" charset="0"/>
                <a:cs typeface="Times New Roman" panose="02020603050405020304" pitchFamily="18" charset="0"/>
              </a:rPr>
              <a:t>assessment of the capability to </a:t>
            </a:r>
            <a:r>
              <a:rPr lang="en-US" sz="1800" u="sng" dirty="0">
                <a:latin typeface="Times New Roman" panose="02020603050405020304" pitchFamily="18" charset="0"/>
                <a:cs typeface="Times New Roman" panose="02020603050405020304" pitchFamily="18" charset="0"/>
              </a:rPr>
              <a:t>efficiently</a:t>
            </a:r>
            <a:r>
              <a:rPr lang="en-US" sz="1800" dirty="0">
                <a:latin typeface="Times New Roman" panose="02020603050405020304" pitchFamily="18" charset="0"/>
                <a:cs typeface="Times New Roman" panose="02020603050405020304" pitchFamily="18" charset="0"/>
              </a:rPr>
              <a:t> maintain service level </a:t>
            </a:r>
            <a:r>
              <a:rPr lang="en-US" sz="1800" dirty="0" smtClean="0">
                <a:latin typeface="Times New Roman" panose="02020603050405020304" pitchFamily="18" charset="0"/>
                <a:cs typeface="Times New Roman" panose="02020603050405020304" pitchFamily="18" charset="0"/>
              </a:rPr>
              <a:t>outcomes</a:t>
            </a:r>
          </a:p>
          <a:p>
            <a:r>
              <a:rPr lang="en-US" dirty="0">
                <a:latin typeface="Times New Roman" panose="02020603050405020304" pitchFamily="18" charset="0"/>
                <a:cs typeface="Times New Roman" panose="02020603050405020304" pitchFamily="18" charset="0"/>
              </a:rPr>
              <a:t>Asset Management Plans (AMPs) should define service levels as specific measurable parameters of the service provided by the asset(s)</a:t>
            </a:r>
          </a:p>
          <a:p>
            <a:r>
              <a:rPr lang="en-US" dirty="0">
                <a:latin typeface="Times New Roman" panose="02020603050405020304" pitchFamily="18" charset="0"/>
                <a:cs typeface="Times New Roman" panose="02020603050405020304" pitchFamily="18" charset="0"/>
              </a:rPr>
              <a:t>AMPs link investment decisions to maintaining service level </a:t>
            </a:r>
            <a:r>
              <a:rPr lang="en-US" dirty="0" smtClean="0">
                <a:latin typeface="Times New Roman" panose="02020603050405020304" pitchFamily="18" charset="0"/>
                <a:cs typeface="Times New Roman" panose="02020603050405020304" pitchFamily="18" charset="0"/>
              </a:rPr>
              <a:t>outcomes</a:t>
            </a:r>
            <a:endParaRPr lang="en-US" sz="2000" dirty="0" smtClean="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8</a:t>
            </a:fld>
            <a:endParaRPr lang="en-AU"/>
          </a:p>
        </p:txBody>
      </p:sp>
    </p:spTree>
    <p:extLst>
      <p:ext uri="{BB962C8B-B14F-4D97-AF65-F5344CB8AC3E}">
        <p14:creationId xmlns:p14="http://schemas.microsoft.com/office/powerpoint/2010/main" val="50394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941294"/>
            <a:ext cx="10426095" cy="989106"/>
          </a:xfrm>
        </p:spPr>
        <p:txBody>
          <a:bodyPr>
            <a:normAutofit/>
          </a:bodyPr>
          <a:lstStyle/>
          <a:p>
            <a:r>
              <a:rPr lang="en-US" sz="3500" dirty="0">
                <a:latin typeface="Times New Roman" panose="02020603050405020304" pitchFamily="18" charset="0"/>
                <a:cs typeface="Times New Roman" panose="02020603050405020304" pitchFamily="18" charset="0"/>
              </a:rPr>
              <a:t>Session 2 – The asset </a:t>
            </a:r>
            <a:r>
              <a:rPr lang="en-US" sz="3500" dirty="0" smtClean="0">
                <a:latin typeface="Times New Roman" panose="02020603050405020304" pitchFamily="18" charset="0"/>
                <a:cs typeface="Times New Roman" panose="02020603050405020304" pitchFamily="18" charset="0"/>
              </a:rPr>
              <a:t>retirement/de </a:t>
            </a:r>
            <a:r>
              <a:rPr lang="en-US" sz="3500" dirty="0">
                <a:latin typeface="Times New Roman" panose="02020603050405020304" pitchFamily="18" charset="0"/>
                <a:cs typeface="Times New Roman" panose="02020603050405020304" pitchFamily="18" charset="0"/>
              </a:rPr>
              <a:t>rating </a:t>
            </a:r>
            <a:r>
              <a:rPr lang="en-US" sz="3500" dirty="0" smtClean="0">
                <a:latin typeface="Times New Roman" panose="02020603050405020304" pitchFamily="18" charset="0"/>
                <a:cs typeface="Times New Roman" panose="02020603050405020304" pitchFamily="18" charset="0"/>
              </a:rPr>
              <a:t>decision</a:t>
            </a:r>
            <a:endParaRPr lang="en-AU" sz="35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3" y="2160590"/>
            <a:ext cx="9148153" cy="4163802"/>
          </a:xfrm>
        </p:spPr>
        <p:txBody>
          <a:bodyPr>
            <a:normAutofit fontScale="77500" lnSpcReduction="20000"/>
          </a:bodyPr>
          <a:lstStyle/>
          <a:p>
            <a:r>
              <a:rPr lang="en-US" sz="2600" dirty="0" smtClean="0">
                <a:latin typeface="Times New Roman" panose="02020603050405020304" pitchFamily="18" charset="0"/>
                <a:cs typeface="Times New Roman" panose="02020603050405020304" pitchFamily="18" charset="0"/>
              </a:rPr>
              <a:t>A </a:t>
            </a:r>
            <a:r>
              <a:rPr lang="en-US" sz="2600" dirty="0">
                <a:latin typeface="Times New Roman" panose="02020603050405020304" pitchFamily="18" charset="0"/>
                <a:cs typeface="Times New Roman" panose="02020603050405020304" pitchFamily="18" charset="0"/>
              </a:rPr>
              <a:t>prudent asset manager, acting in the long-term interests of the consumer, would consider when it is optimal to:</a:t>
            </a:r>
          </a:p>
          <a:p>
            <a:pPr lvl="1"/>
            <a:r>
              <a:rPr lang="en-US" sz="2300" dirty="0">
                <a:latin typeface="Times New Roman" panose="02020603050405020304" pitchFamily="18" charset="0"/>
                <a:cs typeface="Times New Roman" panose="02020603050405020304" pitchFamily="18" charset="0"/>
              </a:rPr>
              <a:t>retire an asset (or portion of a fleet of assets); and then</a:t>
            </a:r>
          </a:p>
          <a:p>
            <a:pPr lvl="1"/>
            <a:r>
              <a:rPr lang="en-US" sz="2300" dirty="0">
                <a:latin typeface="Times New Roman" panose="02020603050405020304" pitchFamily="18" charset="0"/>
                <a:cs typeface="Times New Roman" panose="02020603050405020304" pitchFamily="18" charset="0"/>
              </a:rPr>
              <a:t>(to the extent required) implement option(s) to provide required service level(s) at the lowest service cost</a:t>
            </a:r>
            <a:endParaRPr lang="en-US" sz="20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This involves two distinct but interrelated decisions:</a:t>
            </a:r>
          </a:p>
          <a:p>
            <a:pPr lvl="1"/>
            <a:r>
              <a:rPr lang="en-US" sz="2300" dirty="0">
                <a:latin typeface="Times New Roman" panose="02020603050405020304" pitchFamily="18" charset="0"/>
                <a:cs typeface="Times New Roman" panose="02020603050405020304" pitchFamily="18" charset="0"/>
              </a:rPr>
              <a:t>deciding that an asset(s) can no longer efficiently maintain service level outcomes and may need to be retired, and</a:t>
            </a:r>
          </a:p>
          <a:p>
            <a:pPr lvl="1"/>
            <a:r>
              <a:rPr lang="en-US" sz="2300" dirty="0">
                <a:latin typeface="Times New Roman" panose="02020603050405020304" pitchFamily="18" charset="0"/>
                <a:cs typeface="Times New Roman" panose="02020603050405020304" pitchFamily="18" charset="0"/>
              </a:rPr>
              <a:t>choosing option(s) that maintain the service levels (to the extent required) at a lowest service </a:t>
            </a:r>
            <a:r>
              <a:rPr lang="en-US" sz="2300" dirty="0" smtClean="0">
                <a:latin typeface="Times New Roman" panose="02020603050405020304" pitchFamily="18" charset="0"/>
                <a:cs typeface="Times New Roman" panose="02020603050405020304" pitchFamily="18" charset="0"/>
              </a:rPr>
              <a:t>cost</a:t>
            </a:r>
          </a:p>
          <a:p>
            <a:r>
              <a:rPr lang="en-US" sz="2600" dirty="0" smtClean="0">
                <a:latin typeface="Times New Roman" panose="02020603050405020304" pitchFamily="18" charset="0"/>
                <a:cs typeface="Times New Roman" panose="02020603050405020304" pitchFamily="18" charset="0"/>
              </a:rPr>
              <a:t>That is, where </a:t>
            </a:r>
            <a:r>
              <a:rPr lang="en-US" sz="2600" dirty="0">
                <a:latin typeface="Times New Roman" panose="02020603050405020304" pitchFamily="18" charset="0"/>
                <a:cs typeface="Times New Roman" panose="02020603050405020304" pitchFamily="18" charset="0"/>
              </a:rPr>
              <a:t>an asset is assessed as nearing the end of its technical </a:t>
            </a:r>
            <a:r>
              <a:rPr lang="en-US" sz="2600" dirty="0" smtClean="0">
                <a:latin typeface="Times New Roman" panose="02020603050405020304" pitchFamily="18" charset="0"/>
                <a:cs typeface="Times New Roman" panose="02020603050405020304" pitchFamily="18" charset="0"/>
              </a:rPr>
              <a:t>life, then intervention </a:t>
            </a:r>
            <a:r>
              <a:rPr lang="en-US" sz="2600" dirty="0">
                <a:latin typeface="Times New Roman" panose="02020603050405020304" pitchFamily="18" charset="0"/>
                <a:cs typeface="Times New Roman" panose="02020603050405020304" pitchFamily="18" charset="0"/>
              </a:rPr>
              <a:t>in the </a:t>
            </a:r>
            <a:r>
              <a:rPr lang="en-US" sz="2600" b="1" u="sng" dirty="0">
                <a:latin typeface="Times New Roman" panose="02020603050405020304" pitchFamily="18" charset="0"/>
                <a:cs typeface="Times New Roman" panose="02020603050405020304" pitchFamily="18" charset="0"/>
              </a:rPr>
              <a:t>service provision</a:t>
            </a:r>
            <a:r>
              <a:rPr lang="en-US" sz="2600" dirty="0">
                <a:latin typeface="Times New Roman" panose="02020603050405020304" pitchFamily="18" charset="0"/>
                <a:cs typeface="Times New Roman" panose="02020603050405020304" pitchFamily="18" charset="0"/>
              </a:rPr>
              <a:t> may be required to efficiently maintain service </a:t>
            </a:r>
            <a:r>
              <a:rPr lang="en-US" sz="2600" dirty="0" smtClean="0">
                <a:latin typeface="Times New Roman" panose="02020603050405020304" pitchFamily="18" charset="0"/>
                <a:cs typeface="Times New Roman" panose="02020603050405020304" pitchFamily="18" charset="0"/>
              </a:rPr>
              <a:t>levels</a:t>
            </a:r>
          </a:p>
        </p:txBody>
      </p:sp>
      <p:sp>
        <p:nvSpPr>
          <p:cNvPr id="4" name="Date Placeholder 3"/>
          <p:cNvSpPr>
            <a:spLocks noGrp="1"/>
          </p:cNvSpPr>
          <p:nvPr>
            <p:ph type="dt" sz="half" idx="10"/>
          </p:nvPr>
        </p:nvSpPr>
        <p:spPr>
          <a:xfrm>
            <a:off x="412446" y="6330079"/>
            <a:ext cx="1878577" cy="359438"/>
          </a:xfrm>
        </p:spPr>
        <p:txBody>
          <a:bodyPr/>
          <a:lstStyle/>
          <a:p>
            <a:r>
              <a:rPr lang="en-AU" dirty="0"/>
              <a:t>Tuesday, 25 September </a:t>
            </a:r>
            <a:r>
              <a:rPr lang="en-AU" dirty="0" smtClean="0"/>
              <a:t>2018</a:t>
            </a:r>
            <a:endParaRPr lang="en-AU" dirty="0"/>
          </a:p>
        </p:txBody>
      </p:sp>
      <p:sp>
        <p:nvSpPr>
          <p:cNvPr id="5" name="Slide Number Placeholder 4"/>
          <p:cNvSpPr>
            <a:spLocks noGrp="1"/>
          </p:cNvSpPr>
          <p:nvPr>
            <p:ph type="sldNum" sz="quarter" idx="12"/>
          </p:nvPr>
        </p:nvSpPr>
        <p:spPr/>
        <p:txBody>
          <a:bodyPr/>
          <a:lstStyle/>
          <a:p>
            <a:fld id="{C518DD61-912A-41E2-906A-C114684E7D09}" type="slidenum">
              <a:rPr lang="en-AU" smtClean="0"/>
              <a:pPr/>
              <a:t>9</a:t>
            </a:fld>
            <a:endParaRPr lang="en-AU"/>
          </a:p>
        </p:txBody>
      </p:sp>
    </p:spTree>
    <p:extLst>
      <p:ext uri="{BB962C8B-B14F-4D97-AF65-F5344CB8AC3E}">
        <p14:creationId xmlns:p14="http://schemas.microsoft.com/office/powerpoint/2010/main" val="3861076389"/>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3113</Words>
  <Application>Microsoft Office PowerPoint</Application>
  <PresentationFormat>Widescreen</PresentationFormat>
  <Paragraphs>283</Paragraphs>
  <Slides>28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Times New Roman</vt:lpstr>
      <vt:lpstr>Trebuchet MS</vt:lpstr>
      <vt:lpstr>Wingdings 3</vt:lpstr>
      <vt:lpstr>Facet</vt:lpstr>
      <vt:lpstr>Asset Replacement Planning Application Note</vt:lpstr>
      <vt:lpstr>Overview</vt:lpstr>
      <vt:lpstr>Welcome and Introductions</vt:lpstr>
      <vt:lpstr>Session 1 – Overview and background</vt:lpstr>
      <vt:lpstr>Session 1 – Overview and background</vt:lpstr>
      <vt:lpstr>Session 1 – Overview and background</vt:lpstr>
      <vt:lpstr>Session 2 – The asset retirement/de rating decision</vt:lpstr>
      <vt:lpstr>Session 2 – The asset retirement/de rating decision</vt:lpstr>
      <vt:lpstr>Session 2 – The asset retirement/de rating decision</vt:lpstr>
      <vt:lpstr>Session 2 – The asset retirement/de rating decision</vt:lpstr>
      <vt:lpstr>Session 2 – The asset retirement/de rating decision</vt:lpstr>
      <vt:lpstr>Session 2 – The asset retirement/de rating decision</vt:lpstr>
      <vt:lpstr>Session 2 – The asset retirement/de rating decision</vt:lpstr>
      <vt:lpstr>Session 2 – The asset retirement/de rating decision</vt:lpstr>
      <vt:lpstr>Session 2 – The asset retirement/de rating decision</vt:lpstr>
      <vt:lpstr>Session 3 – Identifying and considering options</vt:lpstr>
      <vt:lpstr>Session 3 – Identifying and considering options</vt:lpstr>
      <vt:lpstr>Session 3 – Identifying and considering options</vt:lpstr>
      <vt:lpstr>Session 3 – Identifying and considering options</vt:lpstr>
      <vt:lpstr>Session 3 – Identifying and considering options</vt:lpstr>
      <vt:lpstr>Session 3 – Identifying and considering options</vt:lpstr>
      <vt:lpstr>Session 3 – Identifying and considering options</vt:lpstr>
      <vt:lpstr>Session 4 – Uncertainty and risk</vt:lpstr>
      <vt:lpstr>Session 4 – Uncertainty and risk</vt:lpstr>
      <vt:lpstr>Session 4 – Uncertainty and risk</vt:lpstr>
      <vt:lpstr>Session 4 – Uncertainty and risk</vt:lpstr>
      <vt:lpstr>Considering single assets or asset fleets</vt:lpstr>
      <vt:lpstr>Review and close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2018-09-25T03:43:11Z</dcterms:created>
  <dcterms:modified xsi:type="dcterms:W3CDTF">2018-09-25T03:43:25Z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