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828" r:id="rId1"/>
  </p:sldMasterIdLst>
  <p:notesMasterIdLst>
    <p:notesMasterId r:id="rId25"/>
  </p:notesMasterIdLst>
  <p:sldIdLst>
    <p:sldId id="256" r:id="rId2"/>
    <p:sldId id="257" r:id="rId3"/>
    <p:sldId id="266" r:id="rId4"/>
    <p:sldId id="287" r:id="rId5"/>
    <p:sldId id="264" r:id="rId6"/>
    <p:sldId id="263" r:id="rId7"/>
    <p:sldId id="280" r:id="rId8"/>
    <p:sldId id="260" r:id="rId9"/>
    <p:sldId id="259" r:id="rId10"/>
    <p:sldId id="267" r:id="rId11"/>
    <p:sldId id="268" r:id="rId12"/>
    <p:sldId id="290" r:id="rId13"/>
    <p:sldId id="291" r:id="rId14"/>
    <p:sldId id="284" r:id="rId15"/>
    <p:sldId id="270" r:id="rId16"/>
    <p:sldId id="273" r:id="rId17"/>
    <p:sldId id="285" r:id="rId18"/>
    <p:sldId id="286" r:id="rId19"/>
    <p:sldId id="274" r:id="rId20"/>
    <p:sldId id="276" r:id="rId21"/>
    <p:sldId id="279" r:id="rId22"/>
    <p:sldId id="289" r:id="rId23"/>
    <p:sldId id="275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6138"/>
    <a:srgbClr val="695B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2222" autoAdjust="0"/>
  </p:normalViewPr>
  <p:slideViewPr>
    <p:cSldViewPr>
      <p:cViewPr varScale="1">
        <p:scale>
          <a:sx n="52" d="100"/>
          <a:sy n="52" d="100"/>
        </p:scale>
        <p:origin x="-18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9621118-7963-451E-8D05-0A323DE683F6}" type="datetimeFigureOut">
              <a:rPr lang="en-AU"/>
              <a:pPr>
                <a:defRPr/>
              </a:pPr>
              <a:t>14/05/2015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352194B-A728-4369-8E0A-FCEB315D5B0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889005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2194B-A728-4369-8E0A-FCEB315D5B06}" type="slidenum">
              <a:rPr lang="en-AU" smtClean="0"/>
              <a:pPr>
                <a:defRPr/>
              </a:pPr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424605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2194B-A728-4369-8E0A-FCEB315D5B06}" type="slidenum">
              <a:rPr lang="en-AU" smtClean="0"/>
              <a:pPr>
                <a:defRPr/>
              </a:pPr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707686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A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2194B-A728-4369-8E0A-FCEB315D5B06}" type="slidenum">
              <a:rPr lang="en-AU" smtClean="0"/>
              <a:pPr>
                <a:defRPr/>
              </a:pPr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062529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A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2194B-A728-4369-8E0A-FCEB315D5B06}" type="slidenum">
              <a:rPr lang="en-AU" smtClean="0"/>
              <a:pPr>
                <a:defRPr/>
              </a:pPr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062529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A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2194B-A728-4369-8E0A-FCEB315D5B06}" type="slidenum">
              <a:rPr lang="en-AU" smtClean="0"/>
              <a:pPr>
                <a:defRPr/>
              </a:pPr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062529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62308" indent="-362308" defTabSz="966155" eaLnBrk="1" hangingPunct="1">
              <a:spcBef>
                <a:spcPts val="264"/>
              </a:spcBef>
              <a:buClr>
                <a:srgbClr val="F07F09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2194B-A728-4369-8E0A-FCEB315D5B06}" type="slidenum">
              <a:rPr lang="en-AU" smtClean="0"/>
              <a:pPr>
                <a:defRPr/>
              </a:pPr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51367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AU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2194B-A728-4369-8E0A-FCEB315D5B06}" type="slidenum">
              <a:rPr lang="en-AU" smtClean="0"/>
              <a:pPr>
                <a:defRPr/>
              </a:pPr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382420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2194B-A728-4369-8E0A-FCEB315D5B06}" type="slidenum">
              <a:rPr lang="en-AU" smtClean="0"/>
              <a:pPr>
                <a:defRPr/>
              </a:pPr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282549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2194B-A728-4369-8E0A-FCEB315D5B06}" type="slidenum">
              <a:rPr lang="en-AU" smtClean="0"/>
              <a:pPr>
                <a:defRPr/>
              </a:pPr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687885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en-AU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2194B-A728-4369-8E0A-FCEB315D5B06}" type="slidenum">
              <a:rPr lang="en-AU" smtClean="0"/>
              <a:pPr>
                <a:defRPr/>
              </a:pPr>
              <a:t>18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407937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2194B-A728-4369-8E0A-FCEB315D5B06}" type="slidenum">
              <a:rPr lang="en-AU" smtClean="0"/>
              <a:pPr>
                <a:defRPr/>
              </a:pPr>
              <a:t>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9268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2194B-A728-4369-8E0A-FCEB315D5B06}" type="slidenum">
              <a:rPr lang="en-AU" smtClean="0"/>
              <a:pPr>
                <a:defRPr/>
              </a:pPr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00585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2194B-A728-4369-8E0A-FCEB315D5B06}" type="slidenum">
              <a:rPr lang="en-AU" smtClean="0"/>
              <a:pPr>
                <a:defRPr/>
              </a:pPr>
              <a:t>20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014536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2194B-A728-4369-8E0A-FCEB315D5B06}" type="slidenum">
              <a:rPr lang="en-AU" smtClean="0"/>
              <a:pPr>
                <a:defRPr/>
              </a:pPr>
              <a:t>21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1544716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2194B-A728-4369-8E0A-FCEB315D5B06}" type="slidenum">
              <a:rPr lang="en-AU" smtClean="0"/>
              <a:pPr>
                <a:defRPr/>
              </a:pPr>
              <a:t>22</a:t>
            </a:fld>
            <a:endParaRPr lang="en-A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A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2194B-A728-4369-8E0A-FCEB315D5B06}" type="slidenum">
              <a:rPr lang="en-AU" smtClean="0"/>
              <a:pPr>
                <a:defRPr/>
              </a:pPr>
              <a:t>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2966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2194B-A728-4369-8E0A-FCEB315D5B06}" type="slidenum">
              <a:rPr lang="en-AU" smtClean="0"/>
              <a:pPr>
                <a:defRPr/>
              </a:pPr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667822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2194B-A728-4369-8E0A-FCEB315D5B06}" type="slidenum">
              <a:rPr lang="en-AU" smtClean="0"/>
              <a:pPr>
                <a:defRPr/>
              </a:pPr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50678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2194B-A728-4369-8E0A-FCEB315D5B06}" type="slidenum">
              <a:rPr lang="en-AU" smtClean="0"/>
              <a:pPr>
                <a:defRPr/>
              </a:pPr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306869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2194B-A728-4369-8E0A-FCEB315D5B06}" type="slidenum">
              <a:rPr lang="en-AU" smtClean="0"/>
              <a:pPr>
                <a:defRPr/>
              </a:pPr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88450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2194B-A728-4369-8E0A-FCEB315D5B06}" type="slidenum">
              <a:rPr lang="en-AU" smtClean="0"/>
              <a:pPr>
                <a:defRPr/>
              </a:pPr>
              <a:t>7</a:t>
            </a:fld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2194B-A728-4369-8E0A-FCEB315D5B06}" type="slidenum">
              <a:rPr lang="en-AU" smtClean="0"/>
              <a:pPr>
                <a:defRPr/>
              </a:pPr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84770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2194B-A728-4369-8E0A-FCEB315D5B06}" type="slidenum">
              <a:rPr lang="en-AU" smtClean="0"/>
              <a:pPr>
                <a:defRPr/>
              </a:pPr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3002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5AB40D-0054-4AA9-BA38-1BC1A1AA0219}" type="datetime1">
              <a:rPr lang="en-AU" smtClean="0"/>
              <a:pPr>
                <a:defRPr/>
              </a:pPr>
              <a:t>14/05/2015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27AD420-25F8-4822-AFD0-0DCC94C23C2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17364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04554-C2CB-41AC-9188-5408B76A958A}" type="datetime1">
              <a:rPr lang="en-AU" smtClean="0"/>
              <a:pPr>
                <a:defRPr/>
              </a:pPr>
              <a:t>14/05/2015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C0F3F-2F56-41EB-904B-1604A6BA82B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21117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C10B2-9536-4FB2-A574-44450A386307}" type="datetime1">
              <a:rPr lang="en-AU" smtClean="0"/>
              <a:pPr>
                <a:defRPr/>
              </a:pPr>
              <a:t>14/05/2015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768F1-AA8D-46FE-92FB-E5DB9F00238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77702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8075B-E427-4864-95DB-A510DF8A0DE8}" type="datetime1">
              <a:rPr lang="en-AU" smtClean="0"/>
              <a:pPr>
                <a:defRPr/>
              </a:pPr>
              <a:t>14/05/2015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081D2-10AB-4127-A244-319161C861C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64484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AF357C4-ADA4-4AE9-99B0-A85A9771BCE6}" type="datetime1">
              <a:rPr lang="en-AU" smtClean="0"/>
              <a:pPr>
                <a:defRPr/>
              </a:pPr>
              <a:t>14/05/2015</a:t>
            </a:fld>
            <a:endParaRPr lang="en-A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6B0625A-D345-41B5-96BB-B346A5C64E2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19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A28FC-C3A8-4779-8AF2-30DD5CF78676}" type="datetime1">
              <a:rPr lang="en-AU" smtClean="0"/>
              <a:pPr>
                <a:defRPr/>
              </a:pPr>
              <a:t>14/05/2015</a:t>
            </a:fld>
            <a:endParaRPr lang="en-AU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41DB2-9DF0-45B7-916F-6794049F2CE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5729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B0803-2807-4479-9434-E53901AB7C7E}" type="datetime1">
              <a:rPr lang="en-AU" smtClean="0"/>
              <a:pPr>
                <a:defRPr/>
              </a:pPr>
              <a:t>14/05/2015</a:t>
            </a:fld>
            <a:endParaRPr lang="en-AU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A31B4-4716-45BD-A21A-E8309330AAC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7273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87EC2-C4AF-466D-B511-967B1E2C45D7}" type="datetime1">
              <a:rPr lang="en-AU" smtClean="0"/>
              <a:pPr>
                <a:defRPr/>
              </a:pPr>
              <a:t>14/05/2015</a:t>
            </a:fld>
            <a:endParaRPr lang="en-AU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980A1-BB81-4711-9FA9-BA1A9B1BFC1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13245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7DE69DC-97DF-4038-B460-40EDA5CA293D}" type="datetime1">
              <a:rPr lang="en-AU" smtClean="0"/>
              <a:pPr>
                <a:defRPr/>
              </a:pPr>
              <a:t>14/05/2015</a:t>
            </a:fld>
            <a:endParaRPr lang="en-A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3DC5BD-99C5-4F60-B691-93E8C5653E0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3565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319A4-01D7-4BD1-B388-668088C5C8ED}" type="datetime1">
              <a:rPr lang="en-AU" smtClean="0"/>
              <a:pPr>
                <a:defRPr/>
              </a:pPr>
              <a:t>14/05/2015</a:t>
            </a:fld>
            <a:endParaRPr lang="en-AU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E1DDA-177C-4AC1-B45B-10DEF063B28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0900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B074B0D-F5C2-487B-AB6C-03DDA57ED030}" type="datetime1">
              <a:rPr lang="en-AU" smtClean="0"/>
              <a:pPr>
                <a:defRPr/>
              </a:pPr>
              <a:t>14/05/2015</a:t>
            </a:fld>
            <a:endParaRPr lang="en-A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C2FE8C2-C09C-4218-91FC-658004EC37C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17794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43C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48D17EE-9603-46AE-90DF-256B2737A9D2}" type="datetime1">
              <a:rPr lang="en-AU" smtClean="0"/>
              <a:pPr>
                <a:defRPr/>
              </a:pPr>
              <a:t>14/05/2015</a:t>
            </a:fld>
            <a:endParaRPr lang="en-A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C6BE3C27-5E97-4CF7-BE95-036EC083EEC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4" r:id="rId1"/>
    <p:sldLayoutId id="2147483987" r:id="rId2"/>
    <p:sldLayoutId id="2147483995" r:id="rId3"/>
    <p:sldLayoutId id="2147483988" r:id="rId4"/>
    <p:sldLayoutId id="2147483989" r:id="rId5"/>
    <p:sldLayoutId id="2147483990" r:id="rId6"/>
    <p:sldLayoutId id="2147483996" r:id="rId7"/>
    <p:sldLayoutId id="2147483991" r:id="rId8"/>
    <p:sldLayoutId id="2147483997" r:id="rId9"/>
    <p:sldLayoutId id="2147483992" r:id="rId10"/>
    <p:sldLayoutId id="214748399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Qldelectricity2015@aer.gov.au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692150"/>
            <a:ext cx="7772400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Australian Energy Regulator</a:t>
            </a:r>
            <a:endParaRPr lang="en-AU" dirty="0"/>
          </a:p>
        </p:txBody>
      </p:sp>
      <p:pic>
        <p:nvPicPr>
          <p:cNvPr id="1026" name="Picture 2" descr="C:\Documents and Settings\lkeog\Local Settings\Temporary Internet Files\Content.IE5\2AIR206U\MP900403216[1]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331640" y="2749380"/>
            <a:ext cx="2016927" cy="302391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8436" name="Picture 5" descr="D10 1334418  AER logo_landscape_RGB 300dpi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5805488"/>
            <a:ext cx="21621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139952" y="3628539"/>
            <a:ext cx="4104456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AU" b="1" dirty="0" smtClean="0">
                <a:latin typeface="+mn-lt"/>
              </a:rPr>
              <a:t>AER Preliminary decisions for Energex and Ergon Energy 2015</a:t>
            </a:r>
            <a:r>
              <a:rPr lang="en-AU" b="1" dirty="0" smtClean="0">
                <a:latin typeface="+mn-lt"/>
                <a:cs typeface="Arial"/>
              </a:rPr>
              <a:t>−20</a:t>
            </a:r>
          </a:p>
          <a:p>
            <a:pPr algn="ctr"/>
            <a:endParaRPr lang="en-AU" b="1" dirty="0">
              <a:latin typeface="+mn-lt"/>
              <a:cs typeface="Arial"/>
            </a:endParaRPr>
          </a:p>
          <a:p>
            <a:pPr algn="ctr"/>
            <a:r>
              <a:rPr lang="en-AU" b="1" dirty="0" smtClean="0">
                <a:latin typeface="+mn-lt"/>
                <a:cs typeface="Arial"/>
              </a:rPr>
              <a:t>Conference</a:t>
            </a:r>
          </a:p>
          <a:p>
            <a:pPr algn="ctr"/>
            <a:r>
              <a:rPr lang="en-AU" b="1" dirty="0" smtClean="0">
                <a:latin typeface="+mn-lt"/>
                <a:cs typeface="Arial"/>
              </a:rPr>
              <a:t>12 May 2015</a:t>
            </a:r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081D2-10AB-4127-A244-319161C861C7}" type="slidenum">
              <a:rPr lang="en-AU" smtClean="0"/>
              <a:pPr>
                <a:defRPr/>
              </a:pPr>
              <a:t>10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15619" y="548680"/>
            <a:ext cx="8183562" cy="7191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Indicative bill impacts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effectLst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4294967295"/>
          </p:nvPr>
        </p:nvSpPr>
        <p:spPr>
          <a:xfrm>
            <a:off x="0" y="1341438"/>
            <a:ext cx="8183563" cy="4546600"/>
          </a:xfrm>
        </p:spPr>
        <p:txBody>
          <a:bodyPr/>
          <a:lstStyle/>
          <a:p>
            <a:pPr marL="0" indent="0" eaLnBrk="1" hangingPunct="1">
              <a:buNone/>
            </a:pPr>
            <a:endParaRPr lang="en-AU" altLang="en-US" dirty="0" smtClean="0"/>
          </a:p>
          <a:p>
            <a:pPr marL="0" indent="0" eaLnBrk="1" hangingPunct="1">
              <a:buNone/>
            </a:pPr>
            <a:endParaRPr lang="en-AU" altLang="en-US" dirty="0" smtClean="0"/>
          </a:p>
        </p:txBody>
      </p:sp>
      <p:pic>
        <p:nvPicPr>
          <p:cNvPr id="28676" name="Picture 3" descr="D10 1334418  AER logo_landscape_RGB 300dpi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040619"/>
              </p:ext>
            </p:extLst>
          </p:nvPr>
        </p:nvGraphicFramePr>
        <p:xfrm>
          <a:off x="748745" y="1628800"/>
          <a:ext cx="7692548" cy="194421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827749"/>
                <a:gridCol w="1255424"/>
                <a:gridCol w="1370812"/>
                <a:gridCol w="1369274"/>
                <a:gridCol w="1869289"/>
              </a:tblGrid>
              <a:tr h="1060481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GB" sz="1000" dirty="0">
                          <a:effectLst/>
                        </a:rPr>
                        <a:t> Network business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GB" sz="1000" dirty="0">
                          <a:effectLst/>
                        </a:rPr>
                        <a:t>Business proposal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GB" sz="1000" dirty="0">
                          <a:effectLst/>
                        </a:rPr>
                        <a:t>AER preliminary decision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GB" sz="1000" dirty="0">
                          <a:effectLst/>
                        </a:rPr>
                        <a:t>Percentage difference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GB" sz="1000" dirty="0">
                          <a:effectLst/>
                        </a:rPr>
                        <a:t>Expected bill reduction for average household </a:t>
                      </a:r>
                      <a:r>
                        <a:rPr lang="en-GB" sz="1000" dirty="0" smtClean="0">
                          <a:effectLst/>
                        </a:rPr>
                        <a:t>by end of 2015–20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1867">
                <a:tc>
                  <a:txBody>
                    <a:bodyPr/>
                    <a:lstStyle/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en-GB" sz="1000">
                          <a:effectLst/>
                        </a:rPr>
                        <a:t>Energex</a:t>
                      </a:r>
                      <a:endParaRPr lang="en-A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n-GB" sz="1000" dirty="0">
                          <a:effectLst/>
                        </a:rPr>
                        <a:t>$8432 million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en-GB" sz="1000" dirty="0">
                          <a:effectLst/>
                        </a:rPr>
                        <a:t>$6528 million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en-GB" sz="1000" dirty="0">
                          <a:effectLst/>
                        </a:rPr>
                        <a:t>-23 per cent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GB" sz="1000" dirty="0">
                          <a:effectLst/>
                        </a:rPr>
                        <a:t>$132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1867">
                <a:tc>
                  <a:txBody>
                    <a:bodyPr/>
                    <a:lstStyle/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en-GB" sz="1000">
                          <a:effectLst/>
                        </a:rPr>
                        <a:t>Ergon Energy</a:t>
                      </a:r>
                      <a:endParaRPr lang="en-A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en-GB" sz="1000" dirty="0">
                          <a:effectLst/>
                        </a:rPr>
                        <a:t>$8242 million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en-GB" sz="1000">
                          <a:effectLst/>
                        </a:rPr>
                        <a:t>$6022 million</a:t>
                      </a:r>
                      <a:endParaRPr lang="en-A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en-GB" sz="1000" dirty="0">
                          <a:effectLst/>
                        </a:rPr>
                        <a:t>-27 per cent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611560" y="3933056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+mn-lt"/>
              </a:rPr>
              <a:t>Note: Due to the Queensland Government uniform tariff policy, Ergon Energy’s revenue reduction will not flow through to its residential customers. Instead, the bill impact will mirror that of Energex.</a:t>
            </a:r>
            <a:endParaRPr lang="en-AU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1762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081D2-10AB-4127-A244-319161C861C7}" type="slidenum">
              <a:rPr lang="en-AU" smtClean="0"/>
              <a:pPr>
                <a:defRPr/>
              </a:pPr>
              <a:t>11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93713" y="548680"/>
            <a:ext cx="8183562" cy="7191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Rate of return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effectLst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4294967295"/>
          </p:nvPr>
        </p:nvSpPr>
        <p:spPr>
          <a:xfrm>
            <a:off x="0" y="1341438"/>
            <a:ext cx="8183563" cy="4546600"/>
          </a:xfrm>
        </p:spPr>
        <p:txBody>
          <a:bodyPr/>
          <a:lstStyle/>
          <a:p>
            <a:pPr marL="0" indent="0" eaLnBrk="1" hangingPunct="1">
              <a:buNone/>
            </a:pPr>
            <a:endParaRPr lang="en-AU" altLang="en-US" dirty="0" smtClean="0"/>
          </a:p>
          <a:p>
            <a:pPr marL="0" indent="0" eaLnBrk="1" hangingPunct="1">
              <a:buNone/>
            </a:pPr>
            <a:endParaRPr lang="en-AU" altLang="en-US" dirty="0" smtClean="0"/>
          </a:p>
        </p:txBody>
      </p:sp>
      <p:pic>
        <p:nvPicPr>
          <p:cNvPr id="28676" name="Picture 3" descr="D10 1334418  AER logo_landscape_RGB 300dpi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7829951"/>
              </p:ext>
            </p:extLst>
          </p:nvPr>
        </p:nvGraphicFramePr>
        <p:xfrm>
          <a:off x="539552" y="1628800"/>
          <a:ext cx="7957194" cy="3384377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2052538"/>
                <a:gridCol w="1080120"/>
                <a:gridCol w="1152128"/>
                <a:gridCol w="1080120"/>
                <a:gridCol w="1152128"/>
                <a:gridCol w="1440160"/>
              </a:tblGrid>
              <a:tr h="1326424"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  <a:buFont typeface="Arial"/>
                        <a:buChar char="%1"/>
                      </a:pPr>
                      <a:r>
                        <a:rPr lang="en-AU" sz="800" dirty="0">
                          <a:effectLst/>
                        </a:rPr>
                        <a:t> </a:t>
                      </a:r>
                      <a:endParaRPr lang="en-AU" sz="11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</a:rPr>
                        <a:t>AER decision</a:t>
                      </a:r>
                    </a:p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</a:rPr>
                        <a:t>2010–15</a:t>
                      </a:r>
                      <a:endParaRPr lang="en-A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</a:rPr>
                        <a:t>Energex’s proposal</a:t>
                      </a:r>
                    </a:p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</a:rPr>
                        <a:t>2015–16</a:t>
                      </a:r>
                      <a:endParaRPr lang="en-A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</a:rPr>
                        <a:t>Ergon Energy's </a:t>
                      </a:r>
                      <a:r>
                        <a:rPr lang="en-AU" sz="1000" dirty="0" smtClean="0">
                          <a:effectLst/>
                        </a:rPr>
                        <a:t>proposal</a:t>
                      </a:r>
                      <a:endParaRPr lang="en-AU" sz="1000" dirty="0">
                        <a:effectLst/>
                      </a:endParaRPr>
                    </a:p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</a:rPr>
                        <a:t>2015–16</a:t>
                      </a:r>
                      <a:endParaRPr lang="en-A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</a:rPr>
                        <a:t>AER preliminary </a:t>
                      </a:r>
                      <a:r>
                        <a:rPr lang="en-AU" sz="1000" dirty="0" smtClean="0">
                          <a:effectLst/>
                        </a:rPr>
                        <a:t>decision</a:t>
                      </a:r>
                      <a:endParaRPr lang="en-AU" sz="1000" dirty="0">
                        <a:effectLst/>
                      </a:endParaRPr>
                    </a:p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</a:rPr>
                        <a:t>2015–16</a:t>
                      </a:r>
                      <a:endParaRPr lang="en-A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</a:rPr>
                        <a:t>AER preliminary </a:t>
                      </a:r>
                      <a:r>
                        <a:rPr lang="en-AU" sz="1000" dirty="0" smtClean="0">
                          <a:effectLst/>
                        </a:rPr>
                        <a:t>decision</a:t>
                      </a:r>
                      <a:endParaRPr lang="en-AU" sz="1000" dirty="0">
                        <a:effectLst/>
                      </a:endParaRPr>
                    </a:p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</a:rPr>
                        <a:t>2016–20</a:t>
                      </a:r>
                      <a:endParaRPr lang="en-A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703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000" dirty="0">
                          <a:effectLst/>
                        </a:rPr>
                        <a:t>Nominal risk free rate (return on equity</a:t>
                      </a:r>
                      <a:r>
                        <a:rPr lang="en-AU" sz="1000" dirty="0" smtClean="0">
                          <a:effectLst/>
                        </a:rPr>
                        <a:t>)</a:t>
                      </a:r>
                      <a:endParaRPr lang="en-A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</a:rPr>
                        <a:t>5.89%</a:t>
                      </a:r>
                      <a:endParaRPr lang="en-A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</a:rPr>
                        <a:t>3.63%</a:t>
                      </a:r>
                      <a:endParaRPr lang="en-A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</a:rPr>
                        <a:t>3.63%</a:t>
                      </a:r>
                      <a:endParaRPr lang="en-A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</a:rPr>
                        <a:t>2.55%</a:t>
                      </a:r>
                      <a:endParaRPr lang="en-A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>
                          <a:effectLst/>
                        </a:rPr>
                        <a:t>2.55%</a:t>
                      </a:r>
                      <a:endParaRPr lang="en-AU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703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000" dirty="0">
                          <a:effectLst/>
                        </a:rPr>
                        <a:t>Nominal post–tax return on equity </a:t>
                      </a:r>
                      <a:endParaRPr lang="en-A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</a:rPr>
                        <a:t>11.09%</a:t>
                      </a:r>
                      <a:endParaRPr lang="en-A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</a:rPr>
                        <a:t>10.50%</a:t>
                      </a:r>
                      <a:endParaRPr lang="en-A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</a:rPr>
                        <a:t>10.50%</a:t>
                      </a:r>
                      <a:endParaRPr lang="en-A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</a:rPr>
                        <a:t>7.1%</a:t>
                      </a:r>
                      <a:endParaRPr lang="en-A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</a:rPr>
                        <a:t>7.1%</a:t>
                      </a:r>
                      <a:endParaRPr lang="en-A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703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000" dirty="0">
                          <a:effectLst/>
                        </a:rPr>
                        <a:t>Nominal pre–tax return on debt</a:t>
                      </a:r>
                      <a:endParaRPr lang="en-A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>
                          <a:effectLst/>
                        </a:rPr>
                        <a:t>8.87%</a:t>
                      </a:r>
                      <a:endParaRPr lang="en-AU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</a:rPr>
                        <a:t>5.91%</a:t>
                      </a:r>
                      <a:endParaRPr lang="en-A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</a:rPr>
                        <a:t>6.36%</a:t>
                      </a:r>
                      <a:endParaRPr lang="en-A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</a:rPr>
                        <a:t>5.01%</a:t>
                      </a:r>
                      <a:endParaRPr lang="en-A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</a:rPr>
                        <a:t>Updated </a:t>
                      </a:r>
                      <a:r>
                        <a:rPr lang="en-AU" sz="1000" dirty="0" smtClean="0">
                          <a:effectLst/>
                        </a:rPr>
                        <a:t>annually</a:t>
                      </a:r>
                      <a:endParaRPr lang="en-A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685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000" dirty="0">
                          <a:effectLst/>
                        </a:rPr>
                        <a:t>Nominal vanilla WACC</a:t>
                      </a:r>
                      <a:endParaRPr lang="en-A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 smtClean="0">
                          <a:effectLst/>
                        </a:rPr>
                        <a:t>9.72%</a:t>
                      </a:r>
                      <a:endParaRPr lang="en-A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</a:rPr>
                        <a:t>7.75%</a:t>
                      </a:r>
                      <a:endParaRPr lang="en-A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>
                          <a:effectLst/>
                        </a:rPr>
                        <a:t>8.02%</a:t>
                      </a:r>
                      <a:endParaRPr lang="en-AU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</a:rPr>
                        <a:t>5.85%</a:t>
                      </a:r>
                      <a:endParaRPr lang="en-A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000" dirty="0">
                          <a:effectLst/>
                        </a:rPr>
                        <a:t>Updated </a:t>
                      </a:r>
                      <a:r>
                        <a:rPr lang="en-AU" sz="1000" dirty="0" smtClean="0">
                          <a:effectLst/>
                        </a:rPr>
                        <a:t>annually</a:t>
                      </a:r>
                      <a:endParaRPr lang="en-A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547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081D2-10AB-4127-A244-319161C861C7}" type="slidenum">
              <a:rPr lang="en-AU" smtClean="0"/>
              <a:pPr>
                <a:defRPr/>
              </a:pPr>
              <a:t>12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95536" y="116632"/>
            <a:ext cx="8183562" cy="71913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z="2400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Energex’s rate of return parameters (nominal)</a:t>
            </a:r>
            <a:endParaRPr lang="en-AU" sz="2400" dirty="0">
              <a:solidFill>
                <a:schemeClr val="accent1">
                  <a:tint val="88000"/>
                  <a:satMod val="150000"/>
                </a:schemeClr>
              </a:solidFill>
              <a:effectLst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4294967295"/>
          </p:nvPr>
        </p:nvSpPr>
        <p:spPr>
          <a:xfrm>
            <a:off x="0" y="1341438"/>
            <a:ext cx="8183563" cy="4546600"/>
          </a:xfrm>
        </p:spPr>
        <p:txBody>
          <a:bodyPr/>
          <a:lstStyle/>
          <a:p>
            <a:pPr marL="0" indent="0" eaLnBrk="1" hangingPunct="1">
              <a:buNone/>
            </a:pPr>
            <a:endParaRPr lang="en-AU" altLang="en-US" dirty="0" smtClean="0"/>
          </a:p>
          <a:p>
            <a:pPr marL="0" indent="0" eaLnBrk="1" hangingPunct="1">
              <a:buNone/>
            </a:pPr>
            <a:endParaRPr lang="en-AU" altLang="en-US" dirty="0" smtClean="0"/>
          </a:p>
        </p:txBody>
      </p:sp>
      <p:pic>
        <p:nvPicPr>
          <p:cNvPr id="28676" name="Picture 3" descr="D10 1334418  AER logo_landscape_RGB 300dpi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167999"/>
              </p:ext>
            </p:extLst>
          </p:nvPr>
        </p:nvGraphicFramePr>
        <p:xfrm>
          <a:off x="683568" y="836713"/>
          <a:ext cx="7776862" cy="5645529"/>
        </p:xfrm>
        <a:graphic>
          <a:graphicData uri="http://schemas.openxmlformats.org/drawingml/2006/table">
            <a:tbl>
              <a:tblPr firstRow="1" firstCol="1" bandRow="1"/>
              <a:tblGrid>
                <a:gridCol w="1789367"/>
                <a:gridCol w="1238792"/>
                <a:gridCol w="1575648"/>
                <a:gridCol w="1558211"/>
                <a:gridCol w="1614844"/>
              </a:tblGrid>
              <a:tr h="89155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9pPr>
                    </a:lstStyle>
                    <a:p>
                      <a:pPr marL="342900" lvl="0" indent="-34290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  <a:buFont typeface="Arial"/>
                        <a:buChar char="%1"/>
                      </a:pPr>
                      <a:r>
                        <a:rPr lang="en-AU" sz="1200" dirty="0">
                          <a:effectLst/>
                        </a:rPr>
                        <a:t> </a:t>
                      </a:r>
                      <a:endParaRPr lang="en-AU" sz="12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9pPr>
                    </a:lstStyle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AER decision</a:t>
                      </a:r>
                    </a:p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2010–15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9pPr>
                    </a:lstStyle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Energex's proposal 2015–20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9pPr>
                    </a:lstStyle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AER preliminary </a:t>
                      </a:r>
                      <a:r>
                        <a:rPr lang="en-AU" sz="1200" dirty="0" smtClean="0">
                          <a:effectLst/>
                        </a:rPr>
                        <a:t>decision</a:t>
                      </a:r>
                      <a:endParaRPr lang="en-AU" sz="1200" dirty="0">
                        <a:effectLst/>
                      </a:endParaRPr>
                    </a:p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2015–16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9pPr>
                    </a:lstStyle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AER preliminary </a:t>
                      </a:r>
                      <a:r>
                        <a:rPr lang="en-AU" sz="1200" dirty="0" smtClean="0">
                          <a:effectLst/>
                        </a:rPr>
                        <a:t>decision</a:t>
                      </a:r>
                      <a:endParaRPr lang="en-AU" sz="1200" dirty="0">
                        <a:effectLst/>
                      </a:endParaRPr>
                    </a:p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2016–20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/>
                    </a:solidFill>
                  </a:tcPr>
                </a:tc>
              </a:tr>
              <a:tr h="6450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9pPr>
                    </a:lstStyle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</a:rPr>
                        <a:t>Nominal risk free rate (return on equity</a:t>
                      </a:r>
                      <a:r>
                        <a:rPr lang="en-AU" sz="1200" dirty="0" smtClean="0">
                          <a:effectLst/>
                        </a:rPr>
                        <a:t>) (a)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5.89%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3.63</a:t>
                      </a:r>
                      <a:r>
                        <a:rPr lang="en-AU" sz="1200" dirty="0">
                          <a:effectLst/>
                        </a:rPr>
                        <a:t>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2.55%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2.55%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</a:tr>
              <a:tr h="75616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Equity</a:t>
                      </a:r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 risk premium 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(b) = (c*d)</a:t>
                      </a:r>
                      <a:endParaRPr lang="en-US" sz="1200" b="1" kern="1200" dirty="0" smtClean="0">
                        <a:solidFill>
                          <a:schemeClr val="lt1"/>
                        </a:solidFill>
                        <a:effectLst/>
                        <a:latin typeface="Verdan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5.20%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6.87%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4.55%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4.55%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</a:tr>
              <a:tr h="28988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MRP (c)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6.50%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7.57%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6.50%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6.50%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</a:tr>
              <a:tr h="28988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Beta (d)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0.8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0.91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0.7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0.7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</a:tr>
              <a:tr h="7561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9pPr>
                    </a:lstStyle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</a:rPr>
                        <a:t>Nominal post–tax return on equity </a:t>
                      </a:r>
                      <a:endParaRPr lang="en-AU" sz="1200" dirty="0" smtClean="0">
                        <a:effectLst/>
                      </a:endParaRPr>
                    </a:p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(e) = (a) + (b)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11.09%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10.50%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7.1%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7.1%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20000"/>
                      </a:srgbClr>
                    </a:solidFill>
                  </a:tcPr>
                </a:tc>
              </a:tr>
              <a:tr h="4740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9pPr>
                    </a:lstStyle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</a:rPr>
                        <a:t>Nominal pre–tax return on </a:t>
                      </a:r>
                      <a:r>
                        <a:rPr lang="en-AU" sz="1200" dirty="0" smtClean="0">
                          <a:effectLst/>
                        </a:rPr>
                        <a:t>debt (f)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8.87%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5.91%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5.01%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Updated annually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</a:tr>
              <a:tr h="255679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200" b="1" kern="1200" dirty="0" smtClean="0">
                          <a:solidFill>
                            <a:schemeClr val="lt1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Gearing</a:t>
                      </a:r>
                      <a:endParaRPr lang="en-AU" sz="1200" b="1" kern="1200" dirty="0">
                        <a:solidFill>
                          <a:schemeClr val="lt1"/>
                        </a:solidFill>
                        <a:effectLst/>
                        <a:latin typeface="Verdan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60%</a:t>
                      </a:r>
                      <a:endParaRPr lang="en-AU" sz="12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60%</a:t>
                      </a:r>
                      <a:endParaRPr lang="en-AU" sz="12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60%</a:t>
                      </a:r>
                      <a:endParaRPr lang="en-AU" sz="12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60%</a:t>
                      </a:r>
                      <a:endParaRPr lang="en-AU" sz="12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</a:tr>
              <a:tr h="7561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9pPr>
                    </a:lstStyle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</a:rPr>
                        <a:t>Nominal vanilla </a:t>
                      </a:r>
                      <a:r>
                        <a:rPr lang="en-AU" sz="1200" dirty="0" smtClean="0">
                          <a:effectLst/>
                        </a:rPr>
                        <a:t>WACC</a:t>
                      </a:r>
                    </a:p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=</a:t>
                      </a:r>
                      <a:r>
                        <a:rPr lang="en-AU" sz="1200" baseline="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0.4*(e) + 0.6*(f)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9.72%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7.75%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5.85%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Updated</a:t>
                      </a:r>
                      <a:r>
                        <a:rPr lang="en-AU" sz="1200" baseline="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annually</a:t>
                      </a:r>
                      <a:endParaRPr lang="en-A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20000"/>
                      </a:srgbClr>
                    </a:solidFill>
                  </a:tcPr>
                </a:tc>
              </a:tr>
              <a:tr h="43004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200" b="1" kern="1200" dirty="0" smtClean="0">
                          <a:solidFill>
                            <a:schemeClr val="lt1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Forecast Inflation</a:t>
                      </a:r>
                      <a:endParaRPr lang="en-AU" sz="1200" b="1" kern="1200" dirty="0">
                        <a:solidFill>
                          <a:schemeClr val="lt1"/>
                        </a:solidFill>
                        <a:effectLst/>
                        <a:latin typeface="Verdan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2.52%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2.52%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2.55%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2.55%</a:t>
                      </a:r>
                      <a:endParaRPr lang="en-A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85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081D2-10AB-4127-A244-319161C861C7}" type="slidenum">
              <a:rPr lang="en-AU" smtClean="0"/>
              <a:pPr>
                <a:defRPr/>
              </a:pPr>
              <a:t>13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93713" y="404664"/>
            <a:ext cx="8183562" cy="36004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z="2000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Ergon Energy’s rate of return parameters (nominal)</a:t>
            </a:r>
            <a:endParaRPr lang="en-AU" sz="2000" dirty="0">
              <a:solidFill>
                <a:schemeClr val="accent1">
                  <a:tint val="88000"/>
                  <a:satMod val="150000"/>
                </a:schemeClr>
              </a:solidFill>
              <a:effectLst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4294967295"/>
          </p:nvPr>
        </p:nvSpPr>
        <p:spPr>
          <a:xfrm>
            <a:off x="0" y="1341438"/>
            <a:ext cx="8183563" cy="4546600"/>
          </a:xfrm>
        </p:spPr>
        <p:txBody>
          <a:bodyPr/>
          <a:lstStyle/>
          <a:p>
            <a:pPr marL="0" indent="0" eaLnBrk="1" hangingPunct="1">
              <a:buNone/>
            </a:pPr>
            <a:endParaRPr lang="en-AU" altLang="en-US" dirty="0" smtClean="0"/>
          </a:p>
          <a:p>
            <a:pPr marL="0" indent="0" eaLnBrk="1" hangingPunct="1">
              <a:buNone/>
            </a:pPr>
            <a:endParaRPr lang="en-AU" altLang="en-US" dirty="0" smtClean="0"/>
          </a:p>
        </p:txBody>
      </p:sp>
      <p:pic>
        <p:nvPicPr>
          <p:cNvPr id="28676" name="Picture 3" descr="D10 1334418  AER logo_landscape_RGB 300dpi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1741165"/>
              </p:ext>
            </p:extLst>
          </p:nvPr>
        </p:nvGraphicFramePr>
        <p:xfrm>
          <a:off x="539551" y="980729"/>
          <a:ext cx="8064897" cy="5548387"/>
        </p:xfrm>
        <a:graphic>
          <a:graphicData uri="http://schemas.openxmlformats.org/drawingml/2006/table">
            <a:tbl>
              <a:tblPr firstRow="1" firstCol="1" bandRow="1"/>
              <a:tblGrid>
                <a:gridCol w="1855640"/>
                <a:gridCol w="1284674"/>
                <a:gridCol w="1634006"/>
                <a:gridCol w="1615923"/>
                <a:gridCol w="1674654"/>
              </a:tblGrid>
              <a:tr h="7512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9pPr>
                    </a:lstStyle>
                    <a:p>
                      <a:pPr marL="342900" lvl="0" indent="-34290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  <a:buFont typeface="Arial"/>
                        <a:buChar char="%1"/>
                      </a:pPr>
                      <a:r>
                        <a:rPr lang="en-AU" sz="1200" dirty="0">
                          <a:effectLst/>
                        </a:rPr>
                        <a:t> </a:t>
                      </a:r>
                      <a:endParaRPr lang="en-AU" sz="12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9pPr>
                    </a:lstStyle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AER decision</a:t>
                      </a:r>
                    </a:p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2010–15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9pPr>
                    </a:lstStyle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Energex's proposal 2015–20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9pPr>
                    </a:lstStyle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AER preliminary </a:t>
                      </a:r>
                      <a:r>
                        <a:rPr lang="en-AU" sz="1200" dirty="0" smtClean="0">
                          <a:effectLst/>
                        </a:rPr>
                        <a:t>decision</a:t>
                      </a:r>
                      <a:endParaRPr lang="en-AU" sz="1200" dirty="0">
                        <a:effectLst/>
                      </a:endParaRPr>
                    </a:p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2015–16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9pPr>
                    </a:lstStyle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AER preliminary </a:t>
                      </a:r>
                      <a:r>
                        <a:rPr lang="en-AU" sz="1200" dirty="0" smtClean="0">
                          <a:effectLst/>
                        </a:rPr>
                        <a:t>decision</a:t>
                      </a:r>
                      <a:endParaRPr lang="en-AU" sz="1200" dirty="0">
                        <a:effectLst/>
                      </a:endParaRPr>
                    </a:p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2016–20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/>
                    </a:solidFill>
                  </a:tcPr>
                </a:tc>
              </a:tr>
              <a:tr h="6484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9pPr>
                    </a:lstStyle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</a:rPr>
                        <a:t>Nominal risk free rate (return on equity</a:t>
                      </a:r>
                      <a:r>
                        <a:rPr lang="en-AU" sz="1200" dirty="0" smtClean="0">
                          <a:effectLst/>
                        </a:rPr>
                        <a:t>) (a)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5.89%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3.63</a:t>
                      </a:r>
                      <a:r>
                        <a:rPr lang="en-AU" sz="1200" dirty="0">
                          <a:effectLst/>
                        </a:rPr>
                        <a:t>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2.55%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2.55%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</a:tr>
              <a:tr h="74875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Equity</a:t>
                      </a:r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 risk premium 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(b) = (c*d)</a:t>
                      </a:r>
                      <a:endParaRPr lang="en-US" sz="1200" b="1" kern="1200" dirty="0" smtClean="0">
                        <a:solidFill>
                          <a:schemeClr val="lt1"/>
                        </a:solidFill>
                        <a:effectLst/>
                        <a:latin typeface="Verdan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5.20%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6.87%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4.55%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4.55%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</a:tr>
              <a:tr h="29139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MRP (c)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6.50%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7.57%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6.50%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6.50%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</a:tr>
              <a:tr h="29139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Beta (d)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0.8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0.91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0.7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0.7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</a:tr>
              <a:tr h="75181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9pPr>
                    </a:lstStyle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</a:rPr>
                        <a:t>Nominal post–tax return on equity </a:t>
                      </a:r>
                      <a:endParaRPr lang="en-AU" sz="1200" dirty="0" smtClean="0">
                        <a:effectLst/>
                      </a:endParaRPr>
                    </a:p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(e) = (a) + (b)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11.09%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10.50%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7.1%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7.1%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20000"/>
                      </a:srgbClr>
                    </a:solidFill>
                  </a:tcPr>
                </a:tc>
              </a:tr>
              <a:tr h="4764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9pPr>
                    </a:lstStyle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</a:rPr>
                        <a:t>Nominal pre–tax return on </a:t>
                      </a:r>
                      <a:r>
                        <a:rPr lang="en-AU" sz="1200" dirty="0" smtClean="0">
                          <a:effectLst/>
                        </a:rPr>
                        <a:t>debt (f)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8.87%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6.36%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5.01%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Updated annually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</a:tr>
              <a:tr h="257009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200" b="1" kern="1200" dirty="0" smtClean="0">
                          <a:solidFill>
                            <a:schemeClr val="lt1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Gearing</a:t>
                      </a:r>
                      <a:endParaRPr lang="en-AU" sz="1200" b="1" kern="1200" dirty="0">
                        <a:solidFill>
                          <a:schemeClr val="lt1"/>
                        </a:solidFill>
                        <a:effectLst/>
                        <a:latin typeface="Verdan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60%</a:t>
                      </a:r>
                      <a:endParaRPr lang="en-AU" sz="12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60%</a:t>
                      </a:r>
                      <a:endParaRPr lang="en-AU" sz="12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60%</a:t>
                      </a:r>
                      <a:endParaRPr lang="en-AU" sz="12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60%</a:t>
                      </a:r>
                      <a:endParaRPr lang="en-AU" sz="12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</a:tr>
              <a:tr h="75181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9pPr>
                    </a:lstStyle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</a:rPr>
                        <a:t>Nominal vanilla </a:t>
                      </a:r>
                      <a:r>
                        <a:rPr lang="en-AU" sz="1200" dirty="0" smtClean="0">
                          <a:effectLst/>
                        </a:rPr>
                        <a:t>WACC</a:t>
                      </a:r>
                    </a:p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=</a:t>
                      </a:r>
                      <a:r>
                        <a:rPr lang="en-AU" sz="1200" baseline="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0.4*(e) + 0.6*(f)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9.76%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8.02%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5.85%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Updated</a:t>
                      </a:r>
                      <a:r>
                        <a:rPr lang="en-AU" sz="1200" baseline="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annually</a:t>
                      </a:r>
                      <a:endParaRPr lang="en-A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20000"/>
                      </a:srgbClr>
                    </a:solidFill>
                  </a:tcPr>
                </a:tc>
              </a:tr>
              <a:tr h="432279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200" b="1" kern="1200" dirty="0" smtClean="0">
                          <a:solidFill>
                            <a:schemeClr val="lt1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Forecast Inflation</a:t>
                      </a:r>
                      <a:endParaRPr lang="en-AU" sz="1200" b="1" kern="1200" dirty="0">
                        <a:solidFill>
                          <a:schemeClr val="lt1"/>
                        </a:solidFill>
                        <a:effectLst/>
                        <a:latin typeface="Verdan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2.52%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2.57%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2.55%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2.55%</a:t>
                      </a:r>
                      <a:endParaRPr lang="en-A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797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081D2-10AB-4127-A244-319161C861C7}" type="slidenum">
              <a:rPr lang="en-AU" smtClean="0"/>
              <a:pPr>
                <a:defRPr/>
              </a:pPr>
              <a:t>14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93713" y="476672"/>
            <a:ext cx="8183562" cy="71913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z="3200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Cost of debt - trailing average</a:t>
            </a:r>
            <a:endParaRPr lang="en-AU" sz="3200" dirty="0">
              <a:solidFill>
                <a:schemeClr val="accent1">
                  <a:tint val="88000"/>
                  <a:satMod val="150000"/>
                </a:schemeClr>
              </a:solidFill>
              <a:effectLst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4294967295"/>
          </p:nvPr>
        </p:nvSpPr>
        <p:spPr>
          <a:xfrm>
            <a:off x="467544" y="1268760"/>
            <a:ext cx="8111555" cy="4546600"/>
          </a:xfrm>
        </p:spPr>
        <p:txBody>
          <a:bodyPr/>
          <a:lstStyle/>
          <a:p>
            <a:pPr eaLnBrk="1" hangingPunct="1"/>
            <a:r>
              <a:rPr lang="en-AU" altLang="en-US" sz="2400" dirty="0" smtClean="0"/>
              <a:t>Our starting point for existing debt is continuation of on-the-day approach</a:t>
            </a:r>
          </a:p>
          <a:p>
            <a:pPr eaLnBrk="1" hangingPunct="1"/>
            <a:endParaRPr lang="en-AU" altLang="en-US" sz="1500" dirty="0" smtClean="0"/>
          </a:p>
          <a:p>
            <a:pPr eaLnBrk="1" hangingPunct="1"/>
            <a:r>
              <a:rPr lang="en-AU" altLang="en-US" sz="2400" dirty="0" smtClean="0"/>
              <a:t>Then new </a:t>
            </a:r>
            <a:r>
              <a:rPr lang="en-AU" altLang="en-US" sz="2400" dirty="0"/>
              <a:t>debt </a:t>
            </a:r>
            <a:r>
              <a:rPr lang="en-AU" altLang="en-US" sz="2400" dirty="0" smtClean="0"/>
              <a:t>is incorporated </a:t>
            </a:r>
            <a:r>
              <a:rPr lang="en-AU" altLang="en-US" sz="2400" dirty="0"/>
              <a:t>as it is progressively refinanced each </a:t>
            </a:r>
            <a:r>
              <a:rPr lang="en-AU" altLang="en-US" sz="2400" dirty="0" smtClean="0"/>
              <a:t>year</a:t>
            </a:r>
          </a:p>
          <a:p>
            <a:pPr marL="871538" lvl="2" indent="-285750" eaLnBrk="1" hangingPunct="1"/>
            <a:r>
              <a:rPr lang="en-AU" altLang="en-US" sz="2100" dirty="0" smtClean="0"/>
              <a:t>10 year trailing average</a:t>
            </a:r>
          </a:p>
          <a:p>
            <a:pPr marL="871538" lvl="2" indent="-285750" eaLnBrk="1" hangingPunct="1"/>
            <a:r>
              <a:rPr lang="en-AU" altLang="en-US" sz="2100" dirty="0" smtClean="0"/>
              <a:t>10% of debt notionally re-financed each year</a:t>
            </a:r>
          </a:p>
          <a:p>
            <a:pPr lvl="2" eaLnBrk="1" hangingPunct="1"/>
            <a:endParaRPr lang="en-AU" altLang="en-US" sz="1400" dirty="0"/>
          </a:p>
          <a:p>
            <a:pPr eaLnBrk="1" hangingPunct="1"/>
            <a:r>
              <a:rPr lang="en-AU" altLang="en-US" sz="2400" dirty="0" smtClean="0"/>
              <a:t>The benefit? Less price volatility for consumers</a:t>
            </a:r>
          </a:p>
          <a:p>
            <a:pPr marL="0" indent="0" eaLnBrk="1" hangingPunct="1">
              <a:buNone/>
            </a:pPr>
            <a:endParaRPr lang="en-AU" altLang="en-US" sz="2400" dirty="0" smtClean="0"/>
          </a:p>
        </p:txBody>
      </p:sp>
      <p:pic>
        <p:nvPicPr>
          <p:cNvPr id="28676" name="Picture 3" descr="D10 1334418  AER logo_landscape_RGB 300dpi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530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081D2-10AB-4127-A244-319161C861C7}" type="slidenum">
              <a:rPr lang="en-AU" smtClean="0"/>
              <a:pPr>
                <a:defRPr/>
              </a:pPr>
              <a:t>15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77147" y="476672"/>
            <a:ext cx="8183562" cy="6477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Energex - </a:t>
            </a:r>
            <a:r>
              <a:rPr lang="en-AU" dirty="0" err="1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opex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effectLst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4294967295"/>
          </p:nvPr>
        </p:nvSpPr>
        <p:spPr>
          <a:xfrm>
            <a:off x="323528" y="1249691"/>
            <a:ext cx="8183563" cy="46910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AU" sz="1200" b="1" dirty="0"/>
              <a:t>Energex's proposal compared to AER alternative forecast and past </a:t>
            </a:r>
            <a:r>
              <a:rPr lang="en-AU" sz="1200" b="1" dirty="0" err="1"/>
              <a:t>opex</a:t>
            </a:r>
            <a:r>
              <a:rPr lang="en-AU" sz="1200" b="1" dirty="0"/>
              <a:t> ($ million, 2014-15)</a:t>
            </a:r>
          </a:p>
          <a:p>
            <a:pPr marL="0" indent="0" eaLnBrk="1" hangingPunct="1">
              <a:buNone/>
            </a:pPr>
            <a:endParaRPr lang="en-AU" altLang="en-US" dirty="0" smtClean="0"/>
          </a:p>
          <a:p>
            <a:pPr marL="0" indent="0" eaLnBrk="1" hangingPunct="1">
              <a:buNone/>
            </a:pPr>
            <a:endParaRPr lang="en-AU" altLang="en-US" dirty="0" smtClean="0"/>
          </a:p>
        </p:txBody>
      </p:sp>
      <p:pic>
        <p:nvPicPr>
          <p:cNvPr id="28676" name="Picture 3" descr="D10 1334418  AER logo_landscape_RGB 300dpi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698546"/>
            <a:ext cx="6913413" cy="42491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0433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081D2-10AB-4127-A244-319161C861C7}" type="slidenum">
              <a:rPr lang="en-AU" smtClean="0"/>
              <a:pPr>
                <a:defRPr/>
              </a:pPr>
              <a:t>16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64842" y="548680"/>
            <a:ext cx="8183562" cy="7191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Ergon Energy - </a:t>
            </a:r>
            <a:r>
              <a:rPr lang="en-AU" dirty="0" err="1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opex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effectLst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4294967295"/>
          </p:nvPr>
        </p:nvSpPr>
        <p:spPr>
          <a:xfrm>
            <a:off x="487356" y="1258664"/>
            <a:ext cx="8183563" cy="45466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AU" sz="1200" b="1" dirty="0" smtClean="0"/>
              <a:t>AER </a:t>
            </a:r>
            <a:r>
              <a:rPr lang="en-AU" sz="1200" b="1" dirty="0"/>
              <a:t>preliminary decision compared to Ergon Energy's past and proposed </a:t>
            </a:r>
            <a:r>
              <a:rPr lang="en-AU" sz="1200" b="1" dirty="0" err="1"/>
              <a:t>opex</a:t>
            </a:r>
            <a:r>
              <a:rPr lang="en-AU" sz="1200" b="1" dirty="0"/>
              <a:t> ($million, 2014-15)</a:t>
            </a:r>
            <a:endParaRPr lang="en-AU" sz="1200" dirty="0"/>
          </a:p>
          <a:p>
            <a:pPr marL="0" indent="0" eaLnBrk="1" hangingPunct="1">
              <a:buNone/>
            </a:pPr>
            <a:endParaRPr lang="en-AU" altLang="en-US" dirty="0" smtClean="0"/>
          </a:p>
        </p:txBody>
      </p:sp>
      <p:pic>
        <p:nvPicPr>
          <p:cNvPr id="28676" name="Picture 3" descr="D10 1334418  AER logo_landscape_RGB 300dpi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772816"/>
            <a:ext cx="6337348" cy="4032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4520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DC5BD-99C5-4F60-B691-93E8C5653E09}" type="slidenum">
              <a:rPr lang="en-AU" smtClean="0"/>
              <a:pPr>
                <a:defRPr/>
              </a:pPr>
              <a:t>17</a:t>
            </a:fld>
            <a:endParaRPr lang="en-AU"/>
          </a:p>
        </p:txBody>
      </p:sp>
      <p:pic>
        <p:nvPicPr>
          <p:cNvPr id="2050" name="Picture 2" descr="image00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390" y="1730424"/>
            <a:ext cx="7415880" cy="450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493713" y="476672"/>
            <a:ext cx="8183562" cy="6477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FF8D3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9pPr>
            <a:extLst/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Benchmarking performance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31640" y="1268759"/>
            <a:ext cx="33610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err="1" smtClean="0"/>
              <a:t>Opex</a:t>
            </a:r>
            <a:r>
              <a:rPr lang="en-AU" sz="2400" dirty="0" smtClean="0"/>
              <a:t> efficiency scores 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416604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DC5BD-99C5-4F60-B691-93E8C5653E09}" type="slidenum">
              <a:rPr lang="en-AU" smtClean="0"/>
              <a:pPr>
                <a:defRPr/>
              </a:pPr>
              <a:t>18</a:t>
            </a:fld>
            <a:endParaRPr lang="en-AU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93713" y="476672"/>
            <a:ext cx="8183562" cy="6477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FF8D3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9pPr>
            <a:extLst/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Deloitte review of efficiency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5741" y="1124372"/>
            <a:ext cx="758606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F8D3E"/>
              </a:buClr>
              <a:buFont typeface="Arial" panose="020B0604020202020204" pitchFamily="34" charset="0"/>
              <a:buChar char="•"/>
            </a:pPr>
            <a:r>
              <a:rPr lang="en-AU" sz="2400" dirty="0" smtClean="0"/>
              <a:t>QLD government initiated an efficiency review in 2012 of both Energex and Ergon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400" dirty="0" smtClean="0"/>
          </a:p>
          <a:p>
            <a:pPr marL="342900" indent="-342900">
              <a:buClr>
                <a:srgbClr val="FF8D3E"/>
              </a:buClr>
              <a:buFont typeface="Arial" panose="020B0604020202020204" pitchFamily="34" charset="0"/>
              <a:buChar char="•"/>
            </a:pPr>
            <a:r>
              <a:rPr lang="en-AU" sz="2400" dirty="0" smtClean="0"/>
              <a:t>Deloitte has reviewed progress since then. Main findings:</a:t>
            </a:r>
          </a:p>
          <a:p>
            <a:pPr marL="800100" lvl="1" indent="-342900">
              <a:buClr>
                <a:srgbClr val="FF8D3E"/>
              </a:buClr>
              <a:buFont typeface="Arial" panose="020B0604020202020204" pitchFamily="34" charset="0"/>
              <a:buChar char="•"/>
            </a:pPr>
            <a:r>
              <a:rPr lang="en-AU" sz="2400" dirty="0"/>
              <a:t>Significant efficiency gains since review </a:t>
            </a:r>
          </a:p>
          <a:p>
            <a:pPr marL="800100" lvl="1" indent="-342900">
              <a:buClr>
                <a:srgbClr val="FF8D3E"/>
              </a:buClr>
              <a:buFont typeface="Arial" panose="020B0604020202020204" pitchFamily="34" charset="0"/>
              <a:buChar char="•"/>
            </a:pPr>
            <a:r>
              <a:rPr lang="en-AU" sz="2400" dirty="0"/>
              <a:t>But service providers have not addressed all recommendations</a:t>
            </a:r>
          </a:p>
          <a:p>
            <a:pPr marL="800100" lvl="1" indent="-342900">
              <a:buClr>
                <a:srgbClr val="FF8D3E"/>
              </a:buClr>
              <a:buFont typeface="Arial" panose="020B0604020202020204" pitchFamily="34" charset="0"/>
              <a:buChar char="•"/>
            </a:pPr>
            <a:r>
              <a:rPr lang="en-AU" sz="2400" dirty="0"/>
              <a:t>Ongoing restrictive EBA provisions</a:t>
            </a:r>
          </a:p>
          <a:p>
            <a:pPr marL="800100" lvl="1" indent="-342900">
              <a:buClr>
                <a:srgbClr val="FF8D3E"/>
              </a:buClr>
              <a:buFont typeface="Arial" panose="020B0604020202020204" pitchFamily="34" charset="0"/>
              <a:buChar char="•"/>
            </a:pPr>
            <a:r>
              <a:rPr lang="en-AU" sz="2400" dirty="0"/>
              <a:t>Limited outsourcing</a:t>
            </a:r>
          </a:p>
          <a:p>
            <a:pPr marL="800100" lvl="1" indent="-342900">
              <a:buClr>
                <a:srgbClr val="FF8D3E"/>
              </a:buClr>
              <a:buFont typeface="Arial" panose="020B0604020202020204" pitchFamily="34" charset="0"/>
              <a:buChar char="•"/>
            </a:pPr>
            <a:r>
              <a:rPr lang="en-AU" sz="2400" dirty="0"/>
              <a:t>Energex and Ergon have identified further efficiency gains</a:t>
            </a:r>
          </a:p>
          <a:p>
            <a:pPr lvl="1">
              <a:buClr>
                <a:srgbClr val="FF8D3E"/>
              </a:buClr>
            </a:pPr>
            <a:endParaRPr lang="en-AU" sz="2400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192402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081D2-10AB-4127-A244-319161C861C7}" type="slidenum">
              <a:rPr lang="en-AU" smtClean="0"/>
              <a:pPr>
                <a:defRPr/>
              </a:pPr>
              <a:t>19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49358" y="476672"/>
            <a:ext cx="8183562" cy="7191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Energex - capex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effectLst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4294967295"/>
          </p:nvPr>
        </p:nvSpPr>
        <p:spPr>
          <a:xfrm>
            <a:off x="466125" y="1274214"/>
            <a:ext cx="8183563" cy="45466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AU" sz="1200" b="1" dirty="0"/>
              <a:t>AER preliminary decision compared to </a:t>
            </a:r>
            <a:r>
              <a:rPr lang="en-AU" sz="1200" b="1" dirty="0" smtClean="0"/>
              <a:t>Energex’s past </a:t>
            </a:r>
            <a:r>
              <a:rPr lang="en-AU" sz="1200" b="1" dirty="0"/>
              <a:t>and proposed capex ($million, 2014-15) </a:t>
            </a:r>
            <a:endParaRPr lang="en-AU" sz="1200" dirty="0"/>
          </a:p>
          <a:p>
            <a:pPr marL="0" indent="0" eaLnBrk="1" hangingPunct="1">
              <a:buNone/>
            </a:pPr>
            <a:endParaRPr lang="en-AU" altLang="en-US" dirty="0" smtClean="0"/>
          </a:p>
          <a:p>
            <a:pPr marL="0" indent="0" eaLnBrk="1" hangingPunct="1">
              <a:buNone/>
            </a:pPr>
            <a:endParaRPr lang="en-AU" altLang="en-US" dirty="0" smtClean="0"/>
          </a:p>
        </p:txBody>
      </p:sp>
      <p:pic>
        <p:nvPicPr>
          <p:cNvPr id="28676" name="Picture 3" descr="D10 1334418  AER logo_landscape_RGB 300dpi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700808"/>
            <a:ext cx="6264695" cy="41044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7640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081D2-10AB-4127-A244-319161C861C7}" type="slidenum">
              <a:rPr lang="en-AU" smtClean="0"/>
              <a:pPr>
                <a:defRPr/>
              </a:pPr>
              <a:t>2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95536" y="548680"/>
            <a:ext cx="8183562" cy="7191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Today’s</a:t>
            </a: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agenda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effectLst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4294967295"/>
          </p:nvPr>
        </p:nvSpPr>
        <p:spPr>
          <a:xfrm>
            <a:off x="493712" y="1628800"/>
            <a:ext cx="8183563" cy="4187825"/>
          </a:xfrm>
        </p:spPr>
        <p:txBody>
          <a:bodyPr/>
          <a:lstStyle/>
          <a:p>
            <a:pPr eaLnBrk="1" hangingPunct="1"/>
            <a:r>
              <a:rPr lang="en-AU" altLang="en-US" dirty="0" smtClean="0"/>
              <a:t>Welcome – Paula Conboy, AER Chair</a:t>
            </a:r>
          </a:p>
          <a:p>
            <a:pPr eaLnBrk="1" hangingPunct="1"/>
            <a:r>
              <a:rPr lang="en-AU" altLang="en-US" dirty="0" smtClean="0"/>
              <a:t>Presentations from:</a:t>
            </a:r>
          </a:p>
          <a:p>
            <a:pPr lvl="1" eaLnBrk="1" hangingPunct="1"/>
            <a:r>
              <a:rPr lang="en-AU" altLang="en-US" dirty="0" smtClean="0"/>
              <a:t>Sebastian Roberts, General Manager, AER </a:t>
            </a:r>
          </a:p>
          <a:p>
            <a:pPr lvl="1" eaLnBrk="1" hangingPunct="1"/>
            <a:r>
              <a:rPr lang="en-AU" altLang="en-US" dirty="0" smtClean="0"/>
              <a:t>Hugh Grant and Bruce Mountain, AER Consumer </a:t>
            </a:r>
            <a:r>
              <a:rPr lang="en-AU" altLang="en-US" dirty="0"/>
              <a:t>Challenge </a:t>
            </a:r>
            <a:r>
              <a:rPr lang="en-AU" altLang="en-US" dirty="0" smtClean="0"/>
              <a:t>Panel </a:t>
            </a:r>
          </a:p>
          <a:p>
            <a:pPr eaLnBrk="1" hangingPunct="1"/>
            <a:r>
              <a:rPr lang="en-AU" altLang="en-US" dirty="0" smtClean="0"/>
              <a:t>Time for questions after presentations</a:t>
            </a:r>
            <a:endParaRPr lang="en-AU" altLang="en-US" dirty="0"/>
          </a:p>
        </p:txBody>
      </p:sp>
      <p:pic>
        <p:nvPicPr>
          <p:cNvPr id="19460" name="Picture 3" descr="D10 1334418  AER logo_landscape_RGB 300dpi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081D2-10AB-4127-A244-319161C861C7}" type="slidenum">
              <a:rPr lang="en-AU" smtClean="0"/>
              <a:pPr>
                <a:defRPr/>
              </a:pPr>
              <a:t>20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74105" y="476672"/>
            <a:ext cx="8183562" cy="7191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Ergon Energy - capex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effectLst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4294967295"/>
          </p:nvPr>
        </p:nvSpPr>
        <p:spPr>
          <a:xfrm>
            <a:off x="395536" y="1373397"/>
            <a:ext cx="8183563" cy="45466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AU" sz="1200" b="1" dirty="0" smtClean="0"/>
              <a:t>AER </a:t>
            </a:r>
            <a:r>
              <a:rPr lang="en-AU" sz="1200" b="1" dirty="0"/>
              <a:t>preliminary decision compared to Ergon Energy's past and proposed capex ($million, 2014-15) </a:t>
            </a:r>
            <a:endParaRPr lang="en-AU" sz="1200" dirty="0"/>
          </a:p>
          <a:p>
            <a:pPr marL="0" indent="0" eaLnBrk="1" hangingPunct="1">
              <a:buNone/>
            </a:pPr>
            <a:endParaRPr lang="en-AU" altLang="en-US" dirty="0" smtClean="0"/>
          </a:p>
        </p:txBody>
      </p:sp>
      <p:pic>
        <p:nvPicPr>
          <p:cNvPr id="28676" name="Picture 3" descr="D10 1334418  AER logo_landscape_RGB 300dpi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772815"/>
            <a:ext cx="6480719" cy="396043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2686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081D2-10AB-4127-A244-319161C861C7}" type="slidenum">
              <a:rPr lang="en-AU" smtClean="0"/>
              <a:pPr>
                <a:defRPr/>
              </a:pPr>
              <a:t>21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85126" y="476672"/>
            <a:ext cx="8183562" cy="7191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Metering services in Qld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effectLst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4294967295"/>
          </p:nvPr>
        </p:nvSpPr>
        <p:spPr>
          <a:xfrm>
            <a:off x="323528" y="1392396"/>
            <a:ext cx="8183563" cy="4546600"/>
          </a:xfrm>
        </p:spPr>
        <p:txBody>
          <a:bodyPr/>
          <a:lstStyle/>
          <a:p>
            <a:r>
              <a:rPr lang="en-AU" dirty="0" smtClean="0"/>
              <a:t>Our </a:t>
            </a:r>
            <a:r>
              <a:rPr lang="en-AU" dirty="0"/>
              <a:t>preliminary decision approves two types of metering service charges</a:t>
            </a:r>
            <a:r>
              <a:rPr lang="en-AU" dirty="0" smtClean="0"/>
              <a:t>:</a:t>
            </a:r>
          </a:p>
          <a:p>
            <a:pPr marL="0" indent="0">
              <a:buNone/>
            </a:pPr>
            <a:endParaRPr lang="en-AU" dirty="0"/>
          </a:p>
          <a:p>
            <a:pPr lvl="1"/>
            <a:r>
              <a:rPr lang="en-AU" dirty="0"/>
              <a:t>Upfront capital charge (for all new and upgraded meters installed from 1 July 2015</a:t>
            </a:r>
            <a:r>
              <a:rPr lang="en-AU" dirty="0" smtClean="0"/>
              <a:t>)</a:t>
            </a:r>
          </a:p>
          <a:p>
            <a:pPr marL="347663" lvl="1" indent="0">
              <a:buNone/>
            </a:pPr>
            <a:endParaRPr lang="en-AU" dirty="0"/>
          </a:p>
          <a:p>
            <a:pPr lvl="1"/>
            <a:r>
              <a:rPr lang="en-AU" dirty="0"/>
              <a:t>Annual charge comprising of two components:</a:t>
            </a:r>
          </a:p>
          <a:p>
            <a:pPr lvl="2"/>
            <a:r>
              <a:rPr lang="en-AU" dirty="0" smtClean="0"/>
              <a:t>capital—metering </a:t>
            </a:r>
            <a:r>
              <a:rPr lang="en-AU" dirty="0"/>
              <a:t>asset base (MAB) recovery</a:t>
            </a:r>
          </a:p>
          <a:p>
            <a:pPr lvl="2"/>
            <a:r>
              <a:rPr lang="en-AU" dirty="0"/>
              <a:t>non-capital—operating expenditure and tax</a:t>
            </a:r>
            <a:r>
              <a:rPr lang="en-AU" dirty="0" smtClean="0"/>
              <a:t>.</a:t>
            </a:r>
          </a:p>
          <a:p>
            <a:pPr marL="603250" lvl="2" indent="0">
              <a:buNone/>
            </a:pPr>
            <a:endParaRPr lang="en-AU" dirty="0" smtClean="0"/>
          </a:p>
          <a:p>
            <a:r>
              <a:rPr lang="en-AU" dirty="0" smtClean="0"/>
              <a:t>No upfront charges for replacement meters</a:t>
            </a:r>
            <a:endParaRPr lang="en-AU" dirty="0"/>
          </a:p>
          <a:p>
            <a:pPr eaLnBrk="1" hangingPunct="1"/>
            <a:endParaRPr lang="en-AU" altLang="en-US" dirty="0" smtClean="0"/>
          </a:p>
          <a:p>
            <a:pPr marL="0" indent="0" eaLnBrk="1" hangingPunct="1">
              <a:buNone/>
            </a:pPr>
            <a:endParaRPr lang="en-AU" altLang="en-US" dirty="0" smtClean="0"/>
          </a:p>
        </p:txBody>
      </p:sp>
      <p:pic>
        <p:nvPicPr>
          <p:cNvPr id="28676" name="Picture 3" descr="D10 1334418  AER logo_landscape_RGB 300dpi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935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DC5BD-99C5-4F60-B691-93E8C5653E09}" type="slidenum">
              <a:rPr lang="en-AU" smtClean="0"/>
              <a:pPr>
                <a:defRPr/>
              </a:pPr>
              <a:t>22</a:t>
            </a:fld>
            <a:endParaRPr lang="en-AU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259632" y="1844824"/>
            <a:ext cx="6840760" cy="1439218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CCP presentations</a:t>
            </a:r>
            <a:endParaRPr kumimoji="0" lang="en-AU" sz="4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tint val="88000"/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081D2-10AB-4127-A244-319161C861C7}" type="slidenum">
              <a:rPr lang="en-AU" smtClean="0"/>
              <a:pPr>
                <a:defRPr/>
              </a:pPr>
              <a:t>23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93713" y="548680"/>
            <a:ext cx="8183562" cy="7191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Next steps in Qld reset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effectLst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4294967295"/>
          </p:nvPr>
        </p:nvSpPr>
        <p:spPr>
          <a:xfrm>
            <a:off x="493712" y="1403350"/>
            <a:ext cx="8183563" cy="4546600"/>
          </a:xfrm>
        </p:spPr>
        <p:txBody>
          <a:bodyPr/>
          <a:lstStyle/>
          <a:p>
            <a:pPr eaLnBrk="1" hangingPunct="1"/>
            <a:r>
              <a:rPr lang="en-AU" altLang="en-US" dirty="0" smtClean="0"/>
              <a:t>All queries, forum registrations etc. to </a:t>
            </a:r>
            <a:r>
              <a:rPr lang="en-AU" altLang="en-US" dirty="0" smtClean="0">
                <a:hlinkClick r:id="rId3"/>
              </a:rPr>
              <a:t>Qldelectricity2015@aer.gov.au </a:t>
            </a:r>
          </a:p>
          <a:p>
            <a:pPr marL="0" indent="0" eaLnBrk="1" hangingPunct="1">
              <a:buNone/>
            </a:pPr>
            <a:endParaRPr lang="en-AU" altLang="en-US" dirty="0">
              <a:hlinkClick r:id="rId3"/>
            </a:endParaRPr>
          </a:p>
          <a:p>
            <a:pPr eaLnBrk="1" hangingPunct="1"/>
            <a:endParaRPr lang="en-AU" altLang="en-US" dirty="0" smtClean="0">
              <a:hlinkClick r:id="rId3"/>
            </a:endParaRPr>
          </a:p>
          <a:p>
            <a:pPr eaLnBrk="1" hangingPunct="1"/>
            <a:endParaRPr lang="en-AU" altLang="en-US" dirty="0">
              <a:hlinkClick r:id="rId3"/>
            </a:endParaRPr>
          </a:p>
        </p:txBody>
      </p:sp>
      <p:pic>
        <p:nvPicPr>
          <p:cNvPr id="28676" name="Picture 3" descr="D10 1334418  AER logo_landscape_RGB 300dpi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955980"/>
              </p:ext>
            </p:extLst>
          </p:nvPr>
        </p:nvGraphicFramePr>
        <p:xfrm>
          <a:off x="539552" y="2564904"/>
          <a:ext cx="8137723" cy="2494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49587"/>
                <a:gridCol w="5988136"/>
              </a:tblGrid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Date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Step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26 May 2015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AER jurisdictional consumer forum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3</a:t>
                      </a:r>
                      <a:r>
                        <a:rPr lang="en-AU" baseline="0" dirty="0" smtClean="0"/>
                        <a:t> July 2015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Submissions on AER preliminary</a:t>
                      </a:r>
                      <a:r>
                        <a:rPr lang="en-AU" baseline="0" dirty="0" smtClean="0"/>
                        <a:t> decisions close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3 July 2015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Qld distributors’ revised proposals</a:t>
                      </a:r>
                      <a:r>
                        <a:rPr lang="en-AU" baseline="0" dirty="0" smtClean="0"/>
                        <a:t> due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24 July 2015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Submissions on Qld distributors’ revised proposals close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31 October 2015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AER releases final</a:t>
                      </a:r>
                      <a:r>
                        <a:rPr lang="en-AU" baseline="0" dirty="0" smtClean="0"/>
                        <a:t> decision for Qld businesses</a:t>
                      </a:r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530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081D2-10AB-4127-A244-319161C861C7}" type="slidenum">
              <a:rPr lang="en-AU" smtClean="0"/>
              <a:pPr>
                <a:defRPr/>
              </a:pPr>
              <a:t>3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78094" y="548680"/>
            <a:ext cx="8183562" cy="7921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Our preliminary decisions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effectLst/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idx="4294967295"/>
          </p:nvPr>
        </p:nvSpPr>
        <p:spPr>
          <a:xfrm>
            <a:off x="323528" y="1469580"/>
            <a:ext cx="8183563" cy="4475163"/>
          </a:xfrm>
        </p:spPr>
        <p:txBody>
          <a:bodyPr/>
          <a:lstStyle/>
          <a:p>
            <a:pPr eaLnBrk="1" hangingPunct="1"/>
            <a:r>
              <a:rPr lang="en-AU" altLang="en-US" dirty="0" smtClean="0"/>
              <a:t>Our preliminary decisions reflect changes to the National Electricity Rules in 2012</a:t>
            </a:r>
          </a:p>
          <a:p>
            <a:pPr eaLnBrk="1" hangingPunct="1"/>
            <a:r>
              <a:rPr lang="en-AU" altLang="en-US" dirty="0" smtClean="0"/>
              <a:t>There are 24 constituent decisions covering revenue, operating and capital allowances, amongst other things </a:t>
            </a:r>
          </a:p>
          <a:p>
            <a:pPr eaLnBrk="1" hangingPunct="1"/>
            <a:r>
              <a:rPr lang="en-AU" altLang="en-US" dirty="0" smtClean="0"/>
              <a:t>We set the revenue a business may recover from customers, not its costs</a:t>
            </a:r>
          </a:p>
          <a:p>
            <a:pPr eaLnBrk="1" hangingPunct="1"/>
            <a:r>
              <a:rPr lang="en-AU" altLang="en-US" dirty="0" smtClean="0"/>
              <a:t>Preliminary decisions – used to set prices for 2015</a:t>
            </a:r>
            <a:r>
              <a:rPr lang="en-AU" altLang="en-US" dirty="0" smtClean="0">
                <a:latin typeface="Arial"/>
                <a:cs typeface="Arial"/>
              </a:rPr>
              <a:t>−16</a:t>
            </a:r>
          </a:p>
          <a:p>
            <a:pPr marL="0" indent="0" eaLnBrk="1" hangingPunct="1">
              <a:buNone/>
            </a:pPr>
            <a:endParaRPr lang="en-AU" altLang="en-US" dirty="0" smtClean="0">
              <a:latin typeface="Lucida Fax" pitchFamily="18" charset="0"/>
            </a:endParaRPr>
          </a:p>
          <a:p>
            <a:pPr eaLnBrk="1" hangingPunct="1"/>
            <a:endParaRPr lang="en-AU" altLang="en-US" dirty="0" smtClean="0"/>
          </a:p>
        </p:txBody>
      </p:sp>
      <p:pic>
        <p:nvPicPr>
          <p:cNvPr id="20484" name="Picture 3" descr="D10 1334418  AER logo_landscape_RGB 300dpi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081D2-10AB-4127-A244-319161C861C7}" type="slidenum">
              <a:rPr lang="en-AU" smtClean="0"/>
              <a:pPr>
                <a:defRPr/>
              </a:pPr>
              <a:t>4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95536" y="476672"/>
            <a:ext cx="8183562" cy="7191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AER process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effectLst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4294967295"/>
          </p:nvPr>
        </p:nvSpPr>
        <p:spPr>
          <a:xfrm>
            <a:off x="493712" y="1268760"/>
            <a:ext cx="8183563" cy="4546600"/>
          </a:xfrm>
        </p:spPr>
        <p:txBody>
          <a:bodyPr/>
          <a:lstStyle/>
          <a:p>
            <a:pPr eaLnBrk="1" hangingPunct="1"/>
            <a:r>
              <a:rPr lang="en-AU" altLang="en-US" dirty="0" smtClean="0"/>
              <a:t>Some highlights of the AER’s process:</a:t>
            </a:r>
          </a:p>
          <a:p>
            <a:pPr lvl="1" eaLnBrk="1" hangingPunct="1"/>
            <a:r>
              <a:rPr lang="en-AU" altLang="en-US" dirty="0" smtClean="0"/>
              <a:t>This decision implements the AER’s better regulation program </a:t>
            </a:r>
          </a:p>
          <a:p>
            <a:pPr lvl="1" eaLnBrk="1" hangingPunct="1"/>
            <a:r>
              <a:rPr lang="en-AU" altLang="en-US" dirty="0" smtClean="0"/>
              <a:t>Extensive consultation with stakeholders</a:t>
            </a:r>
          </a:p>
          <a:p>
            <a:pPr lvl="1" eaLnBrk="1" hangingPunct="1"/>
            <a:r>
              <a:rPr lang="en-AU" altLang="en-US" dirty="0" smtClean="0"/>
              <a:t>Input from Consumer </a:t>
            </a:r>
            <a:r>
              <a:rPr lang="en-AU" altLang="en-US" dirty="0"/>
              <a:t>Challenge </a:t>
            </a:r>
            <a:r>
              <a:rPr lang="en-AU" altLang="en-US" dirty="0" smtClean="0"/>
              <a:t>Panel</a:t>
            </a:r>
          </a:p>
          <a:p>
            <a:pPr lvl="1" eaLnBrk="1" hangingPunct="1"/>
            <a:r>
              <a:rPr lang="en-AU" altLang="en-US" dirty="0" smtClean="0"/>
              <a:t>Consideration of 72 </a:t>
            </a:r>
            <a:r>
              <a:rPr lang="en-AU" altLang="en-US" dirty="0"/>
              <a:t>submissions on </a:t>
            </a:r>
            <a:r>
              <a:rPr lang="en-AU" altLang="en-US" dirty="0" smtClean="0"/>
              <a:t>Energex and Ergon Energy’s proposals</a:t>
            </a:r>
          </a:p>
          <a:p>
            <a:pPr lvl="1" eaLnBrk="1" hangingPunct="1"/>
            <a:r>
              <a:rPr lang="en-AU" altLang="en-US" dirty="0" smtClean="0"/>
              <a:t>Engineering input from AER’s Technical Advisory Group</a:t>
            </a:r>
          </a:p>
          <a:p>
            <a:pPr lvl="1" eaLnBrk="1" hangingPunct="1"/>
            <a:r>
              <a:rPr lang="en-AU" altLang="en-US" dirty="0" smtClean="0"/>
              <a:t>Consultant input from Deloitte and </a:t>
            </a:r>
            <a:r>
              <a:rPr lang="en-AU" altLang="en-US" dirty="0" err="1" smtClean="0"/>
              <a:t>EMCa</a:t>
            </a:r>
            <a:endParaRPr lang="en-AU" altLang="en-US" dirty="0" smtClean="0"/>
          </a:p>
          <a:p>
            <a:pPr eaLnBrk="1" hangingPunct="1"/>
            <a:endParaRPr lang="en-AU" altLang="en-US" dirty="0" smtClean="0"/>
          </a:p>
        </p:txBody>
      </p:sp>
      <p:pic>
        <p:nvPicPr>
          <p:cNvPr id="28676" name="Picture 3" descr="D10 1334418  AER logo_landscape_RGB 300dpi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433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081D2-10AB-4127-A244-319161C861C7}" type="slidenum">
              <a:rPr lang="en-AU" smtClean="0"/>
              <a:pPr>
                <a:defRPr/>
              </a:pPr>
              <a:t>5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93713" y="548680"/>
            <a:ext cx="8183562" cy="6477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Energex – total revenue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effectLst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4294967295"/>
          </p:nvPr>
        </p:nvSpPr>
        <p:spPr>
          <a:xfrm>
            <a:off x="0" y="1196975"/>
            <a:ext cx="8183563" cy="4752975"/>
          </a:xfrm>
        </p:spPr>
        <p:txBody>
          <a:bodyPr/>
          <a:lstStyle/>
          <a:p>
            <a:pPr marL="347663" lvl="1" indent="0" eaLnBrk="1" hangingPunct="1">
              <a:buNone/>
            </a:pPr>
            <a:r>
              <a:rPr lang="en-AU" sz="1200" b="1" dirty="0"/>
              <a:t>Energex's past total revenue, proposed total revenue and AER preliminary decision revenue allowance ($ million, 2014−15)</a:t>
            </a:r>
            <a:endParaRPr lang="en-AU" sz="1200" dirty="0"/>
          </a:p>
          <a:p>
            <a:pPr lvl="1" eaLnBrk="1" hangingPunct="1"/>
            <a:endParaRPr lang="en-AU" altLang="en-US" dirty="0" smtClean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altLang="en-US" dirty="0" smtClean="0"/>
          </a:p>
        </p:txBody>
      </p:sp>
      <p:pic>
        <p:nvPicPr>
          <p:cNvPr id="21508" name="Picture 3" descr="D10 1334418  AER logo_landscape_RGB 300dpi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7" y="1772816"/>
            <a:ext cx="6193333" cy="4032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081D2-10AB-4127-A244-319161C861C7}" type="slidenum">
              <a:rPr lang="en-AU" smtClean="0"/>
              <a:pPr>
                <a:defRPr/>
              </a:pPr>
              <a:t>6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20623" y="476672"/>
            <a:ext cx="8183562" cy="6477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Ergon Energy – total revenue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effectLst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4294967295"/>
          </p:nvPr>
        </p:nvSpPr>
        <p:spPr>
          <a:xfrm>
            <a:off x="323528" y="1258887"/>
            <a:ext cx="8183563" cy="4691063"/>
          </a:xfrm>
        </p:spPr>
        <p:txBody>
          <a:bodyPr/>
          <a:lstStyle/>
          <a:p>
            <a:pPr marL="0" indent="0">
              <a:buNone/>
            </a:pPr>
            <a:r>
              <a:rPr lang="en-AU" sz="1200" b="1" dirty="0"/>
              <a:t>Ergon Energy's past and proposed total revenue and AER preliminary decision revenue allowance ($ million, 2014–15)</a:t>
            </a:r>
            <a:endParaRPr lang="en-AU" sz="1200" dirty="0"/>
          </a:p>
          <a:p>
            <a:pPr eaLnBrk="1" hangingPunct="1"/>
            <a:endParaRPr lang="en-AU" altLang="en-US" dirty="0" smtClean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altLang="en-US" dirty="0" smtClean="0"/>
          </a:p>
        </p:txBody>
      </p:sp>
      <p:pic>
        <p:nvPicPr>
          <p:cNvPr id="23556" name="Picture 3" descr="D10 1334418  AER logo_landscape_RGB 300dpi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700808"/>
            <a:ext cx="6480720" cy="40899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DC5BD-99C5-4F60-B691-93E8C5653E09}" type="slidenum">
              <a:rPr lang="en-A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7</a:t>
            </a:fld>
            <a:endParaRPr lang="en-AU">
              <a:solidFill>
                <a:srgbClr val="E3DED1">
                  <a:shade val="50000"/>
                </a:srgbClr>
              </a:solidFill>
            </a:endParaRPr>
          </a:p>
        </p:txBody>
      </p:sp>
      <p:pic>
        <p:nvPicPr>
          <p:cNvPr id="1026" name="Picture 2" descr="Image outlining the bulding block model. The table's contents were described in the previous paragraph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700808"/>
            <a:ext cx="6120680" cy="4077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67544" y="440099"/>
            <a:ext cx="8183562" cy="719138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FF8D3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9pPr>
            <a:extLst/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AU" sz="3200" dirty="0" smtClean="0">
                <a:solidFill>
                  <a:srgbClr val="F07F09">
                    <a:tint val="88000"/>
                    <a:satMod val="150000"/>
                  </a:srgbClr>
                </a:solidFill>
                <a:effectLst/>
              </a:rPr>
              <a:t>AER approach – building blocks</a:t>
            </a:r>
            <a:endParaRPr lang="en-AU" sz="3200" dirty="0">
              <a:solidFill>
                <a:srgbClr val="F07F09">
                  <a:tint val="88000"/>
                  <a:satMod val="150000"/>
                </a:srgb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9084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081D2-10AB-4127-A244-319161C861C7}" type="slidenum">
              <a:rPr lang="en-AU" smtClean="0"/>
              <a:pPr>
                <a:defRPr/>
              </a:pPr>
              <a:t>8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80219" y="476672"/>
            <a:ext cx="8183562" cy="71913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Energex – building blocks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effectLst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4294967295"/>
          </p:nvPr>
        </p:nvSpPr>
        <p:spPr>
          <a:xfrm>
            <a:off x="323528" y="1287676"/>
            <a:ext cx="8183563" cy="45466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AU" sz="1200" b="1" dirty="0"/>
              <a:t>AER's preliminary decision and Energex's proposed annual building block costs ($ million 2014−15)</a:t>
            </a:r>
          </a:p>
          <a:p>
            <a:pPr marL="0" indent="0" eaLnBrk="1" hangingPunct="1">
              <a:buNone/>
            </a:pPr>
            <a:endParaRPr lang="en-AU" altLang="en-US" dirty="0" smtClean="0"/>
          </a:p>
          <a:p>
            <a:pPr marL="0" indent="0" eaLnBrk="1" hangingPunct="1">
              <a:buNone/>
            </a:pPr>
            <a:endParaRPr lang="en-AU" altLang="en-US" dirty="0" smtClean="0"/>
          </a:p>
        </p:txBody>
      </p:sp>
      <p:pic>
        <p:nvPicPr>
          <p:cNvPr id="24580" name="Picture 3" descr="D10 1334418  AER logo_landscape_RGB 300dpi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1" descr="image00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916831"/>
            <a:ext cx="6768752" cy="3915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081D2-10AB-4127-A244-319161C861C7}" type="slidenum">
              <a:rPr lang="en-AU" smtClean="0"/>
              <a:pPr>
                <a:defRPr/>
              </a:pPr>
              <a:t>9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93713" y="476672"/>
            <a:ext cx="8183562" cy="7191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Ergon Energy – building blocks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effectLst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4294967295"/>
          </p:nvPr>
        </p:nvSpPr>
        <p:spPr>
          <a:xfrm>
            <a:off x="372528" y="1274215"/>
            <a:ext cx="8183563" cy="45466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AU" sz="1200" b="1" dirty="0"/>
              <a:t>AER's preliminary decision and Ergon Energy's proposed annual building block costs ($ million 2014−15)</a:t>
            </a:r>
          </a:p>
          <a:p>
            <a:pPr marL="0" indent="0" eaLnBrk="1" hangingPunct="1">
              <a:buNone/>
            </a:pPr>
            <a:endParaRPr lang="en-AU" altLang="en-US" dirty="0" smtClean="0"/>
          </a:p>
          <a:p>
            <a:pPr marL="0" indent="0" eaLnBrk="1" hangingPunct="1">
              <a:buNone/>
            </a:pPr>
            <a:endParaRPr lang="en-AU" altLang="en-US" dirty="0" smtClean="0"/>
          </a:p>
        </p:txBody>
      </p:sp>
      <p:pic>
        <p:nvPicPr>
          <p:cNvPr id="28676" name="Picture 3" descr="D10 1334418  AER logo_landscape_RGB 300dpi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844824"/>
            <a:ext cx="6265341" cy="39604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1083</Words>
  <Application>Microsoft Office PowerPoint</Application>
  <PresentationFormat>On-screen Show (4:3)</PresentationFormat>
  <Paragraphs>297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Aspect</vt:lpstr>
      <vt:lpstr>Australian Energy Regulator</vt:lpstr>
      <vt:lpstr>Today’s agenda</vt:lpstr>
      <vt:lpstr>Our preliminary decisions</vt:lpstr>
      <vt:lpstr>AER process</vt:lpstr>
      <vt:lpstr>Energex – total revenue</vt:lpstr>
      <vt:lpstr>Ergon Energy – total revenue</vt:lpstr>
      <vt:lpstr>PowerPoint Presentation</vt:lpstr>
      <vt:lpstr>Energex – building blocks</vt:lpstr>
      <vt:lpstr>Ergon Energy – building blocks</vt:lpstr>
      <vt:lpstr>Indicative bill impacts</vt:lpstr>
      <vt:lpstr>Rate of return</vt:lpstr>
      <vt:lpstr>Energex’s rate of return parameters (nominal)</vt:lpstr>
      <vt:lpstr>Ergon Energy’s rate of return parameters (nominal)</vt:lpstr>
      <vt:lpstr>Cost of debt - trailing average</vt:lpstr>
      <vt:lpstr>Energex - opex</vt:lpstr>
      <vt:lpstr>Ergon Energy - opex</vt:lpstr>
      <vt:lpstr>PowerPoint Presentation</vt:lpstr>
      <vt:lpstr>PowerPoint Presentation</vt:lpstr>
      <vt:lpstr>Energex - capex</vt:lpstr>
      <vt:lpstr>Ergon Energy - capex</vt:lpstr>
      <vt:lpstr>Metering services in Qld</vt:lpstr>
      <vt:lpstr>PowerPoint Presentation</vt:lpstr>
      <vt:lpstr>Next steps in Qld reset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2015-05-14T00:33:57Z</dcterms:created>
  <dcterms:modified xsi:type="dcterms:W3CDTF">2015-05-14T00:34:02Z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