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82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66" r:id="rId4"/>
    <p:sldId id="278" r:id="rId5"/>
    <p:sldId id="264" r:id="rId6"/>
    <p:sldId id="267" r:id="rId7"/>
    <p:sldId id="282" r:id="rId8"/>
    <p:sldId id="260" r:id="rId9"/>
    <p:sldId id="268" r:id="rId10"/>
    <p:sldId id="290" r:id="rId11"/>
    <p:sldId id="269" r:id="rId12"/>
    <p:sldId id="281" r:id="rId13"/>
    <p:sldId id="288" r:id="rId14"/>
    <p:sldId id="270" r:id="rId15"/>
    <p:sldId id="283" r:id="rId16"/>
    <p:sldId id="284" r:id="rId17"/>
    <p:sldId id="274" r:id="rId18"/>
    <p:sldId id="285" r:id="rId19"/>
    <p:sldId id="286" r:id="rId20"/>
    <p:sldId id="279" r:id="rId21"/>
    <p:sldId id="289" r:id="rId22"/>
    <p:sldId id="275" r:id="rId23"/>
  </p:sldIdLst>
  <p:sldSz cx="9144000" cy="6858000" type="screen4x3"/>
  <p:notesSz cx="6888163" cy="100203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6138"/>
    <a:srgbClr val="695B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9486" autoAdjust="0"/>
  </p:normalViewPr>
  <p:slideViewPr>
    <p:cSldViewPr>
      <p:cViewPr varScale="1">
        <p:scale>
          <a:sx n="50" d="100"/>
          <a:sy n="50" d="100"/>
        </p:scale>
        <p:origin x="-19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3DF32CD-A93A-4644-B891-A630C0FCE035}" type="datetimeFigureOut">
              <a:rPr lang="en-AU" smtClean="0"/>
              <a:t>14/05/2015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27009F17-E47A-41E2-B290-1FAB84ED67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364023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E9621118-7963-451E-8D05-0A323DE683F6}" type="datetimeFigureOut">
              <a:rPr lang="en-AU"/>
              <a:pPr>
                <a:defRPr/>
              </a:pPr>
              <a:t>14/05/2015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pPr lvl="0"/>
            <a:endParaRPr lang="en-A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0352194B-A728-4369-8E0A-FCEB315D5B0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889005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2194B-A728-4369-8E0A-FCEB315D5B06}" type="slidenum">
              <a:rPr lang="en-AU" smtClean="0"/>
              <a:pPr>
                <a:defRPr/>
              </a:pPr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51605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1154" indent="-181154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2194B-A728-4369-8E0A-FCEB315D5B06}" type="slidenum">
              <a:rPr lang="en-AU" smtClean="0"/>
              <a:pPr>
                <a:defRPr/>
              </a:pPr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062529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181154" indent="-181154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2194B-A728-4369-8E0A-FCEB315D5B06}" type="slidenum">
              <a:rPr lang="en-AU" smtClean="0"/>
              <a:pPr>
                <a:defRPr/>
              </a:pPr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51367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1154" indent="-181154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2194B-A728-4369-8E0A-FCEB315D5B06}" type="slidenum">
              <a:rPr lang="en-AU" smtClean="0"/>
              <a:pPr>
                <a:defRPr/>
              </a:pPr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51367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2194B-A728-4369-8E0A-FCEB315D5B06}" type="slidenum">
              <a:rPr lang="en-AU" smtClean="0"/>
              <a:pPr>
                <a:defRPr/>
              </a:pPr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358912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2194B-A728-4369-8E0A-FCEB315D5B06}" type="slidenum">
              <a:rPr lang="en-AU" smtClean="0"/>
              <a:pPr>
                <a:defRPr/>
              </a:pPr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382420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2194B-A728-4369-8E0A-FCEB315D5B06}" type="slidenum">
              <a:rPr lang="en-AU" smtClean="0"/>
              <a:pPr>
                <a:defRPr/>
              </a:pPr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655177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2194B-A728-4369-8E0A-FCEB315D5B06}" type="slidenum">
              <a:rPr lang="en-AU" smtClean="0"/>
              <a:pPr>
                <a:defRPr/>
              </a:pPr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593225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marL="181154" indent="-181154">
              <a:buFont typeface="Arial" panose="020B0604020202020204" pitchFamily="34" charset="0"/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2194B-A728-4369-8E0A-FCEB315D5B06}" type="slidenum">
              <a:rPr lang="en-AU" smtClean="0"/>
              <a:pPr>
                <a:defRPr/>
              </a:pPr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92689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2194B-A728-4369-8E0A-FCEB315D5B06}" type="slidenum">
              <a:rPr lang="en-AU" smtClean="0"/>
              <a:pPr>
                <a:defRPr/>
              </a:pPr>
              <a:t>18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716514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2194B-A728-4369-8E0A-FCEB315D5B06}" type="slidenum">
              <a:rPr lang="en-AU" smtClean="0"/>
              <a:pPr>
                <a:defRPr/>
              </a:pPr>
              <a:t>19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75456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81154" indent="-181154">
              <a:buFont typeface="Arial" panose="020B0604020202020204" pitchFamily="34" charset="0"/>
              <a:buChar char="•"/>
            </a:pPr>
            <a:endParaRPr lang="en-A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2194B-A728-4369-8E0A-FCEB315D5B06}" type="slidenum">
              <a:rPr lang="en-AU" smtClean="0"/>
              <a:pPr>
                <a:defRPr/>
              </a:pPr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00585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L="181154" indent="-181154" defTabSz="966155">
              <a:defRPr/>
            </a:pPr>
            <a:endParaRPr lang="en-AU" sz="1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2194B-A728-4369-8E0A-FCEB315D5B06}" type="slidenum">
              <a:rPr lang="en-AU" smtClean="0"/>
              <a:pPr>
                <a:defRPr/>
              </a:pPr>
              <a:t>20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154471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2194B-A728-4369-8E0A-FCEB315D5B06}" type="slidenum">
              <a:rPr lang="en-AU" smtClean="0"/>
              <a:pPr>
                <a:defRPr/>
              </a:pPr>
              <a:t>21</a:t>
            </a:fld>
            <a:endParaRPr lang="en-A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2194B-A728-4369-8E0A-FCEB315D5B06}" type="slidenum">
              <a:rPr lang="en-AU" smtClean="0"/>
              <a:pPr>
                <a:defRPr/>
              </a:pPr>
              <a:t>22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115392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181154" indent="-181154">
              <a:buFont typeface="Arial" panose="020B0604020202020204" pitchFamily="34" charset="0"/>
              <a:buChar char="•"/>
            </a:pP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2194B-A728-4369-8E0A-FCEB315D5B06}" type="slidenum">
              <a:rPr lang="en-AU" smtClean="0"/>
              <a:pPr>
                <a:defRPr/>
              </a:pPr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667822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1154" indent="-181154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2194B-A728-4369-8E0A-FCEB315D5B06}" type="slidenum">
              <a:rPr lang="en-AU" smtClean="0"/>
              <a:pPr>
                <a:defRPr/>
              </a:pPr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50678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2194B-A728-4369-8E0A-FCEB315D5B06}" type="slidenum">
              <a:rPr lang="en-AU" smtClean="0"/>
              <a:pPr>
                <a:defRPr/>
              </a:pPr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306869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1154" indent="-181154">
              <a:buFont typeface="Arial" panose="020B0604020202020204" pitchFamily="34" charset="0"/>
              <a:buChar char="•"/>
            </a:pPr>
            <a:endParaRPr lang="en-AU" sz="1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2194B-A728-4369-8E0A-FCEB315D5B06}" type="slidenum">
              <a:rPr lang="en-AU" smtClean="0"/>
              <a:pPr>
                <a:defRPr/>
              </a:pPr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707686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2194B-A728-4369-8E0A-FCEB315D5B06}" type="slidenum">
              <a:rPr lang="en-AU" smtClean="0"/>
              <a:pPr>
                <a:defRPr/>
              </a:pPr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769658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A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2194B-A728-4369-8E0A-FCEB315D5B06}" type="slidenum">
              <a:rPr lang="en-AU" smtClean="0"/>
              <a:pPr>
                <a:defRPr/>
              </a:pPr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84770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2194B-A728-4369-8E0A-FCEB315D5B06}" type="slidenum">
              <a:rPr lang="en-AU" smtClean="0"/>
              <a:pPr>
                <a:defRPr/>
              </a:pPr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06252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5AB40D-0054-4AA9-BA38-1BC1A1AA0219}" type="datetime1">
              <a:rPr lang="en-AU" smtClean="0"/>
              <a:pPr>
                <a:defRPr/>
              </a:pPr>
              <a:t>14/05/2015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27AD420-25F8-4822-AFD0-0DCC94C23C2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17364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04554-C2CB-41AC-9188-5408B76A958A}" type="datetime1">
              <a:rPr lang="en-AU" smtClean="0"/>
              <a:pPr>
                <a:defRPr/>
              </a:pPr>
              <a:t>14/05/2015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C0F3F-2F56-41EB-904B-1604A6BA82B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21117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C10B2-9536-4FB2-A574-44450A386307}" type="datetime1">
              <a:rPr lang="en-AU" smtClean="0"/>
              <a:pPr>
                <a:defRPr/>
              </a:pPr>
              <a:t>14/05/2015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768F1-AA8D-46FE-92FB-E5DB9F00238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77702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8075B-E427-4864-95DB-A510DF8A0DE8}" type="datetime1">
              <a:rPr lang="en-AU" smtClean="0"/>
              <a:pPr>
                <a:defRPr/>
              </a:pPr>
              <a:t>14/05/2015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081D2-10AB-4127-A244-319161C861C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64484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AF357C4-ADA4-4AE9-99B0-A85A9771BCE6}" type="datetime1">
              <a:rPr lang="en-AU" smtClean="0"/>
              <a:pPr>
                <a:defRPr/>
              </a:pPr>
              <a:t>14/05/2015</a:t>
            </a:fld>
            <a:endParaRPr lang="en-A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6B0625A-D345-41B5-96BB-B346A5C64E2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19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A28FC-C3A8-4779-8AF2-30DD5CF78676}" type="datetime1">
              <a:rPr lang="en-AU" smtClean="0"/>
              <a:pPr>
                <a:defRPr/>
              </a:pPr>
              <a:t>14/05/2015</a:t>
            </a:fld>
            <a:endParaRPr lang="en-AU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41DB2-9DF0-45B7-916F-6794049F2CE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5729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B0803-2807-4479-9434-E53901AB7C7E}" type="datetime1">
              <a:rPr lang="en-AU" smtClean="0"/>
              <a:pPr>
                <a:defRPr/>
              </a:pPr>
              <a:t>14/05/2015</a:t>
            </a:fld>
            <a:endParaRPr lang="en-AU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A31B4-4716-45BD-A21A-E8309330AAC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7273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87EC2-C4AF-466D-B511-967B1E2C45D7}" type="datetime1">
              <a:rPr lang="en-AU" smtClean="0"/>
              <a:pPr>
                <a:defRPr/>
              </a:pPr>
              <a:t>14/05/2015</a:t>
            </a:fld>
            <a:endParaRPr lang="en-AU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980A1-BB81-4711-9FA9-BA1A9B1BFC1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13245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7DE69DC-97DF-4038-B460-40EDA5CA293D}" type="datetime1">
              <a:rPr lang="en-AU" smtClean="0"/>
              <a:pPr>
                <a:defRPr/>
              </a:pPr>
              <a:t>14/05/2015</a:t>
            </a:fld>
            <a:endParaRPr lang="en-A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3DC5BD-99C5-4F60-B691-93E8C5653E0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3565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319A4-01D7-4BD1-B388-668088C5C8ED}" type="datetime1">
              <a:rPr lang="en-AU" smtClean="0"/>
              <a:pPr>
                <a:defRPr/>
              </a:pPr>
              <a:t>14/05/2015</a:t>
            </a:fld>
            <a:endParaRPr lang="en-AU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E1DDA-177C-4AC1-B45B-10DEF063B28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0900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B074B0D-F5C2-487B-AB6C-03DDA57ED030}" type="datetime1">
              <a:rPr lang="en-AU" smtClean="0"/>
              <a:pPr>
                <a:defRPr/>
              </a:pPr>
              <a:t>14/05/2015</a:t>
            </a:fld>
            <a:endParaRPr lang="en-A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C2FE8C2-C09C-4218-91FC-658004EC37C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17794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43C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48D17EE-9603-46AE-90DF-256B2737A9D2}" type="datetime1">
              <a:rPr lang="en-AU" smtClean="0"/>
              <a:pPr>
                <a:defRPr/>
              </a:pPr>
              <a:t>14/05/2015</a:t>
            </a:fld>
            <a:endParaRPr lang="en-A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C6BE3C27-5E97-4CF7-BE95-036EC083EEC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4" r:id="rId1"/>
    <p:sldLayoutId id="2147483987" r:id="rId2"/>
    <p:sldLayoutId id="2147483995" r:id="rId3"/>
    <p:sldLayoutId id="2147483988" r:id="rId4"/>
    <p:sldLayoutId id="2147483989" r:id="rId5"/>
    <p:sldLayoutId id="2147483990" r:id="rId6"/>
    <p:sldLayoutId id="2147483996" r:id="rId7"/>
    <p:sldLayoutId id="2147483991" r:id="rId8"/>
    <p:sldLayoutId id="2147483997" r:id="rId9"/>
    <p:sldLayoutId id="2147483992" r:id="rId10"/>
    <p:sldLayoutId id="214748399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SAelectricity2015@aer.gov.au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cid:image003.png@01D07DC4.0F2EC610" TargetMode="Externa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692150"/>
            <a:ext cx="7772400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Australian Energy Regulator</a:t>
            </a:r>
            <a:endParaRPr lang="en-AU" dirty="0"/>
          </a:p>
        </p:txBody>
      </p:sp>
      <p:pic>
        <p:nvPicPr>
          <p:cNvPr id="1026" name="Picture 2" descr="C:\Documents and Settings\lkeog\Local Settings\Temporary Internet Files\Content.IE5\2AIR206U\MP900403216[1]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331640" y="2749380"/>
            <a:ext cx="2016927" cy="302391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8436" name="Picture 5" descr="D10 1334418  AER logo_landscape_RGB 300dpi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5805488"/>
            <a:ext cx="216217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139952" y="3628539"/>
            <a:ext cx="410445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AU" b="1" dirty="0" smtClean="0">
                <a:latin typeface="+mn-lt"/>
              </a:rPr>
              <a:t>AER Preliminary decision for SA Power Networks 2015</a:t>
            </a:r>
            <a:r>
              <a:rPr lang="en-AU" b="1" dirty="0" smtClean="0">
                <a:latin typeface="+mn-lt"/>
                <a:cs typeface="Arial"/>
              </a:rPr>
              <a:t>−20</a:t>
            </a:r>
          </a:p>
          <a:p>
            <a:pPr algn="ctr"/>
            <a:endParaRPr lang="en-AU" b="1" dirty="0">
              <a:latin typeface="+mn-lt"/>
              <a:cs typeface="Arial"/>
            </a:endParaRPr>
          </a:p>
          <a:p>
            <a:pPr algn="ctr"/>
            <a:r>
              <a:rPr lang="en-AU" b="1" dirty="0" smtClean="0">
                <a:latin typeface="+mn-lt"/>
                <a:cs typeface="Arial"/>
              </a:rPr>
              <a:t>Conference</a:t>
            </a:r>
          </a:p>
          <a:p>
            <a:pPr algn="ctr"/>
            <a:r>
              <a:rPr lang="en-AU" b="1" dirty="0" smtClean="0">
                <a:latin typeface="+mn-lt"/>
                <a:cs typeface="Arial"/>
              </a:rPr>
              <a:t>13 May 2015</a:t>
            </a:r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081D2-10AB-4127-A244-319161C861C7}" type="slidenum">
              <a:rPr lang="en-AU" smtClean="0"/>
              <a:pPr>
                <a:defRPr/>
              </a:pPr>
              <a:t>10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60447" y="188640"/>
            <a:ext cx="8183562" cy="71913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z="2400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Rate of return parameters</a:t>
            </a:r>
            <a:endParaRPr lang="en-AU" sz="2400" dirty="0">
              <a:solidFill>
                <a:schemeClr val="accent1">
                  <a:tint val="88000"/>
                  <a:satMod val="150000"/>
                </a:schemeClr>
              </a:solidFill>
              <a:effectLst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4294967295"/>
          </p:nvPr>
        </p:nvSpPr>
        <p:spPr>
          <a:xfrm>
            <a:off x="395536" y="1403350"/>
            <a:ext cx="8183563" cy="4546600"/>
          </a:xfrm>
        </p:spPr>
        <p:txBody>
          <a:bodyPr/>
          <a:lstStyle/>
          <a:p>
            <a:pPr marL="0" indent="0" eaLnBrk="1" hangingPunct="1">
              <a:buNone/>
            </a:pPr>
            <a:endParaRPr lang="en-AU" altLang="en-US" dirty="0" smtClean="0"/>
          </a:p>
          <a:p>
            <a:pPr marL="0" indent="0" eaLnBrk="1" hangingPunct="1">
              <a:buNone/>
            </a:pPr>
            <a:endParaRPr lang="en-AU" altLang="en-US" dirty="0" smtClean="0"/>
          </a:p>
        </p:txBody>
      </p:sp>
      <p:pic>
        <p:nvPicPr>
          <p:cNvPr id="28676" name="Picture 3" descr="D10 1334418  AER logo_landscape_RGB 300dpi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08835"/>
              </p:ext>
            </p:extLst>
          </p:nvPr>
        </p:nvGraphicFramePr>
        <p:xfrm>
          <a:off x="755576" y="976880"/>
          <a:ext cx="7200799" cy="5532576"/>
        </p:xfrm>
        <a:graphic>
          <a:graphicData uri="http://schemas.openxmlformats.org/drawingml/2006/table">
            <a:tbl>
              <a:tblPr firstRow="1" firstCol="1" bandRow="1"/>
              <a:tblGrid>
                <a:gridCol w="1710645"/>
                <a:gridCol w="1135894"/>
                <a:gridCol w="1451420"/>
                <a:gridCol w="1451420"/>
                <a:gridCol w="1451420"/>
              </a:tblGrid>
              <a:tr h="10153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9pPr>
                    </a:lstStyle>
                    <a:p>
                      <a:pPr marL="342900" lvl="0" indent="-34290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  <a:buFont typeface="Arial"/>
                        <a:buChar char="%1"/>
                      </a:pPr>
                      <a:r>
                        <a:rPr lang="en-AU" sz="1200" dirty="0">
                          <a:effectLst/>
                        </a:rPr>
                        <a:t> </a:t>
                      </a:r>
                      <a:endParaRPr lang="en-AU" sz="12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9pPr>
                    </a:lstStyle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AER decision</a:t>
                      </a:r>
                    </a:p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2010–15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9pPr>
                    </a:lstStyle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SAPN's </a:t>
                      </a:r>
                      <a:r>
                        <a:rPr lang="en-AU" sz="1200" dirty="0" smtClean="0">
                          <a:effectLst/>
                        </a:rPr>
                        <a:t>proposal </a:t>
                      </a:r>
                    </a:p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2015–20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9pPr>
                    </a:lstStyle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AER preliminary </a:t>
                      </a:r>
                      <a:r>
                        <a:rPr lang="en-AU" sz="1200" dirty="0" smtClean="0">
                          <a:effectLst/>
                        </a:rPr>
                        <a:t>decision</a:t>
                      </a:r>
                      <a:endParaRPr lang="en-AU" sz="1200" dirty="0">
                        <a:effectLst/>
                      </a:endParaRPr>
                    </a:p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2015–16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9pPr>
                    </a:lstStyle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AER preliminary </a:t>
                      </a:r>
                      <a:r>
                        <a:rPr lang="en-AU" sz="1200" dirty="0" smtClean="0">
                          <a:effectLst/>
                        </a:rPr>
                        <a:t>decision</a:t>
                      </a:r>
                      <a:endParaRPr lang="en-AU" sz="1200" dirty="0">
                        <a:effectLst/>
                      </a:endParaRPr>
                    </a:p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2016–20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/>
                    </a:solidFill>
                  </a:tcPr>
                </a:tc>
              </a:tr>
              <a:tr h="65454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9pPr>
                    </a:lstStyle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</a:rPr>
                        <a:t>Nominal risk free rate (return on equity</a:t>
                      </a:r>
                      <a:r>
                        <a:rPr lang="en-AU" sz="1200" dirty="0" smtClean="0">
                          <a:effectLst/>
                        </a:rPr>
                        <a:t>) (a)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5.89%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3.43%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2.55%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2.55%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</a:tr>
              <a:tr h="78080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Equity</a:t>
                      </a:r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 risk premium 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(b) = (c*d)</a:t>
                      </a:r>
                      <a:endParaRPr lang="en-US" sz="1200" b="1" kern="1200" dirty="0" smtClean="0">
                        <a:solidFill>
                          <a:schemeClr val="lt1"/>
                        </a:solidFill>
                        <a:effectLst/>
                        <a:latin typeface="Verdan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5.20%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7.02%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4.55%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4.55%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</a:tr>
              <a:tr h="24240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MRP (c)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6.50%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7.72%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6.50%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6.50%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</a:tr>
              <a:tr h="24240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Beta (d)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0.8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0.91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0.7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0.7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</a:tr>
              <a:tr h="7808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9pPr>
                    </a:lstStyle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</a:rPr>
                        <a:t>Nominal post–tax return on equity </a:t>
                      </a:r>
                      <a:endParaRPr lang="en-AU" sz="1200" dirty="0" smtClean="0">
                        <a:effectLst/>
                      </a:endParaRPr>
                    </a:p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(e) = (a) + (b)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11.09%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10.45%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7.1%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7.1%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20000"/>
                      </a:srgbClr>
                    </a:solidFill>
                  </a:tcPr>
                </a:tc>
              </a:tr>
              <a:tr h="43636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9pPr>
                    </a:lstStyle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</a:rPr>
                        <a:t>Nominal pre–tax return on </a:t>
                      </a:r>
                      <a:r>
                        <a:rPr lang="en-AU" sz="1200" dirty="0" smtClean="0">
                          <a:effectLst/>
                        </a:rPr>
                        <a:t>debt (f)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8.87%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5.74%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4.35%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Updated annually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</a:tr>
              <a:tr h="21818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200" b="1" kern="1200" dirty="0" smtClean="0">
                          <a:solidFill>
                            <a:schemeClr val="lt1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Gearing</a:t>
                      </a:r>
                      <a:endParaRPr lang="en-AU" sz="1200" b="1" kern="1200" dirty="0">
                        <a:solidFill>
                          <a:schemeClr val="lt1"/>
                        </a:solidFill>
                        <a:effectLst/>
                        <a:latin typeface="Verdan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60%</a:t>
                      </a:r>
                      <a:endParaRPr lang="en-AU" sz="12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60%</a:t>
                      </a:r>
                      <a:endParaRPr lang="en-AU" sz="12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60%</a:t>
                      </a:r>
                      <a:endParaRPr lang="en-AU" sz="12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60%</a:t>
                      </a:r>
                      <a:endParaRPr lang="en-AU" sz="12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40000"/>
                      </a:srgbClr>
                    </a:solidFill>
                  </a:tcPr>
                </a:tc>
              </a:tr>
              <a:tr h="7808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Verdana"/>
                        </a:defRPr>
                      </a:lvl9pPr>
                    </a:lstStyle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</a:rPr>
                        <a:t>Nominal vanilla </a:t>
                      </a:r>
                      <a:r>
                        <a:rPr lang="en-AU" sz="1200" dirty="0" smtClean="0">
                          <a:effectLst/>
                        </a:rPr>
                        <a:t>WACC</a:t>
                      </a:r>
                    </a:p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=</a:t>
                      </a:r>
                      <a:r>
                        <a:rPr lang="en-AU" sz="1200" baseline="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0.4*(e) + 0.6*(f)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9.76%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7.62%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5.45%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Verdana"/>
                        </a:defRPr>
                      </a:lvl9pPr>
                    </a:lstStyle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Updated</a:t>
                      </a:r>
                      <a:r>
                        <a:rPr lang="en-AU" sz="1200" baseline="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annually</a:t>
                      </a:r>
                      <a:endParaRPr lang="en-A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20000"/>
                      </a:srgbClr>
                    </a:solidFill>
                  </a:tcPr>
                </a:tc>
              </a:tr>
              <a:tr h="359609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200" b="1" kern="1200" dirty="0" smtClean="0">
                          <a:solidFill>
                            <a:schemeClr val="lt1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Forecast Inflation</a:t>
                      </a:r>
                      <a:endParaRPr lang="en-AU" sz="1200" b="1" kern="1200" dirty="0">
                        <a:solidFill>
                          <a:schemeClr val="lt1"/>
                        </a:solidFill>
                        <a:effectLst/>
                        <a:latin typeface="Verdan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2.52%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2.55%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2.55%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2.55%</a:t>
                      </a:r>
                      <a:endParaRPr lang="en-AU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B587C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86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081D2-10AB-4127-A244-319161C861C7}" type="slidenum">
              <a:rPr lang="en-AU" smtClean="0"/>
              <a:pPr>
                <a:defRPr/>
              </a:pPr>
              <a:t>11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93713" y="476672"/>
            <a:ext cx="8183562" cy="71913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z="3200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Cost of debt - trailing average</a:t>
            </a:r>
            <a:endParaRPr lang="en-AU" sz="3200" dirty="0">
              <a:solidFill>
                <a:schemeClr val="accent1">
                  <a:tint val="88000"/>
                  <a:satMod val="150000"/>
                </a:schemeClr>
              </a:solidFill>
              <a:effectLst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4294967295"/>
          </p:nvPr>
        </p:nvSpPr>
        <p:spPr>
          <a:xfrm>
            <a:off x="539552" y="1268760"/>
            <a:ext cx="7607499" cy="4546600"/>
          </a:xfrm>
        </p:spPr>
        <p:txBody>
          <a:bodyPr/>
          <a:lstStyle/>
          <a:p>
            <a:pPr marL="0" indent="0" eaLnBrk="1" hangingPunct="1">
              <a:buNone/>
            </a:pPr>
            <a:endParaRPr lang="en-AU" altLang="en-US" sz="1400" dirty="0"/>
          </a:p>
          <a:p>
            <a:pPr eaLnBrk="1" hangingPunct="1"/>
            <a:r>
              <a:rPr lang="en-AU" altLang="en-US" sz="2400" dirty="0" smtClean="0"/>
              <a:t>Our starting point for existing debt is continuation of on-the-day approach</a:t>
            </a:r>
          </a:p>
          <a:p>
            <a:pPr eaLnBrk="1" hangingPunct="1"/>
            <a:endParaRPr lang="en-AU" altLang="en-US" sz="1500" dirty="0" smtClean="0"/>
          </a:p>
          <a:p>
            <a:pPr eaLnBrk="1" hangingPunct="1"/>
            <a:r>
              <a:rPr lang="en-AU" altLang="en-US" sz="2400" dirty="0" smtClean="0"/>
              <a:t>Then new </a:t>
            </a:r>
            <a:r>
              <a:rPr lang="en-AU" altLang="en-US" sz="2400" dirty="0"/>
              <a:t>debt </a:t>
            </a:r>
            <a:r>
              <a:rPr lang="en-AU" altLang="en-US" sz="2400" dirty="0" smtClean="0"/>
              <a:t>is incorporated </a:t>
            </a:r>
            <a:r>
              <a:rPr lang="en-AU" altLang="en-US" sz="2400" dirty="0"/>
              <a:t>as it is progressively refinanced each </a:t>
            </a:r>
            <a:r>
              <a:rPr lang="en-AU" altLang="en-US" sz="2400" dirty="0" smtClean="0"/>
              <a:t>year</a:t>
            </a:r>
          </a:p>
          <a:p>
            <a:pPr marL="871538" lvl="2" indent="-285750" eaLnBrk="1" hangingPunct="1"/>
            <a:r>
              <a:rPr lang="en-AU" altLang="en-US" sz="2100" dirty="0" smtClean="0"/>
              <a:t>10 year trailing average</a:t>
            </a:r>
          </a:p>
          <a:p>
            <a:pPr marL="871538" lvl="2" indent="-285750" eaLnBrk="1" hangingPunct="1"/>
            <a:r>
              <a:rPr lang="en-AU" altLang="en-US" sz="2100" dirty="0" smtClean="0"/>
              <a:t>10% of debt notionally re-financed each year</a:t>
            </a:r>
          </a:p>
          <a:p>
            <a:pPr lvl="2" eaLnBrk="1" hangingPunct="1"/>
            <a:endParaRPr lang="en-AU" altLang="en-US" sz="1400" dirty="0"/>
          </a:p>
          <a:p>
            <a:pPr eaLnBrk="1" hangingPunct="1"/>
            <a:r>
              <a:rPr lang="en-AU" altLang="en-US" sz="2400" dirty="0" smtClean="0"/>
              <a:t>The benefit? Less price volatility for consumers</a:t>
            </a:r>
          </a:p>
          <a:p>
            <a:pPr marL="0" indent="0" eaLnBrk="1" hangingPunct="1">
              <a:buNone/>
            </a:pPr>
            <a:endParaRPr lang="en-AU" altLang="en-US" sz="2400" dirty="0" smtClean="0"/>
          </a:p>
        </p:txBody>
      </p:sp>
      <p:pic>
        <p:nvPicPr>
          <p:cNvPr id="28676" name="Picture 3" descr="D10 1334418  AER logo_landscape_RGB 300dpi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631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081D2-10AB-4127-A244-319161C861C7}" type="slidenum">
              <a:rPr lang="en-AU" smtClean="0"/>
              <a:pPr>
                <a:defRPr/>
              </a:pPr>
              <a:t>12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73465" y="476672"/>
            <a:ext cx="8183562" cy="7191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Depreciation – return of capital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effectLst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4294967295"/>
          </p:nvPr>
        </p:nvSpPr>
        <p:spPr>
          <a:xfrm>
            <a:off x="539552" y="1403350"/>
            <a:ext cx="7391475" cy="4546600"/>
          </a:xfrm>
        </p:spPr>
        <p:txBody>
          <a:bodyPr/>
          <a:lstStyle/>
          <a:p>
            <a:pPr eaLnBrk="1" hangingPunct="1"/>
            <a:r>
              <a:rPr lang="en-AU" altLang="en-US" sz="2400" dirty="0" smtClean="0"/>
              <a:t>SA Power Networks proposed a depreciation allowance of $936 million ($nominal)</a:t>
            </a:r>
          </a:p>
          <a:p>
            <a:pPr eaLnBrk="1" hangingPunct="1"/>
            <a:endParaRPr lang="en-AU" altLang="en-US" sz="2400" dirty="0" smtClean="0"/>
          </a:p>
          <a:p>
            <a:pPr eaLnBrk="1" hangingPunct="1"/>
            <a:r>
              <a:rPr lang="en-AU" altLang="en-US" sz="2400" dirty="0" smtClean="0"/>
              <a:t>Preliminary decision is 43% less at $533.7 million ($nominal)</a:t>
            </a:r>
          </a:p>
          <a:p>
            <a:pPr eaLnBrk="1" hangingPunct="1"/>
            <a:endParaRPr lang="en-AU" altLang="en-US" sz="2400" dirty="0" smtClean="0"/>
          </a:p>
          <a:p>
            <a:pPr eaLnBrk="1" hangingPunct="1"/>
            <a:r>
              <a:rPr lang="en-AU" altLang="en-US" sz="2400" dirty="0" smtClean="0"/>
              <a:t>SA Power Networks will recover its capital investment but over a longer period of time</a:t>
            </a:r>
          </a:p>
        </p:txBody>
      </p:sp>
      <p:pic>
        <p:nvPicPr>
          <p:cNvPr id="28676" name="Picture 3" descr="D10 1334418  AER logo_landscape_RGB 300dpi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979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DC5BD-99C5-4F60-B691-93E8C5653E09}" type="slidenum">
              <a:rPr lang="en-AU" smtClean="0"/>
              <a:pPr>
                <a:defRPr/>
              </a:pPr>
              <a:t>13</a:t>
            </a:fld>
            <a:endParaRPr lang="en-AU"/>
          </a:p>
        </p:txBody>
      </p:sp>
      <p:pic>
        <p:nvPicPr>
          <p:cNvPr id="1026" name="Picture 7" descr="image00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196752"/>
            <a:ext cx="7125072" cy="4746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11560" y="466456"/>
            <a:ext cx="8183562" cy="719138"/>
          </a:xfrm>
          <a:prstGeom prst="rect">
            <a:avLst/>
          </a:prstGeom>
        </p:spPr>
        <p:txBody>
          <a:bodyPr vert="horz" anchor="b"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FF8D3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9pPr>
            <a:extLst/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Depreciation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effectLst/>
            </a:endParaRPr>
          </a:p>
        </p:txBody>
      </p:sp>
      <p:pic>
        <p:nvPicPr>
          <p:cNvPr id="6" name="Picture 3" descr="D10 1334418  AER logo_landscape_RGB 300dpi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541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081D2-10AB-4127-A244-319161C861C7}" type="slidenum">
              <a:rPr lang="en-AU" smtClean="0"/>
              <a:pPr>
                <a:defRPr/>
              </a:pPr>
              <a:t>14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93713" y="476672"/>
            <a:ext cx="8183562" cy="6477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SA Power Networks - </a:t>
            </a:r>
            <a:r>
              <a:rPr lang="en-AU" dirty="0" err="1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opex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effectLst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4294967295"/>
          </p:nvPr>
        </p:nvSpPr>
        <p:spPr>
          <a:xfrm>
            <a:off x="493712" y="1114200"/>
            <a:ext cx="8183563" cy="46910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AU" sz="1200" b="1" dirty="0" smtClean="0"/>
              <a:t>SA Power Networks’ </a:t>
            </a:r>
            <a:r>
              <a:rPr lang="en-AU" sz="1200" b="1" dirty="0"/>
              <a:t>proposal compared to AER alternative forecast and past </a:t>
            </a:r>
            <a:r>
              <a:rPr lang="en-AU" sz="1200" b="1" dirty="0" err="1"/>
              <a:t>opex</a:t>
            </a:r>
            <a:r>
              <a:rPr lang="en-AU" sz="1200" b="1" dirty="0"/>
              <a:t> ($ million, 2014-15)</a:t>
            </a:r>
          </a:p>
          <a:p>
            <a:pPr marL="0" indent="0" eaLnBrk="1" hangingPunct="1">
              <a:buNone/>
            </a:pPr>
            <a:endParaRPr lang="en-AU" altLang="en-US" dirty="0" smtClean="0"/>
          </a:p>
          <a:p>
            <a:pPr marL="0" indent="0" eaLnBrk="1" hangingPunct="1">
              <a:buNone/>
            </a:pPr>
            <a:endParaRPr lang="en-AU" altLang="en-US" dirty="0" smtClean="0"/>
          </a:p>
        </p:txBody>
      </p:sp>
      <p:pic>
        <p:nvPicPr>
          <p:cNvPr id="28676" name="Picture 3" descr="D10 1334418  AER logo_landscape_RGB 300dpi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700808"/>
            <a:ext cx="7344816" cy="424914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0433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DC5BD-99C5-4F60-B691-93E8C5653E09}" type="slidenum">
              <a:rPr lang="en-AU" smtClean="0"/>
              <a:pPr>
                <a:defRPr/>
              </a:pPr>
              <a:t>15</a:t>
            </a:fld>
            <a:endParaRPr lang="en-AU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93713" y="476672"/>
            <a:ext cx="8183562" cy="6477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FF8D3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9pPr>
            <a:extLst/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Benchmarking performance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effectLst/>
            </a:endParaRPr>
          </a:p>
        </p:txBody>
      </p:sp>
      <p:pic>
        <p:nvPicPr>
          <p:cNvPr id="2050" name="Picture 1" descr="image00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628800"/>
            <a:ext cx="7200800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91680" y="1268759"/>
            <a:ext cx="33610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err="1" smtClean="0"/>
              <a:t>Opex</a:t>
            </a:r>
            <a:r>
              <a:rPr lang="en-AU" sz="2400" dirty="0" smtClean="0"/>
              <a:t> efficiency scores 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402433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DC5BD-99C5-4F60-B691-93E8C5653E09}" type="slidenum">
              <a:rPr lang="en-AU" smtClean="0"/>
              <a:pPr>
                <a:defRPr/>
              </a:pPr>
              <a:t>16</a:t>
            </a:fld>
            <a:endParaRPr lang="en-AU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93713" y="476672"/>
            <a:ext cx="8183562" cy="6477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FF8D3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9pPr>
            <a:extLst/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AU" dirty="0" err="1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Opex</a:t>
            </a: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 step changes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effectLst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451018"/>
              </p:ext>
            </p:extLst>
          </p:nvPr>
        </p:nvGraphicFramePr>
        <p:xfrm>
          <a:off x="827585" y="1772818"/>
          <a:ext cx="7560840" cy="371550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738878"/>
                <a:gridCol w="1910981"/>
                <a:gridCol w="1910981"/>
              </a:tblGrid>
              <a:tr h="1082186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Proposal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AER preliminary decision</a:t>
                      </a:r>
                      <a:endParaRPr lang="en-AU" dirty="0"/>
                    </a:p>
                  </a:txBody>
                  <a:tcPr/>
                </a:tc>
              </a:tr>
              <a:tr h="438886">
                <a:tc>
                  <a:txBody>
                    <a:bodyPr/>
                    <a:lstStyle/>
                    <a:p>
                      <a:r>
                        <a:rPr lang="en-AU" dirty="0" smtClean="0"/>
                        <a:t>IT initiatives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$44m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$0</a:t>
                      </a:r>
                      <a:endParaRPr lang="en-AU" dirty="0"/>
                    </a:p>
                  </a:txBody>
                  <a:tcPr/>
                </a:tc>
              </a:tr>
              <a:tr h="438886">
                <a:tc>
                  <a:txBody>
                    <a:bodyPr/>
                    <a:lstStyle/>
                    <a:p>
                      <a:r>
                        <a:rPr lang="en-AU" dirty="0" smtClean="0"/>
                        <a:t>Vegetation management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$32m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$0</a:t>
                      </a:r>
                      <a:endParaRPr lang="en-AU" dirty="0"/>
                    </a:p>
                  </a:txBody>
                  <a:tcPr/>
                </a:tc>
              </a:tr>
              <a:tr h="438886">
                <a:tc>
                  <a:txBody>
                    <a:bodyPr/>
                    <a:lstStyle/>
                    <a:p>
                      <a:r>
                        <a:rPr lang="en-AU" dirty="0" smtClean="0"/>
                        <a:t>Asset inspections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$42m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$0</a:t>
                      </a:r>
                      <a:endParaRPr lang="en-AU" dirty="0"/>
                    </a:p>
                  </a:txBody>
                  <a:tcPr/>
                </a:tc>
              </a:tr>
              <a:tr h="438886">
                <a:tc>
                  <a:txBody>
                    <a:bodyPr/>
                    <a:lstStyle/>
                    <a:p>
                      <a:r>
                        <a:rPr lang="en-AU" dirty="0" smtClean="0"/>
                        <a:t>Demand side participation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$34m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$0</a:t>
                      </a:r>
                      <a:endParaRPr lang="en-AU" dirty="0"/>
                    </a:p>
                  </a:txBody>
                  <a:tcPr/>
                </a:tc>
              </a:tr>
              <a:tr h="438886">
                <a:tc>
                  <a:txBody>
                    <a:bodyPr/>
                    <a:lstStyle/>
                    <a:p>
                      <a:r>
                        <a:rPr lang="en-AU" dirty="0" smtClean="0"/>
                        <a:t>Other 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mtClean="0"/>
                        <a:t>$65m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$9m</a:t>
                      </a:r>
                      <a:endParaRPr lang="en-AU" dirty="0"/>
                    </a:p>
                  </a:txBody>
                  <a:tcPr/>
                </a:tc>
              </a:tr>
              <a:tr h="438886">
                <a:tc>
                  <a:txBody>
                    <a:bodyPr/>
                    <a:lstStyle/>
                    <a:p>
                      <a:r>
                        <a:rPr lang="en-AU" dirty="0" smtClean="0"/>
                        <a:t>Total 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$217m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$9m</a:t>
                      </a:r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486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081D2-10AB-4127-A244-319161C861C7}" type="slidenum">
              <a:rPr lang="en-AU" smtClean="0"/>
              <a:pPr>
                <a:defRPr/>
              </a:pPr>
              <a:t>17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95536" y="476672"/>
            <a:ext cx="8183562" cy="7191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SA Power Networks - capex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effectLst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4294967295"/>
          </p:nvPr>
        </p:nvSpPr>
        <p:spPr>
          <a:xfrm>
            <a:off x="276870" y="1330672"/>
            <a:ext cx="8183563" cy="45466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AU" sz="1200" b="1" dirty="0"/>
              <a:t>AER preliminary decision compared to </a:t>
            </a:r>
            <a:r>
              <a:rPr lang="en-AU" sz="1200" b="1" dirty="0" smtClean="0"/>
              <a:t>SA Power Networks’ past </a:t>
            </a:r>
            <a:r>
              <a:rPr lang="en-AU" sz="1200" b="1" dirty="0"/>
              <a:t>and proposed capex ($million, 2014-15) </a:t>
            </a:r>
            <a:endParaRPr lang="en-AU" sz="1200" dirty="0"/>
          </a:p>
          <a:p>
            <a:pPr marL="0" indent="0" eaLnBrk="1" hangingPunct="1">
              <a:buNone/>
            </a:pPr>
            <a:endParaRPr lang="en-AU" altLang="en-US" dirty="0" smtClean="0"/>
          </a:p>
          <a:p>
            <a:pPr marL="0" indent="0" eaLnBrk="1" hangingPunct="1">
              <a:buNone/>
            </a:pPr>
            <a:endParaRPr lang="en-AU" altLang="en-US" dirty="0" smtClean="0"/>
          </a:p>
        </p:txBody>
      </p:sp>
      <p:pic>
        <p:nvPicPr>
          <p:cNvPr id="28676" name="Picture 3" descr="D10 1334418  AER logo_landscape_RGB 300dpi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7" y="1844824"/>
            <a:ext cx="7704856" cy="40324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7640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DC5BD-99C5-4F60-B691-93E8C5653E09}" type="slidenum">
              <a:rPr lang="en-AU" smtClean="0"/>
              <a:pPr>
                <a:defRPr/>
              </a:pPr>
              <a:t>18</a:t>
            </a:fld>
            <a:endParaRPr lang="en-AU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93713" y="476672"/>
            <a:ext cx="8183562" cy="6477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FF8D3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9pPr>
            <a:extLst/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Safety proposals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effectLst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030246"/>
              </p:ext>
            </p:extLst>
          </p:nvPr>
        </p:nvGraphicFramePr>
        <p:xfrm>
          <a:off x="1187625" y="1844825"/>
          <a:ext cx="6384031" cy="235825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90182"/>
                <a:gridCol w="1659027"/>
                <a:gridCol w="1934822"/>
              </a:tblGrid>
              <a:tr h="471651">
                <a:tc>
                  <a:txBody>
                    <a:bodyPr/>
                    <a:lstStyle/>
                    <a:p>
                      <a:r>
                        <a:rPr lang="en-AU" dirty="0" smtClean="0"/>
                        <a:t>Safety Program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Proposal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AER decision</a:t>
                      </a:r>
                      <a:endParaRPr lang="en-AU" dirty="0"/>
                    </a:p>
                  </a:txBody>
                  <a:tcPr/>
                </a:tc>
              </a:tr>
              <a:tr h="471651">
                <a:tc>
                  <a:txBody>
                    <a:bodyPr/>
                    <a:lstStyle/>
                    <a:p>
                      <a:r>
                        <a:rPr lang="en-AU" smtClean="0"/>
                        <a:t>Bushfire</a:t>
                      </a:r>
                      <a:r>
                        <a:rPr lang="en-AU" baseline="0" smtClean="0"/>
                        <a:t> mitigation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$228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$0</a:t>
                      </a:r>
                      <a:endParaRPr lang="en-AU" dirty="0"/>
                    </a:p>
                  </a:txBody>
                  <a:tcPr/>
                </a:tc>
              </a:tr>
              <a:tr h="471651">
                <a:tc>
                  <a:txBody>
                    <a:bodyPr/>
                    <a:lstStyle/>
                    <a:p>
                      <a:r>
                        <a:rPr lang="en-AU" dirty="0" smtClean="0"/>
                        <a:t>Road safety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 $78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$0</a:t>
                      </a:r>
                      <a:endParaRPr lang="en-AU" dirty="0"/>
                    </a:p>
                  </a:txBody>
                  <a:tcPr/>
                </a:tc>
              </a:tr>
              <a:tr h="471651">
                <a:tc>
                  <a:txBody>
                    <a:bodyPr/>
                    <a:lstStyle/>
                    <a:p>
                      <a:r>
                        <a:rPr lang="en-AU" dirty="0" smtClean="0"/>
                        <a:t>Other 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$13.5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$13.5</a:t>
                      </a:r>
                      <a:endParaRPr lang="en-AU" dirty="0"/>
                    </a:p>
                  </a:txBody>
                  <a:tcPr/>
                </a:tc>
              </a:tr>
              <a:tr h="471651">
                <a:tc>
                  <a:txBody>
                    <a:bodyPr/>
                    <a:lstStyle/>
                    <a:p>
                      <a:r>
                        <a:rPr lang="en-AU" dirty="0" smtClean="0"/>
                        <a:t>Total 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$319.5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$13.5</a:t>
                      </a:r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902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DC5BD-99C5-4F60-B691-93E8C5653E09}" type="slidenum">
              <a:rPr lang="en-AU" smtClean="0"/>
              <a:pPr>
                <a:defRPr/>
              </a:pPr>
              <a:t>19</a:t>
            </a:fld>
            <a:endParaRPr lang="en-AU"/>
          </a:p>
        </p:txBody>
      </p:sp>
      <p:sp>
        <p:nvSpPr>
          <p:cNvPr id="3" name="Rectangle 2"/>
          <p:cNvSpPr/>
          <p:nvPr/>
        </p:nvSpPr>
        <p:spPr>
          <a:xfrm>
            <a:off x="395536" y="513546"/>
            <a:ext cx="47291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z="3600" b="1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Bushfire program</a:t>
            </a:r>
            <a:endParaRPr lang="en-AU" sz="3600" b="1" dirty="0">
              <a:solidFill>
                <a:schemeClr val="accent1">
                  <a:tint val="88000"/>
                  <a:satMod val="1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1159877"/>
            <a:ext cx="71784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F973E"/>
              </a:buClr>
              <a:buFont typeface="Arial" panose="020B0604020202020204" pitchFamily="34" charset="0"/>
              <a:buChar char="•"/>
            </a:pPr>
            <a:r>
              <a:rPr lang="en-AU" dirty="0" smtClean="0"/>
              <a:t>Legislative test for the AER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AU" dirty="0" smtClean="0"/>
              <a:t>Is additional capex needed for improved safety and reliability of the network? 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AU" dirty="0" smtClean="0"/>
              <a:t>Is the additional capex a prudent and efficient investment?</a:t>
            </a:r>
            <a:endParaRPr lang="en-AU" dirty="0"/>
          </a:p>
          <a:p>
            <a:pPr lvl="1"/>
            <a:r>
              <a:rPr lang="en-AU" dirty="0" smtClean="0"/>
              <a:t>SA Power Networks did not provide evidence to reasonably satisfy these tests.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 smtClean="0"/>
          </a:p>
          <a:p>
            <a:pPr marL="285750" indent="-285750">
              <a:buClr>
                <a:srgbClr val="FF973E"/>
              </a:buClr>
              <a:buFont typeface="Arial" panose="020B0604020202020204" pitchFamily="34" charset="0"/>
              <a:buChar char="•"/>
            </a:pPr>
            <a:r>
              <a:rPr lang="en-AU" dirty="0" smtClean="0"/>
              <a:t>For instance, for the undergrounding of </a:t>
            </a:r>
            <a:r>
              <a:rPr lang="en-AU" dirty="0" err="1" smtClean="0"/>
              <a:t>powerlines</a:t>
            </a:r>
            <a:r>
              <a:rPr lang="en-AU" dirty="0" smtClean="0"/>
              <a:t> (~$128 mill), SA Power Networks submitted a willingness to pay survey</a:t>
            </a:r>
          </a:p>
          <a:p>
            <a:pPr marL="742950" lvl="1" indent="-285750">
              <a:buClr>
                <a:srgbClr val="FF8D3E"/>
              </a:buClr>
              <a:buFont typeface="Arial" panose="020B0604020202020204" pitchFamily="34" charset="0"/>
              <a:buChar char="•"/>
            </a:pPr>
            <a:r>
              <a:rPr lang="en-AU" dirty="0" smtClean="0"/>
              <a:t>Using this survey as the only supporting evidence is problematic – How does it satisfy the legislative tests?</a:t>
            </a:r>
          </a:p>
          <a:p>
            <a:pPr marL="742950" lvl="1" indent="-285750">
              <a:buClr>
                <a:srgbClr val="FF8D3E"/>
              </a:buClr>
              <a:buFont typeface="Arial" panose="020B0604020202020204" pitchFamily="34" charset="0"/>
              <a:buChar char="•"/>
            </a:pPr>
            <a:r>
              <a:rPr lang="en-AU" dirty="0" smtClean="0"/>
              <a:t>Some problems with the survey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AU" dirty="0"/>
          </a:p>
          <a:p>
            <a:pPr marL="285750" indent="-285750">
              <a:buClr>
                <a:srgbClr val="FF8D3E"/>
              </a:buClr>
              <a:buFont typeface="Arial" panose="020B0604020202020204" pitchFamily="34" charset="0"/>
              <a:buChar char="•"/>
            </a:pPr>
            <a:r>
              <a:rPr lang="en-AU" dirty="0" smtClean="0"/>
              <a:t>Around half the proposal is for undergrounding</a:t>
            </a:r>
          </a:p>
          <a:p>
            <a:pPr marL="742950" lvl="1" indent="-285750">
              <a:buClr>
                <a:srgbClr val="FF8D3E"/>
              </a:buClr>
              <a:buFont typeface="Arial" panose="020B0604020202020204" pitchFamily="34" charset="0"/>
              <a:buChar char="•"/>
            </a:pPr>
            <a:r>
              <a:rPr lang="en-AU" dirty="0" smtClean="0"/>
              <a:t>But $40 million over the regulatory period is already available through the SA government’s PLEC program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8198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43C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081D2-10AB-4127-A244-319161C861C7}" type="slidenum">
              <a:rPr lang="en-AU" smtClean="0"/>
              <a:pPr>
                <a:defRPr/>
              </a:pPr>
              <a:t>2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93713" y="548680"/>
            <a:ext cx="8183562" cy="7191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Today’s</a:t>
            </a: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agenda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effectLst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4294967295"/>
          </p:nvPr>
        </p:nvSpPr>
        <p:spPr>
          <a:xfrm>
            <a:off x="611560" y="1628800"/>
            <a:ext cx="8183563" cy="4187825"/>
          </a:xfrm>
          <a:ln>
            <a:noFill/>
          </a:ln>
        </p:spPr>
        <p:txBody>
          <a:bodyPr/>
          <a:lstStyle/>
          <a:p>
            <a:pPr eaLnBrk="1" hangingPunct="1"/>
            <a:r>
              <a:rPr lang="en-AU" altLang="en-US" dirty="0" smtClean="0"/>
              <a:t>Welcome – Paula Conboy, AER Chair</a:t>
            </a:r>
          </a:p>
          <a:p>
            <a:pPr eaLnBrk="1" hangingPunct="1"/>
            <a:r>
              <a:rPr lang="en-AU" altLang="en-US" dirty="0" smtClean="0"/>
              <a:t>Presentations from:</a:t>
            </a:r>
          </a:p>
          <a:p>
            <a:pPr lvl="1" eaLnBrk="1" hangingPunct="1"/>
            <a:r>
              <a:rPr lang="en-AU" altLang="en-US" dirty="0" smtClean="0"/>
              <a:t>Sebastian Roberts, General Manager, AER </a:t>
            </a:r>
          </a:p>
          <a:p>
            <a:pPr lvl="1" eaLnBrk="1" hangingPunct="1"/>
            <a:r>
              <a:rPr lang="en-AU" altLang="en-US" dirty="0" smtClean="0"/>
              <a:t>Bev Hughson and Bruce Mountain, AER Consumer </a:t>
            </a:r>
            <a:r>
              <a:rPr lang="en-AU" altLang="en-US" dirty="0"/>
              <a:t>Challenge </a:t>
            </a:r>
            <a:r>
              <a:rPr lang="en-AU" altLang="en-US" dirty="0" smtClean="0"/>
              <a:t>Panel </a:t>
            </a:r>
          </a:p>
          <a:p>
            <a:pPr eaLnBrk="1" hangingPunct="1"/>
            <a:r>
              <a:rPr lang="en-AU" altLang="en-US" dirty="0" smtClean="0"/>
              <a:t>Time for questions after presentations</a:t>
            </a:r>
            <a:endParaRPr lang="en-AU" altLang="en-US" dirty="0"/>
          </a:p>
        </p:txBody>
      </p:sp>
      <p:pic>
        <p:nvPicPr>
          <p:cNvPr id="19460" name="Picture 3" descr="D10 1334418  AER logo_landscape_RGB 300dpi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081D2-10AB-4127-A244-319161C861C7}" type="slidenum">
              <a:rPr lang="en-AU" smtClean="0"/>
              <a:pPr>
                <a:defRPr/>
              </a:pPr>
              <a:t>20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95536" y="476672"/>
            <a:ext cx="8183562" cy="7191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Metering services in SA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effectLst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4294967295"/>
          </p:nvPr>
        </p:nvSpPr>
        <p:spPr>
          <a:xfrm>
            <a:off x="467544" y="1403350"/>
            <a:ext cx="7463483" cy="4546600"/>
          </a:xfrm>
        </p:spPr>
        <p:txBody>
          <a:bodyPr/>
          <a:lstStyle/>
          <a:p>
            <a:r>
              <a:rPr lang="en-AU" dirty="0" smtClean="0"/>
              <a:t>Our </a:t>
            </a:r>
            <a:r>
              <a:rPr lang="en-AU" dirty="0"/>
              <a:t>preliminary decision approves two types of metering service charges</a:t>
            </a:r>
            <a:r>
              <a:rPr lang="en-AU" dirty="0" smtClean="0"/>
              <a:t>:</a:t>
            </a:r>
          </a:p>
          <a:p>
            <a:pPr marL="0" indent="0">
              <a:buNone/>
            </a:pPr>
            <a:endParaRPr lang="en-AU" dirty="0"/>
          </a:p>
          <a:p>
            <a:pPr lvl="1"/>
            <a:r>
              <a:rPr lang="en-AU" dirty="0"/>
              <a:t>Upfront capital charge (for all new and upgraded meters installed from 1 July 2015</a:t>
            </a:r>
            <a:r>
              <a:rPr lang="en-AU" dirty="0" smtClean="0"/>
              <a:t>)</a:t>
            </a:r>
          </a:p>
          <a:p>
            <a:pPr lvl="1"/>
            <a:r>
              <a:rPr lang="en-AU" dirty="0" smtClean="0"/>
              <a:t>Annual </a:t>
            </a:r>
            <a:r>
              <a:rPr lang="en-AU" dirty="0"/>
              <a:t>charge comprising of two components:</a:t>
            </a:r>
          </a:p>
          <a:p>
            <a:pPr lvl="2"/>
            <a:r>
              <a:rPr lang="en-AU" dirty="0" smtClean="0"/>
              <a:t>capital—metering </a:t>
            </a:r>
            <a:r>
              <a:rPr lang="en-AU" dirty="0"/>
              <a:t>asset base (MAB) recovery</a:t>
            </a:r>
          </a:p>
          <a:p>
            <a:pPr lvl="2"/>
            <a:r>
              <a:rPr lang="en-AU" dirty="0"/>
              <a:t>non-capital—operating expenditure and tax</a:t>
            </a:r>
            <a:r>
              <a:rPr lang="en-AU" dirty="0" smtClean="0"/>
              <a:t>.</a:t>
            </a:r>
          </a:p>
          <a:p>
            <a:r>
              <a:rPr lang="en-AU" dirty="0" smtClean="0"/>
              <a:t>No upfront charge for replacement meters</a:t>
            </a:r>
            <a:endParaRPr lang="en-AU" dirty="0"/>
          </a:p>
          <a:p>
            <a:pPr eaLnBrk="1" hangingPunct="1"/>
            <a:endParaRPr lang="en-AU" altLang="en-US" dirty="0" smtClean="0"/>
          </a:p>
          <a:p>
            <a:pPr marL="0" indent="0" eaLnBrk="1" hangingPunct="1">
              <a:buNone/>
            </a:pPr>
            <a:endParaRPr lang="en-AU" altLang="en-US" dirty="0" smtClean="0"/>
          </a:p>
        </p:txBody>
      </p:sp>
      <p:pic>
        <p:nvPicPr>
          <p:cNvPr id="28676" name="Picture 3" descr="D10 1334418  AER logo_landscape_RGB 300dpi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935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DC5BD-99C5-4F60-B691-93E8C5653E09}" type="slidenum">
              <a:rPr lang="en-AU" smtClean="0"/>
              <a:pPr>
                <a:defRPr/>
              </a:pPr>
              <a:t>21</a:t>
            </a:fld>
            <a:endParaRPr lang="en-AU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259632" y="1844824"/>
            <a:ext cx="6840760" cy="1439218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tint val="88000"/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CCP presentations</a:t>
            </a:r>
            <a:endParaRPr kumimoji="0" lang="en-AU" sz="4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tint val="88000"/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081D2-10AB-4127-A244-319161C861C7}" type="slidenum">
              <a:rPr lang="en-AU" smtClean="0"/>
              <a:pPr>
                <a:defRPr/>
              </a:pPr>
              <a:t>22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95536" y="476672"/>
            <a:ext cx="8183562" cy="7191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Next steps in SA reset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effectLst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4294967295"/>
          </p:nvPr>
        </p:nvSpPr>
        <p:spPr>
          <a:xfrm>
            <a:off x="395536" y="1403350"/>
            <a:ext cx="8183563" cy="4546600"/>
          </a:xfrm>
        </p:spPr>
        <p:txBody>
          <a:bodyPr/>
          <a:lstStyle/>
          <a:p>
            <a:pPr eaLnBrk="1" hangingPunct="1"/>
            <a:r>
              <a:rPr lang="en-AU" altLang="en-US" dirty="0" smtClean="0"/>
              <a:t>All queries, forum registrations etc. to </a:t>
            </a:r>
            <a:r>
              <a:rPr lang="en-AU" altLang="en-US" dirty="0" smtClean="0">
                <a:hlinkClick r:id="rId3"/>
              </a:rPr>
              <a:t>SAelectricity2015@aer.gov.au</a:t>
            </a:r>
            <a:endParaRPr lang="en-AU" altLang="en-US" dirty="0" smtClean="0"/>
          </a:p>
          <a:p>
            <a:pPr marL="0" indent="0" eaLnBrk="1" hangingPunct="1">
              <a:buNone/>
            </a:pPr>
            <a:endParaRPr lang="en-AU" altLang="en-US" dirty="0" smtClean="0"/>
          </a:p>
        </p:txBody>
      </p:sp>
      <p:pic>
        <p:nvPicPr>
          <p:cNvPr id="28676" name="Picture 3" descr="D10 1334418  AER logo_landscape_RGB 300dpi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738006"/>
              </p:ext>
            </p:extLst>
          </p:nvPr>
        </p:nvGraphicFramePr>
        <p:xfrm>
          <a:off x="467543" y="2780928"/>
          <a:ext cx="8209732" cy="26166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160241"/>
                <a:gridCol w="6049491"/>
              </a:tblGrid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Date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Step</a:t>
                      </a:r>
                      <a:endParaRPr lang="en-AU" dirty="0"/>
                    </a:p>
                  </a:txBody>
                  <a:tcPr/>
                </a:tc>
              </a:tr>
              <a:tr h="493256">
                <a:tc>
                  <a:txBody>
                    <a:bodyPr/>
                    <a:lstStyle/>
                    <a:p>
                      <a:r>
                        <a:rPr lang="en-AU" dirty="0" smtClean="0"/>
                        <a:t>27 May 2015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AER jurisdictional consumer forum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3 July 2015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Submissions on AER preliminary</a:t>
                      </a:r>
                      <a:r>
                        <a:rPr lang="en-AU" baseline="0" dirty="0" smtClean="0"/>
                        <a:t> decision close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3 July 2015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SA Power Networks’ revised proposal</a:t>
                      </a:r>
                      <a:r>
                        <a:rPr lang="en-AU" baseline="0" dirty="0" smtClean="0"/>
                        <a:t> due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24 July 2015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Submissions on SA Power</a:t>
                      </a:r>
                      <a:r>
                        <a:rPr lang="en-AU" baseline="0" dirty="0" smtClean="0"/>
                        <a:t> Networks’ </a:t>
                      </a:r>
                      <a:r>
                        <a:rPr lang="en-AU" dirty="0" smtClean="0"/>
                        <a:t>revised proposal close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31 October 2015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AER releases final</a:t>
                      </a:r>
                      <a:r>
                        <a:rPr lang="en-AU" baseline="0" dirty="0" smtClean="0"/>
                        <a:t> decision for SA Power Networks</a:t>
                      </a:r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530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081D2-10AB-4127-A244-319161C861C7}" type="slidenum">
              <a:rPr lang="en-AU" smtClean="0"/>
              <a:pPr>
                <a:defRPr/>
              </a:pPr>
              <a:t>3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19923" y="476672"/>
            <a:ext cx="8183562" cy="7921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Our preliminary decisions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effectLst/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idx="4294967295"/>
          </p:nvPr>
        </p:nvSpPr>
        <p:spPr>
          <a:xfrm>
            <a:off x="493712" y="1474787"/>
            <a:ext cx="8183563" cy="4475163"/>
          </a:xfrm>
        </p:spPr>
        <p:txBody>
          <a:bodyPr/>
          <a:lstStyle/>
          <a:p>
            <a:pPr eaLnBrk="1" hangingPunct="1"/>
            <a:r>
              <a:rPr lang="en-AU" altLang="en-US" dirty="0" smtClean="0"/>
              <a:t>Our preliminary decision reflects changes to the National Electricity Rules in 2012</a:t>
            </a:r>
          </a:p>
          <a:p>
            <a:pPr eaLnBrk="1" hangingPunct="1"/>
            <a:r>
              <a:rPr lang="en-AU" altLang="en-US" dirty="0" smtClean="0"/>
              <a:t>There are 24 constituent decisions covering revenue, operating and capital allowances, amongst other things </a:t>
            </a:r>
          </a:p>
          <a:p>
            <a:pPr eaLnBrk="1" hangingPunct="1"/>
            <a:r>
              <a:rPr lang="en-AU" altLang="en-US" dirty="0"/>
              <a:t>We set the revenue a business may recover from customers, not its costs</a:t>
            </a:r>
          </a:p>
          <a:p>
            <a:pPr eaLnBrk="1" hangingPunct="1"/>
            <a:r>
              <a:rPr lang="en-AU" altLang="en-US" dirty="0" smtClean="0"/>
              <a:t>Preliminary decision – used to set prices for 2015</a:t>
            </a:r>
            <a:r>
              <a:rPr lang="en-AU" altLang="en-US" dirty="0" smtClean="0">
                <a:latin typeface="Arial"/>
                <a:cs typeface="Arial"/>
              </a:rPr>
              <a:t>−16</a:t>
            </a:r>
          </a:p>
          <a:p>
            <a:pPr marL="0" indent="0" eaLnBrk="1" hangingPunct="1">
              <a:buNone/>
            </a:pPr>
            <a:endParaRPr lang="en-AU" altLang="en-US" dirty="0" smtClean="0">
              <a:latin typeface="Lucida Fax" pitchFamily="18" charset="0"/>
            </a:endParaRPr>
          </a:p>
          <a:p>
            <a:pPr marL="0" indent="0" eaLnBrk="1" hangingPunct="1">
              <a:buNone/>
            </a:pPr>
            <a:endParaRPr lang="en-AU" altLang="en-US" dirty="0" smtClean="0"/>
          </a:p>
        </p:txBody>
      </p:sp>
      <p:pic>
        <p:nvPicPr>
          <p:cNvPr id="20484" name="Picture 3" descr="D10 1334418  AER logo_landscape_RGB 300dpi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081D2-10AB-4127-A244-319161C861C7}" type="slidenum">
              <a:rPr lang="en-AU" smtClean="0"/>
              <a:pPr>
                <a:defRPr/>
              </a:pPr>
              <a:t>4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95536" y="476672"/>
            <a:ext cx="8183562" cy="7191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AER process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effectLst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4294967295"/>
          </p:nvPr>
        </p:nvSpPr>
        <p:spPr>
          <a:xfrm>
            <a:off x="493712" y="1268760"/>
            <a:ext cx="8183563" cy="4546600"/>
          </a:xfrm>
        </p:spPr>
        <p:txBody>
          <a:bodyPr/>
          <a:lstStyle/>
          <a:p>
            <a:pPr eaLnBrk="1" hangingPunct="1"/>
            <a:r>
              <a:rPr lang="en-AU" altLang="en-US" dirty="0" smtClean="0"/>
              <a:t>Some highlights of the AER’s process:</a:t>
            </a:r>
          </a:p>
          <a:p>
            <a:pPr lvl="1" eaLnBrk="1" hangingPunct="1"/>
            <a:r>
              <a:rPr lang="en-AU" altLang="en-US" dirty="0" smtClean="0"/>
              <a:t>This decision implements the AER’s better regulation program </a:t>
            </a:r>
          </a:p>
          <a:p>
            <a:pPr lvl="1" eaLnBrk="1" hangingPunct="1"/>
            <a:r>
              <a:rPr lang="en-AU" altLang="en-US" dirty="0" smtClean="0"/>
              <a:t>Extensive consultation with stakeholders</a:t>
            </a:r>
          </a:p>
          <a:p>
            <a:pPr lvl="1" eaLnBrk="1" hangingPunct="1"/>
            <a:r>
              <a:rPr lang="en-AU" altLang="en-US" dirty="0" smtClean="0"/>
              <a:t>Input from Consumer </a:t>
            </a:r>
            <a:r>
              <a:rPr lang="en-AU" altLang="en-US" dirty="0"/>
              <a:t>Challenge Panel </a:t>
            </a:r>
            <a:r>
              <a:rPr lang="en-AU" altLang="en-US" dirty="0" smtClean="0"/>
              <a:t>Consideration of 31 </a:t>
            </a:r>
            <a:r>
              <a:rPr lang="en-AU" altLang="en-US" dirty="0"/>
              <a:t>submissions on </a:t>
            </a:r>
            <a:r>
              <a:rPr lang="en-AU" altLang="en-US" dirty="0" smtClean="0"/>
              <a:t>SA Power Networks’ proposal</a:t>
            </a:r>
          </a:p>
          <a:p>
            <a:pPr lvl="1" eaLnBrk="1" hangingPunct="1"/>
            <a:r>
              <a:rPr lang="en-AU" altLang="en-US" dirty="0" smtClean="0"/>
              <a:t>Engineering input from AER’s Technical Advisory Group</a:t>
            </a:r>
          </a:p>
          <a:p>
            <a:pPr lvl="1" eaLnBrk="1" hangingPunct="1"/>
            <a:r>
              <a:rPr lang="en-AU" altLang="en-US" dirty="0" smtClean="0"/>
              <a:t>Consultancy input on willingness to pay survey</a:t>
            </a:r>
            <a:endParaRPr lang="en-AU" altLang="en-US" dirty="0"/>
          </a:p>
          <a:p>
            <a:pPr lvl="1" eaLnBrk="1" hangingPunct="1"/>
            <a:endParaRPr lang="en-AU" altLang="en-US" dirty="0" smtClean="0"/>
          </a:p>
          <a:p>
            <a:pPr eaLnBrk="1" hangingPunct="1"/>
            <a:endParaRPr lang="en-AU" altLang="en-US" dirty="0" smtClean="0"/>
          </a:p>
        </p:txBody>
      </p:sp>
      <p:pic>
        <p:nvPicPr>
          <p:cNvPr id="28676" name="Picture 3" descr="D10 1334418  AER logo_landscape_RGB 300dpi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433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081D2-10AB-4127-A244-319161C861C7}" type="slidenum">
              <a:rPr lang="en-AU" smtClean="0"/>
              <a:pPr>
                <a:defRPr/>
              </a:pPr>
              <a:t>5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44215" y="476672"/>
            <a:ext cx="8183562" cy="71913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z="3000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SA Power Networks – total revenue</a:t>
            </a:r>
            <a:endParaRPr lang="en-AU" sz="3000" dirty="0">
              <a:solidFill>
                <a:schemeClr val="accent1">
                  <a:tint val="88000"/>
                  <a:satMod val="150000"/>
                </a:schemeClr>
              </a:solidFill>
              <a:effectLst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4294967295"/>
          </p:nvPr>
        </p:nvSpPr>
        <p:spPr>
          <a:xfrm>
            <a:off x="0" y="1196975"/>
            <a:ext cx="8183563" cy="4752975"/>
          </a:xfrm>
        </p:spPr>
        <p:txBody>
          <a:bodyPr/>
          <a:lstStyle/>
          <a:p>
            <a:pPr marL="347663" lvl="1" indent="0" eaLnBrk="1" hangingPunct="1">
              <a:buNone/>
            </a:pPr>
            <a:r>
              <a:rPr lang="en-AU" sz="1200" b="1" dirty="0" smtClean="0"/>
              <a:t>SA Power Networks’ </a:t>
            </a:r>
            <a:r>
              <a:rPr lang="en-AU" sz="1200" b="1" dirty="0"/>
              <a:t>past total revenue, proposed total revenue and AER preliminary decision revenue allowance ($ million, 2014−15)</a:t>
            </a:r>
            <a:endParaRPr lang="en-AU" sz="1200" dirty="0"/>
          </a:p>
          <a:p>
            <a:pPr lvl="1" eaLnBrk="1" hangingPunct="1"/>
            <a:endParaRPr lang="en-AU" altLang="en-US" dirty="0" smtClean="0">
              <a:latin typeface="Lucida Fax" pitchFamily="18" charset="0"/>
            </a:endParaRPr>
          </a:p>
          <a:p>
            <a:pPr marL="0" indent="0" eaLnBrk="1" hangingPunct="1">
              <a:buNone/>
            </a:pPr>
            <a:endParaRPr lang="en-AU" altLang="en-US" dirty="0" smtClean="0"/>
          </a:p>
        </p:txBody>
      </p:sp>
      <p:pic>
        <p:nvPicPr>
          <p:cNvPr id="21508" name="Picture 3" descr="D10 1334418  AER logo_landscape_RGB 300dpi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cid:image003.png@01D07DC4.0F2EC610"/>
          <p:cNvPicPr/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772816"/>
            <a:ext cx="6624736" cy="41771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081D2-10AB-4127-A244-319161C861C7}" type="slidenum">
              <a:rPr lang="en-AU" smtClean="0"/>
              <a:pPr>
                <a:defRPr/>
              </a:pPr>
              <a:t>6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93713" y="476672"/>
            <a:ext cx="8183562" cy="7191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Indicative bill impact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effectLst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4294967295"/>
          </p:nvPr>
        </p:nvSpPr>
        <p:spPr>
          <a:xfrm>
            <a:off x="0" y="1341438"/>
            <a:ext cx="8183563" cy="4546600"/>
          </a:xfrm>
        </p:spPr>
        <p:txBody>
          <a:bodyPr/>
          <a:lstStyle/>
          <a:p>
            <a:pPr marL="0" indent="0" eaLnBrk="1" hangingPunct="1">
              <a:buNone/>
            </a:pPr>
            <a:endParaRPr lang="en-AU" altLang="en-US" dirty="0" smtClean="0"/>
          </a:p>
          <a:p>
            <a:pPr marL="0" indent="0" eaLnBrk="1" hangingPunct="1">
              <a:buNone/>
            </a:pPr>
            <a:endParaRPr lang="en-AU" altLang="en-US" dirty="0" smtClean="0"/>
          </a:p>
        </p:txBody>
      </p:sp>
      <p:pic>
        <p:nvPicPr>
          <p:cNvPr id="28676" name="Picture 3" descr="D10 1334418  AER logo_landscape_RGB 300dpi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719474"/>
              </p:ext>
            </p:extLst>
          </p:nvPr>
        </p:nvGraphicFramePr>
        <p:xfrm>
          <a:off x="755576" y="2492896"/>
          <a:ext cx="7692548" cy="1502348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827749"/>
                <a:gridCol w="1255424"/>
                <a:gridCol w="1370812"/>
                <a:gridCol w="1369274"/>
                <a:gridCol w="1869289"/>
              </a:tblGrid>
              <a:tr h="1060481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GB" sz="1000" dirty="0" smtClean="0">
                          <a:effectLst/>
                        </a:rPr>
                        <a:t> Network business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GB" sz="1000" dirty="0" smtClean="0">
                          <a:effectLst/>
                        </a:rPr>
                        <a:t>Business proposal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GB" sz="1000" dirty="0" smtClean="0">
                          <a:effectLst/>
                        </a:rPr>
                        <a:t>AER preliminary decision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GB" sz="1000" smtClean="0">
                          <a:effectLst/>
                        </a:rPr>
                        <a:t>Percentage difference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GB" sz="1000" smtClean="0">
                          <a:effectLst/>
                        </a:rPr>
                        <a:t>Expected bill reduction for average household by end of 2015–20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1867">
                <a:tc>
                  <a:txBody>
                    <a:bodyPr/>
                    <a:lstStyle/>
                    <a:p>
                      <a:pPr algn="l">
                        <a:spcAft>
                          <a:spcPts val="1200"/>
                        </a:spcAft>
                      </a:pPr>
                      <a:r>
                        <a:rPr lang="en-GB" sz="1000" dirty="0" smtClean="0">
                          <a:effectLst/>
                        </a:rPr>
                        <a:t>SA Power</a:t>
                      </a:r>
                      <a:r>
                        <a:rPr lang="en-GB" sz="1000" baseline="0" dirty="0" smtClean="0">
                          <a:effectLst/>
                        </a:rPr>
                        <a:t> Networks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n-GB" sz="1000" dirty="0" smtClean="0">
                          <a:effectLst/>
                        </a:rPr>
                        <a:t>$</a:t>
                      </a:r>
                      <a:r>
                        <a:rPr kumimoji="0" lang="en-GB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4745 </a:t>
                      </a:r>
                      <a:r>
                        <a:rPr lang="en-GB" sz="1000" dirty="0" smtClean="0">
                          <a:effectLst/>
                        </a:rPr>
                        <a:t>million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1200"/>
                        </a:spcAft>
                      </a:pPr>
                      <a:r>
                        <a:rPr lang="en-GB" sz="1000" dirty="0" smtClean="0">
                          <a:effectLst/>
                        </a:rPr>
                        <a:t>$3211  million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1200"/>
                        </a:spcAft>
                      </a:pPr>
                      <a:r>
                        <a:rPr lang="en-GB" sz="1000" dirty="0" smtClean="0">
                          <a:effectLst/>
                        </a:rPr>
                        <a:t>-32 per cent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GB" sz="1000" dirty="0" smtClean="0">
                          <a:effectLst/>
                        </a:rPr>
                        <a:t>$</a:t>
                      </a:r>
                      <a:r>
                        <a:rPr kumimoji="0" lang="en-GB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197</a:t>
                      </a:r>
                      <a:endParaRPr lang="en-A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762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DC5BD-99C5-4F60-B691-93E8C5653E09}" type="slidenum">
              <a:rPr lang="en-AU" smtClean="0"/>
              <a:pPr>
                <a:defRPr/>
              </a:pPr>
              <a:t>7</a:t>
            </a:fld>
            <a:endParaRPr lang="en-AU"/>
          </a:p>
        </p:txBody>
      </p:sp>
      <p:pic>
        <p:nvPicPr>
          <p:cNvPr id="1026" name="Picture 2" descr="Image outlining the bulding block model. The table's contents were described in the previous paragraph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8787" y="1700808"/>
            <a:ext cx="6120680" cy="4077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67544" y="400310"/>
            <a:ext cx="8183562" cy="719138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FF8D3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9pPr>
            <a:extLst/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AU" sz="3200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AER approach – building blocks</a:t>
            </a:r>
            <a:endParaRPr lang="en-AU" sz="3200" dirty="0">
              <a:solidFill>
                <a:schemeClr val="accent1">
                  <a:tint val="88000"/>
                  <a:satMod val="1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2513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081D2-10AB-4127-A244-319161C861C7}" type="slidenum">
              <a:rPr lang="en-AU" smtClean="0"/>
              <a:pPr>
                <a:defRPr/>
              </a:pPr>
              <a:t>8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71075" y="404664"/>
            <a:ext cx="8183562" cy="71913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z="3000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SA Power Networks – building blocks</a:t>
            </a:r>
            <a:endParaRPr lang="en-AU" sz="3000" dirty="0">
              <a:solidFill>
                <a:schemeClr val="accent1">
                  <a:tint val="88000"/>
                  <a:satMod val="150000"/>
                </a:schemeClr>
              </a:solidFill>
              <a:effectLst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4294967295"/>
          </p:nvPr>
        </p:nvSpPr>
        <p:spPr>
          <a:xfrm>
            <a:off x="485608" y="1196752"/>
            <a:ext cx="8183563" cy="45466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AU" sz="1200" b="1" dirty="0"/>
              <a:t>AER's preliminary decision and </a:t>
            </a:r>
            <a:r>
              <a:rPr lang="en-AU" sz="1200" b="1" dirty="0" smtClean="0"/>
              <a:t>SA Power Networks’ </a:t>
            </a:r>
            <a:r>
              <a:rPr lang="en-AU" sz="1200" b="1" dirty="0"/>
              <a:t>proposed annual building block costs ($ million 2014−15)</a:t>
            </a:r>
          </a:p>
          <a:p>
            <a:pPr marL="0" indent="0" eaLnBrk="1" hangingPunct="1">
              <a:buNone/>
            </a:pPr>
            <a:endParaRPr lang="en-AU" altLang="en-US" dirty="0" smtClean="0"/>
          </a:p>
          <a:p>
            <a:pPr marL="0" indent="0" eaLnBrk="1" hangingPunct="1">
              <a:buNone/>
            </a:pPr>
            <a:endParaRPr lang="en-AU" altLang="en-US" dirty="0" smtClean="0"/>
          </a:p>
        </p:txBody>
      </p:sp>
      <p:pic>
        <p:nvPicPr>
          <p:cNvPr id="24580" name="Picture 3" descr="D10 1334418  AER logo_landscape_RGB 300dpi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897696"/>
            <a:ext cx="7344816" cy="40522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081D2-10AB-4127-A244-319161C861C7}" type="slidenum">
              <a:rPr lang="en-AU" smtClean="0"/>
              <a:pPr>
                <a:defRPr/>
              </a:pPr>
              <a:t>9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93713" y="548680"/>
            <a:ext cx="8183562" cy="7191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Rate of return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effectLst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4294967295"/>
          </p:nvPr>
        </p:nvSpPr>
        <p:spPr>
          <a:xfrm>
            <a:off x="0" y="1341438"/>
            <a:ext cx="8183563" cy="4546600"/>
          </a:xfrm>
        </p:spPr>
        <p:txBody>
          <a:bodyPr/>
          <a:lstStyle/>
          <a:p>
            <a:pPr marL="0" indent="0" eaLnBrk="1" hangingPunct="1">
              <a:buNone/>
            </a:pPr>
            <a:endParaRPr lang="en-AU" altLang="en-US" dirty="0" smtClean="0"/>
          </a:p>
          <a:p>
            <a:pPr marL="0" indent="0" eaLnBrk="1" hangingPunct="1">
              <a:buNone/>
            </a:pPr>
            <a:endParaRPr lang="en-AU" altLang="en-US" dirty="0" smtClean="0"/>
          </a:p>
        </p:txBody>
      </p:sp>
      <p:pic>
        <p:nvPicPr>
          <p:cNvPr id="28676" name="Picture 3" descr="D10 1334418  AER logo_landscape_RGB 300dpi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9945910"/>
              </p:ext>
            </p:extLst>
          </p:nvPr>
        </p:nvGraphicFramePr>
        <p:xfrm>
          <a:off x="611560" y="1916832"/>
          <a:ext cx="7906449" cy="2664296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2649865"/>
                <a:gridCol w="1728192"/>
                <a:gridCol w="1728192"/>
                <a:gridCol w="1800200"/>
              </a:tblGrid>
              <a:tr h="959086"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  <a:buFont typeface="Arial"/>
                        <a:buChar char="%1"/>
                      </a:pPr>
                      <a:r>
                        <a:rPr lang="en-AU" sz="1200" dirty="0">
                          <a:effectLst/>
                        </a:rPr>
                        <a:t> </a:t>
                      </a:r>
                      <a:endParaRPr lang="en-AU" sz="12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AER decision</a:t>
                      </a:r>
                    </a:p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2010–15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SAPN's </a:t>
                      </a:r>
                      <a:r>
                        <a:rPr lang="en-AU" sz="1200" dirty="0" smtClean="0">
                          <a:effectLst/>
                        </a:rPr>
                        <a:t>proposal 2015–16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AER preliminary </a:t>
                      </a:r>
                      <a:r>
                        <a:rPr lang="en-AU" sz="1200" dirty="0" smtClean="0">
                          <a:effectLst/>
                        </a:rPr>
                        <a:t>decision</a:t>
                      </a:r>
                      <a:endParaRPr lang="en-AU" sz="1200" dirty="0">
                        <a:effectLst/>
                      </a:endParaRPr>
                    </a:p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2015–20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3782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</a:rPr>
                        <a:t>Nominal risk free rate (return on equity</a:t>
                      </a:r>
                      <a:r>
                        <a:rPr lang="en-AU" sz="1200" dirty="0" smtClean="0">
                          <a:effectLst/>
                        </a:rPr>
                        <a:t>)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5.89%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>
                          <a:effectLst/>
                        </a:rPr>
                        <a:t>3.43%</a:t>
                      </a:r>
                      <a:endParaRPr lang="en-A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>
                          <a:effectLst/>
                        </a:rPr>
                        <a:t>2.55%</a:t>
                      </a:r>
                      <a:endParaRPr lang="en-A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3782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</a:rPr>
                        <a:t>Nominal post–tax return on equity 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11.09%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10.45%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7.1%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3782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</a:rPr>
                        <a:t>Nominal pre–tax return on debt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8.87%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5.74%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4.35%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3864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600"/>
                        </a:spcAft>
                      </a:pPr>
                      <a:r>
                        <a:rPr lang="en-AU" sz="1200" dirty="0">
                          <a:effectLst/>
                        </a:rPr>
                        <a:t>Nominal vanilla WACC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>
                          <a:effectLst/>
                        </a:rPr>
                        <a:t>9.76%</a:t>
                      </a:r>
                      <a:endParaRPr lang="en-AU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7.62%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AU" sz="1200" dirty="0">
                          <a:effectLst/>
                        </a:rPr>
                        <a:t>5.45%</a:t>
                      </a:r>
                      <a:endParaRPr lang="en-AU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547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963</Words>
  <Application>Microsoft Office PowerPoint</Application>
  <PresentationFormat>On-screen Show (4:3)</PresentationFormat>
  <Paragraphs>257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Aspect</vt:lpstr>
      <vt:lpstr>Australian Energy Regulator</vt:lpstr>
      <vt:lpstr>Today’s agenda</vt:lpstr>
      <vt:lpstr>Our preliminary decisions</vt:lpstr>
      <vt:lpstr>AER process</vt:lpstr>
      <vt:lpstr>SA Power Networks – total revenue</vt:lpstr>
      <vt:lpstr>Indicative bill impact</vt:lpstr>
      <vt:lpstr>PowerPoint Presentation</vt:lpstr>
      <vt:lpstr>SA Power Networks – building blocks</vt:lpstr>
      <vt:lpstr>Rate of return</vt:lpstr>
      <vt:lpstr>Rate of return parameters</vt:lpstr>
      <vt:lpstr>Cost of debt - trailing average</vt:lpstr>
      <vt:lpstr>Depreciation – return of capital</vt:lpstr>
      <vt:lpstr>PowerPoint Presentation</vt:lpstr>
      <vt:lpstr>SA Power Networks - opex</vt:lpstr>
      <vt:lpstr>PowerPoint Presentation</vt:lpstr>
      <vt:lpstr>PowerPoint Presentation</vt:lpstr>
      <vt:lpstr>SA Power Networks - capex</vt:lpstr>
      <vt:lpstr>PowerPoint Presentation</vt:lpstr>
      <vt:lpstr>PowerPoint Presentation</vt:lpstr>
      <vt:lpstr>Metering services in SA</vt:lpstr>
      <vt:lpstr>PowerPoint Presentation</vt:lpstr>
      <vt:lpstr>Next steps in SA reset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2015-05-14T01:24:52Z</dcterms:created>
  <dcterms:modified xsi:type="dcterms:W3CDTF">2015-05-14T01:25:25Z</dcterms:modified>
</cp:coreProperties>
</file>