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432" r:id="rId3"/>
    <p:sldId id="412" r:id="rId4"/>
    <p:sldId id="440" r:id="rId5"/>
    <p:sldId id="442" r:id="rId6"/>
    <p:sldId id="443" r:id="rId7"/>
    <p:sldId id="444" r:id="rId8"/>
    <p:sldId id="441" r:id="rId9"/>
    <p:sldId id="439" r:id="rId10"/>
    <p:sldId id="445" r:id="rId11"/>
    <p:sldId id="446" r:id="rId12"/>
    <p:sldId id="447" r:id="rId13"/>
    <p:sldId id="429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lbenkoglu, Arek" initials="GA" lastIdx="5" clrIdx="0"/>
  <p:cmAuthor id="1" name="Ley, Andrew" initials="AL" lastIdx="1" clrIdx="1"/>
  <p:cmAuthor id="2" name="Simpson, Matthew" initials="SM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3" autoAdjust="0"/>
    <p:restoredTop sz="74472" autoAdjust="0"/>
  </p:normalViewPr>
  <p:slideViewPr>
    <p:cSldViewPr>
      <p:cViewPr>
        <p:scale>
          <a:sx n="50" d="100"/>
          <a:sy n="50" d="100"/>
        </p:scale>
        <p:origin x="-10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E4159-CE20-413E-9B07-ACE4F64C55E2}" type="datetimeFigureOut">
              <a:rPr lang="en-AU" smtClean="0"/>
              <a:t>11/08/2017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8C70E-89B7-4B02-A3E9-58C166A341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908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4051403-A436-4F2A-B1C8-4B696E1CB9B2}" type="datetimeFigureOut">
              <a:rPr lang="en-AU" smtClean="0"/>
              <a:t>11/08/2017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AF66243-849D-4135-AFDB-B43F162EC1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749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243-849D-4135-AFDB-B43F162EC11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22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2EF6-7046-1848-946D-092564ACE93F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98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E51-9F3E-F945-824D-3D163DEA98FA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324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D3C6-D3C5-4241-9F8E-9A995791D1A1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83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3350-7DB8-494D-AB1E-FD2FB0753804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517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1BDF-2049-BE4B-9417-5364E42667D3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896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B60A-E4AC-E641-A404-C488FC93F95D}" type="datetime1">
              <a:rPr lang="en-AU" smtClean="0"/>
              <a:t>11/08/2017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148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5939-A74D-3E48-AAF8-BDCD4DBE7A14}" type="datetime1">
              <a:rPr lang="en-AU" smtClean="0"/>
              <a:t>11/08/2017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73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E7F-CBEC-A244-8F43-89DD82A375EB}" type="datetime1">
              <a:rPr lang="en-AU" smtClean="0"/>
              <a:t>11/08/2017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57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30D6-205D-C64C-8C52-ACB91584B819}" type="datetime1">
              <a:rPr lang="en-AU" smtClean="0"/>
              <a:t>11/08/2017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53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7055-981A-8D4E-BDCC-A1A986E37E80}" type="datetime1">
              <a:rPr lang="en-AU" smtClean="0"/>
              <a:t>11/08/2017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38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9261-C1FA-AE4F-AF60-FF876BE4350E}" type="datetime1">
              <a:rPr lang="en-AU" smtClean="0"/>
              <a:t>11/08/2017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92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95B0F-C00D-B346-AD12-051150A90700}" type="datetime1">
              <a:rPr lang="en-AU" smtClean="0"/>
              <a:t>11/08/2017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CD6C-4DF3-462B-98C9-D3173A1682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71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2000" b="1" dirty="0" smtClean="0"/>
          </a:p>
          <a:p>
            <a:pPr algn="ctr"/>
            <a:endParaRPr lang="en-AU" sz="2000" b="1" dirty="0" smtClean="0"/>
          </a:p>
          <a:p>
            <a:pPr algn="ctr"/>
            <a:endParaRPr lang="en-AU" sz="2000" b="1" dirty="0"/>
          </a:p>
          <a:p>
            <a:pPr algn="ctr"/>
            <a:r>
              <a:rPr lang="en-AU" sz="6000" b="1" dirty="0" smtClean="0"/>
              <a:t>AER INFLATION REVIEW</a:t>
            </a:r>
          </a:p>
          <a:p>
            <a:pPr algn="ctr"/>
            <a:endParaRPr lang="en-AU" sz="2000" b="1" dirty="0" smtClean="0"/>
          </a:p>
          <a:p>
            <a:pPr algn="ctr"/>
            <a:endParaRPr lang="en-AU" sz="2000" b="1" dirty="0" smtClean="0"/>
          </a:p>
          <a:p>
            <a:pPr algn="ctr"/>
            <a:r>
              <a:rPr lang="en-AU" sz="4000" b="1" dirty="0" smtClean="0"/>
              <a:t>Technical Workshop</a:t>
            </a:r>
          </a:p>
          <a:p>
            <a:pPr algn="ctr"/>
            <a:endParaRPr lang="en-AU" sz="2000" b="1" dirty="0" smtClean="0"/>
          </a:p>
          <a:p>
            <a:pPr algn="ctr"/>
            <a:endParaRPr lang="en-AU" sz="2000" b="1" dirty="0"/>
          </a:p>
          <a:p>
            <a:pPr algn="ctr"/>
            <a:endParaRPr lang="en-AU" sz="2000" b="1" dirty="0"/>
          </a:p>
          <a:p>
            <a:pPr algn="ctr"/>
            <a:r>
              <a:rPr lang="en-AU" sz="3200" b="1" dirty="0" smtClean="0"/>
              <a:t>9 August 2017</a:t>
            </a:r>
            <a:endParaRPr lang="en-AU" sz="3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8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Common framework proposed by the AER: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Address RFM/PTRM/Pricing processes across multiple five year regulatory control periods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Include return on capital / return of capital (but not opex/tax/revenue adjustments)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Set WACC (not separate debt/equity), and calculate NPV in real terms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Capex $1000 in year 0, $100 in years 1-10, all with 30 year life, real straight line depreciation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8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Core scenarios proposed by the AER: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Nominal WACC of 7.62%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Expected inflation is 2.50%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Implied real WACC is therefore 5.00%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AU" sz="2800" dirty="0"/>
          </a:p>
          <a:p>
            <a:r>
              <a:rPr lang="en-AU" sz="2800" dirty="0" smtClean="0"/>
              <a:t>Scenario 1: Actual inflation is 2.50%</a:t>
            </a:r>
          </a:p>
          <a:p>
            <a:r>
              <a:rPr lang="en-AU" sz="2800" dirty="0" smtClean="0"/>
              <a:t>Scenario 2: Actual inflation is 1.50%</a:t>
            </a:r>
          </a:p>
          <a:p>
            <a:r>
              <a:rPr lang="en-AU" sz="2800" dirty="0" smtClean="0"/>
              <a:t>Scenario 3: Actual inflation is 3.50%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798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Final questions: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What happens to revenue when actual inflation differs from expected inflation?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Do the models (PTRM/Pricing/RFM) achieve the intended inflation outcomes?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484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13</a:t>
            </a:fld>
            <a:endParaRPr lang="en-A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workshop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9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pPr algn="ctr"/>
            <a:r>
              <a:rPr lang="en-AU" sz="4000" dirty="0" smtClean="0"/>
              <a:t>Key issues from submissions</a:t>
            </a:r>
          </a:p>
          <a:p>
            <a:pPr algn="ctr"/>
            <a:r>
              <a:rPr lang="en-AU" sz="4000" b="1" dirty="0" smtClean="0"/>
              <a:t>Ben Stonehouse, AER</a:t>
            </a:r>
          </a:p>
          <a:p>
            <a:endParaRPr lang="en-AU" sz="2000" dirty="0"/>
          </a:p>
          <a:p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9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Question 1: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Which is the more important issue?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3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1043608" y="2564904"/>
            <a:ext cx="3024337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Issue 1</a:t>
            </a:r>
          </a:p>
          <a:p>
            <a:pPr algn="ctr"/>
            <a:endParaRPr lang="en-AU" sz="1600" b="1" dirty="0">
              <a:solidFill>
                <a:schemeClr val="tx1"/>
              </a:solidFill>
            </a:endParaRPr>
          </a:p>
          <a:p>
            <a:pPr algn="ctr"/>
            <a:r>
              <a:rPr lang="en-AU" sz="2800" b="1" dirty="0" smtClean="0">
                <a:solidFill>
                  <a:schemeClr val="tx1"/>
                </a:solidFill>
              </a:rPr>
              <a:t>What is the best method for estimating inflation?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8063" y="2564904"/>
            <a:ext cx="3024337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Issue 2</a:t>
            </a:r>
          </a:p>
          <a:p>
            <a:pPr algn="ctr"/>
            <a:endParaRPr lang="en-AU" sz="1600" b="1" dirty="0">
              <a:solidFill>
                <a:schemeClr val="tx1"/>
              </a:solidFill>
            </a:endParaRPr>
          </a:p>
          <a:p>
            <a:pPr algn="ctr"/>
            <a:r>
              <a:rPr lang="en-AU" sz="2800" b="1" dirty="0" smtClean="0">
                <a:solidFill>
                  <a:schemeClr val="tx1"/>
                </a:solidFill>
              </a:rPr>
              <a:t>What happens in the models when we update for actual inflation?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Question 2: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What type of return should we target?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4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1043608" y="2564904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</a:t>
            </a:r>
            <a:r>
              <a:rPr lang="en-AU" sz="2800" b="1" dirty="0" smtClean="0">
                <a:solidFill>
                  <a:schemeClr val="tx1"/>
                </a:solidFill>
              </a:rPr>
              <a:t>real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dirty="0" smtClean="0">
                <a:solidFill>
                  <a:schemeClr val="tx1"/>
                </a:solidFill>
              </a:rPr>
              <a:t>WACC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0243" y="2564904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</a:t>
            </a:r>
            <a:r>
              <a:rPr lang="en-AU" sz="2800" b="1" dirty="0" smtClean="0">
                <a:solidFill>
                  <a:schemeClr val="tx1"/>
                </a:solidFill>
              </a:rPr>
              <a:t>nominal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dirty="0" smtClean="0">
                <a:solidFill>
                  <a:schemeClr val="tx1"/>
                </a:solidFill>
              </a:rPr>
              <a:t>WACC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5</a:t>
            </a:fld>
            <a:endParaRPr lang="en-A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workshop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0" y="2970933"/>
            <a:ext cx="7525766" cy="297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1559" y="798810"/>
            <a:ext cx="823129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r>
              <a:rPr lang="en-AU" sz="2800" dirty="0" smtClean="0"/>
              <a:t>Simple example with: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/>
              <a:t>Initial nominal WACC of 7.6%</a:t>
            </a:r>
            <a:endParaRPr lang="en-AU" sz="2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Expected inflation 2.5%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/>
              <a:t>I</a:t>
            </a:r>
            <a:r>
              <a:rPr lang="en-AU" sz="2800" dirty="0" smtClean="0"/>
              <a:t>nitial real WACC of 5.0%</a:t>
            </a:r>
          </a:p>
        </p:txBody>
      </p:sp>
    </p:spTree>
    <p:extLst>
      <p:ext uri="{BB962C8B-B14F-4D97-AF65-F5344CB8AC3E}">
        <p14:creationId xmlns:p14="http://schemas.microsoft.com/office/powerpoint/2010/main" val="34310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6</a:t>
            </a:fld>
            <a:endParaRPr lang="en-A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workshop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94" y="1263177"/>
            <a:ext cx="5638801" cy="223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95" y="3918179"/>
            <a:ext cx="5818585" cy="230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98256" y="818802"/>
            <a:ext cx="8231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Low actual inflation - if we target real WACC:</a:t>
            </a:r>
            <a:endParaRPr lang="en-A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88012" y="3441580"/>
            <a:ext cx="8231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Low actual inflation - if we target nominal WACC:</a:t>
            </a: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9397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95" y="1217340"/>
            <a:ext cx="5759245" cy="228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94" y="3868375"/>
            <a:ext cx="5928183" cy="235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7</a:t>
            </a:fld>
            <a:endParaRPr lang="en-A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workshop</a:t>
            </a:r>
            <a:endParaRPr kumimoji="0" lang="en-AU" altLang="en-US" sz="30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256" y="818802"/>
            <a:ext cx="8231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High actual inflation - if we target real WACC:</a:t>
            </a:r>
            <a:endParaRPr lang="en-A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88012" y="3441580"/>
            <a:ext cx="8231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High actual inflation - if we target nominal WACC:</a:t>
            </a: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36720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Question 3: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What level of return should we target?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8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1043608" y="2564904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real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b="1" dirty="0" smtClean="0">
                <a:solidFill>
                  <a:schemeClr val="tx1"/>
                </a:solidFill>
              </a:rPr>
              <a:t>WACC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0243" y="2564904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nominal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b="1" dirty="0" smtClean="0">
                <a:solidFill>
                  <a:schemeClr val="tx1"/>
                </a:solidFill>
              </a:rPr>
              <a:t>WACC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3608" y="4133622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real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b="1" dirty="0" smtClean="0">
                <a:solidFill>
                  <a:schemeClr val="tx1"/>
                </a:solidFill>
              </a:rPr>
              <a:t>return on equity</a:t>
            </a:r>
            <a:endParaRPr lang="en-AU" sz="2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20243" y="4133622"/>
            <a:ext cx="3456384" cy="15687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chemeClr val="tx1"/>
                </a:solidFill>
              </a:rPr>
              <a:t>Target nominal</a:t>
            </a:r>
            <a:r>
              <a:rPr lang="en-AU" sz="2800" dirty="0">
                <a:solidFill>
                  <a:schemeClr val="tx1"/>
                </a:solidFill>
              </a:rPr>
              <a:t/>
            </a:r>
            <a:br>
              <a:rPr lang="en-AU" sz="2800" dirty="0">
                <a:solidFill>
                  <a:schemeClr val="tx1"/>
                </a:solidFill>
              </a:rPr>
            </a:br>
            <a:r>
              <a:rPr lang="en-AU" sz="2800" b="1" dirty="0" smtClean="0">
                <a:solidFill>
                  <a:schemeClr val="tx1"/>
                </a:solidFill>
              </a:rPr>
              <a:t>return on equity</a:t>
            </a:r>
            <a:endParaRPr lang="en-A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4953" y="108491"/>
            <a:ext cx="8457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/>
            <a:r>
              <a:rPr lang="en-AU" altLang="en-US" sz="3000" b="1" dirty="0">
                <a:solidFill>
                  <a:schemeClr val="accent6"/>
                </a:solidFill>
                <a:latin typeface="+mj-lt"/>
                <a:cs typeface="Gautami" pitchFamily="2"/>
              </a:rPr>
              <a:t>Inflation review – Technical </a:t>
            </a:r>
            <a:r>
              <a:rPr lang="en-AU" altLang="en-US" sz="3000" b="1" dirty="0" smtClean="0">
                <a:solidFill>
                  <a:schemeClr val="accent6"/>
                </a:solidFill>
                <a:latin typeface="+mj-lt"/>
                <a:cs typeface="Gautami" pitchFamily="2"/>
              </a:rPr>
              <a:t>workshop</a:t>
            </a:r>
            <a:endParaRPr lang="en-AU" altLang="en-US" sz="3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70065" y="39181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utami" pitchFamily="2"/>
              </a:rPr>
              <a:t> </a:t>
            </a:r>
            <a:endParaRPr kumimoji="0" lang="en-AU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798810"/>
            <a:ext cx="823129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 smtClean="0"/>
          </a:p>
          <a:p>
            <a:endParaRPr lang="en-AU" sz="2000" dirty="0"/>
          </a:p>
          <a:p>
            <a:r>
              <a:rPr lang="en-AU" sz="2800" dirty="0" smtClean="0"/>
              <a:t>Question 4: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How long is the relevant time frame?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Single regulatory control period or many regulatory control periods?</a:t>
            </a:r>
            <a:endParaRPr lang="en-AU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5CD6C-4DF3-462B-98C9-D3173A1682D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66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7685</TotalTime>
  <Words>407</Words>
  <Application>Microsoft Office PowerPoint</Application>
  <PresentationFormat>On-screen Show (4:3)</PresentationFormat>
  <Paragraphs>130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assessing efficiency of base opex</dc:title>
  <dc:creator>Roberts, Sebastian</dc:creator>
  <cp:lastModifiedBy>Paloni, Sarah</cp:lastModifiedBy>
  <cp:revision>381</cp:revision>
  <cp:lastPrinted>2016-01-29T02:39:14Z</cp:lastPrinted>
  <dcterms:created xsi:type="dcterms:W3CDTF">2014-10-23T05:41:10Z</dcterms:created>
  <dcterms:modified xsi:type="dcterms:W3CDTF">2017-08-11T04:47:52Z</dcterms:modified>
</cp:coreProperties>
</file>