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9" r:id="rId4"/>
    <p:sldId id="266" r:id="rId5"/>
    <p:sldId id="264" r:id="rId6"/>
    <p:sldId id="262" r:id="rId7"/>
    <p:sldId id="263" r:id="rId8"/>
    <p:sldId id="267" r:id="rId9"/>
    <p:sldId id="270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6DBCCC-DAE6-4F46-AE2D-7D7A44711586}">
          <p14:sldIdLst>
            <p14:sldId id="259"/>
            <p14:sldId id="260"/>
            <p14:sldId id="269"/>
            <p14:sldId id="266"/>
            <p14:sldId id="264"/>
            <p14:sldId id="262"/>
            <p14:sldId id="263"/>
            <p14:sldId id="267"/>
            <p14:sldId id="270"/>
            <p14:sldId id="265"/>
            <p14:sldId id="268"/>
          </p14:sldIdLst>
        </p14:section>
        <p14:section name="Untitled Section" id="{17A728B5-0D27-4A01-A1E6-1018E600AC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sowski, Shari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D631"/>
    <a:srgbClr val="4F2D7F"/>
    <a:srgbClr val="DC5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5" autoAdjust="0"/>
    <p:restoredTop sz="94660"/>
  </p:normalViewPr>
  <p:slideViewPr>
    <p:cSldViewPr>
      <p:cViewPr varScale="1">
        <p:scale>
          <a:sx n="109" d="100"/>
          <a:sy n="109" d="100"/>
        </p:scale>
        <p:origin x="18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1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23E1-EC3A-4716-AD5E-1819149564C8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DED9-0B76-4814-8107-559A135C20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636912"/>
            <a:ext cx="6480720" cy="1368152"/>
          </a:xfrm>
        </p:spPr>
        <p:txBody>
          <a:bodyPr anchor="ctr" anchorCtr="0"/>
          <a:lstStyle>
            <a:lvl1pPr>
              <a:defRPr sz="40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1680" y="4149080"/>
            <a:ext cx="5464696" cy="6480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or speaker name</a:t>
            </a:r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48376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32240" y="5733256"/>
            <a:ext cx="0" cy="72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804248" y="59399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aer.gov.au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92275" y="4941888"/>
            <a:ext cx="3671888" cy="6477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baseline="0">
                <a:solidFill>
                  <a:srgbClr val="00000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AU" dirty="0" smtClean="0"/>
              <a:t>Click to add Date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72457"/>
            <a:ext cx="2304256" cy="547846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 rotWithShape="1">
          <a:blip r:embed="rId3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 b="41813"/>
          <a:stretch/>
        </p:blipFill>
        <p:spPr>
          <a:xfrm>
            <a:off x="683568" y="1052736"/>
            <a:ext cx="1137140" cy="68872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9552" y="6309240"/>
            <a:ext cx="1584176" cy="28811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fld id="{764AC080-8EDB-4C95-A3E3-5154D1DE47EE}" type="slidenum">
              <a:rPr lang="en-AU" smtClean="0">
                <a:solidFill>
                  <a:schemeClr val="accent2">
                    <a:lumMod val="75000"/>
                  </a:schemeClr>
                </a:solidFill>
              </a:rPr>
              <a:t>‹#›</a:t>
            </a:fld>
            <a:endParaRPr lang="en-A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2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68312" y="1557338"/>
            <a:ext cx="8208143" cy="4535958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0000"/>
                </a:solidFill>
                <a:latin typeface="+mn-lt"/>
              </a:defRPr>
            </a:lvl1pPr>
            <a:lvl2pPr>
              <a:defRPr sz="2800" baseline="0">
                <a:solidFill>
                  <a:srgbClr val="000000"/>
                </a:solidFill>
              </a:defRPr>
            </a:lvl2pPr>
            <a:lvl3pPr>
              <a:defRPr sz="2800" baseline="0">
                <a:solidFill>
                  <a:srgbClr val="000000"/>
                </a:solidFill>
              </a:defRPr>
            </a:lvl3pPr>
            <a:lvl4pPr>
              <a:defRPr sz="2800" baseline="0">
                <a:solidFill>
                  <a:srgbClr val="000000"/>
                </a:solidFill>
              </a:defRPr>
            </a:lvl4pPr>
            <a:lvl5pPr>
              <a:defRPr sz="28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58800"/>
            <a:ext cx="4038600" cy="453600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0000"/>
                </a:solidFill>
                <a:latin typeface="+mn-lt"/>
              </a:defRPr>
            </a:lvl1pPr>
            <a:lvl2pPr>
              <a:defRPr sz="2800" baseline="0">
                <a:solidFill>
                  <a:srgbClr val="000000"/>
                </a:solidFill>
              </a:defRPr>
            </a:lvl2pPr>
            <a:lvl3pPr>
              <a:defRPr sz="2800" baseline="0">
                <a:solidFill>
                  <a:srgbClr val="000000"/>
                </a:solidFill>
              </a:defRPr>
            </a:lvl3pPr>
            <a:lvl4pPr>
              <a:defRPr sz="2800" baseline="0">
                <a:solidFill>
                  <a:srgbClr val="000000"/>
                </a:solidFill>
              </a:defRPr>
            </a:lvl4pPr>
            <a:lvl5pPr>
              <a:defRPr sz="2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8800"/>
            <a:ext cx="4038600" cy="453650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  <a:latin typeface="+mn-lt"/>
              </a:defRPr>
            </a:lvl1pPr>
            <a:lvl2pPr>
              <a:defRPr sz="2800" baseline="0">
                <a:solidFill>
                  <a:srgbClr val="000000"/>
                </a:solidFill>
              </a:defRPr>
            </a:lvl2pPr>
            <a:lvl3pPr>
              <a:defRPr sz="2800" baseline="0">
                <a:solidFill>
                  <a:srgbClr val="000000"/>
                </a:solidFill>
              </a:defRPr>
            </a:lvl3pPr>
            <a:lvl4pPr>
              <a:defRPr sz="2800" baseline="0">
                <a:solidFill>
                  <a:srgbClr val="000000"/>
                </a:solidFill>
              </a:defRPr>
            </a:lvl4pPr>
            <a:lvl5pPr>
              <a:defRPr sz="2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88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81642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880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81642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547200"/>
            <a:ext cx="8208000" cy="867600"/>
          </a:xfrm>
        </p:spPr>
        <p:txBody>
          <a:bodyPr anchor="ctr" anchorCtr="0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556792"/>
            <a:ext cx="5111750" cy="4536504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00" y="1558799"/>
            <a:ext cx="3008313" cy="4536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Click to edit Master subtitle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41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80312" y="6318652"/>
            <a:ext cx="0" cy="36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2320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2"/>
                </a:solidFill>
              </a:rPr>
              <a:t>aer.gov.au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39552" y="6309240"/>
            <a:ext cx="1584176" cy="28811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fld id="{764AC080-8EDB-4C95-A3E3-5154D1DE47EE}" type="slidenum">
              <a:rPr lang="en-AU" smtClean="0">
                <a:solidFill>
                  <a:schemeClr val="accent2">
                    <a:lumMod val="75000"/>
                  </a:schemeClr>
                </a:solidFill>
              </a:rPr>
              <a:t>‹#›</a:t>
            </a:fld>
            <a:endParaRPr lang="en-A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800" kern="1200" baseline="0">
          <a:solidFill>
            <a:srgbClr val="000000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8064896" cy="20162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 smtClean="0"/>
              <a:t>AEMO </a:t>
            </a:r>
            <a:r>
              <a:rPr lang="en-AU" dirty="0" smtClean="0"/>
              <a:t>transmission </a:t>
            </a:r>
            <a:r>
              <a:rPr lang="en-AU" dirty="0" smtClean="0"/>
              <a:t>determination </a:t>
            </a:r>
            <a:r>
              <a:rPr lang="en-AU" dirty="0" smtClean="0"/>
              <a:t>2022-27:</a:t>
            </a:r>
            <a:r>
              <a:rPr lang="en-AU" dirty="0"/>
              <a:t/>
            </a:r>
            <a:br>
              <a:rPr lang="en-AU" dirty="0"/>
            </a:b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6480720" cy="648072"/>
          </a:xfrm>
        </p:spPr>
        <p:txBody>
          <a:bodyPr>
            <a:normAutofit/>
          </a:bodyPr>
          <a:lstStyle/>
          <a:p>
            <a:r>
              <a:rPr lang="en-AU" dirty="0" smtClean="0"/>
              <a:t>Public </a:t>
            </a:r>
            <a:r>
              <a:rPr lang="en-AU" dirty="0" smtClean="0"/>
              <a:t>forum</a:t>
            </a:r>
            <a:endParaRPr lang="en-AU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568" y="5301208"/>
            <a:ext cx="3671888" cy="647700"/>
          </a:xfrm>
        </p:spPr>
        <p:txBody>
          <a:bodyPr/>
          <a:lstStyle/>
          <a:p>
            <a:r>
              <a:rPr lang="en-AU" dirty="0" smtClean="0"/>
              <a:t>29 June 2021</a:t>
            </a: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3351539"/>
            <a:ext cx="8064896" cy="1080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AU" sz="3600" dirty="0" smtClean="0"/>
              <a:t>Victorian transmission pricing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4596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dates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Submissions close: </a:t>
            </a:r>
            <a:r>
              <a:rPr lang="en-AU" b="1" dirty="0" smtClean="0"/>
              <a:t>27 July 2021</a:t>
            </a:r>
          </a:p>
          <a:p>
            <a:endParaRPr lang="en-AU" dirty="0" smtClean="0"/>
          </a:p>
          <a:p>
            <a:r>
              <a:rPr lang="en-AU" dirty="0" smtClean="0"/>
              <a:t>Draft decision: </a:t>
            </a:r>
            <a:r>
              <a:rPr lang="en-AU" b="1" dirty="0" smtClean="0"/>
              <a:t>September 2021</a:t>
            </a:r>
          </a:p>
          <a:p>
            <a:endParaRPr lang="en-AU" dirty="0" smtClean="0"/>
          </a:p>
          <a:p>
            <a:r>
              <a:rPr lang="en-AU" dirty="0" smtClean="0"/>
              <a:t>Predetermination conference: </a:t>
            </a:r>
            <a:r>
              <a:rPr lang="en-AU" b="1" dirty="0" smtClean="0"/>
              <a:t>October 2021</a:t>
            </a:r>
          </a:p>
          <a:p>
            <a:endParaRPr lang="en-AU" dirty="0" smtClean="0"/>
          </a:p>
          <a:p>
            <a:r>
              <a:rPr lang="en-AU" dirty="0" smtClean="0"/>
              <a:t>Final decision: </a:t>
            </a:r>
            <a:r>
              <a:rPr lang="en-AU" b="1" dirty="0" smtClean="0"/>
              <a:t>29 April 2022</a:t>
            </a:r>
          </a:p>
          <a:p>
            <a:pPr lvl="1"/>
            <a:endParaRPr lang="en-AU" dirty="0" smtClean="0"/>
          </a:p>
          <a:p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986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7805" cy="1152128"/>
          </a:xfrm>
        </p:spPr>
        <p:txBody>
          <a:bodyPr/>
          <a:lstStyle/>
          <a:p>
            <a:r>
              <a:rPr lang="en-AU" dirty="0" smtClean="0"/>
              <a:t>Expedited </a:t>
            </a:r>
            <a:r>
              <a:rPr lang="en-AU" dirty="0" smtClean="0"/>
              <a:t>process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9512" y="1268760"/>
            <a:ext cx="8503177" cy="5467746"/>
          </a:xfrm>
        </p:spPr>
        <p:txBody>
          <a:bodyPr/>
          <a:lstStyle/>
          <a:p>
            <a:r>
              <a:rPr lang="en-AU" dirty="0" smtClean="0"/>
              <a:t>AEMO asked whether an expedited process is possible (e.g. final decision in December 2021).</a:t>
            </a:r>
          </a:p>
          <a:p>
            <a:pPr lvl="1"/>
            <a:r>
              <a:rPr lang="en-AU" dirty="0" smtClean="0"/>
              <a:t>MLEC publication: 15 February</a:t>
            </a:r>
          </a:p>
          <a:p>
            <a:pPr lvl="1"/>
            <a:r>
              <a:rPr lang="en-AU" dirty="0" smtClean="0"/>
              <a:t>Transmission prices: 15 </a:t>
            </a:r>
            <a:r>
              <a:rPr lang="en-AU" dirty="0" smtClean="0"/>
              <a:t>March</a:t>
            </a:r>
            <a:endParaRPr lang="en-AU" dirty="0" smtClean="0"/>
          </a:p>
          <a:p>
            <a:r>
              <a:rPr lang="en-AU" dirty="0" smtClean="0"/>
              <a:t>Depends on extent of stakeholder concerns, and outcome of AER assessment.</a:t>
            </a:r>
          </a:p>
          <a:p>
            <a:pPr lvl="1"/>
            <a:r>
              <a:rPr lang="en-AU" dirty="0" smtClean="0"/>
              <a:t>We reserve the right to utilise the timeframe allowed in the NER if required.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Are stakeholders open to an expedited process?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16632"/>
            <a:ext cx="8208912" cy="868958"/>
          </a:xfrm>
        </p:spPr>
        <p:txBody>
          <a:bodyPr/>
          <a:lstStyle/>
          <a:p>
            <a:r>
              <a:rPr lang="en-AU" dirty="0" smtClean="0"/>
              <a:t>Acknowledgement of country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9" y="1052736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557338"/>
            <a:ext cx="8568184" cy="4535958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Introduction – AER process (AER</a:t>
            </a:r>
            <a:r>
              <a:rPr lang="en-AU" dirty="0" smtClean="0"/>
              <a:t>) – 10 minutes</a:t>
            </a:r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Proposed pricing methodology (AEMO</a:t>
            </a:r>
            <a:r>
              <a:rPr lang="en-AU" dirty="0" smtClean="0"/>
              <a:t>) – 20 minutes</a:t>
            </a:r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Discussion, </a:t>
            </a:r>
            <a:r>
              <a:rPr lang="en-AU" dirty="0" smtClean="0"/>
              <a:t>Q&amp;A – 25 minutes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7950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208912" cy="868958"/>
          </a:xfrm>
        </p:spPr>
        <p:txBody>
          <a:bodyPr/>
          <a:lstStyle/>
          <a:p>
            <a:r>
              <a:rPr lang="en-AU" dirty="0" smtClean="0"/>
              <a:t>Public forum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196752"/>
            <a:ext cx="8208143" cy="4896544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Objective</a:t>
            </a:r>
          </a:p>
          <a:p>
            <a:pPr lvl="1"/>
            <a:r>
              <a:rPr lang="en-AU" dirty="0" smtClean="0"/>
              <a:t>AEMO to present its regulatory proposal</a:t>
            </a:r>
          </a:p>
          <a:p>
            <a:pPr lvl="1"/>
            <a:r>
              <a:rPr lang="en-AU" dirty="0" smtClean="0"/>
              <a:t>Stakeholders can ask questions regarding the regulatory proposal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Stakeholder engagement</a:t>
            </a:r>
          </a:p>
          <a:p>
            <a:pPr lvl="1"/>
            <a:r>
              <a:rPr lang="en-AU" dirty="0" smtClean="0"/>
              <a:t>Proposed pricing methodology (published 5 May)</a:t>
            </a:r>
          </a:p>
          <a:p>
            <a:pPr lvl="1"/>
            <a:r>
              <a:rPr lang="en-AU" dirty="0" smtClean="0"/>
              <a:t>AER issues paper (published 15 June)</a:t>
            </a:r>
          </a:p>
          <a:p>
            <a:pPr lvl="1"/>
            <a:r>
              <a:rPr lang="en-AU" dirty="0" smtClean="0"/>
              <a:t>Submissions close: </a:t>
            </a:r>
            <a:r>
              <a:rPr lang="en-AU" b="1" dirty="0" smtClean="0"/>
              <a:t>27 July 2021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3577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8208912" cy="868958"/>
          </a:xfrm>
        </p:spPr>
        <p:txBody>
          <a:bodyPr/>
          <a:lstStyle/>
          <a:p>
            <a:r>
              <a:rPr lang="en-AU" dirty="0" smtClean="0"/>
              <a:t>Unique Victorian </a:t>
            </a:r>
            <a:r>
              <a:rPr lang="en-AU" dirty="0" smtClean="0"/>
              <a:t>transmission arrangement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985590"/>
            <a:ext cx="7704856" cy="381642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450783" y="5085184"/>
            <a:ext cx="8208143" cy="136815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We are assessing </a:t>
            </a:r>
            <a:r>
              <a:rPr lang="en-AU" dirty="0" err="1" smtClean="0"/>
              <a:t>AusNet</a:t>
            </a:r>
            <a:r>
              <a:rPr lang="en-AU" dirty="0" smtClean="0"/>
              <a:t> Services’ pricing methodology for the period 1 April 2022 to 31 March 2027</a:t>
            </a:r>
          </a:p>
          <a:p>
            <a:endParaRPr lang="en-AU" dirty="0" smtClean="0"/>
          </a:p>
          <a:p>
            <a:endParaRPr lang="en-AU" dirty="0"/>
          </a:p>
          <a:p>
            <a:pPr lvl="6"/>
            <a:endParaRPr lang="en-AU" dirty="0" smtClean="0"/>
          </a:p>
          <a:p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437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208912" cy="868958"/>
          </a:xfrm>
        </p:spPr>
        <p:txBody>
          <a:bodyPr/>
          <a:lstStyle/>
          <a:p>
            <a:r>
              <a:rPr lang="en-AU" dirty="0" smtClean="0"/>
              <a:t>AEMO transmission determination 2022-27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129606"/>
            <a:ext cx="8208143" cy="4963690"/>
          </a:xfrm>
        </p:spPr>
        <p:txBody>
          <a:bodyPr/>
          <a:lstStyle/>
          <a:p>
            <a:r>
              <a:rPr lang="en-AU" dirty="0" smtClean="0"/>
              <a:t>Pricing methodology</a:t>
            </a:r>
          </a:p>
          <a:p>
            <a:pPr lvl="1"/>
            <a:r>
              <a:rPr lang="en-AU" dirty="0" smtClean="0"/>
              <a:t>Answers the question “who should pay how much” for transmission network services</a:t>
            </a:r>
          </a:p>
          <a:p>
            <a:pPr marL="457200" lvl="1" indent="0">
              <a:buNone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 AER is assessing </a:t>
            </a:r>
            <a:r>
              <a:rPr lang="en-AU" dirty="0"/>
              <a:t>the proposed pricing methodology </a:t>
            </a:r>
            <a:r>
              <a:rPr lang="en-AU" dirty="0" smtClean="0"/>
              <a:t>against:</a:t>
            </a:r>
          </a:p>
          <a:p>
            <a:pPr lvl="1"/>
            <a:r>
              <a:rPr lang="en-AU" dirty="0"/>
              <a:t>the NER</a:t>
            </a:r>
          </a:p>
          <a:p>
            <a:pPr lvl="1"/>
            <a:r>
              <a:rPr lang="en-AU" dirty="0" smtClean="0"/>
              <a:t>our </a:t>
            </a:r>
            <a:r>
              <a:rPr lang="en-AU" dirty="0"/>
              <a:t>pricing methodology </a:t>
            </a:r>
            <a:r>
              <a:rPr lang="en-AU" dirty="0" smtClean="0"/>
              <a:t>guidelines</a:t>
            </a:r>
          </a:p>
          <a:p>
            <a:pPr marL="457200" lvl="1" indent="0">
              <a:buNone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Draft decision: </a:t>
            </a:r>
            <a:r>
              <a:rPr lang="en-AU" b="1" dirty="0" smtClean="0"/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1819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Need for a transmission determination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AEMO is a TNSP for the purposes of NER chapter 6A</a:t>
            </a:r>
          </a:p>
          <a:p>
            <a:endParaRPr lang="en-AU" dirty="0" smtClean="0"/>
          </a:p>
          <a:p>
            <a:r>
              <a:rPr lang="en-AU" dirty="0" smtClean="0"/>
              <a:t>The previous transmission determination for AEMO expired 30 June 2019.</a:t>
            </a:r>
          </a:p>
          <a:p>
            <a:pPr lvl="1"/>
            <a:r>
              <a:rPr lang="en-AU" dirty="0" smtClean="0"/>
              <a:t>Pricing methodology applies up to 30 June 2022 via enforceable undertaking</a:t>
            </a:r>
          </a:p>
          <a:p>
            <a:endParaRPr lang="en-AU" dirty="0"/>
          </a:p>
          <a:p>
            <a:pPr lvl="6"/>
            <a:endParaRPr lang="en-AU" dirty="0" smtClean="0"/>
          </a:p>
          <a:p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92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88640"/>
            <a:ext cx="8208912" cy="868958"/>
          </a:xfrm>
        </p:spPr>
        <p:txBody>
          <a:bodyPr/>
          <a:lstStyle/>
          <a:p>
            <a:r>
              <a:rPr lang="en-AU" dirty="0" smtClean="0"/>
              <a:t>Issues paper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057598"/>
            <a:ext cx="8208143" cy="50356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We requested feedback </a:t>
            </a:r>
            <a:r>
              <a:rPr lang="en-AU" dirty="0" smtClean="0"/>
              <a:t>on </a:t>
            </a:r>
            <a:r>
              <a:rPr lang="en-AU" dirty="0" smtClean="0"/>
              <a:t>the derivation of </a:t>
            </a:r>
            <a:r>
              <a:rPr lang="en-AU" dirty="0" smtClean="0"/>
              <a:t>locational prices (from MD10 </a:t>
            </a:r>
            <a:r>
              <a:rPr lang="en-AU" dirty="0" smtClean="0"/>
              <a:t>method to 365 </a:t>
            </a:r>
            <a:r>
              <a:rPr lang="en-AU" dirty="0"/>
              <a:t>day </a:t>
            </a:r>
            <a:r>
              <a:rPr lang="en-AU" dirty="0" smtClean="0"/>
              <a:t>method)</a:t>
            </a:r>
            <a:endParaRPr lang="en-AU" dirty="0" smtClean="0"/>
          </a:p>
          <a:p>
            <a:endParaRPr lang="en-AU" b="1" u="sng" dirty="0" smtClean="0"/>
          </a:p>
          <a:p>
            <a:r>
              <a:rPr lang="en-AU" b="1" u="sng" dirty="0" smtClean="0"/>
              <a:t>MD10</a:t>
            </a:r>
            <a:r>
              <a:rPr lang="en-AU" dirty="0" smtClean="0"/>
              <a:t>: </a:t>
            </a:r>
            <a:r>
              <a:rPr lang="en-US" dirty="0" smtClean="0"/>
              <a:t>uses </a:t>
            </a:r>
            <a:r>
              <a:rPr lang="en-US" dirty="0"/>
              <a:t>the average </a:t>
            </a:r>
            <a:r>
              <a:rPr lang="en-US" dirty="0" smtClean="0"/>
              <a:t>of a customer’s </a:t>
            </a:r>
            <a:r>
              <a:rPr lang="en-US" dirty="0"/>
              <a:t>half-hourly maximum demand on the 10 weekdays, </a:t>
            </a:r>
            <a:r>
              <a:rPr lang="en-US" dirty="0" smtClean="0"/>
              <a:t>between 11:00 and 19:00, when </a:t>
            </a:r>
            <a:r>
              <a:rPr lang="en-US" dirty="0"/>
              <a:t>system demand was highest in the last 12 months </a:t>
            </a:r>
            <a:endParaRPr lang="en-AU" dirty="0" smtClean="0"/>
          </a:p>
          <a:p>
            <a:endParaRPr lang="en-AU" dirty="0"/>
          </a:p>
          <a:p>
            <a:r>
              <a:rPr lang="en-AU" b="1" u="sng" dirty="0" smtClean="0"/>
              <a:t>365 day method</a:t>
            </a:r>
            <a:r>
              <a:rPr lang="en-AU" dirty="0" smtClean="0"/>
              <a:t>:</a:t>
            </a:r>
            <a:r>
              <a:rPr lang="en-US" dirty="0"/>
              <a:t> </a:t>
            </a:r>
            <a:r>
              <a:rPr lang="en-US" dirty="0" smtClean="0"/>
              <a:t>uses the </a:t>
            </a:r>
            <a:r>
              <a:rPr lang="en-US" dirty="0"/>
              <a:t>average of a</a:t>
            </a:r>
            <a:r>
              <a:rPr lang="en-US" dirty="0" smtClean="0"/>
              <a:t> customer’s half-hourly monthly </a:t>
            </a:r>
            <a:r>
              <a:rPr lang="en-US" dirty="0"/>
              <a:t>maximum demand over a period of 365 days</a:t>
            </a:r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4690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88640"/>
            <a:ext cx="8208912" cy="868958"/>
          </a:xfrm>
        </p:spPr>
        <p:txBody>
          <a:bodyPr/>
          <a:lstStyle/>
          <a:p>
            <a:r>
              <a:rPr lang="en-AU" dirty="0" smtClean="0"/>
              <a:t>Issues </a:t>
            </a:r>
            <a:r>
              <a:rPr lang="en-AU" dirty="0" smtClean="0"/>
              <a:t>paper (continued)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057598"/>
            <a:ext cx="8208143" cy="5035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We </a:t>
            </a:r>
            <a:r>
              <a:rPr lang="en-AU" dirty="0" smtClean="0"/>
              <a:t>also requested </a:t>
            </a:r>
            <a:r>
              <a:rPr lang="en-AU" dirty="0" smtClean="0"/>
              <a:t>feedback on:</a:t>
            </a:r>
          </a:p>
          <a:p>
            <a:r>
              <a:rPr lang="en-AU" b="1" u="sng" dirty="0" smtClean="0"/>
              <a:t>Prescribed </a:t>
            </a:r>
            <a:r>
              <a:rPr lang="en-AU" b="1" u="sng" dirty="0" smtClean="0"/>
              <a:t>TUOS prices</a:t>
            </a:r>
            <a:r>
              <a:rPr lang="en-AU" dirty="0" smtClean="0"/>
              <a:t>: Treatment of negative demand and values as zero</a:t>
            </a:r>
          </a:p>
          <a:p>
            <a:r>
              <a:rPr lang="en-AU" b="1" u="sng" dirty="0" smtClean="0"/>
              <a:t>Energy storage systems</a:t>
            </a:r>
            <a:r>
              <a:rPr lang="en-AU" dirty="0" smtClean="0"/>
              <a:t>: exempt from transmission charges</a:t>
            </a:r>
            <a:endParaRPr lang="en-AU" dirty="0"/>
          </a:p>
          <a:p>
            <a:r>
              <a:rPr lang="en-AU" dirty="0" smtClean="0"/>
              <a:t>AEMO’s stakeholder engagement</a:t>
            </a:r>
          </a:p>
          <a:p>
            <a:pPr lvl="6"/>
            <a:endParaRPr lang="en-AU" dirty="0" smtClean="0"/>
          </a:p>
          <a:p>
            <a:r>
              <a:rPr lang="en-AU" dirty="0" smtClean="0"/>
              <a:t>Of course, stakeholders can make submissions on other aspects of the proposed pricing methodology</a:t>
            </a:r>
          </a:p>
          <a:p>
            <a:pPr marL="457200" lvl="1" indent="0">
              <a:buNone/>
            </a:pPr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740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ER Colour theme">
      <a:dk1>
        <a:srgbClr val="076A92"/>
      </a:dk1>
      <a:lt1>
        <a:sysClr val="window" lastClr="FFFFFF"/>
      </a:lt1>
      <a:dk2>
        <a:srgbClr val="70635A"/>
      </a:dk2>
      <a:lt2>
        <a:srgbClr val="FFFFFF"/>
      </a:lt2>
      <a:accent1>
        <a:srgbClr val="2F002F"/>
      </a:accent1>
      <a:accent2>
        <a:srgbClr val="C14E00"/>
      </a:accent2>
      <a:accent3>
        <a:srgbClr val="002060"/>
      </a:accent3>
      <a:accent4>
        <a:srgbClr val="C00000"/>
      </a:accent4>
      <a:accent5>
        <a:srgbClr val="000000"/>
      </a:accent5>
      <a:accent6>
        <a:srgbClr val="70303C"/>
      </a:accent6>
      <a:hlink>
        <a:srgbClr val="0000FF"/>
      </a:hlink>
      <a:folHlink>
        <a:srgbClr val="800080"/>
      </a:folHlink>
    </a:clrScheme>
    <a:fontScheme name="ACCC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503</TotalTime>
  <Words>394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Palatino Linotype</vt:lpstr>
      <vt:lpstr>blank</vt:lpstr>
      <vt:lpstr>AEMO transmission determination 2022-27: </vt:lpstr>
      <vt:lpstr>Acknowledgement of country</vt:lpstr>
      <vt:lpstr>Agenda</vt:lpstr>
      <vt:lpstr>Public forum</vt:lpstr>
      <vt:lpstr>Unique Victorian transmission arrangement</vt:lpstr>
      <vt:lpstr>AEMO transmission determination 2022-27</vt:lpstr>
      <vt:lpstr>Need for a transmission determination</vt:lpstr>
      <vt:lpstr>Issues paper</vt:lpstr>
      <vt:lpstr>Issues paper (continued)</vt:lpstr>
      <vt:lpstr>Key dates</vt:lpstr>
      <vt:lpstr>Expedited process</vt:lpstr>
    </vt:vector>
  </TitlesOfParts>
  <Company>ACCC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Pitsakos, Trinas</dc:creator>
  <cp:lastModifiedBy>del Mundo, Israel</cp:lastModifiedBy>
  <cp:revision>36</cp:revision>
  <dcterms:created xsi:type="dcterms:W3CDTF">2017-11-28T22:04:23Z</dcterms:created>
  <dcterms:modified xsi:type="dcterms:W3CDTF">2021-06-28T03:21:30Z</dcterms:modified>
</cp:coreProperties>
</file>