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9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318" r:id="rId3"/>
    <p:sldId id="359" r:id="rId4"/>
    <p:sldId id="360" r:id="rId5"/>
    <p:sldId id="340" r:id="rId6"/>
    <p:sldId id="341" r:id="rId7"/>
    <p:sldId id="342" r:id="rId8"/>
    <p:sldId id="361" r:id="rId9"/>
    <p:sldId id="364" r:id="rId10"/>
    <p:sldId id="366" r:id="rId11"/>
    <p:sldId id="365" r:id="rId12"/>
    <p:sldId id="374" r:id="rId13"/>
    <p:sldId id="362" r:id="rId14"/>
    <p:sldId id="363" r:id="rId15"/>
    <p:sldId id="367" r:id="rId16"/>
    <p:sldId id="368" r:id="rId17"/>
    <p:sldId id="373" r:id="rId18"/>
    <p:sldId id="375" r:id="rId19"/>
    <p:sldId id="372" r:id="rId20"/>
    <p:sldId id="352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9137" autoAdjust="0"/>
  </p:normalViewPr>
  <p:slideViewPr>
    <p:cSldViewPr>
      <p:cViewPr>
        <p:scale>
          <a:sx n="75" d="100"/>
          <a:sy n="75" d="100"/>
        </p:scale>
        <p:origin x="-1248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798" y="-10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717" cy="4805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775" y="0"/>
            <a:ext cx="3170717" cy="4805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B0073-27EF-4C73-B119-AA40D01C63EA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068"/>
            <a:ext cx="3170717" cy="4805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775" y="9119068"/>
            <a:ext cx="3170717" cy="4805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011A9-FEDE-48CD-BD5A-A5F959CB7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8172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77ACFB-36F0-4139-BCD5-5F2EAB91D8AD}" type="datetimeFigureOut">
              <a:rPr lang="en-AU"/>
              <a:pPr>
                <a:defRPr/>
              </a:pPr>
              <a:t>28/10/2016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5110783-3D64-4152-8989-AB9397DA02B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1412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566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2817C3-900F-4969-BF79-A6F02F4BEB90}" type="datetime1">
              <a:rPr lang="en-AU" smtClean="0"/>
              <a:t>28/10/2016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A90197-E2FC-425D-86C5-3598EBB1761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114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79311-499B-4AFE-BC60-25C3CAC233B3}" type="datetime1">
              <a:rPr lang="en-AU" smtClean="0"/>
              <a:t>28/10/2016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80E8-17BE-46B5-9D59-8A443AF555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99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CBEF3-9312-4D52-9FC3-33711C4A5DB6}" type="datetime1">
              <a:rPr lang="en-AU" smtClean="0"/>
              <a:t>28/10/2016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2E09B-B688-44F2-8FA2-409D756233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2559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0D274-78FC-4426-9C07-42A03E6C11C0}" type="datetime1">
              <a:rPr lang="en-AU" smtClean="0"/>
              <a:t>28/10/2016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FA1E6-830E-4BB4-B922-AF0B0F52B7B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712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5F8771-E7C7-4D46-98A9-BA9E510048B8}" type="datetime1">
              <a:rPr lang="en-AU" smtClean="0"/>
              <a:t>28/10/2016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D77E46-575F-4823-AFC4-B498AF17849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924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7ACB3-B563-43E2-95FC-2CF85B0E17CF}" type="datetime1">
              <a:rPr lang="en-AU" smtClean="0"/>
              <a:t>28/10/2016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FA1F2-7F23-4F12-817B-271D60A4EF2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853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3E964-F850-47F2-BB9E-7977776A18E0}" type="datetime1">
              <a:rPr lang="en-AU" smtClean="0"/>
              <a:t>28/10/2016</a:t>
            </a:fld>
            <a:endParaRPr lang="en-AU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7AD3E-CC54-48FF-B898-E8F15606D31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546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B50F-1280-4916-94C4-E680F9DA3505}" type="datetime1">
              <a:rPr lang="en-AU" smtClean="0"/>
              <a:t>28/10/2016</a:t>
            </a:fld>
            <a:endParaRPr lang="en-AU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0DF86-5889-42FC-9E94-EEE11BD5829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380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181034-44D1-4B08-B688-D5BBDF77B147}" type="datetime1">
              <a:rPr lang="en-AU" smtClean="0"/>
              <a:t>28/10/2016</a:t>
            </a:fld>
            <a:endParaRPr lang="en-A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48D72E-B316-46A1-8A68-B2D3FDBAD00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207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BD832-880F-4342-92AC-E2996E486358}" type="datetime1">
              <a:rPr lang="en-AU" smtClean="0"/>
              <a:t>28/10/2016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1A8DA-4824-4733-840D-008EE3900C5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919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A83D47-3176-4A31-A3B8-AD8C1C61F078}" type="datetime1">
              <a:rPr lang="en-AU" smtClean="0"/>
              <a:t>28/10/2016</a:t>
            </a:fld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7D4642-8A6E-4509-A56C-2DD97BFA8CE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474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B9838DF-04EA-453E-AA5F-764F7AC475EB}" type="datetime1">
              <a:rPr lang="en-AU" smtClean="0"/>
              <a:t>28/10/2016</a:t>
            </a:fld>
            <a:endParaRPr lang="en-A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C12471C-FE52-478A-8938-05515D9C445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68" r:id="rId2"/>
    <p:sldLayoutId id="2147484176" r:id="rId3"/>
    <p:sldLayoutId id="2147484169" r:id="rId4"/>
    <p:sldLayoutId id="2147484170" r:id="rId5"/>
    <p:sldLayoutId id="2147484171" r:id="rId6"/>
    <p:sldLayoutId id="2147484177" r:id="rId7"/>
    <p:sldLayoutId id="2147484172" r:id="rId8"/>
    <p:sldLayoutId id="2147484178" r:id="rId9"/>
    <p:sldLayoutId id="2147484173" r:id="rId10"/>
    <p:sldLayoutId id="214748417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Ringfencingguideline2016@aer.gov.a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4000" dirty="0" smtClean="0"/>
              <a:t>The Australian Energy Regulator</a:t>
            </a:r>
            <a:endParaRPr lang="en-AU" sz="4000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15816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5508104" y="3620641"/>
            <a:ext cx="3240609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AU" altLang="en-US" dirty="0" smtClean="0"/>
              <a:t>AER Ring-fencing Guideline</a:t>
            </a:r>
          </a:p>
          <a:p>
            <a:pPr algn="ctr" eaLnBrk="1" hangingPunct="1"/>
            <a:endParaRPr lang="en-AU" altLang="en-US" sz="1000" dirty="0" smtClean="0">
              <a:solidFill>
                <a:srgbClr val="FF0000"/>
              </a:solidFill>
            </a:endParaRPr>
          </a:p>
          <a:p>
            <a:pPr algn="ctr" eaLnBrk="1" hangingPunct="1"/>
            <a:r>
              <a:rPr lang="en-AU" altLang="en-US" dirty="0" smtClean="0"/>
              <a:t>Submissions workshop</a:t>
            </a:r>
          </a:p>
          <a:p>
            <a:pPr algn="ctr" eaLnBrk="1" hangingPunct="1"/>
            <a:endParaRPr lang="en-AU" altLang="en-US" dirty="0" smtClean="0"/>
          </a:p>
          <a:p>
            <a:pPr algn="ctr" eaLnBrk="1" hangingPunct="1"/>
            <a:r>
              <a:rPr lang="en-AU" altLang="en-US" dirty="0" smtClean="0"/>
              <a:t>27 October 2016</a:t>
            </a:r>
            <a:endParaRPr lang="en-A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836712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Issue 4 – Brand separation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1700808"/>
            <a:ext cx="795719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altLang="en-US" sz="2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3238" y="1340768"/>
            <a:ext cx="7957194" cy="4536504"/>
          </a:xfrm>
        </p:spPr>
        <p:txBody>
          <a:bodyPr/>
          <a:lstStyle/>
          <a:p>
            <a:r>
              <a:rPr lang="en-AU" altLang="en-US" sz="2000" dirty="0" smtClean="0"/>
              <a:t>Draft Guideline – must have independent and separate branding of the DNSP from a relate body corporate (affiliate)</a:t>
            </a:r>
          </a:p>
          <a:p>
            <a:r>
              <a:rPr lang="en-AU" altLang="en-US" sz="2000" dirty="0" smtClean="0"/>
              <a:t>Submissions:</a:t>
            </a:r>
          </a:p>
          <a:p>
            <a:pPr lvl="1"/>
            <a:r>
              <a:rPr lang="en-AU" altLang="en-US" sz="1600" dirty="0" smtClean="0"/>
              <a:t>Branding provisions should be strengthened</a:t>
            </a:r>
          </a:p>
          <a:p>
            <a:pPr lvl="1"/>
            <a:r>
              <a:rPr lang="en-AU" altLang="en-US" sz="1600" dirty="0" smtClean="0"/>
              <a:t>Waivers should be allowed</a:t>
            </a:r>
          </a:p>
          <a:p>
            <a:pPr lvl="1"/>
            <a:r>
              <a:rPr lang="en-AU" altLang="en-US" sz="1600" dirty="0" smtClean="0"/>
              <a:t>Where staff/location waivers have been granted, so should waivers for co-branding be permitted</a:t>
            </a:r>
          </a:p>
          <a:p>
            <a:pPr lvl="1"/>
            <a:r>
              <a:rPr lang="en-AU" altLang="en-US" sz="1600" dirty="0" smtClean="0"/>
              <a:t>Not realistic – not possible to divorce DNSP brand from related entity</a:t>
            </a:r>
          </a:p>
          <a:p>
            <a:pPr lvl="1"/>
            <a:r>
              <a:rPr lang="en-AU" altLang="en-US" sz="1600" dirty="0" smtClean="0"/>
              <a:t>Separate branding will confuse customers</a:t>
            </a:r>
          </a:p>
          <a:p>
            <a:pPr lvl="1"/>
            <a:r>
              <a:rPr lang="en-AU" altLang="en-US" sz="1600" dirty="0" smtClean="0"/>
              <a:t>Co-branding does not cause harm</a:t>
            </a:r>
          </a:p>
          <a:p>
            <a:pPr lvl="1"/>
            <a:r>
              <a:rPr lang="en-AU" altLang="en-US" sz="1600" dirty="0" smtClean="0"/>
              <a:t>Brand restrictions will be complex to implement – must allow substantial time to implement – 18 months</a:t>
            </a:r>
          </a:p>
          <a:p>
            <a:r>
              <a:rPr lang="en-AU" altLang="en-US" sz="2000" dirty="0" smtClean="0"/>
              <a:t>Questions – should allowance me made for existing brand names that are ‘close’? Is any difference in names </a:t>
            </a:r>
            <a:r>
              <a:rPr lang="en-AU" altLang="en-US" sz="2000" dirty="0"/>
              <a:t>sufficient</a:t>
            </a:r>
            <a:r>
              <a:rPr lang="en-AU" altLang="en-US" sz="2000" dirty="0" smtClean="0"/>
              <a:t>?</a:t>
            </a:r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16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054" y="764704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Issue 5 – Office separation 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1700808"/>
            <a:ext cx="795719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altLang="en-US" sz="2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7058" y="1484784"/>
            <a:ext cx="7957194" cy="4536504"/>
          </a:xfrm>
        </p:spPr>
        <p:txBody>
          <a:bodyPr/>
          <a:lstStyle/>
          <a:p>
            <a:r>
              <a:rPr lang="en-AU" altLang="en-US" sz="2000" dirty="0" smtClean="0"/>
              <a:t>Draft Guideline – DNSP must have a separate office (different building) from an affiliate that offers ‘other electricity services’. </a:t>
            </a:r>
            <a:endParaRPr lang="en-AU" altLang="en-US" sz="2000" dirty="0" smtClean="0">
              <a:solidFill>
                <a:srgbClr val="FF0000"/>
              </a:solidFill>
            </a:endParaRPr>
          </a:p>
          <a:p>
            <a:r>
              <a:rPr lang="en-AU" altLang="en-US" sz="2000" dirty="0" smtClean="0"/>
              <a:t>Submissions:</a:t>
            </a:r>
          </a:p>
          <a:p>
            <a:pPr lvl="1"/>
            <a:r>
              <a:rPr lang="en-AU" altLang="en-US" sz="1600" dirty="0" smtClean="0"/>
              <a:t>Not necessary</a:t>
            </a:r>
          </a:p>
          <a:p>
            <a:pPr lvl="1"/>
            <a:r>
              <a:rPr lang="en-AU" altLang="en-US" sz="1600" dirty="0" smtClean="0"/>
              <a:t>Expensive</a:t>
            </a:r>
          </a:p>
          <a:p>
            <a:pPr lvl="1"/>
            <a:r>
              <a:rPr lang="en-AU" altLang="en-US" sz="1600" dirty="0" smtClean="0"/>
              <a:t>Only apply restrictions to prevent staff mixing</a:t>
            </a:r>
          </a:p>
          <a:p>
            <a:pPr lvl="1"/>
            <a:r>
              <a:rPr lang="en-AU" altLang="en-US" sz="1600" dirty="0" smtClean="0"/>
              <a:t>Separate locations sufficient, separate building excessive</a:t>
            </a:r>
          </a:p>
          <a:p>
            <a:pPr lvl="1"/>
            <a:endParaRPr lang="en-AU" altLang="en-US" sz="1600" dirty="0" smtClean="0"/>
          </a:p>
          <a:p>
            <a:r>
              <a:rPr lang="en-AU" altLang="en-US" sz="2000" dirty="0" smtClean="0"/>
              <a:t>Question: is the current IPART approach to office separation sufficient? That is a separate office is</a:t>
            </a:r>
            <a:r>
              <a:rPr lang="en-AU" altLang="en-US" sz="1600" dirty="0" smtClean="0"/>
              <a:t>:</a:t>
            </a:r>
          </a:p>
          <a:p>
            <a:pPr lvl="2"/>
            <a:r>
              <a:rPr lang="en-AU" altLang="en-US" sz="1400" dirty="0" smtClean="0"/>
              <a:t>A different building, or</a:t>
            </a:r>
          </a:p>
          <a:p>
            <a:pPr lvl="2"/>
            <a:r>
              <a:rPr lang="en-AU" altLang="en-US" sz="1400" dirty="0" smtClean="0"/>
              <a:t>A separate entire floor of a building, or</a:t>
            </a:r>
          </a:p>
          <a:p>
            <a:pPr lvl="2"/>
            <a:r>
              <a:rPr lang="en-AU" altLang="en-US" sz="1400" dirty="0" smtClean="0"/>
              <a:t>A separate part of a building with secure access to restrict staff access</a:t>
            </a:r>
            <a:endParaRPr lang="en-AU" alt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691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154" y="548680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Issue 6 – ‘Regional depots’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1700808"/>
            <a:ext cx="795719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altLang="en-US" sz="2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6062" y="836712"/>
            <a:ext cx="7957194" cy="5472608"/>
          </a:xfrm>
        </p:spPr>
        <p:txBody>
          <a:bodyPr/>
          <a:lstStyle/>
          <a:p>
            <a:r>
              <a:rPr lang="en-AU" altLang="en-US" sz="2000" dirty="0" smtClean="0"/>
              <a:t>Draft Guideline – Waivers for staff and office separation can be applied for. Most likely justified in rural/regional situations where there is no competition. In particular, ‘regional depots’.</a:t>
            </a:r>
          </a:p>
          <a:p>
            <a:r>
              <a:rPr lang="en-AU" altLang="en-US" sz="2000" dirty="0" smtClean="0"/>
              <a:t>Submissions:</a:t>
            </a:r>
          </a:p>
          <a:p>
            <a:pPr lvl="1"/>
            <a:r>
              <a:rPr lang="en-AU" altLang="en-US" sz="1600" dirty="0" smtClean="0"/>
              <a:t>No waivers are acceptable </a:t>
            </a:r>
            <a:endParaRPr lang="en-AU" altLang="en-US" sz="1600" dirty="0">
              <a:solidFill>
                <a:srgbClr val="FF0000"/>
              </a:solidFill>
            </a:endParaRPr>
          </a:p>
          <a:p>
            <a:pPr lvl="1"/>
            <a:r>
              <a:rPr lang="en-AU" altLang="en-US" sz="1600" dirty="0" smtClean="0"/>
              <a:t>Restriction to ‘other electricity services’ (e.g. non-distribution)</a:t>
            </a:r>
            <a:endParaRPr lang="en-AU" altLang="en-US" sz="1600" dirty="0" smtClean="0">
              <a:solidFill>
                <a:srgbClr val="FF0000"/>
              </a:solidFill>
            </a:endParaRPr>
          </a:p>
          <a:p>
            <a:pPr lvl="1"/>
            <a:r>
              <a:rPr lang="en-AU" altLang="en-US" sz="1600" dirty="0" smtClean="0"/>
              <a:t>Impractical if waivers reviewed routinely – creates risk</a:t>
            </a:r>
          </a:p>
          <a:p>
            <a:r>
              <a:rPr lang="en-AU" altLang="en-US" sz="2000" dirty="0" smtClean="0"/>
              <a:t>Question – how do we achieve consistent waiver outcomes in the long term interests of consumers? Suggest:</a:t>
            </a:r>
          </a:p>
          <a:p>
            <a:pPr lvl="1"/>
            <a:r>
              <a:rPr lang="en-AU" altLang="en-US" sz="1600" dirty="0" smtClean="0"/>
              <a:t>Criterion 1 – potential for (or lack of) competitive market </a:t>
            </a:r>
          </a:p>
          <a:p>
            <a:pPr lvl="1"/>
            <a:r>
              <a:rPr lang="en-AU" altLang="en-US" sz="1600" dirty="0" smtClean="0"/>
              <a:t>Criterion 2 – cost of not providing waiver</a:t>
            </a:r>
          </a:p>
          <a:p>
            <a:r>
              <a:rPr lang="en-AU" altLang="en-US" sz="2000" dirty="0" smtClean="0"/>
              <a:t>Option 1 – case by case assessment of each waiver</a:t>
            </a:r>
          </a:p>
          <a:p>
            <a:r>
              <a:rPr lang="en-AU" altLang="en-US" sz="2000" dirty="0" smtClean="0"/>
              <a:t>Option 2 – waiver allowed if depot 100 km from city</a:t>
            </a:r>
          </a:p>
          <a:p>
            <a:r>
              <a:rPr lang="en-AU" altLang="en-US" sz="2000" dirty="0" smtClean="0"/>
              <a:t>Option 3 – general exemption for regional depot but a third party could apply to remove exemption</a:t>
            </a:r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69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Issue 7 – Staff separation – unregulated distribution </a:t>
            </a:r>
            <a:r>
              <a:rPr lang="en-AU" sz="3200" dirty="0"/>
              <a:t>services</a:t>
            </a:r>
            <a:r>
              <a:rPr lang="en-AU" sz="3200" dirty="0" smtClean="0">
                <a:solidFill>
                  <a:schemeClr val="accent1"/>
                </a:solidFill>
              </a:rPr>
              <a:t> </a:t>
            </a:r>
            <a:endParaRPr lang="en-AU" sz="3200" dirty="0">
              <a:solidFill>
                <a:schemeClr val="accent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1700808"/>
            <a:ext cx="795719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altLang="en-US" sz="2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262" y="1700808"/>
            <a:ext cx="7957194" cy="4536504"/>
          </a:xfrm>
        </p:spPr>
        <p:txBody>
          <a:bodyPr/>
          <a:lstStyle/>
          <a:p>
            <a:r>
              <a:rPr lang="en-AU" altLang="en-US" sz="2000" dirty="0" smtClean="0"/>
              <a:t>Draft Guideline – 4.2.2(b)(iv) – this exemption allows staff involved in direct control services to also be involved in the provision of unregulated distribution services.</a:t>
            </a:r>
          </a:p>
          <a:p>
            <a:r>
              <a:rPr lang="en-AU" altLang="en-US" sz="2000" dirty="0" smtClean="0"/>
              <a:t>Submissions: </a:t>
            </a:r>
          </a:p>
          <a:p>
            <a:pPr lvl="1"/>
            <a:r>
              <a:rPr lang="en-AU" altLang="en-US" sz="1600" dirty="0" smtClean="0"/>
              <a:t>Should be extended to office sharing</a:t>
            </a:r>
            <a:endParaRPr lang="en-AU" altLang="en-US" sz="1600" dirty="0"/>
          </a:p>
          <a:p>
            <a:pPr lvl="1"/>
            <a:r>
              <a:rPr lang="en-AU" altLang="en-US" sz="1600" dirty="0" smtClean="0"/>
              <a:t>Does not make sense</a:t>
            </a:r>
          </a:p>
          <a:p>
            <a:pPr lvl="1"/>
            <a:r>
              <a:rPr lang="en-AU" altLang="en-US" sz="1600" dirty="0" smtClean="0"/>
              <a:t>Requires clarification</a:t>
            </a:r>
          </a:p>
          <a:p>
            <a:r>
              <a:rPr lang="en-AU" altLang="en-US" sz="2000" dirty="0" smtClean="0"/>
              <a:t>Question: Can this exception be justified for any unregulated and competitive services? Potentially this exemption would include contestable services (like contestable metering) offered by a DNSP. The concern is the DNSP’s knowledge will advantage the provision of the competitive service</a:t>
            </a:r>
          </a:p>
          <a:p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771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836712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Issue 8 – </a:t>
            </a:r>
            <a:r>
              <a:rPr lang="en-AU" sz="3200" dirty="0"/>
              <a:t>E</a:t>
            </a:r>
            <a:r>
              <a:rPr lang="en-AU" sz="3200" dirty="0" smtClean="0"/>
              <a:t>mergency </a:t>
            </a:r>
            <a:r>
              <a:rPr lang="en-AU" sz="3200" dirty="0"/>
              <a:t>response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1700808"/>
            <a:ext cx="795719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altLang="en-US" sz="2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3238" y="1340768"/>
            <a:ext cx="7957194" cy="4536504"/>
          </a:xfrm>
        </p:spPr>
        <p:txBody>
          <a:bodyPr/>
          <a:lstStyle/>
          <a:p>
            <a:r>
              <a:rPr lang="en-AU" altLang="en-US" sz="2000" dirty="0" smtClean="0"/>
              <a:t>Draft Guideline – did not consider</a:t>
            </a:r>
          </a:p>
          <a:p>
            <a:r>
              <a:rPr lang="en-AU" altLang="en-US" sz="2000" dirty="0" smtClean="0"/>
              <a:t>Submissions:</a:t>
            </a:r>
          </a:p>
          <a:p>
            <a:pPr lvl="1"/>
            <a:r>
              <a:rPr lang="en-AU" altLang="en-US" sz="1600" dirty="0" smtClean="0"/>
              <a:t>Services to other NSPs in emergencies should be regarded as unregulated distribution services</a:t>
            </a:r>
          </a:p>
          <a:p>
            <a:pPr lvl="1"/>
            <a:r>
              <a:rPr lang="en-AU" altLang="en-US" sz="1600" dirty="0" smtClean="0"/>
              <a:t>Exception for force majeure</a:t>
            </a:r>
          </a:p>
          <a:p>
            <a:endParaRPr lang="en-AU" altLang="en-US" sz="2000" dirty="0" smtClean="0"/>
          </a:p>
          <a:p>
            <a:r>
              <a:rPr lang="en-AU" altLang="en-US" sz="2000" dirty="0" smtClean="0"/>
              <a:t>Question: Should we and if so how extensive should ring fencing exemptions be given to DNSPs in emergency response situations?</a:t>
            </a:r>
          </a:p>
          <a:p>
            <a:endParaRPr lang="en-AU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980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510" y="1052736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Issue 9 – Non-discrimination effect on DNSP purchasing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1700808"/>
            <a:ext cx="795719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altLang="en-US" sz="2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3238" y="1628800"/>
            <a:ext cx="7957194" cy="4536504"/>
          </a:xfrm>
        </p:spPr>
        <p:txBody>
          <a:bodyPr/>
          <a:lstStyle/>
          <a:p>
            <a:r>
              <a:rPr lang="en-AU" altLang="en-US" sz="2000" dirty="0" smtClean="0"/>
              <a:t>Draft Guideline – 4.1(a) there is a broad obligation on DNSPs to not discriminate in favour of an affiliate. </a:t>
            </a:r>
          </a:p>
          <a:p>
            <a:r>
              <a:rPr lang="en-AU" altLang="en-US" sz="2000" dirty="0"/>
              <a:t>Submissions</a:t>
            </a:r>
            <a:r>
              <a:rPr lang="en-AU" altLang="en-US" sz="2000" dirty="0" smtClean="0"/>
              <a:t>:</a:t>
            </a:r>
          </a:p>
          <a:p>
            <a:pPr lvl="1"/>
            <a:r>
              <a:rPr lang="en-AU" altLang="en-US" sz="1600" dirty="0" smtClean="0"/>
              <a:t>Suggests the AER is trying to force DNSPs to go to open tender rather use related parties or to otherwise influence purchasing policies</a:t>
            </a:r>
          </a:p>
          <a:p>
            <a:endParaRPr lang="en-AU" altLang="en-US" sz="2000" dirty="0" smtClean="0"/>
          </a:p>
          <a:p>
            <a:r>
              <a:rPr lang="en-AU" altLang="en-US" sz="2000" dirty="0" smtClean="0"/>
              <a:t>Question: Doesn’t every DNSP already have in place policies and procedures to ensure value for money when purchasing decisions are made? If so, how would this provision adversely affect a DNSP?</a:t>
            </a:r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6221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42" y="980728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Issue 10 – Transition to compliance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1700808"/>
            <a:ext cx="795719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altLang="en-US" sz="2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3238" y="1340768"/>
            <a:ext cx="7957194" cy="4536504"/>
          </a:xfrm>
        </p:spPr>
        <p:txBody>
          <a:bodyPr/>
          <a:lstStyle/>
          <a:p>
            <a:r>
              <a:rPr lang="en-AU" altLang="en-US" sz="2000" dirty="0" smtClean="0"/>
              <a:t>Draft Guideline – we proposed 12 </a:t>
            </a:r>
            <a:r>
              <a:rPr lang="en-AU" altLang="en-US" sz="2000" dirty="0"/>
              <a:t>months to achieve compliance with </a:t>
            </a:r>
            <a:r>
              <a:rPr lang="en-AU" altLang="en-US" sz="2000" dirty="0" smtClean="0"/>
              <a:t>respect </a:t>
            </a:r>
            <a:r>
              <a:rPr lang="en-AU" altLang="en-US" sz="2000" dirty="0"/>
              <a:t>to 3.1(a) (legal separation</a:t>
            </a:r>
            <a:r>
              <a:rPr lang="en-AU" altLang="en-US" sz="2000" dirty="0" smtClean="0"/>
              <a:t>)</a:t>
            </a:r>
            <a:r>
              <a:rPr lang="en-AU" altLang="en-US" sz="2000" dirty="0"/>
              <a:t> </a:t>
            </a:r>
            <a:r>
              <a:rPr lang="en-AU" altLang="en-US" sz="2000" dirty="0" smtClean="0"/>
              <a:t>and</a:t>
            </a:r>
            <a:r>
              <a:rPr lang="en-AU" altLang="en-US" sz="2000" dirty="0"/>
              <a:t> </a:t>
            </a:r>
            <a:r>
              <a:rPr lang="en-AU" altLang="en-US" sz="2000" dirty="0" smtClean="0"/>
              <a:t>6 months with respect to 4.2 (staff and office separation)</a:t>
            </a:r>
          </a:p>
          <a:p>
            <a:r>
              <a:rPr lang="en-AU" altLang="en-US" sz="2000" dirty="0" smtClean="0"/>
              <a:t>Submissions:</a:t>
            </a:r>
          </a:p>
          <a:p>
            <a:pPr lvl="1"/>
            <a:r>
              <a:rPr lang="en-AU" altLang="en-US" sz="1600" dirty="0" smtClean="0"/>
              <a:t>Accept there is some need for transition but this should be kept to a minimum</a:t>
            </a:r>
          </a:p>
          <a:p>
            <a:pPr lvl="1"/>
            <a:r>
              <a:rPr lang="en-AU" altLang="en-US" sz="1600" dirty="0" smtClean="0"/>
              <a:t>Need more time – </a:t>
            </a:r>
            <a:r>
              <a:rPr lang="en-AU" altLang="en-US" sz="1600" dirty="0"/>
              <a:t>for </a:t>
            </a:r>
            <a:r>
              <a:rPr lang="en-AU" altLang="en-US" sz="1600" dirty="0" smtClean="0"/>
              <a:t>example lease commitments</a:t>
            </a:r>
          </a:p>
          <a:p>
            <a:pPr lvl="1"/>
            <a:r>
              <a:rPr lang="en-AU" altLang="en-US" sz="1600" dirty="0" smtClean="0"/>
              <a:t>Suggest 18 months to comply</a:t>
            </a:r>
          </a:p>
          <a:p>
            <a:pPr lvl="1"/>
            <a:r>
              <a:rPr lang="en-AU" altLang="en-US" sz="1600" dirty="0" smtClean="0"/>
              <a:t>Branding changes can only occur after legal separation</a:t>
            </a:r>
          </a:p>
          <a:p>
            <a:pPr lvl="1"/>
            <a:r>
              <a:rPr lang="en-AU" altLang="en-US" sz="1600" dirty="0" smtClean="0"/>
              <a:t>Needs to be more flexible</a:t>
            </a:r>
          </a:p>
          <a:p>
            <a:pPr lvl="1"/>
            <a:r>
              <a:rPr lang="en-AU" altLang="en-US" sz="1600" dirty="0" smtClean="0"/>
              <a:t>Complex corporate restructuring needed</a:t>
            </a:r>
          </a:p>
          <a:p>
            <a:pPr lvl="1"/>
            <a:r>
              <a:rPr lang="en-AU" altLang="en-US" sz="1600" dirty="0" smtClean="0"/>
              <a:t>More transitions needed if AER revokes waivers or changes classification</a:t>
            </a:r>
          </a:p>
          <a:p>
            <a:r>
              <a:rPr lang="en-AU" altLang="en-US" sz="2000" dirty="0" smtClean="0"/>
              <a:t>Question: How do we give DNSPs time to implement the new Guideline but not create a window for opportunism?</a:t>
            </a:r>
          </a:p>
          <a:p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752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836712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Issue 11 – Waivers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1700808"/>
            <a:ext cx="795719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altLang="en-US" sz="2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3238" y="1340768"/>
            <a:ext cx="7957194" cy="4536504"/>
          </a:xfrm>
        </p:spPr>
        <p:txBody>
          <a:bodyPr/>
          <a:lstStyle/>
          <a:p>
            <a:r>
              <a:rPr lang="en-AU" altLang="en-US" sz="2000" dirty="0" smtClean="0"/>
              <a:t>Draft – waiver can only be applied for in regard to physical separation and staff sharing. Assessed against the NEO.</a:t>
            </a:r>
          </a:p>
          <a:p>
            <a:r>
              <a:rPr lang="en-AU" altLang="en-US" sz="2000" dirty="0" smtClean="0"/>
              <a:t>Submissions:</a:t>
            </a:r>
          </a:p>
          <a:p>
            <a:pPr lvl="1"/>
            <a:r>
              <a:rPr lang="en-AU" altLang="en-US" sz="1600" dirty="0" smtClean="0"/>
              <a:t>Waivers undermine </a:t>
            </a:r>
            <a:r>
              <a:rPr lang="en-AU" altLang="en-US" sz="1600" dirty="0"/>
              <a:t>ring fencing</a:t>
            </a:r>
          </a:p>
          <a:p>
            <a:pPr lvl="1"/>
            <a:r>
              <a:rPr lang="en-AU" altLang="en-US" sz="1600" dirty="0" smtClean="0"/>
              <a:t>AER should publish criteria on how waivers will be assessed</a:t>
            </a:r>
          </a:p>
          <a:p>
            <a:pPr lvl="1"/>
            <a:r>
              <a:rPr lang="en-AU" altLang="en-US" sz="1600" dirty="0" smtClean="0"/>
              <a:t>There should be waivers available for all obligations – not just some</a:t>
            </a:r>
          </a:p>
          <a:p>
            <a:pPr lvl="1"/>
            <a:r>
              <a:rPr lang="en-AU" altLang="en-US" sz="1600" dirty="0" smtClean="0"/>
              <a:t>There should be no waivers at all</a:t>
            </a:r>
          </a:p>
          <a:p>
            <a:pPr lvl="1"/>
            <a:r>
              <a:rPr lang="en-AU" altLang="en-US" sz="1600" dirty="0" smtClean="0"/>
              <a:t>Waivers should be for fixed period only</a:t>
            </a:r>
          </a:p>
          <a:p>
            <a:pPr lvl="1"/>
            <a:r>
              <a:rPr lang="en-AU" altLang="en-US" sz="1600" dirty="0" smtClean="0"/>
              <a:t>AER should always consult – process not clear</a:t>
            </a:r>
          </a:p>
          <a:p>
            <a:pPr lvl="1"/>
            <a:r>
              <a:rPr lang="en-AU" altLang="en-US" sz="1600" dirty="0" smtClean="0"/>
              <a:t>Waivers should be offered in </a:t>
            </a:r>
            <a:r>
              <a:rPr lang="en-AU" altLang="en-US" sz="1600" dirty="0"/>
              <a:t>v</a:t>
            </a:r>
            <a:r>
              <a:rPr lang="en-AU" altLang="en-US" sz="1600" dirty="0" smtClean="0"/>
              <a:t>ery limited circumstances</a:t>
            </a:r>
          </a:p>
          <a:p>
            <a:pPr lvl="1"/>
            <a:r>
              <a:rPr lang="en-AU" altLang="en-US" sz="1600" dirty="0" smtClean="0"/>
              <a:t>Waivers applications should be decided within a fixed period</a:t>
            </a:r>
          </a:p>
          <a:p>
            <a:pPr lvl="1"/>
            <a:r>
              <a:rPr lang="en-AU" altLang="en-US" sz="1600" dirty="0" smtClean="0"/>
              <a:t>No grandfathering</a:t>
            </a:r>
          </a:p>
          <a:p>
            <a:r>
              <a:rPr lang="en-AU" altLang="en-US" sz="2000" dirty="0" smtClean="0"/>
              <a:t>Questions:  How do we get the balance right? What is in the long term interest of consumers?</a:t>
            </a:r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263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836712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Issue 12 – Compliance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1700808"/>
            <a:ext cx="795719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altLang="en-US" sz="2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3238" y="1340768"/>
            <a:ext cx="7957194" cy="4536504"/>
          </a:xfrm>
        </p:spPr>
        <p:txBody>
          <a:bodyPr/>
          <a:lstStyle/>
          <a:p>
            <a:r>
              <a:rPr lang="en-AU" altLang="en-US" sz="2000" dirty="0" smtClean="0"/>
              <a:t>Draft Guideline – A annual compliance report to be submitted by DNSPs. DNSP must </a:t>
            </a:r>
            <a:r>
              <a:rPr lang="en-AU" altLang="en-US" sz="2000" smtClean="0"/>
              <a:t>notify breaches </a:t>
            </a:r>
            <a:r>
              <a:rPr lang="en-AU" altLang="en-US" sz="2000" dirty="0" smtClean="0"/>
              <a:t>within 5 business days.</a:t>
            </a:r>
          </a:p>
          <a:p>
            <a:r>
              <a:rPr lang="en-AU" altLang="en-US" sz="2000" dirty="0" smtClean="0"/>
              <a:t>Submissions:</a:t>
            </a:r>
          </a:p>
          <a:p>
            <a:pPr lvl="1"/>
            <a:r>
              <a:rPr lang="en-AU" altLang="en-US" sz="1600" dirty="0" smtClean="0"/>
              <a:t>Extend 5 days to 20 days for notification of breaches</a:t>
            </a:r>
          </a:p>
          <a:p>
            <a:pPr lvl="1"/>
            <a:r>
              <a:rPr lang="en-AU" altLang="en-US" sz="1600" dirty="0" smtClean="0"/>
              <a:t>DNSP appointed auditors should be changed from time to time</a:t>
            </a:r>
          </a:p>
          <a:p>
            <a:pPr lvl="1"/>
            <a:r>
              <a:rPr lang="en-AU" altLang="en-US" sz="1600" dirty="0" smtClean="0"/>
              <a:t>Guideline should provide more guidance on how to comply</a:t>
            </a:r>
          </a:p>
          <a:p>
            <a:pPr lvl="1"/>
            <a:r>
              <a:rPr lang="en-AU" altLang="en-US" sz="1600" dirty="0" smtClean="0"/>
              <a:t>AER should report annually on ring fencing compliance</a:t>
            </a:r>
          </a:p>
          <a:p>
            <a:pPr lvl="1"/>
            <a:r>
              <a:rPr lang="en-AU" altLang="en-US" sz="1600" dirty="0" smtClean="0"/>
              <a:t>Fines should be applicable to breaches</a:t>
            </a:r>
          </a:p>
          <a:p>
            <a:pPr lvl="1"/>
            <a:r>
              <a:rPr lang="en-AU" altLang="en-US" sz="1600" dirty="0" smtClean="0"/>
              <a:t>AER monitoring and enforcement measures unclear</a:t>
            </a:r>
          </a:p>
          <a:p>
            <a:pPr lvl="1"/>
            <a:r>
              <a:rPr lang="en-AU" altLang="en-US" sz="1600" dirty="0" smtClean="0"/>
              <a:t>AER should be proactive</a:t>
            </a:r>
          </a:p>
          <a:p>
            <a:pPr lvl="1"/>
            <a:r>
              <a:rPr lang="en-AU" altLang="en-US" sz="1600" dirty="0" smtClean="0"/>
              <a:t>Link to AER compliance guideline for retail and gas</a:t>
            </a:r>
          </a:p>
          <a:p>
            <a:r>
              <a:rPr lang="en-AU" altLang="en-US" sz="2000" dirty="0" smtClean="0"/>
              <a:t>Questions: What level of monitoring, enforcement and reporting is required to provide market confidence? How do we do this without imposing excessive costs that will ultimately be met by consumers?</a:t>
            </a:r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943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836712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Issue 13 – other issues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1700808"/>
            <a:ext cx="795719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altLang="en-US" sz="2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3238" y="1340768"/>
            <a:ext cx="7957194" cy="4536504"/>
          </a:xfrm>
        </p:spPr>
        <p:txBody>
          <a:bodyPr/>
          <a:lstStyle/>
          <a:p>
            <a:r>
              <a:rPr lang="en-AU" altLang="en-US" sz="2000" dirty="0" smtClean="0"/>
              <a:t>The Guideline should treat large customers differently to small customers (risk of harm is not the same)</a:t>
            </a:r>
          </a:p>
          <a:p>
            <a:r>
              <a:rPr lang="en-AU" altLang="en-US" sz="2000" dirty="0" smtClean="0"/>
              <a:t>The Guideline should explain the treatment of contractors and staff transfers across DNSP business units</a:t>
            </a:r>
          </a:p>
          <a:p>
            <a:r>
              <a:rPr lang="en-AU" altLang="en-US" sz="2000" dirty="0" smtClean="0"/>
              <a:t>Will Ring-fencing compliance costs qualify as a pass through event</a:t>
            </a:r>
          </a:p>
          <a:p>
            <a:r>
              <a:rPr lang="en-AU" altLang="en-US" sz="2000" dirty="0" smtClean="0"/>
              <a:t>Information protection and sharing provisions seem excessive given other obligation such as NER chapter 8</a:t>
            </a:r>
          </a:p>
          <a:p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526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620713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Workshop outline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755576" y="1484313"/>
            <a:ext cx="7704856" cy="4248943"/>
          </a:xfrm>
        </p:spPr>
        <p:txBody>
          <a:bodyPr/>
          <a:lstStyle/>
          <a:p>
            <a:r>
              <a:rPr lang="en-AU" sz="2400" dirty="0" smtClean="0"/>
              <a:t>AER staff will run through the main elements of the Draft Guideline</a:t>
            </a:r>
          </a:p>
          <a:p>
            <a:r>
              <a:rPr lang="en-AU" sz="2400" dirty="0" smtClean="0"/>
              <a:t>We will highlight key issues raised in submissions</a:t>
            </a:r>
          </a:p>
          <a:p>
            <a:r>
              <a:rPr lang="en-AU" altLang="en-US" sz="2400" dirty="0" smtClean="0"/>
              <a:t>Participants are welcome to speak to their submissions</a:t>
            </a:r>
            <a:endParaRPr lang="en-AU" altLang="en-US" sz="2400" dirty="0"/>
          </a:p>
          <a:p>
            <a:r>
              <a:rPr lang="en-AU" sz="2400" dirty="0" smtClean="0"/>
              <a:t>All stakeholders are invited to contribute, but we will be focussed on issues raised by stakeholders in their submissions</a:t>
            </a:r>
          </a:p>
          <a:p>
            <a:endParaRPr lang="en-AU" alt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594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620713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Next steps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259632" y="1628329"/>
            <a:ext cx="7200800" cy="3888903"/>
          </a:xfrm>
        </p:spPr>
        <p:txBody>
          <a:bodyPr/>
          <a:lstStyle/>
          <a:p>
            <a:r>
              <a:rPr lang="en-AU" sz="2400" dirty="0" smtClean="0">
                <a:solidFill>
                  <a:schemeClr val="tx2"/>
                </a:solidFill>
              </a:rPr>
              <a:t>Exposure draft release early November</a:t>
            </a:r>
          </a:p>
          <a:p>
            <a:r>
              <a:rPr lang="en-AU" altLang="en-US" sz="2400" dirty="0" smtClean="0">
                <a:solidFill>
                  <a:schemeClr val="tx2"/>
                </a:solidFill>
              </a:rPr>
              <a:t>Concise submissions a week later </a:t>
            </a:r>
          </a:p>
          <a:p>
            <a:r>
              <a:rPr lang="en-AU" altLang="en-US" sz="2400" dirty="0" smtClean="0">
                <a:solidFill>
                  <a:schemeClr val="tx2"/>
                </a:solidFill>
              </a:rPr>
              <a:t>Final Guideline and Explanatory Statement </a:t>
            </a:r>
            <a:r>
              <a:rPr lang="en-AU" altLang="en-US" sz="2400" dirty="0" smtClean="0">
                <a:solidFill>
                  <a:srgbClr val="FF0000"/>
                </a:solidFill>
              </a:rPr>
              <a:t>by</a:t>
            </a:r>
            <a:r>
              <a:rPr lang="en-AU" altLang="en-US" sz="2400" dirty="0" smtClean="0">
                <a:solidFill>
                  <a:schemeClr val="tx2"/>
                </a:solidFill>
              </a:rPr>
              <a:t> 1 December, </a:t>
            </a:r>
            <a:r>
              <a:rPr lang="en-AU" altLang="en-US" sz="2400" dirty="0" smtClean="0">
                <a:solidFill>
                  <a:srgbClr val="FF0000"/>
                </a:solidFill>
              </a:rPr>
              <a:t>2016</a:t>
            </a:r>
          </a:p>
          <a:p>
            <a:pPr marL="0" indent="0">
              <a:buNone/>
            </a:pPr>
            <a:endParaRPr lang="en-AU" altLang="en-US" sz="2400" dirty="0" smtClean="0">
              <a:solidFill>
                <a:schemeClr val="tx2"/>
              </a:solidFill>
            </a:endParaRPr>
          </a:p>
          <a:p>
            <a:r>
              <a:rPr lang="en-AU" altLang="en-US" sz="2400" dirty="0" smtClean="0">
                <a:solidFill>
                  <a:schemeClr val="tx2"/>
                </a:solidFill>
              </a:rPr>
              <a:t>AER contact:</a:t>
            </a:r>
          </a:p>
          <a:p>
            <a:pPr lvl="1"/>
            <a:r>
              <a:rPr lang="en-AU" sz="2000" dirty="0" smtClean="0">
                <a:solidFill>
                  <a:schemeClr val="tx2"/>
                </a:solidFill>
                <a:hlinkClick r:id="rId3"/>
              </a:rPr>
              <a:t>Ringfencingguideline2016@aer.gov.au</a:t>
            </a:r>
            <a:endParaRPr lang="en-AU" sz="2000" dirty="0" smtClean="0">
              <a:solidFill>
                <a:schemeClr val="tx2"/>
              </a:solidFill>
            </a:endParaRPr>
          </a:p>
          <a:p>
            <a:pPr marL="347663" lvl="1" indent="0">
              <a:buNone/>
            </a:pPr>
            <a:endParaRPr lang="en-AU" altLang="en-US" sz="2000" dirty="0" smtClean="0"/>
          </a:p>
          <a:p>
            <a:endParaRPr lang="en-AU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000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Rules of engagement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7776864" cy="4248943"/>
          </a:xfrm>
        </p:spPr>
        <p:txBody>
          <a:bodyPr/>
          <a:lstStyle/>
          <a:p>
            <a:r>
              <a:rPr lang="en-AU" sz="2400" dirty="0" smtClean="0"/>
              <a:t>We would like today to be an informal discussion – so not too many rules!</a:t>
            </a:r>
          </a:p>
          <a:p>
            <a:r>
              <a:rPr lang="en-AU" sz="2400" dirty="0" smtClean="0"/>
              <a:t>AER Board is here to listen and participate</a:t>
            </a:r>
          </a:p>
          <a:p>
            <a:r>
              <a:rPr lang="en-AU" sz="2400" dirty="0" smtClean="0"/>
              <a:t>Seats </a:t>
            </a:r>
            <a:r>
              <a:rPr lang="en-AU" sz="2400" dirty="0"/>
              <a:t>at the table are prioritised for those that made submissions</a:t>
            </a:r>
          </a:p>
          <a:p>
            <a:r>
              <a:rPr lang="en-AU" sz="2400" dirty="0" smtClean="0"/>
              <a:t>All are welcome to contribute!</a:t>
            </a:r>
          </a:p>
          <a:p>
            <a:r>
              <a:rPr lang="en-AU" sz="2400" dirty="0" smtClean="0"/>
              <a:t>Please say who you represent</a:t>
            </a:r>
          </a:p>
          <a:p>
            <a:r>
              <a:rPr lang="en-AU" sz="2400" dirty="0" smtClean="0"/>
              <a:t>We will take some notes today but do not intend to attribute comments to individuals or organisations</a:t>
            </a:r>
          </a:p>
          <a:p>
            <a:endParaRPr lang="en-AU" alt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1851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Exposure draft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7776864" cy="4536504"/>
          </a:xfrm>
        </p:spPr>
        <p:txBody>
          <a:bodyPr/>
          <a:lstStyle/>
          <a:p>
            <a:r>
              <a:rPr lang="en-AU" sz="2400" dirty="0" smtClean="0"/>
              <a:t>We are planning to publish an exposure draft of the final guideline on 7 November (approximately)</a:t>
            </a:r>
          </a:p>
          <a:p>
            <a:r>
              <a:rPr lang="en-AU" sz="2400" dirty="0"/>
              <a:t>We will provide one week for comment prior to finalising the guideline </a:t>
            </a:r>
            <a:endParaRPr lang="en-AU" sz="2400" dirty="0" smtClean="0"/>
          </a:p>
          <a:p>
            <a:pPr lvl="0"/>
            <a:r>
              <a:rPr lang="en-AU" sz="2400" dirty="0"/>
              <a:t>Our reasons </a:t>
            </a:r>
            <a:r>
              <a:rPr lang="en-AU" sz="2400" dirty="0" smtClean="0"/>
              <a:t>for the </a:t>
            </a:r>
            <a:r>
              <a:rPr lang="en-AU" sz="2400" dirty="0"/>
              <a:t>exposure draft will be published in an Explanatory Statement at a later </a:t>
            </a:r>
            <a:r>
              <a:rPr lang="en-AU" sz="2400" dirty="0" smtClean="0"/>
              <a:t>date </a:t>
            </a:r>
            <a:r>
              <a:rPr lang="en-AU" sz="2400" dirty="0"/>
              <a:t>along with the final guideline.</a:t>
            </a:r>
          </a:p>
          <a:p>
            <a:pPr lvl="0"/>
            <a:r>
              <a:rPr lang="en-AU" sz="2400" dirty="0"/>
              <a:t>We would appreciate limiting your submissions to critical issues only</a:t>
            </a:r>
          </a:p>
          <a:p>
            <a:endParaRPr lang="en-AU" alt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9001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183562" cy="151216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Key elements of draft guideline</a:t>
            </a:r>
            <a:endParaRPr lang="en-AU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08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476672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Terms and definitions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7957194" cy="4536504"/>
          </a:xfrm>
        </p:spPr>
        <p:txBody>
          <a:bodyPr/>
          <a:lstStyle/>
          <a:p>
            <a:r>
              <a:rPr lang="en-AU" sz="2200" dirty="0" smtClean="0"/>
              <a:t>Many submissions raised concerns over some terms used in the Draft. We intend to remove some of these terms in the final guideline. For example;</a:t>
            </a:r>
          </a:p>
          <a:p>
            <a:pPr lvl="1"/>
            <a:r>
              <a:rPr lang="en-AU" sz="2000" dirty="0" smtClean="0"/>
              <a:t>‘network services’ will be removed and replaced</a:t>
            </a:r>
          </a:p>
          <a:p>
            <a:pPr lvl="2"/>
            <a:r>
              <a:rPr lang="en-AU" altLang="en-US" sz="2000" dirty="0"/>
              <a:t>a</a:t>
            </a:r>
            <a:r>
              <a:rPr lang="en-AU" altLang="en-US" sz="2000" dirty="0" smtClean="0"/>
              <a:t> DNSP may provide distribution services and transmission services but not ‘other services’ </a:t>
            </a:r>
          </a:p>
          <a:p>
            <a:pPr lvl="2"/>
            <a:r>
              <a:rPr lang="en-AU" altLang="en-US" sz="2000" dirty="0" smtClean="0"/>
              <a:t>‘other services’ means other than distribution or transmission services</a:t>
            </a:r>
          </a:p>
          <a:p>
            <a:pPr lvl="1"/>
            <a:r>
              <a:rPr lang="en-AU" altLang="en-US" sz="2000" dirty="0" smtClean="0"/>
              <a:t>‘energy related services’ will become ‘other electricity services’</a:t>
            </a:r>
          </a:p>
          <a:p>
            <a:pPr lvl="1"/>
            <a:r>
              <a:rPr lang="en-AU" altLang="en-US" sz="2000" dirty="0" smtClean="0"/>
              <a:t>‘other services’ instead of ‘non-distribution services’</a:t>
            </a:r>
          </a:p>
          <a:p>
            <a:pPr lvl="1"/>
            <a:r>
              <a:rPr lang="en-AU" altLang="en-US" sz="2000" dirty="0" smtClean="0"/>
              <a:t>‘affiliated entity’ instead of ‘related bodies corporate’ and we will define ‘affiliated entity’ broadly</a:t>
            </a:r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506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836712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Issue 1 – Legal separation</a:t>
            </a:r>
            <a:endParaRPr lang="en-AU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1700808"/>
            <a:ext cx="795719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altLang="en-US" sz="2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3238" y="1340768"/>
            <a:ext cx="7957194" cy="4536504"/>
          </a:xfrm>
        </p:spPr>
        <p:txBody>
          <a:bodyPr/>
          <a:lstStyle/>
          <a:p>
            <a:r>
              <a:rPr lang="en-AU" altLang="en-US" sz="2000" dirty="0"/>
              <a:t>Draft </a:t>
            </a:r>
            <a:r>
              <a:rPr lang="en-AU" altLang="en-US" sz="2000" dirty="0" smtClean="0"/>
              <a:t>Guideline – </a:t>
            </a:r>
            <a:r>
              <a:rPr lang="en-AU" altLang="en-US" sz="2000" dirty="0"/>
              <a:t>DNSP </a:t>
            </a:r>
            <a:r>
              <a:rPr lang="en-AU" altLang="en-US" sz="2000" dirty="0" smtClean="0"/>
              <a:t>can only provide network services</a:t>
            </a:r>
          </a:p>
          <a:p>
            <a:pPr lvl="1"/>
            <a:r>
              <a:rPr lang="en-AU" altLang="en-US" sz="1600" dirty="0" smtClean="0"/>
              <a:t>legal </a:t>
            </a:r>
            <a:r>
              <a:rPr lang="en-AU" altLang="en-US" sz="1600" dirty="0"/>
              <a:t>separation </a:t>
            </a:r>
            <a:r>
              <a:rPr lang="en-AU" altLang="en-US" sz="1600" dirty="0" smtClean="0"/>
              <a:t>supports </a:t>
            </a:r>
            <a:r>
              <a:rPr lang="en-AU" altLang="en-US" sz="1600" dirty="0"/>
              <a:t>prevention of cross subsidies, in concert with accounting separation and cost allocation. No </a:t>
            </a:r>
            <a:r>
              <a:rPr lang="en-AU" altLang="en-US" sz="1600" dirty="0" smtClean="0"/>
              <a:t>waivers allowed.</a:t>
            </a:r>
            <a:endParaRPr lang="en-AU" altLang="en-US" sz="1600" dirty="0"/>
          </a:p>
          <a:p>
            <a:r>
              <a:rPr lang="en-AU" altLang="en-US" sz="2000" dirty="0"/>
              <a:t>Submissions: </a:t>
            </a:r>
          </a:p>
          <a:p>
            <a:pPr lvl="1"/>
            <a:r>
              <a:rPr lang="en-AU" altLang="en-US" sz="1600" dirty="0" smtClean="0"/>
              <a:t>What about partnerships?</a:t>
            </a:r>
          </a:p>
          <a:p>
            <a:pPr lvl="1"/>
            <a:r>
              <a:rPr lang="en-AU" altLang="en-US" sz="1600" dirty="0" smtClean="0"/>
              <a:t>CAMS and reporting transactions between business units are </a:t>
            </a:r>
            <a:r>
              <a:rPr lang="en-AU" altLang="en-US" sz="1600" dirty="0"/>
              <a:t>sufficient</a:t>
            </a:r>
          </a:p>
          <a:p>
            <a:pPr lvl="1"/>
            <a:r>
              <a:rPr lang="en-AU" altLang="en-US" sz="1600" dirty="0"/>
              <a:t>No benefit from separation where non-distribution activities are also regulated</a:t>
            </a:r>
          </a:p>
          <a:p>
            <a:pPr lvl="1"/>
            <a:r>
              <a:rPr lang="en-AU" altLang="en-US" sz="1600" dirty="0"/>
              <a:t>Full legal separation is </a:t>
            </a:r>
            <a:r>
              <a:rPr lang="en-AU" altLang="en-US" sz="1600" dirty="0" smtClean="0"/>
              <a:t>critical</a:t>
            </a:r>
          </a:p>
          <a:p>
            <a:pPr lvl="1"/>
            <a:r>
              <a:rPr lang="en-AU" altLang="en-US" sz="1600" dirty="0" smtClean="0"/>
              <a:t>Too restrictive on what DNSPs can do (refer issue 3)</a:t>
            </a:r>
            <a:endParaRPr lang="en-AU" altLang="en-US" sz="1600" dirty="0"/>
          </a:p>
          <a:p>
            <a:endParaRPr lang="en-AU" altLang="en-US" sz="2000" dirty="0" smtClean="0"/>
          </a:p>
          <a:p>
            <a:r>
              <a:rPr lang="en-AU" altLang="en-US" sz="2000" dirty="0" smtClean="0">
                <a:solidFill>
                  <a:srgbClr val="FF0000"/>
                </a:solidFill>
              </a:rPr>
              <a:t>Questions</a:t>
            </a:r>
            <a:r>
              <a:rPr lang="en-AU" altLang="en-US" sz="2000" dirty="0" smtClean="0"/>
              <a:t> </a:t>
            </a:r>
            <a:r>
              <a:rPr lang="en-AU" altLang="en-US" sz="2000" dirty="0"/>
              <a:t>– </a:t>
            </a:r>
            <a:r>
              <a:rPr lang="en-AU" altLang="en-US" sz="2000" dirty="0" smtClean="0"/>
              <a:t>Should </a:t>
            </a:r>
            <a:r>
              <a:rPr lang="en-AU" altLang="en-US" sz="2000" dirty="0"/>
              <a:t>we consider any </a:t>
            </a:r>
            <a:r>
              <a:rPr lang="en-AU" altLang="en-US" sz="2000" dirty="0" smtClean="0"/>
              <a:t>waivers to the requirement for legal separation? If so, under </a:t>
            </a:r>
            <a:r>
              <a:rPr lang="en-AU" altLang="en-US" sz="2000" dirty="0"/>
              <a:t>what conditions?</a:t>
            </a:r>
          </a:p>
          <a:p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995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98" y="1052736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Issue 2 – Threshold for legal separation</a:t>
            </a:r>
            <a:endParaRPr lang="en-AU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1700808"/>
            <a:ext cx="795719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altLang="en-US" sz="2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3238" y="1340768"/>
            <a:ext cx="7957194" cy="4536504"/>
          </a:xfrm>
        </p:spPr>
        <p:txBody>
          <a:bodyPr/>
          <a:lstStyle/>
          <a:p>
            <a:r>
              <a:rPr lang="en-AU" altLang="en-US" sz="2000" dirty="0" smtClean="0"/>
              <a:t>Draft </a:t>
            </a:r>
            <a:r>
              <a:rPr lang="en-AU" altLang="en-US" sz="2000" dirty="0"/>
              <a:t>Guideline – </a:t>
            </a:r>
            <a:r>
              <a:rPr lang="en-AU" altLang="en-US" sz="2000" dirty="0" smtClean="0"/>
              <a:t>DNSP may provide non-network services if the total annual costs do not exceed $500,000. These activities must be reported. Cross subsidies are not permitted.</a:t>
            </a:r>
          </a:p>
          <a:p>
            <a:r>
              <a:rPr lang="en-AU" altLang="en-US" sz="2000" dirty="0" smtClean="0"/>
              <a:t>Submissions: </a:t>
            </a:r>
          </a:p>
          <a:p>
            <a:pPr lvl="1"/>
            <a:r>
              <a:rPr lang="en-AU" altLang="en-US" sz="1600" dirty="0" smtClean="0"/>
              <a:t>Undermines the intent of ring fencing</a:t>
            </a:r>
          </a:p>
          <a:p>
            <a:pPr lvl="1"/>
            <a:r>
              <a:rPr lang="en-AU" altLang="en-US" sz="1600" dirty="0" smtClean="0"/>
              <a:t>Exclude shared assets revenue</a:t>
            </a:r>
          </a:p>
          <a:p>
            <a:pPr lvl="1"/>
            <a:r>
              <a:rPr lang="en-AU" altLang="en-US" sz="1600" dirty="0" smtClean="0"/>
              <a:t>Threshold too arbitrary and too low</a:t>
            </a:r>
          </a:p>
          <a:p>
            <a:pPr lvl="1"/>
            <a:r>
              <a:rPr lang="en-AU" altLang="en-US" sz="1600" dirty="0"/>
              <a:t>M</a:t>
            </a:r>
            <a:r>
              <a:rPr lang="en-AU" altLang="en-US" sz="1600" dirty="0" smtClean="0"/>
              <a:t>ove from fixed threshold to a percentage - like transmission 1% of revenue</a:t>
            </a:r>
          </a:p>
          <a:p>
            <a:pPr lvl="1"/>
            <a:r>
              <a:rPr lang="en-AU" altLang="en-US" sz="1600" dirty="0" smtClean="0"/>
              <a:t>Base threshold on forecast costs</a:t>
            </a:r>
          </a:p>
          <a:p>
            <a:pPr lvl="1"/>
            <a:r>
              <a:rPr lang="en-AU" altLang="en-US" sz="1600" dirty="0"/>
              <a:t>N</a:t>
            </a:r>
            <a:r>
              <a:rPr lang="en-AU" altLang="en-US" sz="1600" dirty="0" smtClean="0"/>
              <a:t>ot justified at all</a:t>
            </a:r>
          </a:p>
          <a:p>
            <a:pPr lvl="1"/>
            <a:r>
              <a:rPr lang="en-AU" altLang="en-US" sz="1600" dirty="0"/>
              <a:t>R</a:t>
            </a:r>
            <a:r>
              <a:rPr lang="en-AU" altLang="en-US" sz="1600" dirty="0" smtClean="0"/>
              <a:t>estrict to “incidental”</a:t>
            </a:r>
          </a:p>
          <a:p>
            <a:pPr lvl="1"/>
            <a:r>
              <a:rPr lang="en-AU" altLang="en-US" sz="1600" dirty="0" smtClean="0"/>
              <a:t>Raise to $1 million per service</a:t>
            </a:r>
          </a:p>
          <a:p>
            <a:r>
              <a:rPr lang="en-AU" altLang="en-US" sz="2000" dirty="0" smtClean="0"/>
              <a:t>Question: What is the risk the threshold, which was designed to provide flexibility, will be misused?  </a:t>
            </a:r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660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774" y="1124744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Issue 3 – Does legal separation restrict service provision?</a:t>
            </a:r>
            <a:endParaRPr lang="en-AU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1700808"/>
            <a:ext cx="7957194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AU" altLang="en-US" sz="2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3238" y="1733476"/>
            <a:ext cx="7957194" cy="4536504"/>
          </a:xfrm>
        </p:spPr>
        <p:txBody>
          <a:bodyPr/>
          <a:lstStyle/>
          <a:p>
            <a:r>
              <a:rPr lang="en-AU" altLang="en-US" sz="2000" dirty="0" smtClean="0"/>
              <a:t>Draft Guideline – DNSPs can only provide network services </a:t>
            </a:r>
          </a:p>
          <a:p>
            <a:r>
              <a:rPr lang="en-AU" altLang="en-US" sz="2000" dirty="0" smtClean="0"/>
              <a:t>Submissions:</a:t>
            </a:r>
            <a:endParaRPr lang="en-AU" altLang="en-US" sz="2000" dirty="0"/>
          </a:p>
          <a:p>
            <a:pPr lvl="1"/>
            <a:r>
              <a:rPr lang="en-AU" altLang="en-US" sz="1600" dirty="0" smtClean="0"/>
              <a:t>Will prevent use of shared assets – two guidelines are in conflict</a:t>
            </a:r>
          </a:p>
          <a:p>
            <a:pPr lvl="1"/>
            <a:r>
              <a:rPr lang="en-AU" altLang="en-US" sz="1600" dirty="0" smtClean="0"/>
              <a:t>Will restrict ability of DNSP to provide shared services</a:t>
            </a:r>
          </a:p>
          <a:p>
            <a:pPr lvl="1"/>
            <a:r>
              <a:rPr lang="en-AU" altLang="en-US" sz="1600" dirty="0" smtClean="0"/>
              <a:t>Restricts staff sharing</a:t>
            </a:r>
          </a:p>
          <a:p>
            <a:pPr lvl="1"/>
            <a:r>
              <a:rPr lang="en-AU" altLang="en-US" sz="1600" dirty="0" smtClean="0"/>
              <a:t>Economies of scale will be lost, cost to customers</a:t>
            </a:r>
          </a:p>
          <a:p>
            <a:pPr lvl="1"/>
            <a:r>
              <a:rPr lang="en-AU" altLang="en-US" sz="1600" dirty="0" smtClean="0"/>
              <a:t>Not efficient</a:t>
            </a:r>
          </a:p>
          <a:p>
            <a:pPr lvl="1"/>
            <a:endParaRPr lang="en-AU" altLang="en-US" sz="1600" dirty="0" smtClean="0"/>
          </a:p>
          <a:p>
            <a:r>
              <a:rPr lang="en-AU" altLang="en-US" sz="2000" dirty="0" smtClean="0"/>
              <a:t>See separate slides</a:t>
            </a:r>
          </a:p>
          <a:p>
            <a:r>
              <a:rPr lang="en-AU" altLang="en-US" sz="2000" dirty="0" smtClean="0"/>
              <a:t>Questions: Does legal separation restrict the efficient use of DNSP assets and resources? Is the Ring-fencing Guideline in conflict with the Shared </a:t>
            </a:r>
            <a:r>
              <a:rPr lang="en-AU" altLang="en-US" sz="2000" dirty="0"/>
              <a:t>A</a:t>
            </a:r>
            <a:r>
              <a:rPr lang="en-AU" altLang="en-US" sz="2000" dirty="0" smtClean="0"/>
              <a:t>sset Guideline?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42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3624</TotalTime>
  <Words>1671</Words>
  <Application>Microsoft Office PowerPoint</Application>
  <PresentationFormat>On-screen Show (4:3)</PresentationFormat>
  <Paragraphs>209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Aspect</vt:lpstr>
      <vt:lpstr>The Australian Energy Regulator</vt:lpstr>
      <vt:lpstr>Workshop outline</vt:lpstr>
      <vt:lpstr>Rules of engagement</vt:lpstr>
      <vt:lpstr>Exposure draft</vt:lpstr>
      <vt:lpstr>Key elements of draft guideline</vt:lpstr>
      <vt:lpstr>Terms and definitions</vt:lpstr>
      <vt:lpstr>Issue 1 – Legal separation</vt:lpstr>
      <vt:lpstr>Issue 2 – Threshold for legal separation</vt:lpstr>
      <vt:lpstr>Issue 3 – Does legal separation restrict service provision?</vt:lpstr>
      <vt:lpstr>Issue 4 – Brand separation</vt:lpstr>
      <vt:lpstr>Issue 5 – Office separation </vt:lpstr>
      <vt:lpstr>Issue 6 – ‘Regional depots’</vt:lpstr>
      <vt:lpstr>Issue 7 – Staff separation – unregulated distribution services </vt:lpstr>
      <vt:lpstr>Issue 8 – Emergency response</vt:lpstr>
      <vt:lpstr>Issue 9 – Non-discrimination effect on DNSP purchasing</vt:lpstr>
      <vt:lpstr>Issue 10 – Transition to compliance</vt:lpstr>
      <vt:lpstr>Issue 11 – Waivers</vt:lpstr>
      <vt:lpstr>Issue 12 – Compliance</vt:lpstr>
      <vt:lpstr>Issue 13 – other issues</vt:lpstr>
      <vt:lpstr>Next steps</vt:lpstr>
    </vt:vector>
  </TitlesOfParts>
  <Company>ACCC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Australian Energy Regulation</dc:title>
  <dc:creator>lkeog</dc:creator>
  <cp:lastModifiedBy>Pickering, Robyn</cp:lastModifiedBy>
  <cp:revision>425</cp:revision>
  <cp:lastPrinted>2016-10-28T02:23:17Z</cp:lastPrinted>
  <dcterms:created xsi:type="dcterms:W3CDTF">2013-02-26T03:21:25Z</dcterms:created>
  <dcterms:modified xsi:type="dcterms:W3CDTF">2016-10-28T02:23:32Z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I">
    <vt:lpwstr>8787414</vt:lpwstr>
  </property>
  <property fmtid="{D5CDD505-2E9C-101B-9397-08002B2CF9AE}" pid="3" name="currfile">
    <vt:lpwstr>H:\\AER - Ring-fencing forum slide presentation - 27 October 2016.PPTX</vt:lpwstr>
  </property>
</Properties>
</file>