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957" r:id="rId1"/>
  </p:sldMasterIdLst>
  <p:notesMasterIdLst>
    <p:notesMasterId r:id="rId14"/>
  </p:notesMasterIdLst>
  <p:handoutMasterIdLst>
    <p:handoutMasterId r:id="rId15"/>
  </p:handoutMasterIdLst>
  <p:sldIdLst>
    <p:sldId id="343" r:id="rId2"/>
    <p:sldId id="344" r:id="rId3"/>
    <p:sldId id="338" r:id="rId4"/>
    <p:sldId id="360" r:id="rId5"/>
    <p:sldId id="352" r:id="rId6"/>
    <p:sldId id="353" r:id="rId7"/>
    <p:sldId id="361" r:id="rId8"/>
    <p:sldId id="359" r:id="rId9"/>
    <p:sldId id="345" r:id="rId10"/>
    <p:sldId id="347" r:id="rId11"/>
    <p:sldId id="336" r:id="rId12"/>
    <p:sldId id="349" r:id="rId1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6138"/>
    <a:srgbClr val="695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50" autoAdjust="0"/>
    <p:restoredTop sz="76368" autoAdjust="0"/>
  </p:normalViewPr>
  <p:slideViewPr>
    <p:cSldViewPr>
      <p:cViewPr>
        <p:scale>
          <a:sx n="110" d="100"/>
          <a:sy n="110" d="100"/>
        </p:scale>
        <p:origin x="-251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70" y="64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3BEEF-F9AD-4789-BD94-1E7D894D38BD}" type="datetimeFigureOut">
              <a:rPr lang="en-AU" smtClean="0"/>
              <a:t>12/04/2017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63AC5-D637-4EB0-A642-FF8735E2843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06870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C77ACFB-36F0-4139-BCD5-5F2EAB91D8AD}" type="datetimeFigureOut">
              <a:rPr lang="en-AU"/>
              <a:pPr>
                <a:defRPr/>
              </a:pPr>
              <a:t>12/04/2017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5110783-3D64-4152-8989-AB9397DA02B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61412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65667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10783-3D64-4152-8989-AB9397DA02B5}" type="slidenum">
              <a:rPr lang="en-AU" smtClean="0"/>
              <a:pPr>
                <a:defRPr/>
              </a:pPr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71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98A364C-D87B-4A4F-BFCC-D4F4D1550CC8}" type="datetime1">
              <a:rPr lang="en-AU" smtClean="0"/>
              <a:t>12/04/2017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A90197-E2FC-425D-86C5-3598EBB1761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11141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F9861-5662-49F5-B542-31305E5A40A3}" type="datetime1">
              <a:rPr lang="en-AU" smtClean="0"/>
              <a:t>12/04/2017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580E8-17BE-46B5-9D59-8A443AF555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6999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96322-BD99-4F4A-B490-D29E5449C249}" type="datetime1">
              <a:rPr lang="en-AU" smtClean="0"/>
              <a:t>12/04/2017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2E09B-B688-44F2-8FA2-409D756233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2559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DB2A4-EA7D-4D93-8D37-D789AFDD2A7D}" type="datetime1">
              <a:rPr lang="en-AU" smtClean="0"/>
              <a:t>12/04/2017</a:t>
            </a:fld>
            <a:endParaRPr lang="en-AU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FA1E6-830E-4BB4-B922-AF0B0F52B7B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57124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64D90D-8D14-4E16-891A-AA2EEDFA2C27}" type="datetime1">
              <a:rPr lang="en-AU" smtClean="0"/>
              <a:t>12/04/2017</a:t>
            </a:fld>
            <a:endParaRPr lang="en-AU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D77E46-575F-4823-AFC4-B498AF17849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49240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563FF-3A25-4E01-8041-9D59BAFAA994}" type="datetime1">
              <a:rPr lang="en-AU" smtClean="0"/>
              <a:t>12/04/2017</a:t>
            </a:fld>
            <a:endParaRPr lang="en-AU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FA1F2-7F23-4F12-817B-271D60A4EF2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68531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08A6F-583A-4C3D-95D9-70651EE59BBC}" type="datetime1">
              <a:rPr lang="en-AU" smtClean="0"/>
              <a:t>12/04/2017</a:t>
            </a:fld>
            <a:endParaRPr lang="en-AU" dirty="0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7AD3E-CC54-48FF-B898-E8F15606D31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75463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3247D-8ADD-4A98-A73B-6C0A4412C57C}" type="datetime1">
              <a:rPr lang="en-AU" smtClean="0"/>
              <a:t>12/04/2017</a:t>
            </a:fld>
            <a:endParaRPr lang="en-AU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0DF86-5889-42FC-9E94-EEE11BD5829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63807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830B3F-EE62-4E9D-A7AC-B3CB58C47305}" type="datetime1">
              <a:rPr lang="en-AU" smtClean="0"/>
              <a:t>12/04/2017</a:t>
            </a:fld>
            <a:endParaRPr lang="en-AU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48D72E-B316-46A1-8A68-B2D3FDBAD00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9207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F0AB4-D46A-4DD5-932C-29ED2A6F52CD}" type="datetime1">
              <a:rPr lang="en-AU" smtClean="0"/>
              <a:t>12/04/2017</a:t>
            </a:fld>
            <a:endParaRPr lang="en-AU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1A8DA-4824-4733-840D-008EE3900C5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09192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3B5A8B7-FC44-4196-A981-FEF69655586B}" type="datetime1">
              <a:rPr lang="en-AU" smtClean="0"/>
              <a:t>12/04/2017</a:t>
            </a:fld>
            <a:endParaRPr lang="en-AU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7D4642-8A6E-4509-A56C-2DD97BFA8CE9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14743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15A7DDF0-C9E3-4A26-A845-8201DA9DF0FE}" type="datetime1">
              <a:rPr lang="en-AU" smtClean="0"/>
              <a:t>12/04/2017</a:t>
            </a:fld>
            <a:endParaRPr lang="en-AU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6C12471C-FE52-478A-8938-05515D9C445D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5" r:id="rId1"/>
    <p:sldLayoutId id="2147484168" r:id="rId2"/>
    <p:sldLayoutId id="2147484176" r:id="rId3"/>
    <p:sldLayoutId id="2147484169" r:id="rId4"/>
    <p:sldLayoutId id="2147484170" r:id="rId5"/>
    <p:sldLayoutId id="2147484171" r:id="rId6"/>
    <p:sldLayoutId id="2147484177" r:id="rId7"/>
    <p:sldLayoutId id="2147484172" r:id="rId8"/>
    <p:sldLayoutId id="2147484178" r:id="rId9"/>
    <p:sldLayoutId id="2147484173" r:id="rId10"/>
    <p:sldLayoutId id="214748417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92150"/>
            <a:ext cx="7772400" cy="1828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4000" dirty="0" smtClean="0"/>
              <a:t>The Australian Energy Regulator</a:t>
            </a:r>
            <a:endParaRPr lang="en-AU" sz="4000" dirty="0"/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915816" y="2708920"/>
            <a:ext cx="2016927" cy="302391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148" name="Picture 5" descr="D10 1334418  AER logo_landscape_RGB 300dpi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5805488"/>
            <a:ext cx="21621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5508104" y="3620641"/>
            <a:ext cx="3240609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AU" altLang="en-US" sz="2000" dirty="0" smtClean="0"/>
              <a:t>TransGrid transmission revenue proposal 2018-23</a:t>
            </a:r>
          </a:p>
          <a:p>
            <a:pPr algn="ctr" eaLnBrk="1" hangingPunct="1"/>
            <a:endParaRPr lang="en-AU" altLang="en-US" sz="2000" dirty="0" smtClean="0">
              <a:solidFill>
                <a:srgbClr val="FF0000"/>
              </a:solidFill>
            </a:endParaRPr>
          </a:p>
          <a:p>
            <a:pPr algn="ctr" eaLnBrk="1" hangingPunct="1"/>
            <a:r>
              <a:rPr lang="en-AU" altLang="en-US" sz="2000" dirty="0" smtClean="0"/>
              <a:t>Public Forum </a:t>
            </a:r>
          </a:p>
          <a:p>
            <a:pPr algn="ctr" eaLnBrk="1" hangingPunct="1"/>
            <a:r>
              <a:rPr lang="en-AU" altLang="en-US" sz="2000" dirty="0" smtClean="0"/>
              <a:t>11 April 2017</a:t>
            </a:r>
            <a:endParaRPr lang="en-AU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944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916832"/>
            <a:ext cx="8183562" cy="1512168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sz="3200" dirty="0" smtClean="0"/>
              <a:t>CCP presentation of its initial views</a:t>
            </a:r>
            <a:endParaRPr lang="en-AU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9771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13" y="2564904"/>
            <a:ext cx="8183562" cy="86409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sz="3200" dirty="0" smtClean="0"/>
              <a:t>Questions?</a:t>
            </a:r>
            <a:endParaRPr lang="en-AU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8015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476672"/>
            <a:ext cx="8183562" cy="72072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sz="3200" dirty="0" smtClean="0"/>
              <a:t>Next steps</a:t>
            </a:r>
            <a:endParaRPr lang="en-AU" sz="3200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03238" y="1340768"/>
            <a:ext cx="7957194" cy="4248943"/>
          </a:xfrm>
        </p:spPr>
        <p:txBody>
          <a:bodyPr/>
          <a:lstStyle/>
          <a:p>
            <a:r>
              <a:rPr lang="en-AU" dirty="0" smtClean="0"/>
              <a:t>Submissions on TransGrid proposal and AER issues paper due by 12 May 2017</a:t>
            </a:r>
          </a:p>
          <a:p>
            <a:endParaRPr lang="en-AU" dirty="0" smtClean="0"/>
          </a:p>
          <a:p>
            <a:r>
              <a:rPr lang="en-AU" altLang="en-US" dirty="0" smtClean="0"/>
              <a:t>Draft decision expected in Sep 2017</a:t>
            </a:r>
          </a:p>
          <a:p>
            <a:endParaRPr lang="en-AU" altLang="en-US" dirty="0" smtClean="0"/>
          </a:p>
          <a:p>
            <a:r>
              <a:rPr lang="en-AU" altLang="en-US" dirty="0" smtClean="0"/>
              <a:t>Final decision due by 30 April 2018</a:t>
            </a:r>
          </a:p>
          <a:p>
            <a:endParaRPr lang="en-AU" altLang="en-US" dirty="0" smtClean="0"/>
          </a:p>
          <a:p>
            <a:r>
              <a:rPr lang="en-AU" altLang="en-US" dirty="0" smtClean="0"/>
              <a:t>AER contact: TransGrid2018@aer.gov.au</a:t>
            </a:r>
            <a:endParaRPr lang="en-AU" altLang="en-US" dirty="0"/>
          </a:p>
          <a:p>
            <a:pPr lvl="1"/>
            <a:endParaRPr lang="en-AU" alt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0262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620713"/>
            <a:ext cx="8183562" cy="72072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sz="3200" dirty="0" smtClean="0"/>
              <a:t>Agenda</a:t>
            </a:r>
            <a:endParaRPr lang="en-AU" sz="3200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259632" y="1484313"/>
            <a:ext cx="7200800" cy="4248943"/>
          </a:xfrm>
        </p:spPr>
        <p:txBody>
          <a:bodyPr/>
          <a:lstStyle/>
          <a:p>
            <a:r>
              <a:rPr lang="en-AU" sz="2400" dirty="0" smtClean="0"/>
              <a:t>AER introduction (10 mins)</a:t>
            </a:r>
          </a:p>
          <a:p>
            <a:r>
              <a:rPr lang="en-AU" sz="2400" dirty="0" smtClean="0"/>
              <a:t>TransGrid presentation of its transmission revenue proposal (45 mins)</a:t>
            </a:r>
          </a:p>
          <a:p>
            <a:r>
              <a:rPr lang="en-AU" altLang="en-US" sz="2400" dirty="0" smtClean="0"/>
              <a:t>Consumer </a:t>
            </a:r>
            <a:r>
              <a:rPr lang="en-AU" altLang="en-US" sz="2400" dirty="0"/>
              <a:t>Challenge Panel (CCP) </a:t>
            </a:r>
            <a:r>
              <a:rPr lang="en-AU" altLang="en-US" sz="2400" dirty="0" smtClean="0"/>
              <a:t>presentation of its initial views (45 mins)</a:t>
            </a:r>
            <a:endParaRPr lang="en-AU" altLang="en-US" sz="2400" dirty="0"/>
          </a:p>
          <a:p>
            <a:r>
              <a:rPr lang="en-AU" altLang="en-US" sz="2400" dirty="0" smtClean="0"/>
              <a:t>Q&amp;A (20 mins)</a:t>
            </a:r>
          </a:p>
          <a:p>
            <a:r>
              <a:rPr lang="en-AU" altLang="en-US" sz="2400" dirty="0" smtClean="0"/>
              <a:t>AER: Next steps</a:t>
            </a:r>
          </a:p>
          <a:p>
            <a:endParaRPr lang="en-AU" alt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8572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916832"/>
            <a:ext cx="8183562" cy="1512168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sz="3200" dirty="0" smtClean="0"/>
              <a:t>AER introduction</a:t>
            </a:r>
            <a:endParaRPr lang="en-AU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2505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713"/>
            <a:ext cx="8183562" cy="72072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sz="3200" dirty="0" smtClean="0"/>
              <a:t>Introduction</a:t>
            </a:r>
            <a:endParaRPr lang="en-AU" sz="3200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39552" y="1484313"/>
            <a:ext cx="7920880" cy="4248943"/>
          </a:xfrm>
        </p:spPr>
        <p:txBody>
          <a:bodyPr/>
          <a:lstStyle/>
          <a:p>
            <a:r>
              <a:rPr lang="en-US" sz="3000" dirty="0"/>
              <a:t>Today’s forum provides an opportunity for us to consider TransGrid’s regulatory proposal. </a:t>
            </a:r>
          </a:p>
          <a:p>
            <a:endParaRPr lang="en-US" sz="2600" dirty="0" smtClean="0"/>
          </a:p>
          <a:p>
            <a:r>
              <a:rPr lang="en-US" sz="3000" dirty="0" smtClean="0"/>
              <a:t>TransGrid will present its proposal.</a:t>
            </a:r>
          </a:p>
          <a:p>
            <a:pPr lvl="1"/>
            <a:endParaRPr lang="en-US" sz="2600" dirty="0" smtClean="0"/>
          </a:p>
          <a:p>
            <a:r>
              <a:rPr lang="en-US" sz="3000" dirty="0" smtClean="0"/>
              <a:t>Our Consumer Challenge Panel will provide its initial observations.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AU" altLang="en-US" sz="2800" dirty="0" smtClean="0"/>
          </a:p>
          <a:p>
            <a:endParaRPr lang="en-AU" alt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4533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713"/>
            <a:ext cx="8183562" cy="72072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sz="3200" dirty="0" smtClean="0"/>
              <a:t>Who are we (the AER)?</a:t>
            </a:r>
            <a:endParaRPr lang="en-AU" sz="3200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39552" y="1484313"/>
            <a:ext cx="7920880" cy="4248943"/>
          </a:xfrm>
        </p:spPr>
        <p:txBody>
          <a:bodyPr/>
          <a:lstStyle/>
          <a:p>
            <a:r>
              <a:rPr lang="en-US" sz="2400" dirty="0"/>
              <a:t>We </a:t>
            </a:r>
            <a:r>
              <a:rPr lang="en-US" sz="2400" dirty="0" smtClean="0"/>
              <a:t>regulate </a:t>
            </a:r>
            <a:r>
              <a:rPr lang="en-US" sz="2400" dirty="0"/>
              <a:t>energy markets and networks under national energy market legislation and </a:t>
            </a:r>
            <a:r>
              <a:rPr lang="en-US" sz="2400" dirty="0" smtClean="0"/>
              <a:t>rules.</a:t>
            </a:r>
          </a:p>
          <a:p>
            <a:endParaRPr lang="en-US" sz="2400" dirty="0"/>
          </a:p>
          <a:p>
            <a:r>
              <a:rPr lang="en-US" sz="2400" dirty="0" smtClean="0"/>
              <a:t>We will make a decision on the revenue that TransGrid can collect from its customers.</a:t>
            </a:r>
          </a:p>
          <a:p>
            <a:endParaRPr lang="en-US" sz="2400" dirty="0" smtClean="0"/>
          </a:p>
          <a:p>
            <a:r>
              <a:rPr lang="en-US" sz="2400" dirty="0" smtClean="0"/>
              <a:t>Our aim is to </a:t>
            </a:r>
            <a:r>
              <a:rPr lang="en-US" sz="2400" dirty="0"/>
              <a:t>ensure that consumers pay no more than necessary for the safe and reliable delivery of electricity.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AU" altLang="en-US" sz="2400" dirty="0" smtClean="0"/>
          </a:p>
          <a:p>
            <a:endParaRPr lang="en-AU" alt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3686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713"/>
            <a:ext cx="8183562" cy="72072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sz="3200" dirty="0" smtClean="0"/>
              <a:t>What does our decision cover?</a:t>
            </a:r>
            <a:endParaRPr lang="en-AU" sz="3200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39552" y="1484313"/>
            <a:ext cx="7920880" cy="4248943"/>
          </a:xfrm>
        </p:spPr>
        <p:txBody>
          <a:bodyPr/>
          <a:lstStyle/>
          <a:p>
            <a:r>
              <a:rPr lang="en-US" sz="2400" dirty="0" smtClean="0"/>
              <a:t>Our decision covers the period from 1 July 2018 to 30 June 2023.</a:t>
            </a:r>
          </a:p>
          <a:p>
            <a:endParaRPr lang="en-US" sz="2400" dirty="0" smtClean="0"/>
          </a:p>
          <a:p>
            <a:r>
              <a:rPr lang="en-US" sz="2400" dirty="0" smtClean="0"/>
              <a:t>Our decision covers TransGrid’s monopoly electricity transmission services (not retail prices or electricity generation).</a:t>
            </a:r>
          </a:p>
          <a:p>
            <a:endParaRPr lang="en-US" sz="2400" dirty="0" smtClean="0"/>
          </a:p>
          <a:p>
            <a:r>
              <a:rPr lang="en-US" sz="2400" dirty="0" smtClean="0"/>
              <a:t>Our decision covers the revenue </a:t>
            </a:r>
            <a:r>
              <a:rPr lang="en-US" sz="2400" dirty="0"/>
              <a:t>T</a:t>
            </a:r>
            <a:r>
              <a:rPr lang="en-US" sz="2400" dirty="0" smtClean="0"/>
              <a:t>ransGrid can earn and incentive schemes.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8907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713"/>
            <a:ext cx="8183562" cy="72072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sz="3200" dirty="0" smtClean="0"/>
              <a:t>Who is the CCP?</a:t>
            </a:r>
            <a:endParaRPr lang="en-AU" sz="3200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39552" y="1484313"/>
            <a:ext cx="7920880" cy="4248943"/>
          </a:xfrm>
        </p:spPr>
        <p:txBody>
          <a:bodyPr/>
          <a:lstStyle/>
          <a:p>
            <a:endParaRPr lang="en-US" sz="2400" dirty="0" smtClean="0"/>
          </a:p>
          <a:p>
            <a:r>
              <a:rPr lang="en-US" sz="2400" dirty="0"/>
              <a:t>The CCP assists </a:t>
            </a:r>
            <a:r>
              <a:rPr lang="en-US" sz="2400" dirty="0" smtClean="0"/>
              <a:t>us in making </a:t>
            </a:r>
            <a:r>
              <a:rPr lang="en-US" sz="2400" dirty="0"/>
              <a:t>better regulatory determinations by providing input on issues of importance to </a:t>
            </a:r>
            <a:r>
              <a:rPr lang="en-US" sz="2400" dirty="0" smtClean="0"/>
              <a:t>consumers.</a:t>
            </a:r>
          </a:p>
          <a:p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expert members of the CCP bring consumer perspectives to the AER to better balance the range of views considered as part of our decisions.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4503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183562" cy="43204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AU" sz="3200" dirty="0" smtClean="0"/>
              <a:t>Timeline</a:t>
            </a:r>
            <a:endParaRPr lang="en-AU" sz="3200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5902656"/>
              </p:ext>
            </p:extLst>
          </p:nvPr>
        </p:nvGraphicFramePr>
        <p:xfrm>
          <a:off x="539552" y="1124744"/>
          <a:ext cx="8064896" cy="4464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8672"/>
                <a:gridCol w="2016224"/>
              </a:tblGrid>
              <a:tr h="558063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Step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Date</a:t>
                      </a:r>
                      <a:endParaRPr lang="en-AU" dirty="0"/>
                    </a:p>
                  </a:txBody>
                  <a:tcPr/>
                </a:tc>
              </a:tr>
              <a:tr h="558063">
                <a:tc>
                  <a:txBody>
                    <a:bodyPr/>
                    <a:lstStyle/>
                    <a:p>
                      <a:r>
                        <a:rPr kumimoji="0" lang="en-AU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Submissions on revenue proposal close</a:t>
                      </a:r>
                      <a:endParaRPr lang="en-AU" sz="1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AU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May 2017 </a:t>
                      </a:r>
                      <a:endParaRPr lang="en-AU" sz="1900" dirty="0">
                        <a:latin typeface="+mn-lt"/>
                      </a:endParaRPr>
                    </a:p>
                  </a:txBody>
                  <a:tcPr/>
                </a:tc>
              </a:tr>
              <a:tr h="558063">
                <a:tc>
                  <a:txBody>
                    <a:bodyPr/>
                    <a:lstStyle/>
                    <a:p>
                      <a:r>
                        <a:rPr kumimoji="0" lang="en-AU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Draft determination </a:t>
                      </a:r>
                      <a:endParaRPr lang="en-AU" sz="1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AU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 2017 </a:t>
                      </a:r>
                      <a:endParaRPr lang="en-AU" sz="1900" dirty="0">
                        <a:latin typeface="+mn-lt"/>
                      </a:endParaRPr>
                    </a:p>
                  </a:txBody>
                  <a:tcPr/>
                </a:tc>
              </a:tr>
              <a:tr h="558063">
                <a:tc>
                  <a:txBody>
                    <a:bodyPr/>
                    <a:lstStyle/>
                    <a:p>
                      <a:r>
                        <a:rPr kumimoji="0" lang="en-AU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 forum on draft decision</a:t>
                      </a:r>
                      <a:endParaRPr lang="en-AU" sz="1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AU" sz="1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Oct 2017</a:t>
                      </a:r>
                      <a:r>
                        <a:rPr kumimoji="0" lang="en-AU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AU" sz="1900" dirty="0">
                        <a:latin typeface="+mn-lt"/>
                      </a:endParaRPr>
                    </a:p>
                  </a:txBody>
                  <a:tcPr/>
                </a:tc>
              </a:tr>
              <a:tr h="5580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Submissions on draft decision close</a:t>
                      </a:r>
                      <a:endParaRPr lang="en-AU" sz="1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 2017</a:t>
                      </a:r>
                      <a:endParaRPr lang="en-AU" sz="1900" dirty="0">
                        <a:latin typeface="+mn-lt"/>
                      </a:endParaRPr>
                    </a:p>
                  </a:txBody>
                  <a:tcPr/>
                </a:tc>
              </a:tr>
              <a:tr h="558063">
                <a:tc>
                  <a:txBody>
                    <a:bodyPr/>
                    <a:lstStyle/>
                    <a:p>
                      <a:r>
                        <a:rPr kumimoji="0" lang="en-AU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TransGrid to submit revised proposal</a:t>
                      </a:r>
                      <a:endParaRPr lang="en-AU" sz="1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AU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 2017</a:t>
                      </a:r>
                      <a:endParaRPr lang="en-AU" sz="1900" dirty="0">
                        <a:latin typeface="+mn-lt"/>
                      </a:endParaRPr>
                    </a:p>
                  </a:txBody>
                  <a:tcPr/>
                </a:tc>
              </a:tr>
              <a:tr h="558063">
                <a:tc>
                  <a:txBody>
                    <a:bodyPr/>
                    <a:lstStyle/>
                    <a:p>
                      <a:r>
                        <a:rPr kumimoji="0" lang="en-AU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Submissions on revised proposal close</a:t>
                      </a:r>
                      <a:endParaRPr lang="en-AU" sz="1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AU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 2018</a:t>
                      </a:r>
                      <a:endParaRPr lang="en-AU" sz="1900" dirty="0">
                        <a:latin typeface="+mn-lt"/>
                      </a:endParaRPr>
                    </a:p>
                  </a:txBody>
                  <a:tcPr/>
                </a:tc>
              </a:tr>
              <a:tr h="558063">
                <a:tc>
                  <a:txBody>
                    <a:bodyPr/>
                    <a:lstStyle/>
                    <a:p>
                      <a:r>
                        <a:rPr kumimoji="0" lang="en-AU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Final decision</a:t>
                      </a:r>
                      <a:endParaRPr lang="en-AU" sz="1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AU" sz="1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Apr 2018</a:t>
                      </a:r>
                      <a:endParaRPr lang="en-AU" sz="19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207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916832"/>
            <a:ext cx="8183562" cy="1512168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AU" sz="3200" dirty="0" smtClean="0"/>
              <a:t>TransGrid presentation of its revenue proposal</a:t>
            </a:r>
            <a:endParaRPr lang="en-AU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FA1E6-830E-4BB4-B922-AF0B0F52B7B7}" type="slidenum">
              <a:rPr lang="en-AU" smtClean="0"/>
              <a:pPr>
                <a:defRPr/>
              </a:pPr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0507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361</Words>
  <Application>Microsoft Office PowerPoint</Application>
  <PresentationFormat>On-screen Show (4:3)</PresentationFormat>
  <Paragraphs>86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Aspect</vt:lpstr>
      <vt:lpstr>The Australian Energy Regulator</vt:lpstr>
      <vt:lpstr>Agenda</vt:lpstr>
      <vt:lpstr>AER introduction</vt:lpstr>
      <vt:lpstr>Introduction</vt:lpstr>
      <vt:lpstr>Who are we (the AER)?</vt:lpstr>
      <vt:lpstr>What does our decision cover?</vt:lpstr>
      <vt:lpstr>Who is the CCP?</vt:lpstr>
      <vt:lpstr>Timeline</vt:lpstr>
      <vt:lpstr>TransGrid presentation of its revenue proposal</vt:lpstr>
      <vt:lpstr>CCP presentation of its initial views</vt:lpstr>
      <vt:lpstr>Questions?</vt:lpstr>
      <vt:lpstr>Next steps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2017-04-12T01:00:44Z</dcterms:created>
  <dcterms:modified xsi:type="dcterms:W3CDTF">2017-04-12T01:01:08Z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