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57" r:id="rId1"/>
  </p:sldMasterIdLst>
  <p:notesMasterIdLst>
    <p:notesMasterId r:id="rId14"/>
  </p:notesMasterIdLst>
  <p:handoutMasterIdLst>
    <p:handoutMasterId r:id="rId15"/>
  </p:handoutMasterIdLst>
  <p:sldIdLst>
    <p:sldId id="343" r:id="rId2"/>
    <p:sldId id="344" r:id="rId3"/>
    <p:sldId id="338" r:id="rId4"/>
    <p:sldId id="360" r:id="rId5"/>
    <p:sldId id="352" r:id="rId6"/>
    <p:sldId id="353" r:id="rId7"/>
    <p:sldId id="361" r:id="rId8"/>
    <p:sldId id="359" r:id="rId9"/>
    <p:sldId id="345" r:id="rId10"/>
    <p:sldId id="347" r:id="rId11"/>
    <p:sldId id="336" r:id="rId12"/>
    <p:sldId id="349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0" autoAdjust="0"/>
    <p:restoredTop sz="76368" autoAdjust="0"/>
  </p:normalViewPr>
  <p:slideViewPr>
    <p:cSldViewPr>
      <p:cViewPr>
        <p:scale>
          <a:sx n="110" d="100"/>
          <a:sy n="110" d="100"/>
        </p:scale>
        <p:origin x="-25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3BEEF-F9AD-4789-BD94-1E7D894D38BD}" type="datetimeFigureOut">
              <a:rPr lang="en-AU" smtClean="0"/>
              <a:t>12/04/2017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63AC5-D637-4EB0-A642-FF8735E2843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6870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77ACFB-36F0-4139-BCD5-5F2EAB91D8AD}" type="datetimeFigureOut">
              <a:rPr lang="en-AU"/>
              <a:pPr>
                <a:defRPr/>
              </a:pPr>
              <a:t>12/04/2017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110783-3D64-4152-8989-AB9397DA02B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1412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566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8A364C-D87B-4A4F-BFCC-D4F4D1550CC8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A90197-E2FC-425D-86C5-3598EBB1761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114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F9861-5662-49F5-B542-31305E5A40A3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80E8-17BE-46B5-9D59-8A443AF555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99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96322-BD99-4F4A-B490-D29E5449C249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E09B-B688-44F2-8FA2-409D756233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559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DB2A4-EA7D-4D93-8D37-D789AFDD2A7D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FA1E6-830E-4BB4-B922-AF0B0F52B7B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712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64D90D-8D14-4E16-891A-AA2EEDFA2C27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D77E46-575F-4823-AFC4-B498AF17849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924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563FF-3A25-4E01-8041-9D59BAFAA994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FA1F2-7F23-4F12-817B-271D60A4EF2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853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8A6F-583A-4C3D-95D9-70651EE59BBC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AD3E-CC54-48FF-B898-E8F15606D31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546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3247D-8ADD-4A98-A73B-6C0A4412C57C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DF86-5889-42FC-9E94-EEE11BD5829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380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830B3F-EE62-4E9D-A7AC-B3CB58C47305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48D72E-B316-46A1-8A68-B2D3FDBAD00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207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0AB4-D46A-4DD5-932C-29ED2A6F52CD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A8DA-4824-4733-840D-008EE3900C5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919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5A8B7-FC44-4196-A981-FEF69655586B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D4642-8A6E-4509-A56C-2DD97BFA8CE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474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15A7DDF0-C9E3-4A26-A845-8201DA9DF0FE}" type="datetime1">
              <a:rPr lang="en-AU" smtClean="0"/>
              <a:t>12/04/2017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C12471C-FE52-478A-8938-05515D9C445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68" r:id="rId2"/>
    <p:sldLayoutId id="2147484176" r:id="rId3"/>
    <p:sldLayoutId id="2147484169" r:id="rId4"/>
    <p:sldLayoutId id="2147484170" r:id="rId5"/>
    <p:sldLayoutId id="2147484171" r:id="rId6"/>
    <p:sldLayoutId id="2147484177" r:id="rId7"/>
    <p:sldLayoutId id="2147484172" r:id="rId8"/>
    <p:sldLayoutId id="2147484178" r:id="rId9"/>
    <p:sldLayoutId id="2147484173" r:id="rId10"/>
    <p:sldLayoutId id="21474841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000" dirty="0" smtClean="0"/>
              <a:t>The Australian Energy Regulator</a:t>
            </a:r>
            <a:endParaRPr lang="en-AU" sz="4000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5508104" y="3620641"/>
            <a:ext cx="324060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AU" altLang="en-US" sz="2000" dirty="0" smtClean="0"/>
              <a:t>TransGrid transmission revenue proposal 2018-23</a:t>
            </a:r>
          </a:p>
          <a:p>
            <a:pPr algn="ctr" eaLnBrk="1" hangingPunct="1"/>
            <a:endParaRPr lang="en-AU" altLang="en-US" sz="2000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AU" altLang="en-US" sz="2000" dirty="0" smtClean="0"/>
              <a:t>Public Forum </a:t>
            </a:r>
          </a:p>
          <a:p>
            <a:pPr algn="ctr" eaLnBrk="1" hangingPunct="1"/>
            <a:r>
              <a:rPr lang="en-AU" altLang="en-US" sz="2000" dirty="0" smtClean="0"/>
              <a:t>11 April 2017</a:t>
            </a:r>
            <a:endParaRPr lang="en-AU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944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83562" cy="15121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CCP presentation of its initial views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77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3" y="2564904"/>
            <a:ext cx="8183562" cy="864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Questions?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01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76672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Next steps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3238" y="1340768"/>
            <a:ext cx="7957194" cy="4248943"/>
          </a:xfrm>
        </p:spPr>
        <p:txBody>
          <a:bodyPr/>
          <a:lstStyle/>
          <a:p>
            <a:r>
              <a:rPr lang="en-AU" dirty="0" smtClean="0"/>
              <a:t>Submissions on TransGrid proposal and AER issues paper due by 12 May 2017</a:t>
            </a:r>
          </a:p>
          <a:p>
            <a:endParaRPr lang="en-AU" dirty="0" smtClean="0"/>
          </a:p>
          <a:p>
            <a:r>
              <a:rPr lang="en-AU" altLang="en-US" dirty="0" smtClean="0"/>
              <a:t>Draft decision expected in Sep 2017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Final decision due by 30 April 2018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AER contact: TransGrid2018@aer.gov.au</a:t>
            </a:r>
            <a:endParaRPr lang="en-AU" altLang="en-US" dirty="0"/>
          </a:p>
          <a:p>
            <a:pPr lvl="1"/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26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Agenda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259632" y="1484313"/>
            <a:ext cx="7200800" cy="4248943"/>
          </a:xfrm>
        </p:spPr>
        <p:txBody>
          <a:bodyPr/>
          <a:lstStyle/>
          <a:p>
            <a:r>
              <a:rPr lang="en-AU" sz="2400" dirty="0" smtClean="0"/>
              <a:t>AER introduction (10 mins)</a:t>
            </a:r>
          </a:p>
          <a:p>
            <a:r>
              <a:rPr lang="en-AU" sz="2400" dirty="0" smtClean="0"/>
              <a:t>TransGrid presentation of its transmission revenue proposal (45 mins)</a:t>
            </a:r>
          </a:p>
          <a:p>
            <a:r>
              <a:rPr lang="en-AU" altLang="en-US" sz="2400" dirty="0" smtClean="0"/>
              <a:t>Consumer </a:t>
            </a:r>
            <a:r>
              <a:rPr lang="en-AU" altLang="en-US" sz="2400" dirty="0"/>
              <a:t>Challenge Panel (CCP) </a:t>
            </a:r>
            <a:r>
              <a:rPr lang="en-AU" altLang="en-US" sz="2400" dirty="0" smtClean="0"/>
              <a:t>presentation of its initial views (45 mins)</a:t>
            </a:r>
            <a:endParaRPr lang="en-AU" altLang="en-US" sz="2400" dirty="0"/>
          </a:p>
          <a:p>
            <a:r>
              <a:rPr lang="en-AU" altLang="en-US" sz="2400" dirty="0" smtClean="0"/>
              <a:t>Q&amp;A (20 mins)</a:t>
            </a:r>
          </a:p>
          <a:p>
            <a:r>
              <a:rPr lang="en-AU" altLang="en-US" sz="2400" dirty="0" smtClean="0"/>
              <a:t>AER: Next steps</a:t>
            </a:r>
          </a:p>
          <a:p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57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83562" cy="15121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AER introduction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50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Introduction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552" y="1484313"/>
            <a:ext cx="7920880" cy="4248943"/>
          </a:xfrm>
        </p:spPr>
        <p:txBody>
          <a:bodyPr/>
          <a:lstStyle/>
          <a:p>
            <a:r>
              <a:rPr lang="en-US" sz="3000" dirty="0"/>
              <a:t>Today’s forum provides an opportunity for us to consider TransGrid’s regulatory proposal. </a:t>
            </a:r>
          </a:p>
          <a:p>
            <a:endParaRPr lang="en-US" sz="2600" dirty="0" smtClean="0"/>
          </a:p>
          <a:p>
            <a:r>
              <a:rPr lang="en-US" sz="3000" dirty="0" smtClean="0"/>
              <a:t>TransGrid will present its proposal.</a:t>
            </a:r>
          </a:p>
          <a:p>
            <a:pPr lvl="1"/>
            <a:endParaRPr lang="en-US" sz="2600" dirty="0" smtClean="0"/>
          </a:p>
          <a:p>
            <a:r>
              <a:rPr lang="en-US" sz="3000" dirty="0" smtClean="0"/>
              <a:t>Our Consumer Challenge Panel will provide its initial observations.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AU" altLang="en-US" sz="2800" dirty="0" smtClean="0"/>
          </a:p>
          <a:p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53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Who are we (the AER)?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552" y="1484313"/>
            <a:ext cx="7920880" cy="4248943"/>
          </a:xfrm>
        </p:spPr>
        <p:txBody>
          <a:bodyPr/>
          <a:lstStyle/>
          <a:p>
            <a:r>
              <a:rPr lang="en-US" sz="2400" dirty="0"/>
              <a:t>We </a:t>
            </a:r>
            <a:r>
              <a:rPr lang="en-US" sz="2400" dirty="0" smtClean="0"/>
              <a:t>regulate </a:t>
            </a:r>
            <a:r>
              <a:rPr lang="en-US" sz="2400" dirty="0"/>
              <a:t>energy markets and networks under national energy market legislation and </a:t>
            </a:r>
            <a:r>
              <a:rPr lang="en-US" sz="2400" dirty="0" smtClean="0"/>
              <a:t>rules.</a:t>
            </a:r>
          </a:p>
          <a:p>
            <a:endParaRPr lang="en-US" sz="2400" dirty="0"/>
          </a:p>
          <a:p>
            <a:r>
              <a:rPr lang="en-US" sz="2400" dirty="0" smtClean="0"/>
              <a:t>We will make a decision on the revenue that TransGrid can collect from its customers.</a:t>
            </a:r>
          </a:p>
          <a:p>
            <a:endParaRPr lang="en-US" sz="2400" dirty="0" smtClean="0"/>
          </a:p>
          <a:p>
            <a:r>
              <a:rPr lang="en-US" sz="2400" dirty="0" smtClean="0"/>
              <a:t>Our aim is to </a:t>
            </a:r>
            <a:r>
              <a:rPr lang="en-US" sz="2400" dirty="0"/>
              <a:t>ensure that consumers pay no more than necessary for the safe and reliable delivery of electricity.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AU" altLang="en-US" sz="2400" dirty="0" smtClean="0"/>
          </a:p>
          <a:p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68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What does our decision cover?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552" y="1484313"/>
            <a:ext cx="7920880" cy="4248943"/>
          </a:xfrm>
        </p:spPr>
        <p:txBody>
          <a:bodyPr/>
          <a:lstStyle/>
          <a:p>
            <a:r>
              <a:rPr lang="en-US" sz="2400" dirty="0" smtClean="0"/>
              <a:t>Our decision covers the period from 1 July 2018 to 30 June 2023.</a:t>
            </a:r>
          </a:p>
          <a:p>
            <a:endParaRPr lang="en-US" sz="2400" dirty="0" smtClean="0"/>
          </a:p>
          <a:p>
            <a:r>
              <a:rPr lang="en-US" sz="2400" dirty="0" smtClean="0"/>
              <a:t>Our decision covers TransGrid’s monopoly electricity transmission services (not retail prices or electricity generation).</a:t>
            </a:r>
          </a:p>
          <a:p>
            <a:endParaRPr lang="en-US" sz="2400" dirty="0" smtClean="0"/>
          </a:p>
          <a:p>
            <a:r>
              <a:rPr lang="en-US" sz="2400" dirty="0" smtClean="0"/>
              <a:t>Our decision covers the revenue </a:t>
            </a:r>
            <a:r>
              <a:rPr lang="en-US" sz="2400" dirty="0"/>
              <a:t>T</a:t>
            </a:r>
            <a:r>
              <a:rPr lang="en-US" sz="2400" dirty="0" smtClean="0"/>
              <a:t>ransGrid can earn and incentive schemes.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90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Who is the CCP?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552" y="1484313"/>
            <a:ext cx="7920880" cy="4248943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/>
              <a:t>The CCP assists </a:t>
            </a:r>
            <a:r>
              <a:rPr lang="en-US" sz="2400" dirty="0" smtClean="0"/>
              <a:t>us in making </a:t>
            </a:r>
            <a:r>
              <a:rPr lang="en-US" sz="2400" dirty="0"/>
              <a:t>better regulatory determinations by providing input on issues of importance to </a:t>
            </a:r>
            <a:r>
              <a:rPr lang="en-US" sz="2400" dirty="0" smtClean="0"/>
              <a:t>consumers.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expert members of the CCP bring consumer perspectives to the AER to better balance the range of views considered as part of our decisions.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50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Timeline</a:t>
            </a:r>
            <a:endParaRPr lang="en-AU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902656"/>
              </p:ext>
            </p:extLst>
          </p:nvPr>
        </p:nvGraphicFramePr>
        <p:xfrm>
          <a:off x="539552" y="1124744"/>
          <a:ext cx="8064896" cy="446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2016224"/>
              </a:tblGrid>
              <a:tr h="558063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Step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on revenue proposal close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May 2017 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determination 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 2017 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forum on draft decision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2017</a:t>
                      </a:r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on draft decision close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2017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TransGrid to submit revised proposal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2017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on revised proposal close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2018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decision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Apr 2018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0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83562" cy="15121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TransGrid presentation of its revenue proposal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507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361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The Australian Energy Regulator</vt:lpstr>
      <vt:lpstr>Agenda</vt:lpstr>
      <vt:lpstr>AER introduction</vt:lpstr>
      <vt:lpstr>Introduction</vt:lpstr>
      <vt:lpstr>Who are we (the AER)?</vt:lpstr>
      <vt:lpstr>What does our decision cover?</vt:lpstr>
      <vt:lpstr>Who is the CCP?</vt:lpstr>
      <vt:lpstr>Timeline</vt:lpstr>
      <vt:lpstr>TransGrid presentation of its revenue proposal</vt:lpstr>
      <vt:lpstr>CCP presentation of its initial views</vt:lpstr>
      <vt:lpstr>Questions?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2017-04-12T01:00:44Z</dcterms:created>
  <dcterms:modified xsi:type="dcterms:W3CDTF">2017-04-12T01:01:08Z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