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3" r:id="rId2"/>
    <p:sldId id="257" r:id="rId3"/>
    <p:sldId id="351" r:id="rId4"/>
    <p:sldId id="352" r:id="rId5"/>
    <p:sldId id="318" r:id="rId6"/>
    <p:sldId id="335" r:id="rId7"/>
    <p:sldId id="336" r:id="rId8"/>
    <p:sldId id="337" r:id="rId9"/>
    <p:sldId id="338" r:id="rId10"/>
    <p:sldId id="298" r:id="rId11"/>
    <p:sldId id="322" r:id="rId12"/>
    <p:sldId id="324" r:id="rId13"/>
    <p:sldId id="323" r:id="rId14"/>
    <p:sldId id="325" r:id="rId15"/>
    <p:sldId id="296" r:id="rId16"/>
    <p:sldId id="326" r:id="rId17"/>
    <p:sldId id="328" r:id="rId18"/>
    <p:sldId id="348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7" autoAdjust="0"/>
    <p:restoredTop sz="70171" autoAdjust="0"/>
  </p:normalViewPr>
  <p:slideViewPr>
    <p:cSldViewPr>
      <p:cViewPr varScale="1">
        <p:scale>
          <a:sx n="104" d="100"/>
          <a:sy n="104" d="100"/>
        </p:scale>
        <p:origin x="-9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0931-A28F-4ADA-953C-243D0F9F95DF}" type="datetimeFigureOut">
              <a:rPr lang="en-AU" smtClean="0"/>
              <a:t>12/02/2016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91FE-CF8B-4222-A094-4680283CA2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49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0094-DB51-466F-92E0-234CE5F85450}" type="datetimeFigureOut">
              <a:rPr lang="en-AU" smtClean="0"/>
              <a:t>12/02/2016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E7296-B687-46F7-A76D-AFA17ADF3DE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817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B4032-7588-4364-8084-1373725B9383}" type="slidenum">
              <a:rPr lang="en-AU"/>
              <a:pPr/>
              <a:t>1</a:t>
            </a:fld>
            <a:endParaRPr lang="en-AU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5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5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5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5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56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246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246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24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24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5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5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65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33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33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33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33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E7296-B687-46F7-A76D-AFA17ADF3DE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233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1CC2-74C8-4CF0-B69A-EE02A9ACF834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6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7F7A-4CEA-434C-9F69-45A261D11D4F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66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7AC1-D320-4BE5-83DB-597361C993B9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51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0FE6-3071-4BD8-9DE4-CFD0D4B7C7A7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49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DDA8-018F-4240-8042-B86E9C53FDD5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80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0954-7A36-457E-A515-DF96BA116DBB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474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9840-EC57-4DDC-AF01-03DEB2B918F1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497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28A8-2865-4D33-B486-4DA1824EF12E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16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CA2-A637-42E0-890A-65F02ED8E870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795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B4FB-998C-4810-AB4D-BC4EF82E9627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201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D140-3C1A-4579-8450-4FDD83335B98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335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A9E4-DA5A-4AAB-9CC6-B4C1D612449D}" type="datetime1">
              <a:rPr lang="en-AU" smtClean="0"/>
              <a:t>12/02/2016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D4EF-5C5C-4A79-9329-B9649B994AC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07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1621" name="Group 5"/>
          <p:cNvGrpSpPr>
            <a:grpSpLocks/>
          </p:cNvGrpSpPr>
          <p:nvPr/>
        </p:nvGrpSpPr>
        <p:grpSpPr bwMode="auto">
          <a:xfrm>
            <a:off x="2268538" y="981075"/>
            <a:ext cx="5018087" cy="1236663"/>
            <a:chOff x="899" y="1661"/>
            <a:chExt cx="3977" cy="980"/>
          </a:xfrm>
        </p:grpSpPr>
        <p:pic>
          <p:nvPicPr>
            <p:cNvPr id="1116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162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39750" y="2852738"/>
            <a:ext cx="864076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A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62657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Victorian electricity distribution pricing review, 2016</a:t>
            </a:r>
            <a:r>
              <a:rPr lang="en-US" sz="3600" dirty="0" smtClean="0"/>
              <a:t>–</a:t>
            </a:r>
            <a:r>
              <a:rPr lang="en-AU" sz="3600" dirty="0" smtClean="0"/>
              <a:t>20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7718" y="5445224"/>
            <a:ext cx="6400800" cy="122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tx1"/>
                </a:solidFill>
              </a:rPr>
              <a:t>Overview of revised proposals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January 2016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3805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72008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AusNet Services revised proposal – </a:t>
            </a:r>
            <a:r>
              <a:rPr lang="en-AU" sz="3600" dirty="0"/>
              <a:t>key </a:t>
            </a:r>
            <a:r>
              <a:rPr lang="en-AU" sz="3600" dirty="0" smtClean="0"/>
              <a:t>elements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88894"/>
              </p:ext>
            </p:extLst>
          </p:nvPr>
        </p:nvGraphicFramePr>
        <p:xfrm>
          <a:off x="611561" y="836712"/>
          <a:ext cx="7830693" cy="5735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7417"/>
                <a:gridCol w="1438122"/>
                <a:gridCol w="1471718"/>
                <a:gridCol w="1471718"/>
                <a:gridCol w="1471718"/>
              </a:tblGrid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Element</a:t>
                      </a:r>
                      <a:endParaRPr lang="en-AU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Initial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AER preliminary decision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Revised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Change from preliminary to revised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Opening RAB ($m, nominal)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3547.2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3423.3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3444.6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0.62%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Rate of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return (%)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7.19%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6.10%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8.66%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2.56 </a:t>
                      </a:r>
                      <a:r>
                        <a:rPr lang="en-A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points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Capex ($m, $2015)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1695.9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1473.1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1749.1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Opex ($m, 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$2015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1256.4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1104.3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1269.6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Depreciation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478.3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368.7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519.2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41%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Income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tax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262.0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138.7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254.7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8349888" y="5733256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0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72008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CitiPower revised proposal – </a:t>
            </a:r>
            <a:r>
              <a:rPr lang="en-AU" sz="3600" dirty="0"/>
              <a:t>key </a:t>
            </a:r>
            <a:r>
              <a:rPr lang="en-AU" sz="3600" dirty="0" smtClean="0"/>
              <a:t>elements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308069"/>
              </p:ext>
            </p:extLst>
          </p:nvPr>
        </p:nvGraphicFramePr>
        <p:xfrm>
          <a:off x="611561" y="836712"/>
          <a:ext cx="7830693" cy="5735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7417"/>
                <a:gridCol w="1438122"/>
                <a:gridCol w="1471718"/>
                <a:gridCol w="1471718"/>
                <a:gridCol w="1471718"/>
              </a:tblGrid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Element</a:t>
                      </a:r>
                      <a:endParaRPr lang="en-AU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Initial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AER preliminary decision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Revised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Change from preliminary to revised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Opening RAB ($m, nominal)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1804.7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1795.1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1802.6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0.42%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Rate of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return (%)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6.02%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8.61%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2.59 points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Capex ($m, $2015)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850.4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659.7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822.9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Opex ($m, 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$2015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413.3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467.4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Depreciation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297.3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304.6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318.9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Income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tax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130.6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72.8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160.4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120%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8349888" y="5733256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72008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Jemena revised proposal – </a:t>
            </a:r>
            <a:r>
              <a:rPr lang="en-AU" sz="3600" dirty="0"/>
              <a:t>key </a:t>
            </a:r>
            <a:r>
              <a:rPr lang="en-AU" sz="3600" dirty="0" smtClean="0"/>
              <a:t>elements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06319"/>
              </p:ext>
            </p:extLst>
          </p:nvPr>
        </p:nvGraphicFramePr>
        <p:xfrm>
          <a:off x="611561" y="836712"/>
          <a:ext cx="7830693" cy="5735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7417"/>
                <a:gridCol w="1438122"/>
                <a:gridCol w="1471718"/>
                <a:gridCol w="1471718"/>
                <a:gridCol w="1471718"/>
              </a:tblGrid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Element</a:t>
                      </a:r>
                      <a:endParaRPr lang="en-AU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Initial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AER preliminary decision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Revised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Change from preliminary to revised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Opening RAB ($m, nominal)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1190.8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1187.0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1198.5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0.97%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Rate of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return (%)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7.18%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6.02%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8.62%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2.60 points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Capex ($m, $2015)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710.8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670.7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709.0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Opex ($m, 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$2015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499.0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390.1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470.9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Depreciation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243.2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237.7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Income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tax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97.2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62.9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128.8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105%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8349888" y="5733256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72008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Powercor revised proposal – </a:t>
            </a:r>
            <a:r>
              <a:rPr lang="en-AU" sz="3600" dirty="0"/>
              <a:t>key </a:t>
            </a:r>
            <a:r>
              <a:rPr lang="en-AU" sz="3600" dirty="0" smtClean="0"/>
              <a:t>elements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135631"/>
              </p:ext>
            </p:extLst>
          </p:nvPr>
        </p:nvGraphicFramePr>
        <p:xfrm>
          <a:off x="611561" y="836712"/>
          <a:ext cx="7830693" cy="5735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7417"/>
                <a:gridCol w="1438122"/>
                <a:gridCol w="1471718"/>
                <a:gridCol w="1471718"/>
                <a:gridCol w="1471718"/>
              </a:tblGrid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Element</a:t>
                      </a:r>
                      <a:endParaRPr lang="en-AU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Initial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AER preliminary decision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Revised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Change from preliminary to revised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Opening RAB ($m, nominal)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3362.9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3344.4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3357.6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0.39%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Rate of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return (%)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6.02%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8.61%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2.59 points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Capex ($m, $2015)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2015.4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1610.4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1769.9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Opex ($m, 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$2015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1333.7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1164.2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1252.4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Depreciation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503.2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526.9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Income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tax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244.8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167.0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287.7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72%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8349888" y="5733256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72008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United Energy revised proposal – </a:t>
            </a:r>
            <a:r>
              <a:rPr lang="en-AU" sz="3600" dirty="0"/>
              <a:t>key </a:t>
            </a:r>
            <a:r>
              <a:rPr lang="en-AU" sz="3600" dirty="0" smtClean="0"/>
              <a:t>elements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495948"/>
              </p:ext>
            </p:extLst>
          </p:nvPr>
        </p:nvGraphicFramePr>
        <p:xfrm>
          <a:off x="611561" y="836712"/>
          <a:ext cx="7830693" cy="5735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7417"/>
                <a:gridCol w="1438122"/>
                <a:gridCol w="1471718"/>
                <a:gridCol w="1471718"/>
                <a:gridCol w="1471718"/>
              </a:tblGrid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Element</a:t>
                      </a:r>
                      <a:endParaRPr lang="en-AU" sz="1600" b="0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Initial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AER preliminary decision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Revised proposal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Change from preliminary to revised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Opening RAB ($m, nominal)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2069.3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2051.9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2063.7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0.58%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Rate of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return (%)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7.38%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6.12%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8.70%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2.58 points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Capex ($m, $2015)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1107.4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817.4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1055.5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Opex ($m, 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$2015</a:t>
                      </a: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800.4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659.5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781.4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Depreciation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388.2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315.4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463.3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47%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2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Income</a:t>
                      </a:r>
                      <a:r>
                        <a:rPr lang="en-AU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tax ($m, nominal)</a:t>
                      </a:r>
                      <a:endParaRPr lang="en-A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149.1</a:t>
                      </a:r>
                    </a:p>
                  </a:txBody>
                  <a:tcPr marL="68580" marR="6858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84.6</a:t>
                      </a:r>
                    </a:p>
                  </a:txBody>
                  <a:tcPr marL="68580" marR="6858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184.4</a:t>
                      </a:r>
                    </a:p>
                  </a:txBody>
                  <a:tcPr marL="68580" marR="6858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118%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8349888" y="5733256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AU" sz="4000" dirty="0"/>
              <a:t>AusNet </a:t>
            </a:r>
            <a:r>
              <a:rPr lang="en-AU" sz="4000" dirty="0" smtClean="0"/>
              <a:t>Services revised proposal </a:t>
            </a:r>
            <a:r>
              <a:rPr lang="en-AU" sz="4000" dirty="0"/>
              <a:t>– </a:t>
            </a:r>
            <a:r>
              <a:rPr lang="en-AU" sz="4000" dirty="0" smtClean="0"/>
              <a:t>WACC </a:t>
            </a:r>
            <a:endParaRPr lang="en-AU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569120"/>
              </p:ext>
            </p:extLst>
          </p:nvPr>
        </p:nvGraphicFramePr>
        <p:xfrm>
          <a:off x="611561" y="1052734"/>
          <a:ext cx="7740000" cy="55508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48000"/>
                <a:gridCol w="1548000"/>
                <a:gridCol w="1548000"/>
                <a:gridCol w="1548000"/>
                <a:gridCol w="1548000"/>
              </a:tblGrid>
              <a:tr h="16720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Arial"/>
                        <a:buNone/>
                      </a:pP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period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</a:t>
                      </a: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 preliminary decision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Revised</a:t>
                      </a: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proposal</a:t>
                      </a:r>
                      <a:endParaRPr lang="en-A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64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Return on equity    </a:t>
                      </a:r>
                      <a:endParaRPr lang="en-AU" sz="14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post–tax) 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8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Return on debt      </a:t>
                      </a:r>
                      <a:endParaRPr lang="en-AU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pre–tax)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7.83</a:t>
                      </a:r>
                      <a:endParaRPr lang="en-AU" sz="18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2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Gearing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0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vanilla WACC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8.66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64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Forecast inflation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00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CitiPower/Powercor revised proposals </a:t>
            </a:r>
            <a:r>
              <a:rPr lang="en-AU" sz="4000" dirty="0"/>
              <a:t>– </a:t>
            </a:r>
            <a:r>
              <a:rPr lang="en-AU" sz="4000" dirty="0" smtClean="0"/>
              <a:t>WACC </a:t>
            </a:r>
            <a:endParaRPr lang="en-AU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85238"/>
              </p:ext>
            </p:extLst>
          </p:nvPr>
        </p:nvGraphicFramePr>
        <p:xfrm>
          <a:off x="611561" y="1052734"/>
          <a:ext cx="7740000" cy="55508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48000"/>
                <a:gridCol w="1548000"/>
                <a:gridCol w="1548000"/>
                <a:gridCol w="1548000"/>
                <a:gridCol w="1548000"/>
              </a:tblGrid>
              <a:tr h="16720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Arial"/>
                        <a:buNone/>
                      </a:pP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period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</a:t>
                      </a: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 preliminary decision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Revised</a:t>
                      </a: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proposal</a:t>
                      </a:r>
                      <a:endParaRPr lang="en-A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64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Return on equity    </a:t>
                      </a:r>
                      <a:endParaRPr lang="en-AU" sz="14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post–tax) 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10.28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8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Return on debt      </a:t>
                      </a:r>
                      <a:endParaRPr lang="en-AU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pre–tax)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8.97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5.16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7.76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2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Gearing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0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vanilla WACC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6.02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8.61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64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Forecast inflation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AU" sz="4000" dirty="0" smtClean="0"/>
              <a:t>Jemena revised proposal </a:t>
            </a:r>
            <a:r>
              <a:rPr lang="en-AU" sz="4000" dirty="0"/>
              <a:t>– </a:t>
            </a:r>
            <a:r>
              <a:rPr lang="en-AU" sz="4000" dirty="0" smtClean="0"/>
              <a:t>WACC </a:t>
            </a:r>
            <a:endParaRPr lang="en-AU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87379"/>
              </p:ext>
            </p:extLst>
          </p:nvPr>
        </p:nvGraphicFramePr>
        <p:xfrm>
          <a:off x="611561" y="1052734"/>
          <a:ext cx="7560000" cy="56951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12000"/>
                <a:gridCol w="1512000"/>
                <a:gridCol w="1512000"/>
                <a:gridCol w="1512000"/>
                <a:gridCol w="1512000"/>
              </a:tblGrid>
              <a:tr h="16720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Arial"/>
                        <a:buNone/>
                      </a:pP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period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</a:t>
                      </a: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 preliminary decision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Revised</a:t>
                      </a: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proposal</a:t>
                      </a:r>
                      <a:endParaRPr lang="en-A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64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Return on equity    </a:t>
                      </a:r>
                      <a:endParaRPr lang="en-AU" sz="14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post–tax) 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10.85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9.87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8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Return on debt      </a:t>
                      </a:r>
                      <a:endParaRPr lang="en-AU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pre–tax)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5.16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7.77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2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Gearing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0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vanilla WACC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10.33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7.18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6.02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8.62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64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Forecast inflation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United Energy revised proposal </a:t>
            </a:r>
            <a:r>
              <a:rPr lang="en-AU" sz="4000" dirty="0"/>
              <a:t>– </a:t>
            </a:r>
            <a:r>
              <a:rPr lang="en-AU" sz="4000" dirty="0" smtClean="0"/>
              <a:t>WACC </a:t>
            </a:r>
            <a:endParaRPr lang="en-AU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8016"/>
              </p:ext>
            </p:extLst>
          </p:nvPr>
        </p:nvGraphicFramePr>
        <p:xfrm>
          <a:off x="611561" y="1052734"/>
          <a:ext cx="7560000" cy="56951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12000"/>
                <a:gridCol w="1512000"/>
                <a:gridCol w="1512000"/>
                <a:gridCol w="1512000"/>
                <a:gridCol w="1512000"/>
              </a:tblGrid>
              <a:tr h="16720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Arial"/>
                        <a:buNone/>
                      </a:pP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period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Initial</a:t>
                      </a: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</a:t>
                      </a:r>
                      <a:endParaRPr lang="en-A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 preliminary decision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Revised</a:t>
                      </a:r>
                      <a:r>
                        <a:rPr lang="en-A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proposal</a:t>
                      </a:r>
                      <a:endParaRPr lang="en-A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64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Return on equity    </a:t>
                      </a:r>
                      <a:endParaRPr lang="en-AU" sz="1400" b="1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post–tax) 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10.28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9.95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10.05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8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Return on debt      </a:t>
                      </a:r>
                      <a:endParaRPr lang="en-AU" sz="14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pre–tax)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8.97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5.67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5.33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2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Gearing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05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Nominal vanilla WACC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9.49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7.38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6.12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64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Forecast inflation</a:t>
                      </a:r>
                      <a:endParaRPr lang="en-A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</a:t>
                      </a:r>
                      <a:endParaRPr lang="en-A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30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Total revenue (SCS, unsmoothed) – 2016–20, $m nominal</a:t>
            </a:r>
            <a:br>
              <a:rPr lang="en-AU" dirty="0" smtClean="0"/>
            </a:b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361721"/>
              </p:ext>
            </p:extLst>
          </p:nvPr>
        </p:nvGraphicFramePr>
        <p:xfrm>
          <a:off x="603230" y="1584390"/>
          <a:ext cx="7992000" cy="50435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2000"/>
                <a:gridCol w="1332000"/>
                <a:gridCol w="1332000"/>
                <a:gridCol w="1332000"/>
                <a:gridCol w="1332000"/>
                <a:gridCol w="1332000"/>
              </a:tblGrid>
              <a:tr h="1080562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baseline="0" dirty="0" smtClean="0"/>
                        <a:t>Initial proposal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 smtClean="0"/>
                        <a:t>AER preliminary</a:t>
                      </a:r>
                      <a:r>
                        <a:rPr lang="en-AU" sz="1400" b="1" baseline="0" dirty="0" smtClean="0"/>
                        <a:t> </a:t>
                      </a:r>
                      <a:r>
                        <a:rPr lang="en-AU" sz="1400" b="1" dirty="0" smtClean="0"/>
                        <a:t>decision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 smtClean="0"/>
                        <a:t>Revised proposal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 smtClean="0"/>
                        <a:t>Change</a:t>
                      </a:r>
                      <a:r>
                        <a:rPr lang="en-AU" sz="1400" b="1" baseline="0" dirty="0" smtClean="0"/>
                        <a:t> from preliminary to revised</a:t>
                      </a:r>
                      <a:endParaRPr lang="en-A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 smtClean="0"/>
                        <a:t>Change from initial to </a:t>
                      </a:r>
                      <a:r>
                        <a:rPr lang="en-AU" sz="1400" b="1" baseline="0" dirty="0" smtClean="0"/>
                        <a:t>revised</a:t>
                      </a:r>
                      <a:endParaRPr lang="en-AU" sz="1400" b="1" dirty="0"/>
                    </a:p>
                  </a:txBody>
                  <a:tcPr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AusNet Services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3567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32%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CitiPower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1718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1418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1838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Jemena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1412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1167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1527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Powercor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3662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pt-BR" sz="1400" b="0" kern="120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3808 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United Energy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2317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2517</a:t>
                      </a:r>
                      <a:endParaRPr lang="en-AU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8361914" y="2420888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74823" y="4037002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74218" y="4829090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9888" y="5733256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6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4000" dirty="0"/>
              <a:t>Residential bill impact of </a:t>
            </a:r>
            <a:r>
              <a:rPr lang="en-AU" sz="4000" b="1" dirty="0" smtClean="0"/>
              <a:t>AER</a:t>
            </a:r>
            <a:r>
              <a:rPr lang="en-AU" sz="4000" dirty="0" smtClean="0"/>
              <a:t> </a:t>
            </a:r>
            <a:r>
              <a:rPr lang="en-US" sz="4000" b="1" dirty="0" smtClean="0"/>
              <a:t>preliminary decisions </a:t>
            </a:r>
            <a:r>
              <a:rPr lang="en-US" sz="4000" dirty="0" smtClean="0"/>
              <a:t>– incl. SCS and AMI ($ </a:t>
            </a:r>
            <a:r>
              <a:rPr lang="en-US" sz="4000" dirty="0"/>
              <a:t>nominal</a:t>
            </a:r>
            <a:r>
              <a:rPr lang="en-US" sz="4000" dirty="0" smtClean="0"/>
              <a:t>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AU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939955"/>
              </p:ext>
            </p:extLst>
          </p:nvPr>
        </p:nvGraphicFramePr>
        <p:xfrm>
          <a:off x="603230" y="1584390"/>
          <a:ext cx="7740000" cy="50435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8000"/>
                <a:gridCol w="1548000"/>
                <a:gridCol w="1548000"/>
                <a:gridCol w="1548000"/>
                <a:gridCol w="1548000"/>
              </a:tblGrid>
              <a:tr h="1080562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Indicative annual bill in 2015	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Indicative annual bill in 2020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Change</a:t>
                      </a:r>
                    </a:p>
                    <a:p>
                      <a:pPr algn="ctr"/>
                      <a:r>
                        <a:rPr lang="en-US" sz="1400" b="1" dirty="0" smtClean="0"/>
                        <a:t>($)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Change (%)</a:t>
                      </a:r>
                    </a:p>
                  </a:txBody>
                  <a:tcPr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AusNet Services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$1939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$1777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–$162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–8.3%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CitiPower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$1524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$1452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–$72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–4.7%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Jemena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$1771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$1590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–$181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–10.2%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Powercor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$1816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$1737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–$79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–4.4%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United Energy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$1676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$1558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–$118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–7.1%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8361914" y="2420888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74823" y="4037002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74218" y="4829090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9888" y="5733256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88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Residential bill impact of </a:t>
            </a:r>
            <a:r>
              <a:rPr lang="en-US" sz="4000" b="1" dirty="0" smtClean="0"/>
              <a:t>revised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proposals </a:t>
            </a:r>
            <a:r>
              <a:rPr lang="en-US" sz="4000" dirty="0" smtClean="0"/>
              <a:t>– </a:t>
            </a:r>
            <a:r>
              <a:rPr lang="en-US" sz="4000" dirty="0"/>
              <a:t>incl. SCS </a:t>
            </a:r>
            <a:r>
              <a:rPr lang="en-US" sz="4000" dirty="0" smtClean="0"/>
              <a:t>and AMI ($ </a:t>
            </a:r>
            <a:r>
              <a:rPr lang="en-US" sz="4000" dirty="0"/>
              <a:t>nominal</a:t>
            </a:r>
            <a:r>
              <a:rPr lang="en-US" sz="40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214770"/>
              </p:ext>
            </p:extLst>
          </p:nvPr>
        </p:nvGraphicFramePr>
        <p:xfrm>
          <a:off x="603230" y="1584390"/>
          <a:ext cx="7740000" cy="50435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8000"/>
                <a:gridCol w="1548000"/>
                <a:gridCol w="1548000"/>
                <a:gridCol w="1548000"/>
                <a:gridCol w="1548000"/>
              </a:tblGrid>
              <a:tr h="1080562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Indicative annual bill in 2015	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Indicative annual bill in 2020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Change</a:t>
                      </a:r>
                    </a:p>
                    <a:p>
                      <a:pPr algn="ctr"/>
                      <a:r>
                        <a:rPr lang="en-US" sz="1400" b="1" dirty="0" smtClean="0"/>
                        <a:t>($)</a:t>
                      </a:r>
                      <a:endParaRPr lang="en-A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Change (%)</a:t>
                      </a:r>
                    </a:p>
                  </a:txBody>
                  <a:tcPr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AusNet Services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$1939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$2040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+$101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+5.2%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CitiPower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$1524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$1562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+$38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+2.5%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Jemena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$1771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$1810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+$39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+2.2%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Powercor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$1816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$1868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+$52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+2.8%</a:t>
                      </a:r>
                    </a:p>
                  </a:txBody>
                  <a:tcPr marL="68580" marR="68580" marT="0" marB="0" anchor="ctr"/>
                </a:tc>
              </a:tr>
              <a:tr h="7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United Energy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$1676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$1787</a:t>
                      </a:r>
                      <a:endParaRPr lang="en-AU" sz="14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+$111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+6.6%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8361914" y="2420888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74823" y="4037002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74218" y="4829090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49888" y="5733256"/>
            <a:ext cx="184730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95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AusNet</a:t>
            </a:r>
            <a:r>
              <a:rPr lang="en-AU" dirty="0"/>
              <a:t> Services </a:t>
            </a:r>
            <a:r>
              <a:rPr lang="en-AU" dirty="0" smtClean="0"/>
              <a:t>– </a:t>
            </a:r>
            <a:r>
              <a:rPr lang="en-US" dirty="0" smtClean="0"/>
              <a:t>Expected revenue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5</a:t>
            </a:fld>
            <a:endParaRPr lang="en-AU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877226" cy="4067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3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CitiPower – </a:t>
            </a:r>
            <a:r>
              <a:rPr lang="en-US" dirty="0" smtClean="0"/>
              <a:t>Expected revenue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6</a:t>
            </a:fld>
            <a:endParaRPr lang="en-AU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448227" cy="3851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Jemena – </a:t>
            </a:r>
            <a:r>
              <a:rPr lang="en-US" dirty="0" smtClean="0"/>
              <a:t>Expected revenue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7</a:t>
            </a:fld>
            <a:endParaRPr lang="en-A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26469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Powercor – </a:t>
            </a:r>
            <a:r>
              <a:rPr lang="en-US" dirty="0" smtClean="0"/>
              <a:t>Expected revenue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8</a:t>
            </a:fld>
            <a:endParaRPr lang="en-A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92688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United Energy – </a:t>
            </a:r>
            <a:r>
              <a:rPr lang="en-US" dirty="0" smtClean="0"/>
              <a:t>Expected revenue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4EF-5C5C-4A79-9329-B9649B994AC2}" type="slidenum">
              <a:rPr lang="en-AU" smtClean="0"/>
              <a:t>9</a:t>
            </a:fld>
            <a:endParaRPr lang="en-A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648072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On-screen Show (4:3)</PresentationFormat>
  <Paragraphs>450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Total revenue (SCS, unsmoothed) – 2016–20, $m nominal </vt:lpstr>
      <vt:lpstr>Residential bill impact of AER preliminary decisions – incl. SCS and AMI ($ nominal) </vt:lpstr>
      <vt:lpstr>Residential bill impact of revised  proposals – incl. SCS and AMI ($ nominal) </vt:lpstr>
      <vt:lpstr>AusNet Services – Expected revenue</vt:lpstr>
      <vt:lpstr>CitiPower – Expected revenue</vt:lpstr>
      <vt:lpstr>Jemena – Expected revenue</vt:lpstr>
      <vt:lpstr>Powercor – Expected revenue</vt:lpstr>
      <vt:lpstr>United Energy – Expected revenue</vt:lpstr>
      <vt:lpstr>AusNet Services revised proposal – key elements</vt:lpstr>
      <vt:lpstr>CitiPower revised proposal – key elements</vt:lpstr>
      <vt:lpstr>Jemena revised proposal – key elements</vt:lpstr>
      <vt:lpstr>Powercor revised proposal – key elements</vt:lpstr>
      <vt:lpstr>United Energy revised proposal – key elements</vt:lpstr>
      <vt:lpstr>AusNet Services revised proposal – WACC </vt:lpstr>
      <vt:lpstr>CitiPower/Powercor revised proposals – WACC </vt:lpstr>
      <vt:lpstr>Jemena revised proposal – WACC </vt:lpstr>
      <vt:lpstr>United Energy revised proposal – WACC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2016-02-11T23:05:29Z</dcterms:created>
  <dcterms:modified xsi:type="dcterms:W3CDTF">2016-02-11T23:06:13Z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