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2" r:id="rId3"/>
    <p:sldId id="265" r:id="rId4"/>
    <p:sldId id="266" r:id="rId5"/>
    <p:sldId id="268" r:id="rId6"/>
    <p:sldId id="273" r:id="rId7"/>
    <p:sldId id="276" r:id="rId8"/>
    <p:sldId id="264" r:id="rId9"/>
    <p:sldId id="270" r:id="rId10"/>
    <p:sldId id="271" r:id="rId11"/>
    <p:sldId id="272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  <p:cmAuthor id="1" name="Jorgensen, Lynley" initials="JL" lastIdx="1" clrIdx="1">
    <p:extLst>
      <p:ext uri="{19B8F6BF-5375-455C-9EA6-DF929625EA0E}">
        <p15:presenceInfo xmlns:p15="http://schemas.microsoft.com/office/powerpoint/2012/main" userId="Jorgensen, Lyn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26" autoAdjust="0"/>
    <p:restoredTop sz="94555" autoAdjust="0"/>
  </p:normalViewPr>
  <p:slideViewPr>
    <p:cSldViewPr>
      <p:cViewPr varScale="1">
        <p:scale>
          <a:sx n="109" d="100"/>
          <a:sy n="109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9654DF-EAAD-41C9-9A04-63DC7DFBB9B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55A47DEC-5BD8-43FF-92F5-E186C868192C}">
      <dgm:prSet phldrT="[Text]"/>
      <dgm:spPr>
        <a:xfrm>
          <a:off x="400" y="1508"/>
          <a:ext cx="5485599" cy="44023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Vic distributors' </a:t>
          </a:r>
          <a:r>
            <a:rPr lang="en-AU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distribution services</a:t>
          </a:r>
        </a:p>
      </dgm:t>
    </dgm:pt>
    <dgm:pt modelId="{40DBC75D-7719-446D-9DE5-D46B0AB99411}" type="parTrans" cxnId="{673B63C1-65BE-46B4-AF32-5DE07B5BEBA4}">
      <dgm:prSet/>
      <dgm:spPr/>
      <dgm:t>
        <a:bodyPr/>
        <a:lstStyle/>
        <a:p>
          <a:endParaRPr lang="en-AU"/>
        </a:p>
      </dgm:t>
    </dgm:pt>
    <dgm:pt modelId="{8D5F0354-CDBD-4C47-9193-51362C6B9B55}" type="sibTrans" cxnId="{673B63C1-65BE-46B4-AF32-5DE07B5BEBA4}">
      <dgm:prSet/>
      <dgm:spPr/>
      <dgm:t>
        <a:bodyPr/>
        <a:lstStyle/>
        <a:p>
          <a:endParaRPr lang="en-AU"/>
        </a:p>
      </dgm:t>
    </dgm:pt>
    <dgm:pt modelId="{7E1F13C2-8303-4BE6-BD51-58E6E2D0CCB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5754" y="476213"/>
          <a:ext cx="3127650" cy="440238"/>
        </a:xfr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Direct control (revenue/price regulated)</a:t>
          </a:r>
        </a:p>
      </dgm:t>
    </dgm:pt>
    <dgm:pt modelId="{90AD1E71-36FD-4205-8A17-796C347C9A11}" type="parTrans" cxnId="{1A57219C-B6E0-45E4-BBAA-F1E6074A5C73}">
      <dgm:prSet/>
      <dgm:spPr/>
      <dgm:t>
        <a:bodyPr/>
        <a:lstStyle/>
        <a:p>
          <a:endParaRPr lang="en-AU"/>
        </a:p>
      </dgm:t>
    </dgm:pt>
    <dgm:pt modelId="{8034AC81-1C30-4867-B0A4-C93CEE24174C}" type="sibTrans" cxnId="{1A57219C-B6E0-45E4-BBAA-F1E6074A5C73}">
      <dgm:prSet/>
      <dgm:spPr/>
      <dgm:t>
        <a:bodyPr/>
        <a:lstStyle/>
        <a:p>
          <a:endParaRPr lang="en-AU"/>
        </a:p>
      </dgm:t>
    </dgm:pt>
    <dgm:pt modelId="{3DA4D3B1-BDC4-4286-BC76-1975308602A3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6413" y="950918"/>
          <a:ext cx="1530581" cy="440238"/>
        </a:xfr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Standard control </a:t>
          </a:r>
        </a:p>
        <a:p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(bundled </a:t>
          </a:r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network charges)</a:t>
          </a:r>
        </a:p>
      </dgm:t>
    </dgm:pt>
    <dgm:pt modelId="{4A944CA0-B3AB-4B98-9DD0-F02C72063072}" type="parTrans" cxnId="{83704F26-5D64-418B-ACAF-F6827AEBC27A}">
      <dgm:prSet/>
      <dgm:spPr/>
      <dgm:t>
        <a:bodyPr/>
        <a:lstStyle/>
        <a:p>
          <a:endParaRPr lang="en-AU"/>
        </a:p>
      </dgm:t>
    </dgm:pt>
    <dgm:pt modelId="{9D399AB0-BE5D-49EA-BD3F-0BBD5D2E1CAA}" type="sibTrans" cxnId="{83704F26-5D64-418B-ACAF-F6827AEBC27A}">
      <dgm:prSet/>
      <dgm:spPr/>
      <dgm:t>
        <a:bodyPr/>
        <a:lstStyle/>
        <a:p>
          <a:endParaRPr lang="en-AU"/>
        </a:p>
      </dgm:t>
    </dgm:pt>
    <dgm:pt modelId="{9A1AA23F-C1C0-4477-B302-3E60A402D13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592164" y="950918"/>
          <a:ext cx="1530581" cy="440238"/>
        </a:xfr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Alternative control </a:t>
          </a:r>
        </a:p>
        <a:p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(user charges</a:t>
          </a:r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28A8273E-3008-463E-B6B1-241EC867AB43}" type="parTrans" cxnId="{8496A4DC-A5DB-4928-B5C5-81BB1CD84BF4}">
      <dgm:prSet/>
      <dgm:spPr/>
      <dgm:t>
        <a:bodyPr/>
        <a:lstStyle/>
        <a:p>
          <a:endParaRPr lang="en-AU"/>
        </a:p>
      </dgm:t>
    </dgm:pt>
    <dgm:pt modelId="{4F13A9A4-4E77-4919-AC40-17A56A38EE26}" type="sibTrans" cxnId="{8496A4DC-A5DB-4928-B5C5-81BB1CD84BF4}">
      <dgm:prSet/>
      <dgm:spPr/>
      <dgm:t>
        <a:bodyPr/>
        <a:lstStyle/>
        <a:p>
          <a:endParaRPr lang="en-AU"/>
        </a:p>
      </dgm:t>
    </dgm:pt>
    <dgm:pt modelId="{D5ED0B09-3CC2-406A-A1A9-488AFBB60D8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3224186" y="476213"/>
          <a:ext cx="1082839" cy="440238"/>
        </a:xfr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AU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Negotiated</a:t>
          </a:r>
        </a:p>
      </dgm:t>
    </dgm:pt>
    <dgm:pt modelId="{CCEC452A-D0A3-4815-B0F9-2E4410381E4D}" type="parTrans" cxnId="{3D7FF409-8D0E-45B1-85C1-FEF0680B791B}">
      <dgm:prSet/>
      <dgm:spPr/>
      <dgm:t>
        <a:bodyPr/>
        <a:lstStyle/>
        <a:p>
          <a:endParaRPr lang="en-AU"/>
        </a:p>
      </dgm:t>
    </dgm:pt>
    <dgm:pt modelId="{7E7E5946-21F8-4169-B807-028B5A69728C}" type="sibTrans" cxnId="{3D7FF409-8D0E-45B1-85C1-FEF0680B791B}">
      <dgm:prSet/>
      <dgm:spPr/>
      <dgm:t>
        <a:bodyPr/>
        <a:lstStyle/>
        <a:p>
          <a:endParaRPr lang="en-AU"/>
        </a:p>
      </dgm:t>
    </dgm:pt>
    <dgm:pt modelId="{0972259D-A07B-4081-9258-26BA55892F25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4397806" y="476213"/>
          <a:ext cx="1082839" cy="440238"/>
        </a:xfr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AU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Unregulated</a:t>
          </a:r>
        </a:p>
      </dgm:t>
    </dgm:pt>
    <dgm:pt modelId="{D7479465-DD2D-4459-9FAB-E2348016BF89}" type="parTrans" cxnId="{EE3AE301-49A5-46E6-9566-EB26F27D2DA7}">
      <dgm:prSet/>
      <dgm:spPr/>
      <dgm:t>
        <a:bodyPr/>
        <a:lstStyle/>
        <a:p>
          <a:endParaRPr lang="en-AU"/>
        </a:p>
      </dgm:t>
    </dgm:pt>
    <dgm:pt modelId="{3A45A261-1D43-4ECE-9967-D35872F06700}" type="sibTrans" cxnId="{EE3AE301-49A5-46E6-9566-EB26F27D2DA7}">
      <dgm:prSet/>
      <dgm:spPr/>
      <dgm:t>
        <a:bodyPr/>
        <a:lstStyle/>
        <a:p>
          <a:endParaRPr lang="en-AU"/>
        </a:p>
      </dgm:t>
    </dgm:pt>
    <dgm:pt modelId="{C7D5A529-3A7D-47FC-8FBB-0B536C37E55D}">
      <dgm:prSet/>
      <dgm:spPr>
        <a:xfrm>
          <a:off x="4400970" y="950918"/>
          <a:ext cx="1076509" cy="440238"/>
        </a:xfr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D226C01-D0F2-4093-9E74-75CE0BFFF02B}" type="parTrans" cxnId="{A338B58B-C2F8-41D9-A775-781CB6D84F8C}">
      <dgm:prSet/>
      <dgm:spPr/>
      <dgm:t>
        <a:bodyPr/>
        <a:lstStyle/>
        <a:p>
          <a:endParaRPr lang="en-AU"/>
        </a:p>
      </dgm:t>
    </dgm:pt>
    <dgm:pt modelId="{38302B12-0698-48A4-80A0-F728C945A3FD}" type="sibTrans" cxnId="{A338B58B-C2F8-41D9-A775-781CB6D84F8C}">
      <dgm:prSet/>
      <dgm:spPr/>
      <dgm:t>
        <a:bodyPr/>
        <a:lstStyle/>
        <a:p>
          <a:endParaRPr lang="en-AU"/>
        </a:p>
      </dgm:t>
    </dgm:pt>
    <dgm:pt modelId="{7620C068-1A7C-40DE-8116-5F3CCBB61608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4407244" y="1425623"/>
          <a:ext cx="1063961" cy="2497167"/>
        </a:xfr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1-4 metering services</a:t>
          </a:r>
        </a:p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Unregulated distribution services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algn="l"/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algn="l"/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507DD36-7E8A-42C6-86C5-0668F87BDAAB}" type="parTrans" cxnId="{88E630CE-96D6-481C-B0AB-D3CE0C74F68C}">
      <dgm:prSet/>
      <dgm:spPr/>
      <dgm:t>
        <a:bodyPr/>
        <a:lstStyle/>
        <a:p>
          <a:endParaRPr lang="en-AU"/>
        </a:p>
      </dgm:t>
    </dgm:pt>
    <dgm:pt modelId="{21A58F11-2D42-4FC0-BF01-E8BD93057A2B}" type="sibTrans" cxnId="{88E630CE-96D6-481C-B0AB-D3CE0C74F68C}">
      <dgm:prSet/>
      <dgm:spPr/>
      <dgm:t>
        <a:bodyPr/>
        <a:lstStyle/>
        <a:p>
          <a:endParaRPr lang="en-AU"/>
        </a:p>
      </dgm:t>
    </dgm:pt>
    <dgm:pt modelId="{264E86EB-59BD-459B-85BB-BF64ACA0608A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32049" y="1425843"/>
          <a:ext cx="1495108" cy="2497167"/>
        </a:xfr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Common distribution services </a:t>
          </a: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(bundled services under </a:t>
          </a:r>
          <a:r>
            <a:rPr lang="en-AU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DUoS</a:t>
          </a: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)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Bulk supply point metering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Standard and negotiated extensions and augmentations connection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255ADAA-8291-4A8C-BF8E-4046836270FD}" type="parTrans" cxnId="{BF1A8EB7-EEBD-499C-B4CB-20B2B75BCC2D}">
      <dgm:prSet/>
      <dgm:spPr/>
      <dgm:t>
        <a:bodyPr/>
        <a:lstStyle/>
        <a:p>
          <a:endParaRPr lang="en-AU"/>
        </a:p>
      </dgm:t>
    </dgm:pt>
    <dgm:pt modelId="{7BC419A3-1CF9-4C3A-81EB-E3BDD0029413}" type="sibTrans" cxnId="{BF1A8EB7-EEBD-499C-B4CB-20B2B75BCC2D}">
      <dgm:prSet/>
      <dgm:spPr/>
      <dgm:t>
        <a:bodyPr/>
        <a:lstStyle/>
        <a:p>
          <a:endParaRPr lang="en-AU"/>
        </a:p>
      </dgm:t>
    </dgm:pt>
    <dgm:pt modelId="{A49C721B-AC5B-441C-AFA9-A644FC358A6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602561" y="1425623"/>
          <a:ext cx="1509788" cy="2497167"/>
        </a:xfr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Network ancillary </a:t>
          </a:r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</a:p>
        <a:p>
          <a:pPr algn="l"/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Public lighting </a:t>
          </a: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 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5 </a:t>
          </a:r>
          <a:r>
            <a:rPr lang="en-AU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6 metering provision </a:t>
          </a:r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(including smart meters)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7 metering services</a:t>
          </a:r>
        </a:p>
        <a:p>
          <a:pPr algn="l"/>
          <a:r>
            <a:rPr lang="en-AU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Basic Connection services</a:t>
          </a:r>
          <a:endParaRPr lang="en-AU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A1CEBFC-9415-46ED-8830-648A985C84FE}" type="parTrans" cxnId="{049743E3-CB29-4510-AB22-C5C7CD7530EB}">
      <dgm:prSet/>
      <dgm:spPr/>
      <dgm:t>
        <a:bodyPr/>
        <a:lstStyle/>
        <a:p>
          <a:endParaRPr lang="en-AU"/>
        </a:p>
      </dgm:t>
    </dgm:pt>
    <dgm:pt modelId="{CACA051E-2660-4797-9B54-CCF23A474144}" type="sibTrans" cxnId="{049743E3-CB29-4510-AB22-C5C7CD7530EB}">
      <dgm:prSet/>
      <dgm:spPr/>
      <dgm:t>
        <a:bodyPr/>
        <a:lstStyle/>
        <a:p>
          <a:endParaRPr lang="en-AU"/>
        </a:p>
      </dgm:t>
    </dgm:pt>
    <dgm:pt modelId="{3EB5BBF6-FCA7-4E3A-BDFE-A4AAE3DDDAAA}">
      <dgm:prSet/>
      <dgm:spPr>
        <a:xfrm>
          <a:off x="3227876" y="950918"/>
          <a:ext cx="1075458" cy="440238"/>
        </a:xfr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B91A456-4B53-4FBE-B958-29A89FFC7A7C}" type="parTrans" cxnId="{7E623B88-E872-4502-A6CF-DC887C4638C7}">
      <dgm:prSet/>
      <dgm:spPr/>
      <dgm:t>
        <a:bodyPr/>
        <a:lstStyle/>
        <a:p>
          <a:endParaRPr lang="en-AU"/>
        </a:p>
      </dgm:t>
    </dgm:pt>
    <dgm:pt modelId="{A25CB7E6-0DA2-4002-B9A6-C3787F309536}" type="sibTrans" cxnId="{7E623B88-E872-4502-A6CF-DC887C4638C7}">
      <dgm:prSet/>
      <dgm:spPr/>
      <dgm:t>
        <a:bodyPr/>
        <a:lstStyle/>
        <a:p>
          <a:endParaRPr lang="en-AU"/>
        </a:p>
      </dgm:t>
    </dgm:pt>
    <dgm:pt modelId="{F3E2F0B6-E4F5-49C8-A3B6-DCE119FE3F90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3235181" y="1425623"/>
          <a:ext cx="1060847" cy="2497167"/>
        </a:xfr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l"/>
          <a:endParaRPr lang="en-AU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96183CE-F8A3-4787-9EDA-7A991E6301BD}" type="parTrans" cxnId="{C9C92AB6-6F86-44ED-92B3-9E87CC4E4664}">
      <dgm:prSet/>
      <dgm:spPr/>
      <dgm:t>
        <a:bodyPr/>
        <a:lstStyle/>
        <a:p>
          <a:endParaRPr lang="en-AU"/>
        </a:p>
      </dgm:t>
    </dgm:pt>
    <dgm:pt modelId="{5828DA98-FD56-4BC8-8B5C-496113443C5D}" type="sibTrans" cxnId="{C9C92AB6-6F86-44ED-92B3-9E87CC4E4664}">
      <dgm:prSet/>
      <dgm:spPr/>
      <dgm:t>
        <a:bodyPr/>
        <a:lstStyle/>
        <a:p>
          <a:endParaRPr lang="en-AU"/>
        </a:p>
      </dgm:t>
    </dgm:pt>
    <dgm:pt modelId="{7281DBB9-4EE7-4A14-9CDA-9DB944766842}" type="pres">
      <dgm:prSet presAssocID="{6C9654DF-EAAD-41C9-9A04-63DC7DFBB9B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2F1E9DB6-F239-464B-8978-85171DC6A13C}" type="pres">
      <dgm:prSet presAssocID="{55A47DEC-5BD8-43FF-92F5-E186C868192C}" presName="vertOne" presStyleCnt="0"/>
      <dgm:spPr/>
      <dgm:t>
        <a:bodyPr/>
        <a:lstStyle/>
        <a:p>
          <a:endParaRPr lang="en-AU"/>
        </a:p>
      </dgm:t>
    </dgm:pt>
    <dgm:pt modelId="{718D3AC5-6553-4309-AF42-FCECAFABA656}" type="pres">
      <dgm:prSet presAssocID="{55A47DEC-5BD8-43FF-92F5-E186C868192C}" presName="txOne" presStyleLbl="node0" presStyleIdx="0" presStyleCnt="1" custLinFactY="-50534" custLinFactNeighborX="63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FD3DD701-7BAE-4724-86FD-7A411C0BA911}" type="pres">
      <dgm:prSet presAssocID="{55A47DEC-5BD8-43FF-92F5-E186C868192C}" presName="parTransOne" presStyleCnt="0"/>
      <dgm:spPr/>
      <dgm:t>
        <a:bodyPr/>
        <a:lstStyle/>
        <a:p>
          <a:endParaRPr lang="en-AU"/>
        </a:p>
      </dgm:t>
    </dgm:pt>
    <dgm:pt modelId="{62961143-FF02-4A14-8E52-6DDE89741CBC}" type="pres">
      <dgm:prSet presAssocID="{55A47DEC-5BD8-43FF-92F5-E186C868192C}" presName="horzOne" presStyleCnt="0"/>
      <dgm:spPr/>
      <dgm:t>
        <a:bodyPr/>
        <a:lstStyle/>
        <a:p>
          <a:endParaRPr lang="en-AU"/>
        </a:p>
      </dgm:t>
    </dgm:pt>
    <dgm:pt modelId="{1F53BA3A-0466-4B3E-925E-C15B3723B3C0}" type="pres">
      <dgm:prSet presAssocID="{7E1F13C2-8303-4BE6-BD51-58E6E2D0CCBD}" presName="vertTwo" presStyleCnt="0"/>
      <dgm:spPr/>
      <dgm:t>
        <a:bodyPr/>
        <a:lstStyle/>
        <a:p>
          <a:endParaRPr lang="en-AU"/>
        </a:p>
      </dgm:t>
    </dgm:pt>
    <dgm:pt modelId="{F9A5BDCA-160C-4D0D-BC3B-46DBFB70E008}" type="pres">
      <dgm:prSet presAssocID="{7E1F13C2-8303-4BE6-BD51-58E6E2D0CCBD}" presName="txTwo" presStyleLbl="node2" presStyleIdx="0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9FCD82B5-B882-4A54-B7E4-3D0E0B87FAFA}" type="pres">
      <dgm:prSet presAssocID="{7E1F13C2-8303-4BE6-BD51-58E6E2D0CCBD}" presName="parTransTwo" presStyleCnt="0"/>
      <dgm:spPr/>
      <dgm:t>
        <a:bodyPr/>
        <a:lstStyle/>
        <a:p>
          <a:endParaRPr lang="en-AU"/>
        </a:p>
      </dgm:t>
    </dgm:pt>
    <dgm:pt modelId="{8F5464E6-689E-4C8F-9DDF-15E1198A2ED4}" type="pres">
      <dgm:prSet presAssocID="{7E1F13C2-8303-4BE6-BD51-58E6E2D0CCBD}" presName="horzTwo" presStyleCnt="0"/>
      <dgm:spPr/>
      <dgm:t>
        <a:bodyPr/>
        <a:lstStyle/>
        <a:p>
          <a:endParaRPr lang="en-AU"/>
        </a:p>
      </dgm:t>
    </dgm:pt>
    <dgm:pt modelId="{5751DC98-1DFA-492E-A07A-076714AE6B8F}" type="pres">
      <dgm:prSet presAssocID="{3DA4D3B1-BDC4-4286-BC76-1975308602A3}" presName="vertThree" presStyleCnt="0"/>
      <dgm:spPr/>
      <dgm:t>
        <a:bodyPr/>
        <a:lstStyle/>
        <a:p>
          <a:endParaRPr lang="en-AU"/>
        </a:p>
      </dgm:t>
    </dgm:pt>
    <dgm:pt modelId="{1B6E1A6C-15B5-4415-95F1-F7162486BD52}" type="pres">
      <dgm:prSet presAssocID="{3DA4D3B1-BDC4-4286-BC76-1975308602A3}" presName="txThree" presStyleLbl="node3" presStyleIdx="0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98BB3AC5-EC44-4547-8B72-499A2C81DBE5}" type="pres">
      <dgm:prSet presAssocID="{3DA4D3B1-BDC4-4286-BC76-1975308602A3}" presName="parTransThree" presStyleCnt="0"/>
      <dgm:spPr/>
      <dgm:t>
        <a:bodyPr/>
        <a:lstStyle/>
        <a:p>
          <a:endParaRPr lang="en-AU"/>
        </a:p>
      </dgm:t>
    </dgm:pt>
    <dgm:pt modelId="{27752314-A407-4A36-B678-E9A5970E0BD4}" type="pres">
      <dgm:prSet presAssocID="{3DA4D3B1-BDC4-4286-BC76-1975308602A3}" presName="horzThree" presStyleCnt="0"/>
      <dgm:spPr/>
      <dgm:t>
        <a:bodyPr/>
        <a:lstStyle/>
        <a:p>
          <a:endParaRPr lang="en-AU"/>
        </a:p>
      </dgm:t>
    </dgm:pt>
    <dgm:pt modelId="{5FE697D5-3E9B-415A-AD1C-37D5386A2B41}" type="pres">
      <dgm:prSet presAssocID="{264E86EB-59BD-459B-85BB-BF64ACA0608A}" presName="vertFour" presStyleCnt="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A02E9E10-9EFD-4B93-9024-F27DFA07DAF0}" type="pres">
      <dgm:prSet presAssocID="{264E86EB-59BD-459B-85BB-BF64ACA0608A}" presName="txFour" presStyleLbl="node4" presStyleIdx="0" presStyleCnt="4" custScaleX="142319" custScaleY="370782" custLinFactNeighborX="-200" custLinFactNeighborY="5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A18FEA76-7BB6-4958-A44A-692E6FBEE75A}" type="pres">
      <dgm:prSet presAssocID="{264E86EB-59BD-459B-85BB-BF64ACA0608A}" presName="horzFour" presStyleCnt="0"/>
      <dgm:spPr/>
      <dgm:t>
        <a:bodyPr/>
        <a:lstStyle/>
        <a:p>
          <a:endParaRPr lang="en-AU"/>
        </a:p>
      </dgm:t>
    </dgm:pt>
    <dgm:pt modelId="{C94DD181-18DE-470D-A9B9-F490FAFE6562}" type="pres">
      <dgm:prSet presAssocID="{9D399AB0-BE5D-49EA-BD3F-0BBD5D2E1CAA}" presName="sibSpaceThree" presStyleCnt="0"/>
      <dgm:spPr/>
      <dgm:t>
        <a:bodyPr/>
        <a:lstStyle/>
        <a:p>
          <a:endParaRPr lang="en-AU"/>
        </a:p>
      </dgm:t>
    </dgm:pt>
    <dgm:pt modelId="{8E950F4B-09F2-451B-9D7F-BB86301BF180}" type="pres">
      <dgm:prSet presAssocID="{9A1AA23F-C1C0-4477-B302-3E60A402D137}" presName="vertThree" presStyleCnt="0"/>
      <dgm:spPr/>
      <dgm:t>
        <a:bodyPr/>
        <a:lstStyle/>
        <a:p>
          <a:endParaRPr lang="en-AU"/>
        </a:p>
      </dgm:t>
    </dgm:pt>
    <dgm:pt modelId="{D2325AFA-C9C0-4A75-A6B5-BA5F65ED3BB1}" type="pres">
      <dgm:prSet presAssocID="{9A1AA23F-C1C0-4477-B302-3E60A402D137}" presName="txThree" presStyleLbl="node3" presStyleIdx="1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4708C78F-9FF7-4395-B346-8CE5B835B19A}" type="pres">
      <dgm:prSet presAssocID="{9A1AA23F-C1C0-4477-B302-3E60A402D137}" presName="parTransThree" presStyleCnt="0"/>
      <dgm:spPr/>
      <dgm:t>
        <a:bodyPr/>
        <a:lstStyle/>
        <a:p>
          <a:endParaRPr lang="en-AU"/>
        </a:p>
      </dgm:t>
    </dgm:pt>
    <dgm:pt modelId="{81394379-5A0F-434F-92B0-B3898F744DBE}" type="pres">
      <dgm:prSet presAssocID="{9A1AA23F-C1C0-4477-B302-3E60A402D137}" presName="horzThree" presStyleCnt="0"/>
      <dgm:spPr/>
      <dgm:t>
        <a:bodyPr/>
        <a:lstStyle/>
        <a:p>
          <a:endParaRPr lang="en-AU"/>
        </a:p>
      </dgm:t>
    </dgm:pt>
    <dgm:pt modelId="{52D88C3F-C342-4D0B-A570-AB44121EF5CF}" type="pres">
      <dgm:prSet presAssocID="{A49C721B-AC5B-441C-AFA9-A644FC358A66}" presName="vertFour" presStyleCnt="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FD70A2D-5363-4F60-8857-8DCBA108EC51}" type="pres">
      <dgm:prSet presAssocID="{A49C721B-AC5B-441C-AFA9-A644FC358A66}" presName="txFour" presStyleLbl="node4" presStyleIdx="1" presStyleCnt="4" custScaleX="142319" custScaleY="36686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9AC65157-1D3A-4B1B-9642-FE486F292B72}" type="pres">
      <dgm:prSet presAssocID="{A49C721B-AC5B-441C-AFA9-A644FC358A66}" presName="horzFour" presStyleCnt="0"/>
      <dgm:spPr/>
      <dgm:t>
        <a:bodyPr/>
        <a:lstStyle/>
        <a:p>
          <a:endParaRPr lang="en-AU"/>
        </a:p>
      </dgm:t>
    </dgm:pt>
    <dgm:pt modelId="{B79FC79B-95B0-460F-A9E2-C9EC7326C334}" type="pres">
      <dgm:prSet presAssocID="{8034AC81-1C30-4867-B0A4-C93CEE24174C}" presName="sibSpaceTwo" presStyleCnt="0"/>
      <dgm:spPr/>
      <dgm:t>
        <a:bodyPr/>
        <a:lstStyle/>
        <a:p>
          <a:endParaRPr lang="en-AU"/>
        </a:p>
      </dgm:t>
    </dgm:pt>
    <dgm:pt modelId="{43B3714E-05D4-4C8D-8010-CAEF93055560}" type="pres">
      <dgm:prSet presAssocID="{D5ED0B09-3CC2-406A-A1A9-488AFBB60D8B}" presName="vertTwo" presStyleCnt="0"/>
      <dgm:spPr/>
      <dgm:t>
        <a:bodyPr/>
        <a:lstStyle/>
        <a:p>
          <a:endParaRPr lang="en-AU"/>
        </a:p>
      </dgm:t>
    </dgm:pt>
    <dgm:pt modelId="{CF2E5284-F5F8-48E4-B373-A24D35776BE0}" type="pres">
      <dgm:prSet presAssocID="{D5ED0B09-3CC2-406A-A1A9-488AFBB60D8B}" presName="txTwo" presStyleLbl="node2" presStyleIdx="1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598B938B-8160-45F2-ABAD-795190621085}" type="pres">
      <dgm:prSet presAssocID="{D5ED0B09-3CC2-406A-A1A9-488AFBB60D8B}" presName="parTransTwo" presStyleCnt="0"/>
      <dgm:spPr/>
      <dgm:t>
        <a:bodyPr/>
        <a:lstStyle/>
        <a:p>
          <a:endParaRPr lang="en-AU"/>
        </a:p>
      </dgm:t>
    </dgm:pt>
    <dgm:pt modelId="{92627873-E9AE-43DA-938C-C750A1BF6B61}" type="pres">
      <dgm:prSet presAssocID="{D5ED0B09-3CC2-406A-A1A9-488AFBB60D8B}" presName="horzTwo" presStyleCnt="0"/>
      <dgm:spPr/>
      <dgm:t>
        <a:bodyPr/>
        <a:lstStyle/>
        <a:p>
          <a:endParaRPr lang="en-AU"/>
        </a:p>
      </dgm:t>
    </dgm:pt>
    <dgm:pt modelId="{30C202DA-B487-4874-988E-FD2E70174694}" type="pres">
      <dgm:prSet presAssocID="{3EB5BBF6-FCA7-4E3A-BDFE-A4AAE3DDDAAA}" presName="vertThree" presStyleCnt="0"/>
      <dgm:spPr/>
      <dgm:t>
        <a:bodyPr/>
        <a:lstStyle/>
        <a:p>
          <a:endParaRPr lang="en-AU"/>
        </a:p>
      </dgm:t>
    </dgm:pt>
    <dgm:pt modelId="{DBA12B8F-CFD6-40CA-A43B-751407D3F421}" type="pres">
      <dgm:prSet presAssocID="{3EB5BBF6-FCA7-4E3A-BDFE-A4AAE3DDDAAA}" presName="txThree" presStyleLbl="node3" presStyleIdx="2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4F972BE5-0A80-41B5-9C7F-4EF86D596E94}" type="pres">
      <dgm:prSet presAssocID="{3EB5BBF6-FCA7-4E3A-BDFE-A4AAE3DDDAAA}" presName="parTransThree" presStyleCnt="0"/>
      <dgm:spPr/>
      <dgm:t>
        <a:bodyPr/>
        <a:lstStyle/>
        <a:p>
          <a:endParaRPr lang="en-AU"/>
        </a:p>
      </dgm:t>
    </dgm:pt>
    <dgm:pt modelId="{F9FFAB89-C2E1-4D4A-BB80-DE08B2354399}" type="pres">
      <dgm:prSet presAssocID="{3EB5BBF6-FCA7-4E3A-BDFE-A4AAE3DDDAAA}" presName="horzThree" presStyleCnt="0"/>
      <dgm:spPr/>
      <dgm:t>
        <a:bodyPr/>
        <a:lstStyle/>
        <a:p>
          <a:endParaRPr lang="en-AU"/>
        </a:p>
      </dgm:t>
    </dgm:pt>
    <dgm:pt modelId="{E49FC716-2969-4249-B96F-E553B1D9E20F}" type="pres">
      <dgm:prSet presAssocID="{F3E2F0B6-E4F5-49C8-A3B6-DCE119FE3F90}" presName="vertFour" presStyleCnt="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BB868717-16F5-4D38-9AD8-7855AA823BED}" type="pres">
      <dgm:prSet presAssocID="{F3E2F0B6-E4F5-49C8-A3B6-DCE119FE3F90}" presName="txFour" presStyleLbl="node4" presStyleIdx="2" presStyleCnt="4" custScaleY="36686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F4189AA5-702F-4BCC-BFBB-9C2B34F784A9}" type="pres">
      <dgm:prSet presAssocID="{F3E2F0B6-E4F5-49C8-A3B6-DCE119FE3F90}" presName="horzFour" presStyleCnt="0"/>
      <dgm:spPr/>
      <dgm:t>
        <a:bodyPr/>
        <a:lstStyle/>
        <a:p>
          <a:endParaRPr lang="en-AU"/>
        </a:p>
      </dgm:t>
    </dgm:pt>
    <dgm:pt modelId="{3F7F9B29-69DD-4DA1-B75D-C864E8FFB799}" type="pres">
      <dgm:prSet presAssocID="{7E7E5946-21F8-4169-B807-028B5A69728C}" presName="sibSpaceTwo" presStyleCnt="0"/>
      <dgm:spPr/>
      <dgm:t>
        <a:bodyPr/>
        <a:lstStyle/>
        <a:p>
          <a:endParaRPr lang="en-AU"/>
        </a:p>
      </dgm:t>
    </dgm:pt>
    <dgm:pt modelId="{6B1DACA4-D9F0-43F8-AF5D-7FD7AF71CAEB}" type="pres">
      <dgm:prSet presAssocID="{0972259D-A07B-4081-9258-26BA55892F25}" presName="vertTwo" presStyleCnt="0"/>
      <dgm:spPr/>
      <dgm:t>
        <a:bodyPr/>
        <a:lstStyle/>
        <a:p>
          <a:endParaRPr lang="en-AU"/>
        </a:p>
      </dgm:t>
    </dgm:pt>
    <dgm:pt modelId="{91A38FA1-A5BD-4AEA-88BE-34EC6ABDEDE5}" type="pres">
      <dgm:prSet presAssocID="{0972259D-A07B-4081-9258-26BA55892F25}" presName="txTwo" presStyleLbl="node2" presStyleIdx="2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5CB34F75-835A-4F62-98BD-B8F2D06F5796}" type="pres">
      <dgm:prSet presAssocID="{0972259D-A07B-4081-9258-26BA55892F25}" presName="parTransTwo" presStyleCnt="0"/>
      <dgm:spPr/>
      <dgm:t>
        <a:bodyPr/>
        <a:lstStyle/>
        <a:p>
          <a:endParaRPr lang="en-AU"/>
        </a:p>
      </dgm:t>
    </dgm:pt>
    <dgm:pt modelId="{FAF863C0-70D2-4D0A-B57B-2126794BD37E}" type="pres">
      <dgm:prSet presAssocID="{0972259D-A07B-4081-9258-26BA55892F25}" presName="horzTwo" presStyleCnt="0"/>
      <dgm:spPr/>
      <dgm:t>
        <a:bodyPr/>
        <a:lstStyle/>
        <a:p>
          <a:endParaRPr lang="en-AU"/>
        </a:p>
      </dgm:t>
    </dgm:pt>
    <dgm:pt modelId="{47211008-5016-4889-8A6D-235708A54ED8}" type="pres">
      <dgm:prSet presAssocID="{C7D5A529-3A7D-47FC-8FBB-0B536C37E55D}" presName="vertThree" presStyleCnt="0"/>
      <dgm:spPr/>
      <dgm:t>
        <a:bodyPr/>
        <a:lstStyle/>
        <a:p>
          <a:endParaRPr lang="en-AU"/>
        </a:p>
      </dgm:t>
    </dgm:pt>
    <dgm:pt modelId="{4F70EE44-0EE9-4D32-9F6E-0E663D7B1797}" type="pres">
      <dgm:prSet presAssocID="{C7D5A529-3A7D-47FC-8FBB-0B536C37E55D}" presName="txThree" presStyleLbl="node3" presStyleIdx="3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0791ECCB-842F-4007-9194-D8A01E5A40D2}" type="pres">
      <dgm:prSet presAssocID="{C7D5A529-3A7D-47FC-8FBB-0B536C37E55D}" presName="parTransThree" presStyleCnt="0"/>
      <dgm:spPr/>
      <dgm:t>
        <a:bodyPr/>
        <a:lstStyle/>
        <a:p>
          <a:endParaRPr lang="en-AU"/>
        </a:p>
      </dgm:t>
    </dgm:pt>
    <dgm:pt modelId="{303155D3-7ACE-435F-B5DA-330DDE50428B}" type="pres">
      <dgm:prSet presAssocID="{C7D5A529-3A7D-47FC-8FBB-0B536C37E55D}" presName="horzThree" presStyleCnt="0"/>
      <dgm:spPr/>
      <dgm:t>
        <a:bodyPr/>
        <a:lstStyle/>
        <a:p>
          <a:endParaRPr lang="en-AU"/>
        </a:p>
      </dgm:t>
    </dgm:pt>
    <dgm:pt modelId="{B80F9211-0144-43E5-A826-E5B32CA7BF5C}" type="pres">
      <dgm:prSet presAssocID="{7620C068-1A7C-40DE-8116-5F3CCBB61608}" presName="vertFour" presStyleCnt="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D2DAAA64-C9BC-43E6-9DE3-61A114420CF1}" type="pres">
      <dgm:prSet presAssocID="{7620C068-1A7C-40DE-8116-5F3CCBB61608}" presName="txFour" presStyleLbl="node4" presStyleIdx="3" presStyleCnt="4" custScaleY="36619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6BDD853D-5BE5-4C98-9CBA-A335E525017A}" type="pres">
      <dgm:prSet presAssocID="{7620C068-1A7C-40DE-8116-5F3CCBB61608}" presName="horzFour" presStyleCnt="0"/>
      <dgm:spPr/>
      <dgm:t>
        <a:bodyPr/>
        <a:lstStyle/>
        <a:p>
          <a:endParaRPr lang="en-AU"/>
        </a:p>
      </dgm:t>
    </dgm:pt>
  </dgm:ptLst>
  <dgm:cxnLst>
    <dgm:cxn modelId="{D016C542-AB33-4EAD-B0F1-4A8F6F030593}" type="presOf" srcId="{D5ED0B09-3CC2-406A-A1A9-488AFBB60D8B}" destId="{CF2E5284-F5F8-48E4-B373-A24D35776BE0}" srcOrd="0" destOrd="0" presId="urn:microsoft.com/office/officeart/2005/8/layout/hierarchy4"/>
    <dgm:cxn modelId="{EE3AE301-49A5-46E6-9566-EB26F27D2DA7}" srcId="{55A47DEC-5BD8-43FF-92F5-E186C868192C}" destId="{0972259D-A07B-4081-9258-26BA55892F25}" srcOrd="2" destOrd="0" parTransId="{D7479465-DD2D-4459-9FAB-E2348016BF89}" sibTransId="{3A45A261-1D43-4ECE-9967-D35872F06700}"/>
    <dgm:cxn modelId="{C99F0D20-5DB7-4BDE-8656-73FF1C0DA73C}" type="presOf" srcId="{C7D5A529-3A7D-47FC-8FBB-0B536C37E55D}" destId="{4F70EE44-0EE9-4D32-9F6E-0E663D7B1797}" srcOrd="0" destOrd="0" presId="urn:microsoft.com/office/officeart/2005/8/layout/hierarchy4"/>
    <dgm:cxn modelId="{3E2524BD-4A77-49C5-9587-EDDCA4DBA906}" type="presOf" srcId="{6C9654DF-EAAD-41C9-9A04-63DC7DFBB9B5}" destId="{7281DBB9-4EE7-4A14-9CDA-9DB944766842}" srcOrd="0" destOrd="0" presId="urn:microsoft.com/office/officeart/2005/8/layout/hierarchy4"/>
    <dgm:cxn modelId="{1A57219C-B6E0-45E4-BBAA-F1E6074A5C73}" srcId="{55A47DEC-5BD8-43FF-92F5-E186C868192C}" destId="{7E1F13C2-8303-4BE6-BD51-58E6E2D0CCBD}" srcOrd="0" destOrd="0" parTransId="{90AD1E71-36FD-4205-8A17-796C347C9A11}" sibTransId="{8034AC81-1C30-4867-B0A4-C93CEE24174C}"/>
    <dgm:cxn modelId="{4FE1235C-3C37-4090-96D2-C184EB3A3501}" type="presOf" srcId="{9A1AA23F-C1C0-4477-B302-3E60A402D137}" destId="{D2325AFA-C9C0-4A75-A6B5-BA5F65ED3BB1}" srcOrd="0" destOrd="0" presId="urn:microsoft.com/office/officeart/2005/8/layout/hierarchy4"/>
    <dgm:cxn modelId="{93ADB633-485E-4539-A790-0A40F8B27482}" type="presOf" srcId="{7620C068-1A7C-40DE-8116-5F3CCBB61608}" destId="{D2DAAA64-C9BC-43E6-9DE3-61A114420CF1}" srcOrd="0" destOrd="0" presId="urn:microsoft.com/office/officeart/2005/8/layout/hierarchy4"/>
    <dgm:cxn modelId="{049743E3-CB29-4510-AB22-C5C7CD7530EB}" srcId="{9A1AA23F-C1C0-4477-B302-3E60A402D137}" destId="{A49C721B-AC5B-441C-AFA9-A644FC358A66}" srcOrd="0" destOrd="0" parTransId="{AA1CEBFC-9415-46ED-8830-648A985C84FE}" sibTransId="{CACA051E-2660-4797-9B54-CCF23A474144}"/>
    <dgm:cxn modelId="{88E630CE-96D6-481C-B0AB-D3CE0C74F68C}" srcId="{C7D5A529-3A7D-47FC-8FBB-0B536C37E55D}" destId="{7620C068-1A7C-40DE-8116-5F3CCBB61608}" srcOrd="0" destOrd="0" parTransId="{A507DD36-7E8A-42C6-86C5-0668F87BDAAB}" sibTransId="{21A58F11-2D42-4FC0-BF01-E8BD93057A2B}"/>
    <dgm:cxn modelId="{CEFD37F0-01B0-4B9D-83E7-4EB650433221}" type="presOf" srcId="{F3E2F0B6-E4F5-49C8-A3B6-DCE119FE3F90}" destId="{BB868717-16F5-4D38-9AD8-7855AA823BED}" srcOrd="0" destOrd="0" presId="urn:microsoft.com/office/officeart/2005/8/layout/hierarchy4"/>
    <dgm:cxn modelId="{71FC4246-3871-4A7F-B355-AE40249F076B}" type="presOf" srcId="{55A47DEC-5BD8-43FF-92F5-E186C868192C}" destId="{718D3AC5-6553-4309-AF42-FCECAFABA656}" srcOrd="0" destOrd="0" presId="urn:microsoft.com/office/officeart/2005/8/layout/hierarchy4"/>
    <dgm:cxn modelId="{7E6F2D0B-BB9F-407E-A1CC-36241043DB72}" type="presOf" srcId="{3EB5BBF6-FCA7-4E3A-BDFE-A4AAE3DDDAAA}" destId="{DBA12B8F-CFD6-40CA-A43B-751407D3F421}" srcOrd="0" destOrd="0" presId="urn:microsoft.com/office/officeart/2005/8/layout/hierarchy4"/>
    <dgm:cxn modelId="{C9C92AB6-6F86-44ED-92B3-9E87CC4E4664}" srcId="{3EB5BBF6-FCA7-4E3A-BDFE-A4AAE3DDDAAA}" destId="{F3E2F0B6-E4F5-49C8-A3B6-DCE119FE3F90}" srcOrd="0" destOrd="0" parTransId="{196183CE-F8A3-4787-9EDA-7A991E6301BD}" sibTransId="{5828DA98-FD56-4BC8-8B5C-496113443C5D}"/>
    <dgm:cxn modelId="{A338B58B-C2F8-41D9-A775-781CB6D84F8C}" srcId="{0972259D-A07B-4081-9258-26BA55892F25}" destId="{C7D5A529-3A7D-47FC-8FBB-0B536C37E55D}" srcOrd="0" destOrd="0" parTransId="{DD226C01-D0F2-4093-9E74-75CE0BFFF02B}" sibTransId="{38302B12-0698-48A4-80A0-F728C945A3FD}"/>
    <dgm:cxn modelId="{8496A4DC-A5DB-4928-B5C5-81BB1CD84BF4}" srcId="{7E1F13C2-8303-4BE6-BD51-58E6E2D0CCBD}" destId="{9A1AA23F-C1C0-4477-B302-3E60A402D137}" srcOrd="1" destOrd="0" parTransId="{28A8273E-3008-463E-B6B1-241EC867AB43}" sibTransId="{4F13A9A4-4E77-4919-AC40-17A56A38EE26}"/>
    <dgm:cxn modelId="{BF1A8EB7-EEBD-499C-B4CB-20B2B75BCC2D}" srcId="{3DA4D3B1-BDC4-4286-BC76-1975308602A3}" destId="{264E86EB-59BD-459B-85BB-BF64ACA0608A}" srcOrd="0" destOrd="0" parTransId="{8255ADAA-8291-4A8C-BF8E-4046836270FD}" sibTransId="{7BC419A3-1CF9-4C3A-81EB-E3BDD0029413}"/>
    <dgm:cxn modelId="{45422CCD-4DC7-459F-8E92-52B86D59F2AE}" type="presOf" srcId="{0972259D-A07B-4081-9258-26BA55892F25}" destId="{91A38FA1-A5BD-4AEA-88BE-34EC6ABDEDE5}" srcOrd="0" destOrd="0" presId="urn:microsoft.com/office/officeart/2005/8/layout/hierarchy4"/>
    <dgm:cxn modelId="{3D7FF409-8D0E-45B1-85C1-FEF0680B791B}" srcId="{55A47DEC-5BD8-43FF-92F5-E186C868192C}" destId="{D5ED0B09-3CC2-406A-A1A9-488AFBB60D8B}" srcOrd="1" destOrd="0" parTransId="{CCEC452A-D0A3-4815-B0F9-2E4410381E4D}" sibTransId="{7E7E5946-21F8-4169-B807-028B5A69728C}"/>
    <dgm:cxn modelId="{83704F26-5D64-418B-ACAF-F6827AEBC27A}" srcId="{7E1F13C2-8303-4BE6-BD51-58E6E2D0CCBD}" destId="{3DA4D3B1-BDC4-4286-BC76-1975308602A3}" srcOrd="0" destOrd="0" parTransId="{4A944CA0-B3AB-4B98-9DD0-F02C72063072}" sibTransId="{9D399AB0-BE5D-49EA-BD3F-0BBD5D2E1CAA}"/>
    <dgm:cxn modelId="{673B63C1-65BE-46B4-AF32-5DE07B5BEBA4}" srcId="{6C9654DF-EAAD-41C9-9A04-63DC7DFBB9B5}" destId="{55A47DEC-5BD8-43FF-92F5-E186C868192C}" srcOrd="0" destOrd="0" parTransId="{40DBC75D-7719-446D-9DE5-D46B0AB99411}" sibTransId="{8D5F0354-CDBD-4C47-9193-51362C6B9B55}"/>
    <dgm:cxn modelId="{87A4FC41-CE93-46C2-B494-DE74FA0E3584}" type="presOf" srcId="{3DA4D3B1-BDC4-4286-BC76-1975308602A3}" destId="{1B6E1A6C-15B5-4415-95F1-F7162486BD52}" srcOrd="0" destOrd="0" presId="urn:microsoft.com/office/officeart/2005/8/layout/hierarchy4"/>
    <dgm:cxn modelId="{C8910362-1061-453F-BA84-CA0735745B02}" type="presOf" srcId="{A49C721B-AC5B-441C-AFA9-A644FC358A66}" destId="{0FD70A2D-5363-4F60-8857-8DCBA108EC51}" srcOrd="0" destOrd="0" presId="urn:microsoft.com/office/officeart/2005/8/layout/hierarchy4"/>
    <dgm:cxn modelId="{EBCA8FCB-EBC9-4A7A-B604-3DC287DC5053}" type="presOf" srcId="{264E86EB-59BD-459B-85BB-BF64ACA0608A}" destId="{A02E9E10-9EFD-4B93-9024-F27DFA07DAF0}" srcOrd="0" destOrd="0" presId="urn:microsoft.com/office/officeart/2005/8/layout/hierarchy4"/>
    <dgm:cxn modelId="{7E623B88-E872-4502-A6CF-DC887C4638C7}" srcId="{D5ED0B09-3CC2-406A-A1A9-488AFBB60D8B}" destId="{3EB5BBF6-FCA7-4E3A-BDFE-A4AAE3DDDAAA}" srcOrd="0" destOrd="0" parTransId="{7B91A456-4B53-4FBE-B958-29A89FFC7A7C}" sibTransId="{A25CB7E6-0DA2-4002-B9A6-C3787F309536}"/>
    <dgm:cxn modelId="{1A600A41-BCDE-435E-A2B1-C706ACEB04E1}" type="presOf" srcId="{7E1F13C2-8303-4BE6-BD51-58E6E2D0CCBD}" destId="{F9A5BDCA-160C-4D0D-BC3B-46DBFB70E008}" srcOrd="0" destOrd="0" presId="urn:microsoft.com/office/officeart/2005/8/layout/hierarchy4"/>
    <dgm:cxn modelId="{F8A966EF-C891-48B8-94AF-AB8E79B0EFF1}" type="presParOf" srcId="{7281DBB9-4EE7-4A14-9CDA-9DB944766842}" destId="{2F1E9DB6-F239-464B-8978-85171DC6A13C}" srcOrd="0" destOrd="0" presId="urn:microsoft.com/office/officeart/2005/8/layout/hierarchy4"/>
    <dgm:cxn modelId="{CCF12B63-A9CA-4A8C-B3BA-ED4798D2C68F}" type="presParOf" srcId="{2F1E9DB6-F239-464B-8978-85171DC6A13C}" destId="{718D3AC5-6553-4309-AF42-FCECAFABA656}" srcOrd="0" destOrd="0" presId="urn:microsoft.com/office/officeart/2005/8/layout/hierarchy4"/>
    <dgm:cxn modelId="{FB98E6E9-F96E-4D8F-8EA4-043EBADD9144}" type="presParOf" srcId="{2F1E9DB6-F239-464B-8978-85171DC6A13C}" destId="{FD3DD701-7BAE-4724-86FD-7A411C0BA911}" srcOrd="1" destOrd="0" presId="urn:microsoft.com/office/officeart/2005/8/layout/hierarchy4"/>
    <dgm:cxn modelId="{776A45BC-D3C0-4BD4-91E7-ED635C92A770}" type="presParOf" srcId="{2F1E9DB6-F239-464B-8978-85171DC6A13C}" destId="{62961143-FF02-4A14-8E52-6DDE89741CBC}" srcOrd="2" destOrd="0" presId="urn:microsoft.com/office/officeart/2005/8/layout/hierarchy4"/>
    <dgm:cxn modelId="{5846C651-765F-46FD-9DEB-7BE3442A2C58}" type="presParOf" srcId="{62961143-FF02-4A14-8E52-6DDE89741CBC}" destId="{1F53BA3A-0466-4B3E-925E-C15B3723B3C0}" srcOrd="0" destOrd="0" presId="urn:microsoft.com/office/officeart/2005/8/layout/hierarchy4"/>
    <dgm:cxn modelId="{679185E0-4FB4-4D20-8519-AB5C4A718699}" type="presParOf" srcId="{1F53BA3A-0466-4B3E-925E-C15B3723B3C0}" destId="{F9A5BDCA-160C-4D0D-BC3B-46DBFB70E008}" srcOrd="0" destOrd="0" presId="urn:microsoft.com/office/officeart/2005/8/layout/hierarchy4"/>
    <dgm:cxn modelId="{8CC288AC-1A2C-4BDF-B7A8-978829E28235}" type="presParOf" srcId="{1F53BA3A-0466-4B3E-925E-C15B3723B3C0}" destId="{9FCD82B5-B882-4A54-B7E4-3D0E0B87FAFA}" srcOrd="1" destOrd="0" presId="urn:microsoft.com/office/officeart/2005/8/layout/hierarchy4"/>
    <dgm:cxn modelId="{513469E5-78BA-400D-A95A-CBC52FEDC5F4}" type="presParOf" srcId="{1F53BA3A-0466-4B3E-925E-C15B3723B3C0}" destId="{8F5464E6-689E-4C8F-9DDF-15E1198A2ED4}" srcOrd="2" destOrd="0" presId="urn:microsoft.com/office/officeart/2005/8/layout/hierarchy4"/>
    <dgm:cxn modelId="{5DA29763-A159-45A6-A224-AAE1D965E4C0}" type="presParOf" srcId="{8F5464E6-689E-4C8F-9DDF-15E1198A2ED4}" destId="{5751DC98-1DFA-492E-A07A-076714AE6B8F}" srcOrd="0" destOrd="0" presId="urn:microsoft.com/office/officeart/2005/8/layout/hierarchy4"/>
    <dgm:cxn modelId="{C4003F0E-2F09-4708-A414-9E1783053208}" type="presParOf" srcId="{5751DC98-1DFA-492E-A07A-076714AE6B8F}" destId="{1B6E1A6C-15B5-4415-95F1-F7162486BD52}" srcOrd="0" destOrd="0" presId="urn:microsoft.com/office/officeart/2005/8/layout/hierarchy4"/>
    <dgm:cxn modelId="{9D8E465F-9A5A-4E80-879B-CE3549706415}" type="presParOf" srcId="{5751DC98-1DFA-492E-A07A-076714AE6B8F}" destId="{98BB3AC5-EC44-4547-8B72-499A2C81DBE5}" srcOrd="1" destOrd="0" presId="urn:microsoft.com/office/officeart/2005/8/layout/hierarchy4"/>
    <dgm:cxn modelId="{17A2FE0F-967A-43AD-AD05-7F82672E5612}" type="presParOf" srcId="{5751DC98-1DFA-492E-A07A-076714AE6B8F}" destId="{27752314-A407-4A36-B678-E9A5970E0BD4}" srcOrd="2" destOrd="0" presId="urn:microsoft.com/office/officeart/2005/8/layout/hierarchy4"/>
    <dgm:cxn modelId="{E5F20E3C-7E3A-46E3-91A5-F2B7C51FC230}" type="presParOf" srcId="{27752314-A407-4A36-B678-E9A5970E0BD4}" destId="{5FE697D5-3E9B-415A-AD1C-37D5386A2B41}" srcOrd="0" destOrd="0" presId="urn:microsoft.com/office/officeart/2005/8/layout/hierarchy4"/>
    <dgm:cxn modelId="{FD4576FC-9B6D-4EEB-A110-DFDD3AFDEB4B}" type="presParOf" srcId="{5FE697D5-3E9B-415A-AD1C-37D5386A2B41}" destId="{A02E9E10-9EFD-4B93-9024-F27DFA07DAF0}" srcOrd="0" destOrd="0" presId="urn:microsoft.com/office/officeart/2005/8/layout/hierarchy4"/>
    <dgm:cxn modelId="{0A860760-C972-456D-87BF-DAC5FD473E73}" type="presParOf" srcId="{5FE697D5-3E9B-415A-AD1C-37D5386A2B41}" destId="{A18FEA76-7BB6-4958-A44A-692E6FBEE75A}" srcOrd="1" destOrd="0" presId="urn:microsoft.com/office/officeart/2005/8/layout/hierarchy4"/>
    <dgm:cxn modelId="{A056D697-9F1C-45B3-B850-702094D6B479}" type="presParOf" srcId="{8F5464E6-689E-4C8F-9DDF-15E1198A2ED4}" destId="{C94DD181-18DE-470D-A9B9-F490FAFE6562}" srcOrd="1" destOrd="0" presId="urn:microsoft.com/office/officeart/2005/8/layout/hierarchy4"/>
    <dgm:cxn modelId="{79340A17-5A56-4EF9-ACBC-0088F4B24C2D}" type="presParOf" srcId="{8F5464E6-689E-4C8F-9DDF-15E1198A2ED4}" destId="{8E950F4B-09F2-451B-9D7F-BB86301BF180}" srcOrd="2" destOrd="0" presId="urn:microsoft.com/office/officeart/2005/8/layout/hierarchy4"/>
    <dgm:cxn modelId="{33401121-6EFE-4779-8ADB-0A50B68FEC14}" type="presParOf" srcId="{8E950F4B-09F2-451B-9D7F-BB86301BF180}" destId="{D2325AFA-C9C0-4A75-A6B5-BA5F65ED3BB1}" srcOrd="0" destOrd="0" presId="urn:microsoft.com/office/officeart/2005/8/layout/hierarchy4"/>
    <dgm:cxn modelId="{2B9352CC-E17C-43E0-ADA1-FF659331A122}" type="presParOf" srcId="{8E950F4B-09F2-451B-9D7F-BB86301BF180}" destId="{4708C78F-9FF7-4395-B346-8CE5B835B19A}" srcOrd="1" destOrd="0" presId="urn:microsoft.com/office/officeart/2005/8/layout/hierarchy4"/>
    <dgm:cxn modelId="{80B8F430-CEC6-4C1A-B4BA-DACDA13700D0}" type="presParOf" srcId="{8E950F4B-09F2-451B-9D7F-BB86301BF180}" destId="{81394379-5A0F-434F-92B0-B3898F744DBE}" srcOrd="2" destOrd="0" presId="urn:microsoft.com/office/officeart/2005/8/layout/hierarchy4"/>
    <dgm:cxn modelId="{F74A015C-4F86-4A75-9EA9-70823664AF5E}" type="presParOf" srcId="{81394379-5A0F-434F-92B0-B3898F744DBE}" destId="{52D88C3F-C342-4D0B-A570-AB44121EF5CF}" srcOrd="0" destOrd="0" presId="urn:microsoft.com/office/officeart/2005/8/layout/hierarchy4"/>
    <dgm:cxn modelId="{EB6F0AFF-D33D-4D49-B574-B2B32479C94A}" type="presParOf" srcId="{52D88C3F-C342-4D0B-A570-AB44121EF5CF}" destId="{0FD70A2D-5363-4F60-8857-8DCBA108EC51}" srcOrd="0" destOrd="0" presId="urn:microsoft.com/office/officeart/2005/8/layout/hierarchy4"/>
    <dgm:cxn modelId="{54D08358-F34D-4EAF-A314-17459C32AB1C}" type="presParOf" srcId="{52D88C3F-C342-4D0B-A570-AB44121EF5CF}" destId="{9AC65157-1D3A-4B1B-9642-FE486F292B72}" srcOrd="1" destOrd="0" presId="urn:microsoft.com/office/officeart/2005/8/layout/hierarchy4"/>
    <dgm:cxn modelId="{99D3AD7F-FEBE-45A8-B795-33CCB98E08E1}" type="presParOf" srcId="{62961143-FF02-4A14-8E52-6DDE89741CBC}" destId="{B79FC79B-95B0-460F-A9E2-C9EC7326C334}" srcOrd="1" destOrd="0" presId="urn:microsoft.com/office/officeart/2005/8/layout/hierarchy4"/>
    <dgm:cxn modelId="{9639E5D9-A2FF-4CE0-97E1-EA835A7283D2}" type="presParOf" srcId="{62961143-FF02-4A14-8E52-6DDE89741CBC}" destId="{43B3714E-05D4-4C8D-8010-CAEF93055560}" srcOrd="2" destOrd="0" presId="urn:microsoft.com/office/officeart/2005/8/layout/hierarchy4"/>
    <dgm:cxn modelId="{8A224EA2-B26C-4E4A-B599-3B457F866915}" type="presParOf" srcId="{43B3714E-05D4-4C8D-8010-CAEF93055560}" destId="{CF2E5284-F5F8-48E4-B373-A24D35776BE0}" srcOrd="0" destOrd="0" presId="urn:microsoft.com/office/officeart/2005/8/layout/hierarchy4"/>
    <dgm:cxn modelId="{B0FE7E08-E9DD-4068-9EC8-AE7EDAEDC3F6}" type="presParOf" srcId="{43B3714E-05D4-4C8D-8010-CAEF93055560}" destId="{598B938B-8160-45F2-ABAD-795190621085}" srcOrd="1" destOrd="0" presId="urn:microsoft.com/office/officeart/2005/8/layout/hierarchy4"/>
    <dgm:cxn modelId="{9E9719FB-E18A-41DB-9207-7371095DFE95}" type="presParOf" srcId="{43B3714E-05D4-4C8D-8010-CAEF93055560}" destId="{92627873-E9AE-43DA-938C-C750A1BF6B61}" srcOrd="2" destOrd="0" presId="urn:microsoft.com/office/officeart/2005/8/layout/hierarchy4"/>
    <dgm:cxn modelId="{AA4E9D84-2FEA-4BB8-8D32-7E0FB9A8D36A}" type="presParOf" srcId="{92627873-E9AE-43DA-938C-C750A1BF6B61}" destId="{30C202DA-B487-4874-988E-FD2E70174694}" srcOrd="0" destOrd="0" presId="urn:microsoft.com/office/officeart/2005/8/layout/hierarchy4"/>
    <dgm:cxn modelId="{539D753E-02E0-475F-BD5E-0981A616A4D7}" type="presParOf" srcId="{30C202DA-B487-4874-988E-FD2E70174694}" destId="{DBA12B8F-CFD6-40CA-A43B-751407D3F421}" srcOrd="0" destOrd="0" presId="urn:microsoft.com/office/officeart/2005/8/layout/hierarchy4"/>
    <dgm:cxn modelId="{4CED822C-0B1B-41E9-B7D2-875A94085514}" type="presParOf" srcId="{30C202DA-B487-4874-988E-FD2E70174694}" destId="{4F972BE5-0A80-41B5-9C7F-4EF86D596E94}" srcOrd="1" destOrd="0" presId="urn:microsoft.com/office/officeart/2005/8/layout/hierarchy4"/>
    <dgm:cxn modelId="{669312EC-33B3-47B6-922C-DDA7D17740BD}" type="presParOf" srcId="{30C202DA-B487-4874-988E-FD2E70174694}" destId="{F9FFAB89-C2E1-4D4A-BB80-DE08B2354399}" srcOrd="2" destOrd="0" presId="urn:microsoft.com/office/officeart/2005/8/layout/hierarchy4"/>
    <dgm:cxn modelId="{CD33BA14-8021-4A3E-98C7-F04AFDB34A43}" type="presParOf" srcId="{F9FFAB89-C2E1-4D4A-BB80-DE08B2354399}" destId="{E49FC716-2969-4249-B96F-E553B1D9E20F}" srcOrd="0" destOrd="0" presId="urn:microsoft.com/office/officeart/2005/8/layout/hierarchy4"/>
    <dgm:cxn modelId="{A0107C9A-E4BF-46BE-AC7E-778CCAA86007}" type="presParOf" srcId="{E49FC716-2969-4249-B96F-E553B1D9E20F}" destId="{BB868717-16F5-4D38-9AD8-7855AA823BED}" srcOrd="0" destOrd="0" presId="urn:microsoft.com/office/officeart/2005/8/layout/hierarchy4"/>
    <dgm:cxn modelId="{3755B250-E1DC-4650-A9CF-F9255AC2BF7D}" type="presParOf" srcId="{E49FC716-2969-4249-B96F-E553B1D9E20F}" destId="{F4189AA5-702F-4BCC-BFBB-9C2B34F784A9}" srcOrd="1" destOrd="0" presId="urn:microsoft.com/office/officeart/2005/8/layout/hierarchy4"/>
    <dgm:cxn modelId="{4C4F98E8-8E30-4509-9451-0EB3825177BD}" type="presParOf" srcId="{62961143-FF02-4A14-8E52-6DDE89741CBC}" destId="{3F7F9B29-69DD-4DA1-B75D-C864E8FFB799}" srcOrd="3" destOrd="0" presId="urn:microsoft.com/office/officeart/2005/8/layout/hierarchy4"/>
    <dgm:cxn modelId="{57EF039B-0F7E-4A8C-9CC4-6254E3EE8124}" type="presParOf" srcId="{62961143-FF02-4A14-8E52-6DDE89741CBC}" destId="{6B1DACA4-D9F0-43F8-AF5D-7FD7AF71CAEB}" srcOrd="4" destOrd="0" presId="urn:microsoft.com/office/officeart/2005/8/layout/hierarchy4"/>
    <dgm:cxn modelId="{3FEC6F1F-2376-4705-850F-D7C93A303F30}" type="presParOf" srcId="{6B1DACA4-D9F0-43F8-AF5D-7FD7AF71CAEB}" destId="{91A38FA1-A5BD-4AEA-88BE-34EC6ABDEDE5}" srcOrd="0" destOrd="0" presId="urn:microsoft.com/office/officeart/2005/8/layout/hierarchy4"/>
    <dgm:cxn modelId="{DD26D044-05BC-4855-8B1E-B6611AF54129}" type="presParOf" srcId="{6B1DACA4-D9F0-43F8-AF5D-7FD7AF71CAEB}" destId="{5CB34F75-835A-4F62-98BD-B8F2D06F5796}" srcOrd="1" destOrd="0" presId="urn:microsoft.com/office/officeart/2005/8/layout/hierarchy4"/>
    <dgm:cxn modelId="{C305428F-EB83-4C85-8D9F-C28EE1A0BB48}" type="presParOf" srcId="{6B1DACA4-D9F0-43F8-AF5D-7FD7AF71CAEB}" destId="{FAF863C0-70D2-4D0A-B57B-2126794BD37E}" srcOrd="2" destOrd="0" presId="urn:microsoft.com/office/officeart/2005/8/layout/hierarchy4"/>
    <dgm:cxn modelId="{9B19D0CB-68DA-46CD-A7B4-01D9781A963C}" type="presParOf" srcId="{FAF863C0-70D2-4D0A-B57B-2126794BD37E}" destId="{47211008-5016-4889-8A6D-235708A54ED8}" srcOrd="0" destOrd="0" presId="urn:microsoft.com/office/officeart/2005/8/layout/hierarchy4"/>
    <dgm:cxn modelId="{E9004F57-D53A-48A0-9BCB-201EDF297A0D}" type="presParOf" srcId="{47211008-5016-4889-8A6D-235708A54ED8}" destId="{4F70EE44-0EE9-4D32-9F6E-0E663D7B1797}" srcOrd="0" destOrd="0" presId="urn:microsoft.com/office/officeart/2005/8/layout/hierarchy4"/>
    <dgm:cxn modelId="{FE2CF060-6097-45E5-93BD-2B6AAA156EA9}" type="presParOf" srcId="{47211008-5016-4889-8A6D-235708A54ED8}" destId="{0791ECCB-842F-4007-9194-D8A01E5A40D2}" srcOrd="1" destOrd="0" presId="urn:microsoft.com/office/officeart/2005/8/layout/hierarchy4"/>
    <dgm:cxn modelId="{54A4BF7C-C094-4754-A952-24C628CB18B5}" type="presParOf" srcId="{47211008-5016-4889-8A6D-235708A54ED8}" destId="{303155D3-7ACE-435F-B5DA-330DDE50428B}" srcOrd="2" destOrd="0" presId="urn:microsoft.com/office/officeart/2005/8/layout/hierarchy4"/>
    <dgm:cxn modelId="{46073645-3BBD-409E-8FAD-B95DAF4F28E0}" type="presParOf" srcId="{303155D3-7ACE-435F-B5DA-330DDE50428B}" destId="{B80F9211-0144-43E5-A826-E5B32CA7BF5C}" srcOrd="0" destOrd="0" presId="urn:microsoft.com/office/officeart/2005/8/layout/hierarchy4"/>
    <dgm:cxn modelId="{B67D247C-1664-4A6B-81EA-72B7D6891D19}" type="presParOf" srcId="{B80F9211-0144-43E5-A826-E5B32CA7BF5C}" destId="{D2DAAA64-C9BC-43E6-9DE3-61A114420CF1}" srcOrd="0" destOrd="0" presId="urn:microsoft.com/office/officeart/2005/8/layout/hierarchy4"/>
    <dgm:cxn modelId="{CABA6174-7BD4-4F1F-8C09-A629D4FD1841}" type="presParOf" srcId="{B80F9211-0144-43E5-A826-E5B32CA7BF5C}" destId="{6BDD853D-5BE5-4C98-9CBA-A335E525017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D3AC5-6553-4309-AF42-FCECAFABA656}">
      <dsp:nvSpPr>
        <dsp:cNvPr id="0" name=""/>
        <dsp:cNvSpPr/>
      </dsp:nvSpPr>
      <dsp:spPr>
        <a:xfrm>
          <a:off x="1197" y="0"/>
          <a:ext cx="8206177" cy="646661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Vic distributors' </a:t>
          </a:r>
          <a:r>
            <a:rPr lang="en-AU" sz="2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distribution services</a:t>
          </a:r>
        </a:p>
      </dsp:txBody>
      <dsp:txXfrm>
        <a:off x="20137" y="18940"/>
        <a:ext cx="8168297" cy="608781"/>
      </dsp:txXfrm>
    </dsp:sp>
    <dsp:sp modelId="{F9A5BDCA-160C-4D0D-BC3B-46DBFB70E008}">
      <dsp:nvSpPr>
        <dsp:cNvPr id="0" name=""/>
        <dsp:cNvSpPr/>
      </dsp:nvSpPr>
      <dsp:spPr>
        <a:xfrm>
          <a:off x="8608" y="712795"/>
          <a:ext cx="4678805" cy="646661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Direct control (revenue/price regulated)</a:t>
          </a:r>
        </a:p>
      </dsp:txBody>
      <dsp:txXfrm>
        <a:off x="27548" y="731735"/>
        <a:ext cx="4640925" cy="608781"/>
      </dsp:txXfrm>
    </dsp:sp>
    <dsp:sp modelId="{1B6E1A6C-15B5-4415-95F1-F7162486BD52}">
      <dsp:nvSpPr>
        <dsp:cNvPr id="0" name=""/>
        <dsp:cNvSpPr/>
      </dsp:nvSpPr>
      <dsp:spPr>
        <a:xfrm>
          <a:off x="22282" y="1424988"/>
          <a:ext cx="2291910" cy="646661"/>
        </a:xfrm>
        <a:prstGeom prst="roundRect">
          <a:avLst>
            <a:gd name="adj" fmla="val 10000"/>
          </a:avLst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Standard control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(bundled </a:t>
          </a: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network charges)</a:t>
          </a:r>
        </a:p>
      </dsp:txBody>
      <dsp:txXfrm>
        <a:off x="41222" y="1443928"/>
        <a:ext cx="2254030" cy="608781"/>
      </dsp:txXfrm>
    </dsp:sp>
    <dsp:sp modelId="{A02E9E10-9EFD-4B93-9024-F27DFA07DAF0}">
      <dsp:nvSpPr>
        <dsp:cNvPr id="0" name=""/>
        <dsp:cNvSpPr/>
      </dsp:nvSpPr>
      <dsp:spPr>
        <a:xfrm>
          <a:off x="40198" y="2137503"/>
          <a:ext cx="2249756" cy="2397703"/>
        </a:xfrm>
        <a:prstGeom prst="roundRect">
          <a:avLst>
            <a:gd name="adj" fmla="val 10000"/>
          </a:avLst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Common distribution services </a:t>
          </a: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(bundled services under </a:t>
          </a:r>
          <a:r>
            <a:rPr lang="en-AU" sz="1400" kern="1200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DUoS</a:t>
          </a: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)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Bulk supply point metering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Standard and negotiated extensions and augmentations connection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06091" y="2203396"/>
        <a:ext cx="2117970" cy="2265917"/>
      </dsp:txXfrm>
    </dsp:sp>
    <dsp:sp modelId="{D2325AFA-C9C0-4A75-A6B5-BA5F65ED3BB1}">
      <dsp:nvSpPr>
        <dsp:cNvPr id="0" name=""/>
        <dsp:cNvSpPr/>
      </dsp:nvSpPr>
      <dsp:spPr>
        <a:xfrm>
          <a:off x="2381830" y="1424988"/>
          <a:ext cx="2291910" cy="646661"/>
        </a:xfrm>
        <a:prstGeom prst="roundRect">
          <a:avLst>
            <a:gd name="adj" fmla="val 10000"/>
          </a:avLst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Alternative control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(user charges</a:t>
          </a: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2400770" y="1443928"/>
        <a:ext cx="2254030" cy="608781"/>
      </dsp:txXfrm>
    </dsp:sp>
    <dsp:sp modelId="{0FD70A2D-5363-4F60-8857-8DCBA108EC51}">
      <dsp:nvSpPr>
        <dsp:cNvPr id="0" name=""/>
        <dsp:cNvSpPr/>
      </dsp:nvSpPr>
      <dsp:spPr>
        <a:xfrm>
          <a:off x="2400707" y="2137180"/>
          <a:ext cx="2254156" cy="2372380"/>
        </a:xfrm>
        <a:prstGeom prst="roundRect">
          <a:avLst>
            <a:gd name="adj" fmla="val 10000"/>
          </a:avLst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Network ancillary </a:t>
          </a: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Public lighting </a:t>
          </a: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 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5 </a:t>
          </a:r>
          <a:r>
            <a:rPr lang="en-AU" sz="14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6 metering provision </a:t>
          </a: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(including smart meters)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7 metering services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Basic Connection services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466729" y="2203202"/>
        <a:ext cx="2122112" cy="2240336"/>
      </dsp:txXfrm>
    </dsp:sp>
    <dsp:sp modelId="{CF2E5284-F5F8-48E4-B373-A24D35776BE0}">
      <dsp:nvSpPr>
        <dsp:cNvPr id="0" name=""/>
        <dsp:cNvSpPr/>
      </dsp:nvSpPr>
      <dsp:spPr>
        <a:xfrm>
          <a:off x="4823218" y="712795"/>
          <a:ext cx="1619872" cy="646661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Negotiated</a:t>
          </a:r>
        </a:p>
      </dsp:txBody>
      <dsp:txXfrm>
        <a:off x="4842158" y="731735"/>
        <a:ext cx="1581992" cy="608781"/>
      </dsp:txXfrm>
    </dsp:sp>
    <dsp:sp modelId="{DBA12B8F-CFD6-40CA-A43B-751407D3F421}">
      <dsp:nvSpPr>
        <dsp:cNvPr id="0" name=""/>
        <dsp:cNvSpPr/>
      </dsp:nvSpPr>
      <dsp:spPr>
        <a:xfrm>
          <a:off x="4827952" y="1424988"/>
          <a:ext cx="1610403" cy="646661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6892" y="1443928"/>
        <a:ext cx="1572523" cy="608781"/>
      </dsp:txXfrm>
    </dsp:sp>
    <dsp:sp modelId="{BB868717-16F5-4D38-9AD8-7855AA823BED}">
      <dsp:nvSpPr>
        <dsp:cNvPr id="0" name=""/>
        <dsp:cNvSpPr/>
      </dsp:nvSpPr>
      <dsp:spPr>
        <a:xfrm>
          <a:off x="4837338" y="2137180"/>
          <a:ext cx="1591632" cy="2372380"/>
        </a:xfrm>
        <a:prstGeom prst="roundRect">
          <a:avLst>
            <a:gd name="adj" fmla="val 10000"/>
          </a:avLst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883955" y="2183797"/>
        <a:ext cx="1498398" cy="2279146"/>
      </dsp:txXfrm>
    </dsp:sp>
    <dsp:sp modelId="{91A38FA1-A5BD-4AEA-88BE-34EC6ABDEDE5}">
      <dsp:nvSpPr>
        <dsp:cNvPr id="0" name=""/>
        <dsp:cNvSpPr/>
      </dsp:nvSpPr>
      <dsp:spPr>
        <a:xfrm>
          <a:off x="6578894" y="712795"/>
          <a:ext cx="1619872" cy="646661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Unregulated</a:t>
          </a:r>
        </a:p>
      </dsp:txBody>
      <dsp:txXfrm>
        <a:off x="6597834" y="731735"/>
        <a:ext cx="1581992" cy="608781"/>
      </dsp:txXfrm>
    </dsp:sp>
    <dsp:sp modelId="{4F70EE44-0EE9-4D32-9F6E-0E663D7B1797}">
      <dsp:nvSpPr>
        <dsp:cNvPr id="0" name=""/>
        <dsp:cNvSpPr/>
      </dsp:nvSpPr>
      <dsp:spPr>
        <a:xfrm>
          <a:off x="6582841" y="1424988"/>
          <a:ext cx="1611977" cy="646661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601781" y="1443928"/>
        <a:ext cx="1574097" cy="608781"/>
      </dsp:txXfrm>
    </dsp:sp>
    <dsp:sp modelId="{D2DAAA64-C9BC-43E6-9DE3-61A114420CF1}">
      <dsp:nvSpPr>
        <dsp:cNvPr id="0" name=""/>
        <dsp:cNvSpPr/>
      </dsp:nvSpPr>
      <dsp:spPr>
        <a:xfrm>
          <a:off x="6590677" y="2137180"/>
          <a:ext cx="1596304" cy="2368015"/>
        </a:xfrm>
        <a:prstGeom prst="roundRect">
          <a:avLst>
            <a:gd name="adj" fmla="val 10000"/>
          </a:avLst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rgbClr val="1F497D">
              <a:lumMod val="40000"/>
              <a:lumOff val="6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Type 1-4 metering services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Unregulated distribution services</a:t>
          </a: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637431" y="2183934"/>
        <a:ext cx="1502796" cy="2274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26/10/2018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1594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6134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3819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4200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109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036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331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89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3496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70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DMIS: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Incentive equaling up to 50 per cent of a distributor's expected efficient demand management expenditure, with a cap of the total financial incentive a distributor can receive in any regulatory year to 1.0 per cent of its annual smoothed revenue requirement for that regulatory year.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Distributors will identify eligible</a:t>
            </a:r>
            <a:r>
              <a:rPr lang="en-US" baseline="0" dirty="0" smtClean="0"/>
              <a:t> projects via RIT-D requirements or cost-benefit analysis for smaller projects –  and report on project to us. 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AU" dirty="0" smtClean="0"/>
              <a:t>DMIA:</a:t>
            </a:r>
          </a:p>
          <a:p>
            <a:r>
              <a:rPr lang="en-US" dirty="0" smtClean="0"/>
              <a:t>The Mechanism consists of three elements: The allowance itself, </a:t>
            </a:r>
            <a:r>
              <a:rPr lang="en-AU" dirty="0" smtClean="0"/>
              <a:t>Project eligibility requirements:</a:t>
            </a:r>
            <a:r>
              <a:rPr lang="en-AU" baseline="0" dirty="0" smtClean="0"/>
              <a:t> and </a:t>
            </a:r>
            <a:r>
              <a:rPr lang="en-AU" dirty="0" smtClean="0"/>
              <a:t>Compliance reporting requirements.</a:t>
            </a:r>
          </a:p>
          <a:p>
            <a:endParaRPr lang="en-A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Allowance </a:t>
            </a:r>
            <a:r>
              <a:rPr lang="en-US" dirty="0" smtClean="0"/>
              <a:t>includes a fixed amount, common amongst all distributors, with an additional percentage of the distributor's annual revenue requirement (ARR). It is calculated annually as $200,000</a:t>
            </a:r>
            <a:r>
              <a:rPr lang="en-US" baseline="0" dirty="0" smtClean="0"/>
              <a:t> </a:t>
            </a:r>
            <a:r>
              <a:rPr lang="en-US" dirty="0" smtClean="0"/>
              <a:t>+ 0.075% of the relevant distributor's ARR, as defined in the Mechanism and glossary. Distributors will recover this amount from customers throughout the regulatory control period.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08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talkingelectricity.com.au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ausnetservices.com.au/Misc-Pages/Links/About-Us/Charges-and-revenues/Electricity-distribution-network" TargetMode="External"/><Relationship Id="rId4" Type="http://schemas.openxmlformats.org/officeDocument/2006/relationships/hyperlink" Target="https://yourgrid.jemena.com.au/haveyoursa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sz="3600" dirty="0" smtClean="0"/>
              <a:t>Victoria Distribution reset 2021-25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 lnSpcReduction="10000"/>
          </a:bodyPr>
          <a:lstStyle/>
          <a:p>
            <a:r>
              <a:rPr lang="en-AU" b="1" dirty="0">
                <a:cs typeface="Arial"/>
              </a:rPr>
              <a:t>Stakeholder meeting: AER preliminary framework and approach</a:t>
            </a:r>
          </a:p>
          <a:p>
            <a:endParaRPr lang="en-AU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91680" y="5301208"/>
            <a:ext cx="3671888" cy="647700"/>
          </a:xfrm>
        </p:spPr>
        <p:txBody>
          <a:bodyPr/>
          <a:lstStyle/>
          <a:p>
            <a:r>
              <a:rPr lang="en-AU" dirty="0" smtClean="0"/>
              <a:t>25 October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Increased focus on consumer engagement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7544" y="1396001"/>
            <a:ext cx="8208143" cy="453595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Vic distributors are engaging with customers: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sz="2400" dirty="0"/>
              <a:t>The future role of the network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Pricing and affordability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Tariff reforms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Reliability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AU" sz="2400" dirty="0" smtClean="0"/>
              <a:t>We expect these processes will help refine the regulatory proposals to be submitted July 2019. We will be looking for evidence of this.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CCP will be making a submission to the F&amp;A setting out their views on DNSP consumer engagement so far.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0786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can stakeholders get involved?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82399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AU" sz="2200" dirty="0" smtClean="0"/>
              <a:t>Make a submission </a:t>
            </a:r>
            <a:r>
              <a:rPr lang="en-AU" sz="2200" dirty="0"/>
              <a:t>on our preliminary F&amp;A by 9</a:t>
            </a:r>
            <a:r>
              <a:rPr lang="en-AU" sz="2200" dirty="0" smtClean="0"/>
              <a:t> November 2018.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endParaRPr lang="en-AU" sz="2200" dirty="0" smtClean="0"/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AU" sz="2200" dirty="0" smtClean="0"/>
              <a:t>See </a:t>
            </a:r>
            <a:r>
              <a:rPr lang="en-AU" sz="2200" dirty="0" smtClean="0"/>
              <a:t>also Vic distributors’ websites: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AU" sz="2200" dirty="0" smtClean="0">
                <a:hlinkClick r:id="rId3"/>
              </a:rPr>
              <a:t>https</a:t>
            </a:r>
            <a:r>
              <a:rPr lang="en-AU" sz="2200" dirty="0">
                <a:hlinkClick r:id="rId3"/>
              </a:rPr>
              <a:t>://talkingelectricity.com.au</a:t>
            </a:r>
            <a:r>
              <a:rPr lang="en-AU" sz="2200" dirty="0" smtClean="0">
                <a:hlinkClick r:id="rId3"/>
              </a:rPr>
              <a:t>/</a:t>
            </a:r>
            <a:endParaRPr lang="en-AU" sz="2200" dirty="0" smtClean="0"/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AU" sz="2200" dirty="0" smtClean="0"/>
          </a:p>
          <a:p>
            <a:pPr>
              <a:spcAft>
                <a:spcPts val="1200"/>
              </a:spcAft>
            </a:pPr>
            <a:r>
              <a:rPr lang="en-AU" sz="2200" dirty="0" smtClean="0">
                <a:hlinkClick r:id="rId4"/>
              </a:rPr>
              <a:t>https</a:t>
            </a:r>
            <a:r>
              <a:rPr lang="en-AU" sz="2200" dirty="0">
                <a:hlinkClick r:id="rId4"/>
              </a:rPr>
              <a:t>://</a:t>
            </a:r>
            <a:r>
              <a:rPr lang="en-AU" sz="2200" dirty="0" smtClean="0">
                <a:hlinkClick r:id="rId4"/>
              </a:rPr>
              <a:t>yourgrid.jemena.com.au/haveyoursay</a:t>
            </a:r>
            <a:endParaRPr lang="en-AU" sz="2200" dirty="0" smtClean="0"/>
          </a:p>
          <a:p>
            <a:pPr>
              <a:spcAft>
                <a:spcPts val="1200"/>
              </a:spcAft>
            </a:pPr>
            <a:endParaRPr lang="en-AU" sz="2200" dirty="0"/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AU" sz="2200" dirty="0" smtClean="0">
                <a:hlinkClick r:id="rId5"/>
              </a:rPr>
              <a:t>https://www.ausnetservices.com.au</a:t>
            </a:r>
            <a:endParaRPr lang="en-AU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8380" y="3318037"/>
            <a:ext cx="1728192" cy="4384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1363" y="4526073"/>
            <a:ext cx="1057143" cy="542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8104" y="5512451"/>
            <a:ext cx="1080120" cy="61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</a:t>
            </a:r>
            <a:r>
              <a:rPr lang="en-AU" dirty="0"/>
              <a:t>Framework and </a:t>
            </a:r>
            <a:r>
              <a:rPr lang="en-AU" dirty="0" smtClean="0"/>
              <a:t>approach?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484784"/>
            <a:ext cx="8208456" cy="45360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AU" sz="2400" dirty="0" smtClean="0"/>
              <a:t>Provides guidance and direction to distributors in preparing their regulatory proposals for 2021-2025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F&amp;A </a:t>
            </a:r>
            <a:r>
              <a:rPr lang="en-AU" sz="2400" dirty="0"/>
              <a:t>determines:</a:t>
            </a:r>
          </a:p>
          <a:p>
            <a:pPr lvl="1">
              <a:spcAft>
                <a:spcPts val="1200"/>
              </a:spcAft>
            </a:pPr>
            <a:r>
              <a:rPr lang="en-AU" sz="2400" dirty="0"/>
              <a:t>Service classification </a:t>
            </a:r>
          </a:p>
          <a:p>
            <a:pPr lvl="1">
              <a:spcAft>
                <a:spcPts val="1200"/>
              </a:spcAft>
            </a:pPr>
            <a:r>
              <a:rPr lang="en-AU" sz="2400" dirty="0" smtClean="0"/>
              <a:t>Forms </a:t>
            </a:r>
            <a:r>
              <a:rPr lang="en-AU" sz="2400" dirty="0"/>
              <a:t>of control </a:t>
            </a:r>
            <a:r>
              <a:rPr lang="en-AU" sz="2400" dirty="0" smtClean="0"/>
              <a:t>and control mechanisms </a:t>
            </a:r>
            <a:endParaRPr lang="en-AU" sz="2400" dirty="0"/>
          </a:p>
          <a:p>
            <a:pPr lvl="1">
              <a:spcAft>
                <a:spcPts val="1200"/>
              </a:spcAft>
            </a:pPr>
            <a:r>
              <a:rPr lang="en-AU" sz="2400" dirty="0" smtClean="0"/>
              <a:t>Likely application </a:t>
            </a:r>
            <a:r>
              <a:rPr lang="en-AU" sz="2400" dirty="0"/>
              <a:t>of guidelines and incentive schemes </a:t>
            </a:r>
          </a:p>
          <a:p>
            <a:pPr lvl="1">
              <a:spcAft>
                <a:spcPts val="1200"/>
              </a:spcAft>
            </a:pPr>
            <a:r>
              <a:rPr lang="en-AU" sz="2400" dirty="0" smtClean="0"/>
              <a:t>Any other relevant issues relevant </a:t>
            </a:r>
            <a:r>
              <a:rPr lang="en-AU" sz="2400" dirty="0"/>
              <a:t>to the reset </a:t>
            </a:r>
            <a:r>
              <a:rPr lang="en-AU" sz="2400" dirty="0" smtClean="0"/>
              <a:t>process and </a:t>
            </a:r>
            <a:r>
              <a:rPr lang="en-AU" sz="2400" dirty="0"/>
              <a:t>the next regulatory </a:t>
            </a:r>
            <a:r>
              <a:rPr lang="en-AU" sz="2400" dirty="0" smtClean="0"/>
              <a:t>control period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86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/>
          <a:lstStyle/>
          <a:p>
            <a:r>
              <a:rPr lang="en-AU" dirty="0" smtClean="0"/>
              <a:t>Victoria determination process (indicative)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4912836"/>
              </p:ext>
            </p:extLst>
          </p:nvPr>
        </p:nvGraphicFramePr>
        <p:xfrm>
          <a:off x="468312" y="1196752"/>
          <a:ext cx="8208144" cy="48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7944">
                  <a:extLst>
                    <a:ext uri="{9D8B030D-6E8A-4147-A177-3AD203B41FA5}">
                      <a16:colId xmlns:a16="http://schemas.microsoft.com/office/drawing/2014/main" val="155951625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242237701"/>
                    </a:ext>
                  </a:extLst>
                </a:gridCol>
              </a:tblGrid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Step</a:t>
                      </a:r>
                      <a:endParaRPr lang="en-AU" sz="16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effectLst/>
                        </a:rPr>
                        <a:t>Date</a:t>
                      </a:r>
                      <a:endParaRPr lang="en-AU" sz="16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164056"/>
                  </a:ext>
                </a:extLst>
              </a:tr>
              <a:tr h="428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effectLst/>
                        </a:rPr>
                        <a:t>AER publishes preliminary F&amp;A for Vic distributors</a:t>
                      </a:r>
                      <a:endParaRPr lang="en-AU" sz="14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September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713402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effectLst/>
                        </a:rPr>
                        <a:t>Stakeholder forum</a:t>
                      </a:r>
                      <a:endParaRPr lang="en-AU" sz="14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October 2018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92315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effectLst/>
                        </a:rPr>
                        <a:t>Submissions on the preliminary F&amp;A for Vic distributors close</a:t>
                      </a:r>
                      <a:endParaRPr lang="en-AU" sz="14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November 2018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1018701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effectLst/>
                        </a:rPr>
                        <a:t>AER to publish final F&amp;A for Vic distributors</a:t>
                      </a:r>
                      <a:endParaRPr lang="en-AU" sz="14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January 2019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6954230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effectLst/>
                        </a:rPr>
                        <a:t>Vic distributors</a:t>
                      </a:r>
                      <a:r>
                        <a:rPr lang="en-AU" sz="1400" baseline="0" dirty="0" smtClean="0">
                          <a:effectLst/>
                        </a:rPr>
                        <a:t> </a:t>
                      </a:r>
                      <a:r>
                        <a:rPr lang="en-AU" sz="1400" dirty="0" smtClean="0">
                          <a:effectLst/>
                        </a:rPr>
                        <a:t>submit</a:t>
                      </a:r>
                      <a:r>
                        <a:rPr lang="en-AU" sz="1400" baseline="0" dirty="0" smtClean="0">
                          <a:effectLst/>
                        </a:rPr>
                        <a:t> </a:t>
                      </a:r>
                      <a:r>
                        <a:rPr lang="en-AU" sz="1400" dirty="0" smtClean="0">
                          <a:effectLst/>
                        </a:rPr>
                        <a:t>regulatory proposals to AER</a:t>
                      </a:r>
                      <a:endParaRPr lang="en-AU" sz="14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July 2019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075402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publishes issues paper and holds public forum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October 2019*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293375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regulatory proposal close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580966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to publish draft decision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040172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to hold a predetermination conference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April 2020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215456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 distributors to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submit revised regulatory proposal to AER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3170514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revised regulatory proposal and draft decision close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6097107"/>
                  </a:ext>
                </a:extLst>
              </a:tr>
              <a:tr h="372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to publish distribution determination for regulatory control period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October 2020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90484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2524" y="6119292"/>
            <a:ext cx="8208912" cy="216028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55000" lnSpcReduction="20000"/>
          </a:bodyPr>
          <a:lstStyle/>
          <a:p>
            <a:r>
              <a:rPr lang="en-AU" dirty="0" smtClean="0"/>
              <a:t> </a:t>
            </a:r>
            <a:r>
              <a:rPr lang="en-AU" i="1" dirty="0" smtClean="0"/>
              <a:t>*The date provided is based on the AER receiving compliant proposals. The date may be altered if we receive non-compliant proposals.</a:t>
            </a:r>
          </a:p>
        </p:txBody>
      </p:sp>
    </p:spTree>
    <p:extLst>
      <p:ext uri="{BB962C8B-B14F-4D97-AF65-F5344CB8AC3E}">
        <p14:creationId xmlns:p14="http://schemas.microsoft.com/office/powerpoint/2010/main" val="8058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Major drivers of change for the 2021-25 regulatory period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7992432" cy="410244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sz="2600" dirty="0" smtClean="0"/>
              <a:t>AEMC contestability rule change</a:t>
            </a:r>
            <a:endParaRPr lang="en-AU" sz="2600" dirty="0"/>
          </a:p>
          <a:p>
            <a:pPr>
              <a:spcAft>
                <a:spcPts val="1200"/>
              </a:spcAft>
            </a:pPr>
            <a:r>
              <a:rPr lang="en-AU" sz="2600" dirty="0" smtClean="0"/>
              <a:t>Ring-fencing Guideline</a:t>
            </a:r>
            <a:endParaRPr lang="en-AU" sz="2600" dirty="0"/>
          </a:p>
          <a:p>
            <a:pPr>
              <a:spcAft>
                <a:spcPts val="1200"/>
              </a:spcAft>
            </a:pPr>
            <a:r>
              <a:rPr lang="en-AU" sz="2600" dirty="0" smtClean="0"/>
              <a:t>New incentive scheme – DMIS</a:t>
            </a:r>
          </a:p>
          <a:p>
            <a:pPr>
              <a:spcAft>
                <a:spcPts val="1200"/>
              </a:spcAft>
            </a:pPr>
            <a:r>
              <a:rPr lang="en-AU" sz="2600" dirty="0" smtClean="0"/>
              <a:t>Distribution </a:t>
            </a:r>
            <a:r>
              <a:rPr lang="en-AU" sz="2600" dirty="0"/>
              <a:t>Service Classification </a:t>
            </a:r>
            <a:r>
              <a:rPr lang="en-AU" sz="2600" dirty="0" smtClean="0"/>
              <a:t>Guideline</a:t>
            </a:r>
          </a:p>
          <a:p>
            <a:pPr>
              <a:spcAft>
                <a:spcPts val="1200"/>
              </a:spcAft>
            </a:pPr>
            <a:r>
              <a:rPr lang="en-AU" sz="2600" dirty="0" smtClean="0"/>
              <a:t>Increasing focus on consumer engagement</a:t>
            </a:r>
          </a:p>
          <a:p>
            <a:pPr>
              <a:spcAft>
                <a:spcPts val="1200"/>
              </a:spcAft>
            </a:pPr>
            <a:r>
              <a:rPr lang="en-AU" sz="2600" dirty="0" smtClean="0"/>
              <a:t>Implementation of chapter 5A for connections and charges</a:t>
            </a:r>
          </a:p>
        </p:txBody>
      </p:sp>
    </p:spTree>
    <p:extLst>
      <p:ext uri="{BB962C8B-B14F-4D97-AF65-F5344CB8AC3E}">
        <p14:creationId xmlns:p14="http://schemas.microsoft.com/office/powerpoint/2010/main" val="42756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Classification affects service delivery</a:t>
            </a:r>
            <a:endParaRPr lang="en-AU" dirty="0"/>
          </a:p>
        </p:txBody>
      </p:sp>
      <p:pic>
        <p:nvPicPr>
          <p:cNvPr id="5" name="Content Placeholder 4" descr="C:\Users\ayoun\AppData\Local\Microsoft\Windows\Temporary Internet Files\Content.Outlook\XJQINWQ0\Updated classification table.jpg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7638"/>
            <a:ext cx="8064500" cy="4315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6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Changes to Service Classification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8208456" cy="482453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AU" sz="3200" dirty="0"/>
              <a:t>Very few changes to existing classification of most services – no major changes intended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300" dirty="0"/>
              <a:t>Alignment with new Service Classification Guideline </a:t>
            </a:r>
          </a:p>
          <a:p>
            <a:pPr marL="857250" lvl="2" indent="-457200" defTabSz="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400" dirty="0"/>
              <a:t>New names and service structure. Easier to follow and improves alignment with other jurisdictions</a:t>
            </a:r>
          </a:p>
          <a:p>
            <a:pPr marL="857250" lvl="2" indent="-457200" defTabSz="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400" dirty="0" smtClean="0"/>
              <a:t>Better alignment </a:t>
            </a:r>
            <a:r>
              <a:rPr lang="en-US" sz="3400" dirty="0"/>
              <a:t>w</a:t>
            </a:r>
            <a:r>
              <a:rPr lang="en-US" sz="3400" dirty="0" smtClean="0"/>
              <a:t>ith </a:t>
            </a:r>
            <a:r>
              <a:rPr lang="en-US" sz="3400" dirty="0"/>
              <a:t>chapter 5A </a:t>
            </a:r>
            <a:r>
              <a:rPr lang="en-US" sz="3400" dirty="0" smtClean="0"/>
              <a:t>terminology, connections </a:t>
            </a:r>
            <a:r>
              <a:rPr lang="en-US" sz="3400" dirty="0"/>
              <a:t>policies (basic, standard and negotiated). </a:t>
            </a:r>
            <a:r>
              <a:rPr lang="en-US" sz="3400" dirty="0" smtClean="0"/>
              <a:t>Umbrella terms for “connection </a:t>
            </a:r>
            <a:r>
              <a:rPr lang="en-US" sz="3400" dirty="0"/>
              <a:t>application and management services” and “enhanced connection services”.</a:t>
            </a:r>
          </a:p>
          <a:p>
            <a:pPr marL="857250" lvl="2" indent="-457200" defTabSz="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400" dirty="0" smtClean="0"/>
              <a:t>Unintended effects? These </a:t>
            </a:r>
            <a:r>
              <a:rPr lang="en-US" sz="3400" dirty="0"/>
              <a:t>should be highlighted in submissions (with possible solutions)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300" dirty="0" smtClean="0"/>
              <a:t>Maintains </a:t>
            </a:r>
            <a:r>
              <a:rPr lang="en-US" sz="3300" dirty="0"/>
              <a:t>DNSP support for third-party initiated network asset relocations/re-arrangements under ESCV Guideline 14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AU" sz="3300" dirty="0"/>
              <a:t>Enables one </a:t>
            </a:r>
            <a:r>
              <a:rPr lang="en-AU" sz="3300" dirty="0" smtClean="0"/>
              <a:t>DNSP </a:t>
            </a:r>
            <a:r>
              <a:rPr lang="en-AU" sz="3300" dirty="0"/>
              <a:t>to support another during an emergency event </a:t>
            </a:r>
            <a:r>
              <a:rPr lang="en-US" sz="3300" dirty="0"/>
              <a:t>(SCS – recoverable works)</a:t>
            </a:r>
          </a:p>
        </p:txBody>
      </p:sp>
    </p:spTree>
    <p:extLst>
      <p:ext uri="{BB962C8B-B14F-4D97-AF65-F5344CB8AC3E}">
        <p14:creationId xmlns:p14="http://schemas.microsoft.com/office/powerpoint/2010/main" val="33443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Classification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8208456" cy="424646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AU" sz="2000" dirty="0" smtClean="0"/>
              <a:t>Standalone power systems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important issue that is under review by AEMC: is this a distribution service?</a:t>
            </a:r>
          </a:p>
          <a:p>
            <a:pPr>
              <a:spcBef>
                <a:spcPts val="1200"/>
              </a:spcBef>
            </a:pPr>
            <a:r>
              <a:rPr lang="en-AU" sz="2000" dirty="0" smtClean="0"/>
              <a:t>Charging for “wasted truck visit”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could risk discouraging people from reporting a network outage</a:t>
            </a:r>
          </a:p>
          <a:p>
            <a:pPr>
              <a:spcBef>
                <a:spcPts val="1200"/>
              </a:spcBef>
            </a:pPr>
            <a:r>
              <a:rPr lang="en-AU" sz="2000" dirty="0" smtClean="0"/>
              <a:t>Community network upgrades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under an open access regime, this approach to addressing congestion has problems</a:t>
            </a:r>
          </a:p>
          <a:p>
            <a:pPr>
              <a:spcBef>
                <a:spcPts val="1200"/>
              </a:spcBef>
            </a:pPr>
            <a:r>
              <a:rPr lang="en-AU" sz="2000" dirty="0" smtClean="0"/>
              <a:t>Transmission support services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don’t want to discourage, but regulatory treatment needs to be considered carefully</a:t>
            </a:r>
          </a:p>
          <a:p>
            <a:pPr>
              <a:spcBef>
                <a:spcPts val="1200"/>
              </a:spcBef>
            </a:pPr>
            <a:endParaRPr lang="en-AU" sz="2000" dirty="0" smtClean="0"/>
          </a:p>
          <a:p>
            <a:pPr>
              <a:spcBef>
                <a:spcPts val="1200"/>
              </a:spcBef>
            </a:pPr>
            <a:endParaRPr lang="en-AU" sz="2000" dirty="0" smtClean="0"/>
          </a:p>
          <a:p>
            <a:pPr>
              <a:spcBef>
                <a:spcPts val="1200"/>
              </a:spcBef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4224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AER </a:t>
            </a:r>
            <a:r>
              <a:rPr lang="en-AU" sz="2400" dirty="0"/>
              <a:t>proposed classification of </a:t>
            </a:r>
            <a:r>
              <a:rPr lang="en-AU" sz="2400" dirty="0" smtClean="0"/>
              <a:t>Vic distributors' </a:t>
            </a:r>
            <a:r>
              <a:rPr lang="en-AU" sz="2400" dirty="0"/>
              <a:t>distribution services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9657257"/>
              </p:ext>
            </p:extLst>
          </p:nvPr>
        </p:nvGraphicFramePr>
        <p:xfrm>
          <a:off x="468313" y="1558925"/>
          <a:ext cx="8207375" cy="453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55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incentive schemes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8208456" cy="4536000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AU" sz="2400" dirty="0" smtClean="0"/>
              <a:t>Demand management incentive scheme (DMIS)</a:t>
            </a:r>
          </a:p>
          <a:p>
            <a:pPr lvl="1">
              <a:spcAft>
                <a:spcPts val="1200"/>
              </a:spcAft>
            </a:pPr>
            <a:r>
              <a:rPr lang="en-AU" sz="2400" dirty="0" smtClean="0"/>
              <a:t>incentivises efficient expenditure on non-network options for demand management </a:t>
            </a:r>
          </a:p>
          <a:p>
            <a:pPr lvl="1">
              <a:spcAft>
                <a:spcPts val="1200"/>
              </a:spcAft>
            </a:pPr>
            <a:r>
              <a:rPr lang="en-AU" sz="2400" dirty="0"/>
              <a:t>scheme provides generous allowance (+50% opex)</a:t>
            </a:r>
          </a:p>
          <a:p>
            <a:pPr lvl="1">
              <a:spcAft>
                <a:spcPts val="1200"/>
              </a:spcAft>
            </a:pPr>
            <a:r>
              <a:rPr lang="en-AU" sz="2400" dirty="0" smtClean="0"/>
              <a:t>improved DMIA provides for R&amp;D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400" dirty="0" smtClean="0"/>
              <a:t>Possible Small </a:t>
            </a:r>
            <a:r>
              <a:rPr lang="en-AU" sz="2400" dirty="0"/>
              <a:t>Scale Incentive Scheme (SSIS</a:t>
            </a:r>
            <a:r>
              <a:rPr lang="en-AU" sz="2400" dirty="0" smtClean="0"/>
              <a:t>) for AusNet Services</a:t>
            </a:r>
          </a:p>
          <a:p>
            <a:pPr lvl="1">
              <a:spcAft>
                <a:spcPts val="1200"/>
              </a:spcAft>
            </a:pPr>
            <a:r>
              <a:rPr lang="en-AU" sz="2400" dirty="0"/>
              <a:t>Consumer service linked scheme still being considered by AusNet, possible revenue reward/at risk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3637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3250</TotalTime>
  <Words>854</Words>
  <Application>Microsoft Office PowerPoint</Application>
  <PresentationFormat>On-screen Show (4:3)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Palatino Linotype</vt:lpstr>
      <vt:lpstr>Times New Roman</vt:lpstr>
      <vt:lpstr>Wingdings</vt:lpstr>
      <vt:lpstr>blank</vt:lpstr>
      <vt:lpstr>Victoria Distribution reset 2021-25</vt:lpstr>
      <vt:lpstr>What is the Framework and approach?</vt:lpstr>
      <vt:lpstr>Victoria determination process (indicative)</vt:lpstr>
      <vt:lpstr>Major drivers of change for the 2021-25 regulatory period</vt:lpstr>
      <vt:lpstr>Classification affects service delivery</vt:lpstr>
      <vt:lpstr>Changes to Service Classification</vt:lpstr>
      <vt:lpstr>Classification issues</vt:lpstr>
      <vt:lpstr>AER proposed classification of Vic distributors' distribution services</vt:lpstr>
      <vt:lpstr>New incentive schemes</vt:lpstr>
      <vt:lpstr>Increased focus on consumer engagement</vt:lpstr>
      <vt:lpstr>How can stakeholders get involved?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Pitsakos, Trinas</dc:creator>
  <cp:lastModifiedBy>Young, Adam</cp:lastModifiedBy>
  <cp:revision>86</cp:revision>
  <dcterms:created xsi:type="dcterms:W3CDTF">2017-11-28T22:04:23Z</dcterms:created>
  <dcterms:modified xsi:type="dcterms:W3CDTF">2018-10-25T22:30:03Z</dcterms:modified>
</cp:coreProperties>
</file>