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0"/>
  </p:notesMasterIdLst>
  <p:sldIdLst>
    <p:sldId id="259" r:id="rId2"/>
    <p:sldId id="260" r:id="rId3"/>
    <p:sldId id="275" r:id="rId4"/>
    <p:sldId id="272" r:id="rId5"/>
    <p:sldId id="270" r:id="rId6"/>
    <p:sldId id="273" r:id="rId7"/>
    <p:sldId id="277" r:id="rId8"/>
    <p:sldId id="278" r:id="rId9"/>
    <p:sldId id="279" r:id="rId10"/>
    <p:sldId id="274" r:id="rId11"/>
    <p:sldId id="281" r:id="rId12"/>
    <p:sldId id="282" r:id="rId13"/>
    <p:sldId id="284" r:id="rId14"/>
    <p:sldId id="283" r:id="rId15"/>
    <p:sldId id="285" r:id="rId16"/>
    <p:sldId id="286" r:id="rId17"/>
    <p:sldId id="287" r:id="rId18"/>
    <p:sldId id="269" r:id="rId1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3C0E0D6-EE97-45FA-A184-357C4A008C5C}">
          <p14:sldIdLst>
            <p14:sldId id="259"/>
            <p14:sldId id="260"/>
            <p14:sldId id="275"/>
            <p14:sldId id="272"/>
            <p14:sldId id="270"/>
            <p14:sldId id="273"/>
            <p14:sldId id="277"/>
            <p14:sldId id="278"/>
            <p14:sldId id="279"/>
            <p14:sldId id="274"/>
            <p14:sldId id="281"/>
            <p14:sldId id="282"/>
            <p14:sldId id="284"/>
            <p14:sldId id="283"/>
            <p14:sldId id="285"/>
            <p14:sldId id="286"/>
            <p14:sldId id="287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2D631"/>
    <a:srgbClr val="4F2D7F"/>
    <a:srgbClr val="DC5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66163" autoAdjust="0"/>
  </p:normalViewPr>
  <p:slideViewPr>
    <p:cSldViewPr>
      <p:cViewPr varScale="1">
        <p:scale>
          <a:sx n="76" d="100"/>
          <a:sy n="76" d="100"/>
        </p:scale>
        <p:origin x="2832" y="9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19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92471B-95E7-4341-8BE4-C08ADA76C4FE}" type="doc">
      <dgm:prSet loTypeId="urn:microsoft.com/office/officeart/2005/8/layout/vList6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2101CA98-DDA5-43D8-B9F5-2965C65369EF}">
      <dgm:prSet phldrT="[Text]"/>
      <dgm:spPr/>
      <dgm:t>
        <a:bodyPr/>
        <a:lstStyle/>
        <a:p>
          <a:r>
            <a:rPr lang="en-US" dirty="0" smtClean="0"/>
            <a:t>Interim MLO Guideline</a:t>
          </a:r>
          <a:endParaRPr lang="en-US" dirty="0"/>
        </a:p>
      </dgm:t>
    </dgm:pt>
    <dgm:pt modelId="{32710CE2-494B-4969-9FC0-C89F21BA7A44}" type="parTrans" cxnId="{4B493999-D3AB-42FB-9CDC-BA3444CC707A}">
      <dgm:prSet/>
      <dgm:spPr/>
      <dgm:t>
        <a:bodyPr/>
        <a:lstStyle/>
        <a:p>
          <a:endParaRPr lang="en-US"/>
        </a:p>
      </dgm:t>
    </dgm:pt>
    <dgm:pt modelId="{04D33CFB-E89A-42D7-BD3D-E7913A4706FE}" type="sibTrans" cxnId="{4B493999-D3AB-42FB-9CDC-BA3444CC707A}">
      <dgm:prSet/>
      <dgm:spPr/>
      <dgm:t>
        <a:bodyPr/>
        <a:lstStyle/>
        <a:p>
          <a:endParaRPr lang="en-US"/>
        </a:p>
      </dgm:t>
    </dgm:pt>
    <dgm:pt modelId="{B3910C01-2149-4EBC-9938-C186E0E274EA}">
      <dgm:prSet phldrT="[Text]"/>
      <dgm:spPr/>
      <dgm:t>
        <a:bodyPr anchor="ctr"/>
        <a:lstStyle/>
        <a:p>
          <a:r>
            <a:rPr lang="en-US" dirty="0" smtClean="0"/>
            <a:t>Published Aug 2019</a:t>
          </a:r>
          <a:endParaRPr lang="en-US" dirty="0"/>
        </a:p>
      </dgm:t>
    </dgm:pt>
    <dgm:pt modelId="{1CBBEE38-371E-4EA8-A347-E9BAAF68BCEB}" type="parTrans" cxnId="{3E08F128-1C29-4765-8A92-2414019A70CA}">
      <dgm:prSet/>
      <dgm:spPr/>
      <dgm:t>
        <a:bodyPr/>
        <a:lstStyle/>
        <a:p>
          <a:endParaRPr lang="en-US"/>
        </a:p>
      </dgm:t>
    </dgm:pt>
    <dgm:pt modelId="{D9678AC9-7019-42B2-87A8-84F695783F2E}" type="sibTrans" cxnId="{3E08F128-1C29-4765-8A92-2414019A70CA}">
      <dgm:prSet/>
      <dgm:spPr/>
      <dgm:t>
        <a:bodyPr/>
        <a:lstStyle/>
        <a:p>
          <a:endParaRPr lang="en-US"/>
        </a:p>
      </dgm:t>
    </dgm:pt>
    <dgm:pt modelId="{3578D336-02B6-413D-B23D-23C0FE103840}">
      <dgm:prSet phldrT="[Text]"/>
      <dgm:spPr/>
      <dgm:t>
        <a:bodyPr anchor="ctr"/>
        <a:lstStyle/>
        <a:p>
          <a:r>
            <a:rPr lang="en-US" dirty="0" smtClean="0"/>
            <a:t>Used for any MLO from Aug 2019 to 31 Dec 2020</a:t>
          </a:r>
          <a:endParaRPr lang="en-US" dirty="0"/>
        </a:p>
      </dgm:t>
    </dgm:pt>
    <dgm:pt modelId="{EE30BC11-C34C-4D2D-813F-AC30CD9758E7}" type="parTrans" cxnId="{2965D7FE-6C80-4A95-B98C-A21509E3B758}">
      <dgm:prSet/>
      <dgm:spPr/>
      <dgm:t>
        <a:bodyPr/>
        <a:lstStyle/>
        <a:p>
          <a:endParaRPr lang="en-US"/>
        </a:p>
      </dgm:t>
    </dgm:pt>
    <dgm:pt modelId="{C2205900-DE12-4C90-AF07-7CEB1647CEA6}" type="sibTrans" cxnId="{2965D7FE-6C80-4A95-B98C-A21509E3B758}">
      <dgm:prSet/>
      <dgm:spPr/>
      <dgm:t>
        <a:bodyPr/>
        <a:lstStyle/>
        <a:p>
          <a:endParaRPr lang="en-US"/>
        </a:p>
      </dgm:t>
    </dgm:pt>
    <dgm:pt modelId="{2713DCFB-4819-422D-94A2-3400CC56ED22}">
      <dgm:prSet phldrT="[Text]"/>
      <dgm:spPr/>
      <dgm:t>
        <a:bodyPr/>
        <a:lstStyle/>
        <a:p>
          <a:r>
            <a:rPr lang="en-US" dirty="0" smtClean="0"/>
            <a:t>Final MLO Guideline</a:t>
          </a:r>
          <a:endParaRPr lang="en-US" dirty="0"/>
        </a:p>
      </dgm:t>
    </dgm:pt>
    <dgm:pt modelId="{CA9D2C5D-A3E9-45AD-B225-3D8718C745FD}" type="parTrans" cxnId="{72952B1E-50CF-4DEF-AA9F-C08C81048D52}">
      <dgm:prSet/>
      <dgm:spPr/>
      <dgm:t>
        <a:bodyPr/>
        <a:lstStyle/>
        <a:p>
          <a:endParaRPr lang="en-US"/>
        </a:p>
      </dgm:t>
    </dgm:pt>
    <dgm:pt modelId="{CFE7F077-CCCD-4665-BCFF-15C2769BE02C}" type="sibTrans" cxnId="{72952B1E-50CF-4DEF-AA9F-C08C81048D52}">
      <dgm:prSet/>
      <dgm:spPr/>
      <dgm:t>
        <a:bodyPr/>
        <a:lstStyle/>
        <a:p>
          <a:endParaRPr lang="en-US"/>
        </a:p>
      </dgm:t>
    </dgm:pt>
    <dgm:pt modelId="{E29EF7CF-57BF-47FA-83CB-27CAB545B942}">
      <dgm:prSet phldrT="[Text]"/>
      <dgm:spPr/>
      <dgm:t>
        <a:bodyPr anchor="ctr"/>
        <a:lstStyle/>
        <a:p>
          <a:r>
            <a:rPr lang="en-US" dirty="0" smtClean="0"/>
            <a:t>Published 31 Dec 2020</a:t>
          </a:r>
          <a:endParaRPr lang="en-US" dirty="0"/>
        </a:p>
      </dgm:t>
    </dgm:pt>
    <dgm:pt modelId="{625464ED-C643-4B92-8B98-8137EF44F7FF}" type="parTrans" cxnId="{A9A274DB-6B1C-48D7-8B0B-4D01B33B5D41}">
      <dgm:prSet/>
      <dgm:spPr/>
      <dgm:t>
        <a:bodyPr/>
        <a:lstStyle/>
        <a:p>
          <a:endParaRPr lang="en-US"/>
        </a:p>
      </dgm:t>
    </dgm:pt>
    <dgm:pt modelId="{BB742B13-2F85-4C67-A646-FAFCA55272E8}" type="sibTrans" cxnId="{A9A274DB-6B1C-48D7-8B0B-4D01B33B5D41}">
      <dgm:prSet/>
      <dgm:spPr/>
      <dgm:t>
        <a:bodyPr/>
        <a:lstStyle/>
        <a:p>
          <a:endParaRPr lang="en-US"/>
        </a:p>
      </dgm:t>
    </dgm:pt>
    <dgm:pt modelId="{B7E946BE-26FB-4124-90B2-A168CEF1A2ED}">
      <dgm:prSet phldrT="[Text]"/>
      <dgm:spPr/>
      <dgm:t>
        <a:bodyPr anchor="ctr"/>
        <a:lstStyle/>
        <a:p>
          <a:r>
            <a:rPr lang="en-US" dirty="0" smtClean="0"/>
            <a:t>Used for any MLO from 1 Jan 2021</a:t>
          </a:r>
          <a:endParaRPr lang="en-US" dirty="0"/>
        </a:p>
      </dgm:t>
    </dgm:pt>
    <dgm:pt modelId="{C867E17E-C556-445A-B6A1-9DF09DB9BA06}" type="parTrans" cxnId="{CE8335A5-770E-4B51-9DC5-2D940B44B21A}">
      <dgm:prSet/>
      <dgm:spPr/>
      <dgm:t>
        <a:bodyPr/>
        <a:lstStyle/>
        <a:p>
          <a:endParaRPr lang="en-US"/>
        </a:p>
      </dgm:t>
    </dgm:pt>
    <dgm:pt modelId="{8F1C7A92-B721-4BFB-967E-1F871897D6C3}" type="sibTrans" cxnId="{CE8335A5-770E-4B51-9DC5-2D940B44B21A}">
      <dgm:prSet/>
      <dgm:spPr/>
      <dgm:t>
        <a:bodyPr/>
        <a:lstStyle/>
        <a:p>
          <a:endParaRPr lang="en-US"/>
        </a:p>
      </dgm:t>
    </dgm:pt>
    <dgm:pt modelId="{20288A10-8D4E-4689-A0A4-AD10FFE03C9D}" type="pres">
      <dgm:prSet presAssocID="{1692471B-95E7-4341-8BE4-C08ADA76C4F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BD8B2AA-6D70-42F9-8666-CC437667BCE0}" type="pres">
      <dgm:prSet presAssocID="{2101CA98-DDA5-43D8-B9F5-2965C65369EF}" presName="linNode" presStyleCnt="0"/>
      <dgm:spPr/>
    </dgm:pt>
    <dgm:pt modelId="{B31D408C-B519-4877-9C5A-4976A92F9A17}" type="pres">
      <dgm:prSet presAssocID="{2101CA98-DDA5-43D8-B9F5-2965C65369EF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F7328F-1AB4-49FC-B7C2-21A2AB65EA00}" type="pres">
      <dgm:prSet presAssocID="{2101CA98-DDA5-43D8-B9F5-2965C65369EF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74F9F9-016E-4B33-8E97-04ED2F369350}" type="pres">
      <dgm:prSet presAssocID="{04D33CFB-E89A-42D7-BD3D-E7913A4706FE}" presName="spacing" presStyleCnt="0"/>
      <dgm:spPr/>
    </dgm:pt>
    <dgm:pt modelId="{3C14021C-AAA6-408A-9A6E-A1A09F890344}" type="pres">
      <dgm:prSet presAssocID="{2713DCFB-4819-422D-94A2-3400CC56ED22}" presName="linNode" presStyleCnt="0"/>
      <dgm:spPr/>
    </dgm:pt>
    <dgm:pt modelId="{60B220D5-DB29-4AA8-B82F-877DA7A4831F}" type="pres">
      <dgm:prSet presAssocID="{2713DCFB-4819-422D-94A2-3400CC56ED22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4FC2BD-C41F-425D-A15A-A370D20FA6AF}" type="pres">
      <dgm:prSet presAssocID="{2713DCFB-4819-422D-94A2-3400CC56ED22}" presName="childShp" presStyleLbl="bgAccFollowNode1" presStyleIdx="1" presStyleCnt="2" custScaleY="1006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C3D26F-9EFB-433E-A480-694AD04C0C19}" type="presOf" srcId="{B3910C01-2149-4EBC-9938-C186E0E274EA}" destId="{91F7328F-1AB4-49FC-B7C2-21A2AB65EA00}" srcOrd="0" destOrd="0" presId="urn:microsoft.com/office/officeart/2005/8/layout/vList6"/>
    <dgm:cxn modelId="{2965D7FE-6C80-4A95-B98C-A21509E3B758}" srcId="{2101CA98-DDA5-43D8-B9F5-2965C65369EF}" destId="{3578D336-02B6-413D-B23D-23C0FE103840}" srcOrd="1" destOrd="0" parTransId="{EE30BC11-C34C-4D2D-813F-AC30CD9758E7}" sibTransId="{C2205900-DE12-4C90-AF07-7CEB1647CEA6}"/>
    <dgm:cxn modelId="{4B493999-D3AB-42FB-9CDC-BA3444CC707A}" srcId="{1692471B-95E7-4341-8BE4-C08ADA76C4FE}" destId="{2101CA98-DDA5-43D8-B9F5-2965C65369EF}" srcOrd="0" destOrd="0" parTransId="{32710CE2-494B-4969-9FC0-C89F21BA7A44}" sibTransId="{04D33CFB-E89A-42D7-BD3D-E7913A4706FE}"/>
    <dgm:cxn modelId="{E27E0F08-2BFA-4626-A375-030458EA4E9A}" type="presOf" srcId="{3578D336-02B6-413D-B23D-23C0FE103840}" destId="{91F7328F-1AB4-49FC-B7C2-21A2AB65EA00}" srcOrd="0" destOrd="1" presId="urn:microsoft.com/office/officeart/2005/8/layout/vList6"/>
    <dgm:cxn modelId="{CB57FBF6-B6B5-42E8-8EC9-40352B8DED56}" type="presOf" srcId="{B7E946BE-26FB-4124-90B2-A168CEF1A2ED}" destId="{004FC2BD-C41F-425D-A15A-A370D20FA6AF}" srcOrd="0" destOrd="1" presId="urn:microsoft.com/office/officeart/2005/8/layout/vList6"/>
    <dgm:cxn modelId="{3E08F128-1C29-4765-8A92-2414019A70CA}" srcId="{2101CA98-DDA5-43D8-B9F5-2965C65369EF}" destId="{B3910C01-2149-4EBC-9938-C186E0E274EA}" srcOrd="0" destOrd="0" parTransId="{1CBBEE38-371E-4EA8-A347-E9BAAF68BCEB}" sibTransId="{D9678AC9-7019-42B2-87A8-84F695783F2E}"/>
    <dgm:cxn modelId="{67BA5657-7682-4AAA-9597-83752B0AE1C9}" type="presOf" srcId="{2101CA98-DDA5-43D8-B9F5-2965C65369EF}" destId="{B31D408C-B519-4877-9C5A-4976A92F9A17}" srcOrd="0" destOrd="0" presId="urn:microsoft.com/office/officeart/2005/8/layout/vList6"/>
    <dgm:cxn modelId="{CE8335A5-770E-4B51-9DC5-2D940B44B21A}" srcId="{2713DCFB-4819-422D-94A2-3400CC56ED22}" destId="{B7E946BE-26FB-4124-90B2-A168CEF1A2ED}" srcOrd="1" destOrd="0" parTransId="{C867E17E-C556-445A-B6A1-9DF09DB9BA06}" sibTransId="{8F1C7A92-B721-4BFB-967E-1F871897D6C3}"/>
    <dgm:cxn modelId="{B334070E-1BC0-4F6D-9676-76CE7CDA5E1F}" type="presOf" srcId="{1692471B-95E7-4341-8BE4-C08ADA76C4FE}" destId="{20288A10-8D4E-4689-A0A4-AD10FFE03C9D}" srcOrd="0" destOrd="0" presId="urn:microsoft.com/office/officeart/2005/8/layout/vList6"/>
    <dgm:cxn modelId="{DF954110-705B-490F-B017-14497DB2ACFF}" type="presOf" srcId="{2713DCFB-4819-422D-94A2-3400CC56ED22}" destId="{60B220D5-DB29-4AA8-B82F-877DA7A4831F}" srcOrd="0" destOrd="0" presId="urn:microsoft.com/office/officeart/2005/8/layout/vList6"/>
    <dgm:cxn modelId="{0B48C386-1A0D-4170-B39A-8B13B405C208}" type="presOf" srcId="{E29EF7CF-57BF-47FA-83CB-27CAB545B942}" destId="{004FC2BD-C41F-425D-A15A-A370D20FA6AF}" srcOrd="0" destOrd="0" presId="urn:microsoft.com/office/officeart/2005/8/layout/vList6"/>
    <dgm:cxn modelId="{72952B1E-50CF-4DEF-AA9F-C08C81048D52}" srcId="{1692471B-95E7-4341-8BE4-C08ADA76C4FE}" destId="{2713DCFB-4819-422D-94A2-3400CC56ED22}" srcOrd="1" destOrd="0" parTransId="{CA9D2C5D-A3E9-45AD-B225-3D8718C745FD}" sibTransId="{CFE7F077-CCCD-4665-BCFF-15C2769BE02C}"/>
    <dgm:cxn modelId="{A9A274DB-6B1C-48D7-8B0B-4D01B33B5D41}" srcId="{2713DCFB-4819-422D-94A2-3400CC56ED22}" destId="{E29EF7CF-57BF-47FA-83CB-27CAB545B942}" srcOrd="0" destOrd="0" parTransId="{625464ED-C643-4B92-8B98-8137EF44F7FF}" sibTransId="{BB742B13-2F85-4C67-A646-FAFCA55272E8}"/>
    <dgm:cxn modelId="{88919AC0-7F05-44D9-A5CB-1EAD901E5CD8}" type="presParOf" srcId="{20288A10-8D4E-4689-A0A4-AD10FFE03C9D}" destId="{7BD8B2AA-6D70-42F9-8666-CC437667BCE0}" srcOrd="0" destOrd="0" presId="urn:microsoft.com/office/officeart/2005/8/layout/vList6"/>
    <dgm:cxn modelId="{3507D508-DDCF-43AF-82DB-2A2FDB2F4753}" type="presParOf" srcId="{7BD8B2AA-6D70-42F9-8666-CC437667BCE0}" destId="{B31D408C-B519-4877-9C5A-4976A92F9A17}" srcOrd="0" destOrd="0" presId="urn:microsoft.com/office/officeart/2005/8/layout/vList6"/>
    <dgm:cxn modelId="{91CD11D4-D27C-491C-AFC4-5D8719E434B7}" type="presParOf" srcId="{7BD8B2AA-6D70-42F9-8666-CC437667BCE0}" destId="{91F7328F-1AB4-49FC-B7C2-21A2AB65EA00}" srcOrd="1" destOrd="0" presId="urn:microsoft.com/office/officeart/2005/8/layout/vList6"/>
    <dgm:cxn modelId="{42883B32-F2B3-4504-BB5B-2A200DF3DEEF}" type="presParOf" srcId="{20288A10-8D4E-4689-A0A4-AD10FFE03C9D}" destId="{F774F9F9-016E-4B33-8E97-04ED2F369350}" srcOrd="1" destOrd="0" presId="urn:microsoft.com/office/officeart/2005/8/layout/vList6"/>
    <dgm:cxn modelId="{F3EFFFC2-D5B9-4C15-9D42-ECBF8255CCC3}" type="presParOf" srcId="{20288A10-8D4E-4689-A0A4-AD10FFE03C9D}" destId="{3C14021C-AAA6-408A-9A6E-A1A09F890344}" srcOrd="2" destOrd="0" presId="urn:microsoft.com/office/officeart/2005/8/layout/vList6"/>
    <dgm:cxn modelId="{E6E7084F-D5DE-4FD5-9B46-7E1F83CA70DE}" type="presParOf" srcId="{3C14021C-AAA6-408A-9A6E-A1A09F890344}" destId="{60B220D5-DB29-4AA8-B82F-877DA7A4831F}" srcOrd="0" destOrd="0" presId="urn:microsoft.com/office/officeart/2005/8/layout/vList6"/>
    <dgm:cxn modelId="{6766F963-CC16-40A2-85FD-E951A908CBBE}" type="presParOf" srcId="{3C14021C-AAA6-408A-9A6E-A1A09F890344}" destId="{004FC2BD-C41F-425D-A15A-A370D20FA6A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DD0E5E-3443-47A8-AD25-3BE06C6AB175}" type="doc">
      <dgm:prSet loTypeId="urn:microsoft.com/office/officeart/2005/8/layout/hierarchy3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20694375-CE5B-4EAE-B2BD-59AE09265C4C}">
      <dgm:prSet phldrT="[Text]"/>
      <dgm:spPr/>
      <dgm:t>
        <a:bodyPr/>
        <a:lstStyle/>
        <a:p>
          <a:r>
            <a:rPr lang="en-US" dirty="0" smtClean="0"/>
            <a:t>Draft Rules</a:t>
          </a:r>
          <a:endParaRPr lang="en-US" dirty="0"/>
        </a:p>
      </dgm:t>
    </dgm:pt>
    <dgm:pt modelId="{AAAC9924-F349-4974-A6E5-F02040501A61}" type="parTrans" cxnId="{C55B3679-2F4F-441D-9AB4-D29F94290524}">
      <dgm:prSet/>
      <dgm:spPr/>
      <dgm:t>
        <a:bodyPr/>
        <a:lstStyle/>
        <a:p>
          <a:endParaRPr lang="en-US"/>
        </a:p>
      </dgm:t>
    </dgm:pt>
    <dgm:pt modelId="{06112E56-BEF5-4772-A23C-D41FDFAFFF5E}" type="sibTrans" cxnId="{C55B3679-2F4F-441D-9AB4-D29F94290524}">
      <dgm:prSet/>
      <dgm:spPr/>
      <dgm:t>
        <a:bodyPr/>
        <a:lstStyle/>
        <a:p>
          <a:endParaRPr lang="en-US"/>
        </a:p>
      </dgm:t>
    </dgm:pt>
    <dgm:pt modelId="{416B6290-0C16-4032-9266-C0998272226B}">
      <dgm:prSet phldrT="[Text]"/>
      <dgm:spPr/>
      <dgm:t>
        <a:bodyPr/>
        <a:lstStyle/>
        <a:p>
          <a:r>
            <a:rPr lang="en-US" dirty="0" smtClean="0"/>
            <a:t>25/35 trading periods</a:t>
          </a:r>
        </a:p>
      </dgm:t>
    </dgm:pt>
    <dgm:pt modelId="{AE0C70D3-C234-40E4-B211-001FDA3CFB04}" type="parTrans" cxnId="{F9566523-A5DA-4622-B917-77D602CEFD27}">
      <dgm:prSet/>
      <dgm:spPr/>
      <dgm:t>
        <a:bodyPr/>
        <a:lstStyle/>
        <a:p>
          <a:endParaRPr lang="en-US"/>
        </a:p>
      </dgm:t>
    </dgm:pt>
    <dgm:pt modelId="{AEBA256C-41B5-418F-B48D-8F46047BF7C3}" type="sibTrans" cxnId="{F9566523-A5DA-4622-B917-77D602CEFD27}">
      <dgm:prSet/>
      <dgm:spPr/>
      <dgm:t>
        <a:bodyPr/>
        <a:lstStyle/>
        <a:p>
          <a:endParaRPr lang="en-US"/>
        </a:p>
      </dgm:t>
    </dgm:pt>
    <dgm:pt modelId="{1E6977E3-8A98-446F-9D0C-A4662A29D9F4}">
      <dgm:prSet phldrT="[Text]"/>
      <dgm:spPr/>
      <dgm:t>
        <a:bodyPr/>
        <a:lstStyle/>
        <a:p>
          <a:r>
            <a:rPr lang="en-US" dirty="0" smtClean="0"/>
            <a:t>Final Rules</a:t>
          </a:r>
          <a:endParaRPr lang="en-US" dirty="0"/>
        </a:p>
      </dgm:t>
    </dgm:pt>
    <dgm:pt modelId="{A9C72946-9A2D-4E20-A4FC-A025B285EC3A}" type="parTrans" cxnId="{6B2D6948-25CA-4D2C-B475-900BF982200A}">
      <dgm:prSet/>
      <dgm:spPr/>
      <dgm:t>
        <a:bodyPr/>
        <a:lstStyle/>
        <a:p>
          <a:endParaRPr lang="en-US"/>
        </a:p>
      </dgm:t>
    </dgm:pt>
    <dgm:pt modelId="{436EDBE9-F20E-4159-BD2D-D1B9430A320A}" type="sibTrans" cxnId="{6B2D6948-25CA-4D2C-B475-900BF982200A}">
      <dgm:prSet/>
      <dgm:spPr/>
      <dgm:t>
        <a:bodyPr/>
        <a:lstStyle/>
        <a:p>
          <a:endParaRPr lang="en-US"/>
        </a:p>
      </dgm:t>
    </dgm:pt>
    <dgm:pt modelId="{C9605D76-53D2-4464-A8BE-66014D8FD738}">
      <dgm:prSet phldrT="[Text]"/>
      <dgm:spPr/>
      <dgm:t>
        <a:bodyPr/>
        <a:lstStyle/>
        <a:p>
          <a:r>
            <a:rPr lang="en-US" dirty="0" smtClean="0"/>
            <a:t>Number of trading periods,      less 10</a:t>
          </a:r>
          <a:endParaRPr lang="en-US" dirty="0"/>
        </a:p>
      </dgm:t>
    </dgm:pt>
    <dgm:pt modelId="{7733F802-E644-4284-9506-E00327069F46}" type="parTrans" cxnId="{32F60770-2EDC-4736-B349-9CC3213E1040}">
      <dgm:prSet/>
      <dgm:spPr/>
      <dgm:t>
        <a:bodyPr/>
        <a:lstStyle/>
        <a:p>
          <a:endParaRPr lang="en-US"/>
        </a:p>
      </dgm:t>
    </dgm:pt>
    <dgm:pt modelId="{363A1A2A-7643-42A1-A735-DA65A01B337E}" type="sibTrans" cxnId="{32F60770-2EDC-4736-B349-9CC3213E1040}">
      <dgm:prSet/>
      <dgm:spPr/>
      <dgm:t>
        <a:bodyPr/>
        <a:lstStyle/>
        <a:p>
          <a:endParaRPr lang="en-US"/>
        </a:p>
      </dgm:t>
    </dgm:pt>
    <dgm:pt modelId="{39D4E6B0-B859-43ED-BC9D-CF5EBD903C9F}">
      <dgm:prSet phldrT="[Text]"/>
      <dgm:spPr/>
      <dgm:t>
        <a:bodyPr/>
        <a:lstStyle/>
        <a:p>
          <a:r>
            <a:rPr lang="en-US" dirty="0" smtClean="0"/>
            <a:t>Pro rata for part months</a:t>
          </a:r>
          <a:endParaRPr lang="en-US" dirty="0"/>
        </a:p>
      </dgm:t>
    </dgm:pt>
    <dgm:pt modelId="{468BA785-EBFF-4FC8-BC33-14D75A13895C}" type="parTrans" cxnId="{DB31E8DD-0DA4-4936-8639-C891402DBA5E}">
      <dgm:prSet/>
      <dgm:spPr/>
      <dgm:t>
        <a:bodyPr/>
        <a:lstStyle/>
        <a:p>
          <a:endParaRPr lang="en-US"/>
        </a:p>
      </dgm:t>
    </dgm:pt>
    <dgm:pt modelId="{E3AD4DDC-2A64-40E8-B53F-728A349472E9}" type="sibTrans" cxnId="{DB31E8DD-0DA4-4936-8639-C891402DBA5E}">
      <dgm:prSet/>
      <dgm:spPr/>
      <dgm:t>
        <a:bodyPr/>
        <a:lstStyle/>
        <a:p>
          <a:endParaRPr lang="en-US"/>
        </a:p>
      </dgm:t>
    </dgm:pt>
    <dgm:pt modelId="{4D77B18A-14DA-4E17-916A-00E2E61D946D}" type="pres">
      <dgm:prSet presAssocID="{F0DD0E5E-3443-47A8-AD25-3BE06C6AB17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C288918-6F13-4C64-ADE1-BC019D0F7F75}" type="pres">
      <dgm:prSet presAssocID="{20694375-CE5B-4EAE-B2BD-59AE09265C4C}" presName="root" presStyleCnt="0"/>
      <dgm:spPr/>
    </dgm:pt>
    <dgm:pt modelId="{42A02DD1-B2DC-4088-8591-3EFE1D06646D}" type="pres">
      <dgm:prSet presAssocID="{20694375-CE5B-4EAE-B2BD-59AE09265C4C}" presName="rootComposite" presStyleCnt="0"/>
      <dgm:spPr/>
    </dgm:pt>
    <dgm:pt modelId="{322C15F3-64A3-4909-980C-D8EC529A856A}" type="pres">
      <dgm:prSet presAssocID="{20694375-CE5B-4EAE-B2BD-59AE09265C4C}" presName="rootText" presStyleLbl="node1" presStyleIdx="0" presStyleCnt="2"/>
      <dgm:spPr/>
      <dgm:t>
        <a:bodyPr/>
        <a:lstStyle/>
        <a:p>
          <a:endParaRPr lang="en-US"/>
        </a:p>
      </dgm:t>
    </dgm:pt>
    <dgm:pt modelId="{7F30C353-286C-4156-87EC-034DB63E0173}" type="pres">
      <dgm:prSet presAssocID="{20694375-CE5B-4EAE-B2BD-59AE09265C4C}" presName="rootConnector" presStyleLbl="node1" presStyleIdx="0" presStyleCnt="2"/>
      <dgm:spPr/>
      <dgm:t>
        <a:bodyPr/>
        <a:lstStyle/>
        <a:p>
          <a:endParaRPr lang="en-US"/>
        </a:p>
      </dgm:t>
    </dgm:pt>
    <dgm:pt modelId="{53B8CAA1-539B-4492-BA86-AF129CAFBAF6}" type="pres">
      <dgm:prSet presAssocID="{20694375-CE5B-4EAE-B2BD-59AE09265C4C}" presName="childShape" presStyleCnt="0"/>
      <dgm:spPr/>
    </dgm:pt>
    <dgm:pt modelId="{2EF5729A-AE6E-4BFF-A004-9D9B5DB749A0}" type="pres">
      <dgm:prSet presAssocID="{AE0C70D3-C234-40E4-B211-001FDA3CFB04}" presName="Name13" presStyleLbl="parChTrans1D2" presStyleIdx="0" presStyleCnt="3"/>
      <dgm:spPr/>
      <dgm:t>
        <a:bodyPr/>
        <a:lstStyle/>
        <a:p>
          <a:endParaRPr lang="en-US"/>
        </a:p>
      </dgm:t>
    </dgm:pt>
    <dgm:pt modelId="{5ED292FB-8299-46C8-9B8C-1924554F97E3}" type="pres">
      <dgm:prSet presAssocID="{416B6290-0C16-4032-9266-C0998272226B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485F3D-4177-4BE8-8363-B248E0EDDC01}" type="pres">
      <dgm:prSet presAssocID="{1E6977E3-8A98-446F-9D0C-A4662A29D9F4}" presName="root" presStyleCnt="0"/>
      <dgm:spPr/>
    </dgm:pt>
    <dgm:pt modelId="{BAC01F22-0197-4B35-8FAA-C8CD62F894B7}" type="pres">
      <dgm:prSet presAssocID="{1E6977E3-8A98-446F-9D0C-A4662A29D9F4}" presName="rootComposite" presStyleCnt="0"/>
      <dgm:spPr/>
    </dgm:pt>
    <dgm:pt modelId="{A8AA0523-3235-402B-BA41-E0DF1095E9FC}" type="pres">
      <dgm:prSet presAssocID="{1E6977E3-8A98-446F-9D0C-A4662A29D9F4}" presName="rootText" presStyleLbl="node1" presStyleIdx="1" presStyleCnt="2"/>
      <dgm:spPr/>
      <dgm:t>
        <a:bodyPr/>
        <a:lstStyle/>
        <a:p>
          <a:endParaRPr lang="en-US"/>
        </a:p>
      </dgm:t>
    </dgm:pt>
    <dgm:pt modelId="{9682B46B-0B17-4307-AC1E-2D9C3F444F35}" type="pres">
      <dgm:prSet presAssocID="{1E6977E3-8A98-446F-9D0C-A4662A29D9F4}" presName="rootConnector" presStyleLbl="node1" presStyleIdx="1" presStyleCnt="2"/>
      <dgm:spPr/>
      <dgm:t>
        <a:bodyPr/>
        <a:lstStyle/>
        <a:p>
          <a:endParaRPr lang="en-US"/>
        </a:p>
      </dgm:t>
    </dgm:pt>
    <dgm:pt modelId="{28798243-5F52-48AB-87F0-C935928A99B5}" type="pres">
      <dgm:prSet presAssocID="{1E6977E3-8A98-446F-9D0C-A4662A29D9F4}" presName="childShape" presStyleCnt="0"/>
      <dgm:spPr/>
    </dgm:pt>
    <dgm:pt modelId="{D736870A-B21D-4B8A-BB61-515BF8E72276}" type="pres">
      <dgm:prSet presAssocID="{7733F802-E644-4284-9506-E00327069F46}" presName="Name13" presStyleLbl="parChTrans1D2" presStyleIdx="1" presStyleCnt="3"/>
      <dgm:spPr/>
      <dgm:t>
        <a:bodyPr/>
        <a:lstStyle/>
        <a:p>
          <a:endParaRPr lang="en-US"/>
        </a:p>
      </dgm:t>
    </dgm:pt>
    <dgm:pt modelId="{7B02F73A-3F4A-491C-926B-8911D1537FE3}" type="pres">
      <dgm:prSet presAssocID="{C9605D76-53D2-4464-A8BE-66014D8FD738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DEFE7E-B448-4AE1-94CD-48DAA4804581}" type="pres">
      <dgm:prSet presAssocID="{468BA785-EBFF-4FC8-BC33-14D75A13895C}" presName="Name13" presStyleLbl="parChTrans1D2" presStyleIdx="2" presStyleCnt="3"/>
      <dgm:spPr/>
      <dgm:t>
        <a:bodyPr/>
        <a:lstStyle/>
        <a:p>
          <a:endParaRPr lang="en-US"/>
        </a:p>
      </dgm:t>
    </dgm:pt>
    <dgm:pt modelId="{0007D5A5-FFD2-4ADD-9016-B5F6A6D781FD}" type="pres">
      <dgm:prSet presAssocID="{39D4E6B0-B859-43ED-BC9D-CF5EBD903C9F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2D6948-25CA-4D2C-B475-900BF982200A}" srcId="{F0DD0E5E-3443-47A8-AD25-3BE06C6AB175}" destId="{1E6977E3-8A98-446F-9D0C-A4662A29D9F4}" srcOrd="1" destOrd="0" parTransId="{A9C72946-9A2D-4E20-A4FC-A025B285EC3A}" sibTransId="{436EDBE9-F20E-4159-BD2D-D1B9430A320A}"/>
    <dgm:cxn modelId="{C997948F-3B6A-41D2-8985-77BC95D2FA37}" type="presOf" srcId="{7733F802-E644-4284-9506-E00327069F46}" destId="{D736870A-B21D-4B8A-BB61-515BF8E72276}" srcOrd="0" destOrd="0" presId="urn:microsoft.com/office/officeart/2005/8/layout/hierarchy3"/>
    <dgm:cxn modelId="{C55B3679-2F4F-441D-9AB4-D29F94290524}" srcId="{F0DD0E5E-3443-47A8-AD25-3BE06C6AB175}" destId="{20694375-CE5B-4EAE-B2BD-59AE09265C4C}" srcOrd="0" destOrd="0" parTransId="{AAAC9924-F349-4974-A6E5-F02040501A61}" sibTransId="{06112E56-BEF5-4772-A23C-D41FDFAFFF5E}"/>
    <dgm:cxn modelId="{DB31E8DD-0DA4-4936-8639-C891402DBA5E}" srcId="{1E6977E3-8A98-446F-9D0C-A4662A29D9F4}" destId="{39D4E6B0-B859-43ED-BC9D-CF5EBD903C9F}" srcOrd="1" destOrd="0" parTransId="{468BA785-EBFF-4FC8-BC33-14D75A13895C}" sibTransId="{E3AD4DDC-2A64-40E8-B53F-728A349472E9}"/>
    <dgm:cxn modelId="{F55075F9-BCD3-4310-A43F-C1A398C688BD}" type="presOf" srcId="{416B6290-0C16-4032-9266-C0998272226B}" destId="{5ED292FB-8299-46C8-9B8C-1924554F97E3}" srcOrd="0" destOrd="0" presId="urn:microsoft.com/office/officeart/2005/8/layout/hierarchy3"/>
    <dgm:cxn modelId="{2C959392-35B5-41F3-8494-AF1D0079EA97}" type="presOf" srcId="{1E6977E3-8A98-446F-9D0C-A4662A29D9F4}" destId="{9682B46B-0B17-4307-AC1E-2D9C3F444F35}" srcOrd="1" destOrd="0" presId="urn:microsoft.com/office/officeart/2005/8/layout/hierarchy3"/>
    <dgm:cxn modelId="{AC148196-49C2-45E1-8B9F-EE43024F4C06}" type="presOf" srcId="{39D4E6B0-B859-43ED-BC9D-CF5EBD903C9F}" destId="{0007D5A5-FFD2-4ADD-9016-B5F6A6D781FD}" srcOrd="0" destOrd="0" presId="urn:microsoft.com/office/officeart/2005/8/layout/hierarchy3"/>
    <dgm:cxn modelId="{1D238574-B8F3-4E05-8158-FB48A58C50E8}" type="presOf" srcId="{20694375-CE5B-4EAE-B2BD-59AE09265C4C}" destId="{7F30C353-286C-4156-87EC-034DB63E0173}" srcOrd="1" destOrd="0" presId="urn:microsoft.com/office/officeart/2005/8/layout/hierarchy3"/>
    <dgm:cxn modelId="{D57F2BE7-001A-4B75-9E95-870C7F129383}" type="presOf" srcId="{1E6977E3-8A98-446F-9D0C-A4662A29D9F4}" destId="{A8AA0523-3235-402B-BA41-E0DF1095E9FC}" srcOrd="0" destOrd="0" presId="urn:microsoft.com/office/officeart/2005/8/layout/hierarchy3"/>
    <dgm:cxn modelId="{271325F9-64BC-46CA-A381-380FE226D93C}" type="presOf" srcId="{F0DD0E5E-3443-47A8-AD25-3BE06C6AB175}" destId="{4D77B18A-14DA-4E17-916A-00E2E61D946D}" srcOrd="0" destOrd="0" presId="urn:microsoft.com/office/officeart/2005/8/layout/hierarchy3"/>
    <dgm:cxn modelId="{F9566523-A5DA-4622-B917-77D602CEFD27}" srcId="{20694375-CE5B-4EAE-B2BD-59AE09265C4C}" destId="{416B6290-0C16-4032-9266-C0998272226B}" srcOrd="0" destOrd="0" parTransId="{AE0C70D3-C234-40E4-B211-001FDA3CFB04}" sibTransId="{AEBA256C-41B5-418F-B48D-8F46047BF7C3}"/>
    <dgm:cxn modelId="{60272E5E-AF59-474E-A424-4EDD0043FE0B}" type="presOf" srcId="{C9605D76-53D2-4464-A8BE-66014D8FD738}" destId="{7B02F73A-3F4A-491C-926B-8911D1537FE3}" srcOrd="0" destOrd="0" presId="urn:microsoft.com/office/officeart/2005/8/layout/hierarchy3"/>
    <dgm:cxn modelId="{81435746-6A85-41E3-BC97-C7A27F9ED900}" type="presOf" srcId="{468BA785-EBFF-4FC8-BC33-14D75A13895C}" destId="{7CDEFE7E-B448-4AE1-94CD-48DAA4804581}" srcOrd="0" destOrd="0" presId="urn:microsoft.com/office/officeart/2005/8/layout/hierarchy3"/>
    <dgm:cxn modelId="{714999DF-6292-4DB4-94BC-15FFB19E8902}" type="presOf" srcId="{20694375-CE5B-4EAE-B2BD-59AE09265C4C}" destId="{322C15F3-64A3-4909-980C-D8EC529A856A}" srcOrd="0" destOrd="0" presId="urn:microsoft.com/office/officeart/2005/8/layout/hierarchy3"/>
    <dgm:cxn modelId="{32F60770-2EDC-4736-B349-9CC3213E1040}" srcId="{1E6977E3-8A98-446F-9D0C-A4662A29D9F4}" destId="{C9605D76-53D2-4464-A8BE-66014D8FD738}" srcOrd="0" destOrd="0" parTransId="{7733F802-E644-4284-9506-E00327069F46}" sibTransId="{363A1A2A-7643-42A1-A735-DA65A01B337E}"/>
    <dgm:cxn modelId="{90BA4293-A239-4451-9E66-40FD074200BC}" type="presOf" srcId="{AE0C70D3-C234-40E4-B211-001FDA3CFB04}" destId="{2EF5729A-AE6E-4BFF-A004-9D9B5DB749A0}" srcOrd="0" destOrd="0" presId="urn:microsoft.com/office/officeart/2005/8/layout/hierarchy3"/>
    <dgm:cxn modelId="{2759E387-308C-48E4-883C-A5DE104DFC2F}" type="presParOf" srcId="{4D77B18A-14DA-4E17-916A-00E2E61D946D}" destId="{8C288918-6F13-4C64-ADE1-BC019D0F7F75}" srcOrd="0" destOrd="0" presId="urn:microsoft.com/office/officeart/2005/8/layout/hierarchy3"/>
    <dgm:cxn modelId="{A499151F-C81A-4407-AEE6-CD35CC2A21E4}" type="presParOf" srcId="{8C288918-6F13-4C64-ADE1-BC019D0F7F75}" destId="{42A02DD1-B2DC-4088-8591-3EFE1D06646D}" srcOrd="0" destOrd="0" presId="urn:microsoft.com/office/officeart/2005/8/layout/hierarchy3"/>
    <dgm:cxn modelId="{CD6F22D4-09EE-4FF1-B9A4-8B1518479DC3}" type="presParOf" srcId="{42A02DD1-B2DC-4088-8591-3EFE1D06646D}" destId="{322C15F3-64A3-4909-980C-D8EC529A856A}" srcOrd="0" destOrd="0" presId="urn:microsoft.com/office/officeart/2005/8/layout/hierarchy3"/>
    <dgm:cxn modelId="{4BCCA5B9-4CDD-47EC-89B2-E767E3C118E3}" type="presParOf" srcId="{42A02DD1-B2DC-4088-8591-3EFE1D06646D}" destId="{7F30C353-286C-4156-87EC-034DB63E0173}" srcOrd="1" destOrd="0" presId="urn:microsoft.com/office/officeart/2005/8/layout/hierarchy3"/>
    <dgm:cxn modelId="{E046A255-F3ED-4FC8-B270-2CAFB04D77D7}" type="presParOf" srcId="{8C288918-6F13-4C64-ADE1-BC019D0F7F75}" destId="{53B8CAA1-539B-4492-BA86-AF129CAFBAF6}" srcOrd="1" destOrd="0" presId="urn:microsoft.com/office/officeart/2005/8/layout/hierarchy3"/>
    <dgm:cxn modelId="{9CAE01A5-8E71-454C-9E5A-F9F43D4A9C3E}" type="presParOf" srcId="{53B8CAA1-539B-4492-BA86-AF129CAFBAF6}" destId="{2EF5729A-AE6E-4BFF-A004-9D9B5DB749A0}" srcOrd="0" destOrd="0" presId="urn:microsoft.com/office/officeart/2005/8/layout/hierarchy3"/>
    <dgm:cxn modelId="{CFFFA29F-CEA0-4DE9-805C-C96D2E97E544}" type="presParOf" srcId="{53B8CAA1-539B-4492-BA86-AF129CAFBAF6}" destId="{5ED292FB-8299-46C8-9B8C-1924554F97E3}" srcOrd="1" destOrd="0" presId="urn:microsoft.com/office/officeart/2005/8/layout/hierarchy3"/>
    <dgm:cxn modelId="{F5EA51CE-F02B-4EB3-82F2-5C74D4D4BA87}" type="presParOf" srcId="{4D77B18A-14DA-4E17-916A-00E2E61D946D}" destId="{61485F3D-4177-4BE8-8363-B248E0EDDC01}" srcOrd="1" destOrd="0" presId="urn:microsoft.com/office/officeart/2005/8/layout/hierarchy3"/>
    <dgm:cxn modelId="{4C729373-58DA-4A14-BDC9-64C316406634}" type="presParOf" srcId="{61485F3D-4177-4BE8-8363-B248E0EDDC01}" destId="{BAC01F22-0197-4B35-8FAA-C8CD62F894B7}" srcOrd="0" destOrd="0" presId="urn:microsoft.com/office/officeart/2005/8/layout/hierarchy3"/>
    <dgm:cxn modelId="{C8BF5320-3A09-418B-A0A1-B1A698B6B3B2}" type="presParOf" srcId="{BAC01F22-0197-4B35-8FAA-C8CD62F894B7}" destId="{A8AA0523-3235-402B-BA41-E0DF1095E9FC}" srcOrd="0" destOrd="0" presId="urn:microsoft.com/office/officeart/2005/8/layout/hierarchy3"/>
    <dgm:cxn modelId="{56C1A696-4ABB-4D7D-B50D-4BFD3DC13E29}" type="presParOf" srcId="{BAC01F22-0197-4B35-8FAA-C8CD62F894B7}" destId="{9682B46B-0B17-4307-AC1E-2D9C3F444F35}" srcOrd="1" destOrd="0" presId="urn:microsoft.com/office/officeart/2005/8/layout/hierarchy3"/>
    <dgm:cxn modelId="{7858340D-9F23-40D8-8275-C00E0A3D8615}" type="presParOf" srcId="{61485F3D-4177-4BE8-8363-B248E0EDDC01}" destId="{28798243-5F52-48AB-87F0-C935928A99B5}" srcOrd="1" destOrd="0" presId="urn:microsoft.com/office/officeart/2005/8/layout/hierarchy3"/>
    <dgm:cxn modelId="{DF70AC3A-4AE5-49EF-A9EB-7BD4C7A2FAA2}" type="presParOf" srcId="{28798243-5F52-48AB-87F0-C935928A99B5}" destId="{D736870A-B21D-4B8A-BB61-515BF8E72276}" srcOrd="0" destOrd="0" presId="urn:microsoft.com/office/officeart/2005/8/layout/hierarchy3"/>
    <dgm:cxn modelId="{853F685B-4E91-4BC2-9C4D-4D1B01CE96AB}" type="presParOf" srcId="{28798243-5F52-48AB-87F0-C935928A99B5}" destId="{7B02F73A-3F4A-491C-926B-8911D1537FE3}" srcOrd="1" destOrd="0" presId="urn:microsoft.com/office/officeart/2005/8/layout/hierarchy3"/>
    <dgm:cxn modelId="{1E3E1ED1-229A-4FBD-84A8-7E99EB335D8B}" type="presParOf" srcId="{28798243-5F52-48AB-87F0-C935928A99B5}" destId="{7CDEFE7E-B448-4AE1-94CD-48DAA4804581}" srcOrd="2" destOrd="0" presId="urn:microsoft.com/office/officeart/2005/8/layout/hierarchy3"/>
    <dgm:cxn modelId="{82AD4D4C-B80A-4078-87A6-DB0CFCBD7120}" type="presParOf" srcId="{28798243-5F52-48AB-87F0-C935928A99B5}" destId="{0007D5A5-FFD2-4ADD-9016-B5F6A6D781FD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F7328F-1AB4-49FC-B7C2-21A2AB65EA00}">
      <dsp:nvSpPr>
        <dsp:cNvPr id="0" name=""/>
        <dsp:cNvSpPr/>
      </dsp:nvSpPr>
      <dsp:spPr>
        <a:xfrm>
          <a:off x="3282949" y="479"/>
          <a:ext cx="4924425" cy="215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Published Aug 2019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Used for any MLO from Aug 2019 to 31 Dec 2020</a:t>
          </a:r>
          <a:endParaRPr lang="en-US" sz="2800" kern="1200" dirty="0"/>
        </a:p>
      </dsp:txBody>
      <dsp:txXfrm>
        <a:off x="3282949" y="269552"/>
        <a:ext cx="4117206" cy="1614438"/>
      </dsp:txXfrm>
    </dsp:sp>
    <dsp:sp modelId="{B31D408C-B519-4877-9C5A-4976A92F9A17}">
      <dsp:nvSpPr>
        <dsp:cNvPr id="0" name=""/>
        <dsp:cNvSpPr/>
      </dsp:nvSpPr>
      <dsp:spPr>
        <a:xfrm>
          <a:off x="0" y="479"/>
          <a:ext cx="3282950" cy="2152584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Interim MLO Guideline</a:t>
          </a:r>
          <a:endParaRPr lang="en-US" sz="4400" kern="1200" dirty="0"/>
        </a:p>
      </dsp:txBody>
      <dsp:txXfrm>
        <a:off x="105080" y="105559"/>
        <a:ext cx="3072790" cy="1942424"/>
      </dsp:txXfrm>
    </dsp:sp>
    <dsp:sp modelId="{004FC2BD-C41F-425D-A15A-A370D20FA6AF}">
      <dsp:nvSpPr>
        <dsp:cNvPr id="0" name=""/>
        <dsp:cNvSpPr/>
      </dsp:nvSpPr>
      <dsp:spPr>
        <a:xfrm>
          <a:off x="3283751" y="2368323"/>
          <a:ext cx="4919615" cy="21666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Published 31 Dec 2020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Used for any MLO from 1 Jan 2021</a:t>
          </a:r>
          <a:endParaRPr lang="en-US" sz="2800" kern="1200" dirty="0"/>
        </a:p>
      </dsp:txBody>
      <dsp:txXfrm>
        <a:off x="3283751" y="2639159"/>
        <a:ext cx="4107109" cy="1625013"/>
      </dsp:txXfrm>
    </dsp:sp>
    <dsp:sp modelId="{60B220D5-DB29-4AA8-B82F-877DA7A4831F}">
      <dsp:nvSpPr>
        <dsp:cNvPr id="0" name=""/>
        <dsp:cNvSpPr/>
      </dsp:nvSpPr>
      <dsp:spPr>
        <a:xfrm>
          <a:off x="4007" y="2375372"/>
          <a:ext cx="3279743" cy="2152584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Final MLO Guideline</a:t>
          </a:r>
          <a:endParaRPr lang="en-US" sz="4400" kern="1200" dirty="0"/>
        </a:p>
      </dsp:txBody>
      <dsp:txXfrm>
        <a:off x="109087" y="2480452"/>
        <a:ext cx="3069583" cy="19424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2C15F3-64A3-4909-980C-D8EC529A856A}">
      <dsp:nvSpPr>
        <dsp:cNvPr id="0" name=""/>
        <dsp:cNvSpPr/>
      </dsp:nvSpPr>
      <dsp:spPr>
        <a:xfrm>
          <a:off x="1191231" y="2499"/>
          <a:ext cx="2588849" cy="12944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Draft Rules</a:t>
          </a:r>
          <a:endParaRPr lang="en-US" sz="4200" kern="1200" dirty="0"/>
        </a:p>
      </dsp:txBody>
      <dsp:txXfrm>
        <a:off x="1229143" y="40411"/>
        <a:ext cx="2513025" cy="1218600"/>
      </dsp:txXfrm>
    </dsp:sp>
    <dsp:sp modelId="{2EF5729A-AE6E-4BFF-A004-9D9B5DB749A0}">
      <dsp:nvSpPr>
        <dsp:cNvPr id="0" name=""/>
        <dsp:cNvSpPr/>
      </dsp:nvSpPr>
      <dsp:spPr>
        <a:xfrm>
          <a:off x="1450116" y="1296924"/>
          <a:ext cx="258884" cy="9708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818"/>
              </a:lnTo>
              <a:lnTo>
                <a:pt x="258884" y="97081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D292FB-8299-46C8-9B8C-1924554F97E3}">
      <dsp:nvSpPr>
        <dsp:cNvPr id="0" name=""/>
        <dsp:cNvSpPr/>
      </dsp:nvSpPr>
      <dsp:spPr>
        <a:xfrm>
          <a:off x="1709001" y="1620531"/>
          <a:ext cx="2071079" cy="1294424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25/35 trading periods</a:t>
          </a:r>
        </a:p>
      </dsp:txBody>
      <dsp:txXfrm>
        <a:off x="1746913" y="1658443"/>
        <a:ext cx="1995255" cy="1218600"/>
      </dsp:txXfrm>
    </dsp:sp>
    <dsp:sp modelId="{A8AA0523-3235-402B-BA41-E0DF1095E9FC}">
      <dsp:nvSpPr>
        <dsp:cNvPr id="0" name=""/>
        <dsp:cNvSpPr/>
      </dsp:nvSpPr>
      <dsp:spPr>
        <a:xfrm>
          <a:off x="4427293" y="2499"/>
          <a:ext cx="2588849" cy="12944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Final Rules</a:t>
          </a:r>
          <a:endParaRPr lang="en-US" sz="4200" kern="1200" dirty="0"/>
        </a:p>
      </dsp:txBody>
      <dsp:txXfrm>
        <a:off x="4465205" y="40411"/>
        <a:ext cx="2513025" cy="1218600"/>
      </dsp:txXfrm>
    </dsp:sp>
    <dsp:sp modelId="{D736870A-B21D-4B8A-BB61-515BF8E72276}">
      <dsp:nvSpPr>
        <dsp:cNvPr id="0" name=""/>
        <dsp:cNvSpPr/>
      </dsp:nvSpPr>
      <dsp:spPr>
        <a:xfrm>
          <a:off x="4686178" y="1296924"/>
          <a:ext cx="258884" cy="9708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818"/>
              </a:lnTo>
              <a:lnTo>
                <a:pt x="258884" y="97081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02F73A-3F4A-491C-926B-8911D1537FE3}">
      <dsp:nvSpPr>
        <dsp:cNvPr id="0" name=""/>
        <dsp:cNvSpPr/>
      </dsp:nvSpPr>
      <dsp:spPr>
        <a:xfrm>
          <a:off x="4945063" y="1620531"/>
          <a:ext cx="2071079" cy="1294424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Number of trading periods,      less 10</a:t>
          </a:r>
          <a:endParaRPr lang="en-US" sz="2200" kern="1200" dirty="0"/>
        </a:p>
      </dsp:txBody>
      <dsp:txXfrm>
        <a:off x="4982975" y="1658443"/>
        <a:ext cx="1995255" cy="1218600"/>
      </dsp:txXfrm>
    </dsp:sp>
    <dsp:sp modelId="{7CDEFE7E-B448-4AE1-94CD-48DAA4804581}">
      <dsp:nvSpPr>
        <dsp:cNvPr id="0" name=""/>
        <dsp:cNvSpPr/>
      </dsp:nvSpPr>
      <dsp:spPr>
        <a:xfrm>
          <a:off x="4686178" y="1296924"/>
          <a:ext cx="258884" cy="2588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8849"/>
              </a:lnTo>
              <a:lnTo>
                <a:pt x="258884" y="2588849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07D5A5-FFD2-4ADD-9016-B5F6A6D781FD}">
      <dsp:nvSpPr>
        <dsp:cNvPr id="0" name=""/>
        <dsp:cNvSpPr/>
      </dsp:nvSpPr>
      <dsp:spPr>
        <a:xfrm>
          <a:off x="4945063" y="3238562"/>
          <a:ext cx="2071079" cy="1294424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Pro rata for part months</a:t>
          </a:r>
          <a:endParaRPr lang="en-US" sz="2200" kern="1200" dirty="0"/>
        </a:p>
      </dsp:txBody>
      <dsp:txXfrm>
        <a:off x="4982975" y="3276474"/>
        <a:ext cx="1995255" cy="1218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923E1-EC3A-4716-AD5E-1819149564C8}" type="datetimeFigureOut">
              <a:rPr lang="en-AU" smtClean="0"/>
              <a:t>17/06/2019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6DED9-0B76-4814-8107-559A135C20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167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76941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99640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68695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09365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30593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04179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69163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71402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2540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9762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2961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1597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403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2514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baseline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AU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6161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2904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18268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497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636912"/>
            <a:ext cx="6480720" cy="1368152"/>
          </a:xfrm>
        </p:spPr>
        <p:txBody>
          <a:bodyPr anchor="ctr" anchorCtr="0"/>
          <a:lstStyle>
            <a:lvl1pPr>
              <a:defRPr sz="4000" baseline="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91680" y="4149080"/>
            <a:ext cx="5464696" cy="648072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000" baseline="0">
                <a:solidFill>
                  <a:srgbClr val="000000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 or speaker name</a:t>
            </a:r>
            <a:endParaRPr lang="en-AU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2483768" y="15567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AU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732240" y="5733256"/>
            <a:ext cx="0" cy="72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 userDrawn="1"/>
        </p:nvSpPr>
        <p:spPr>
          <a:xfrm>
            <a:off x="6804248" y="593990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2"/>
                </a:solidFill>
              </a:rPr>
              <a:t>aer.gov.au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692275" y="4941888"/>
            <a:ext cx="3671888" cy="6477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 b="1" baseline="0">
                <a:solidFill>
                  <a:srgbClr val="000000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AU" dirty="0" smtClean="0"/>
              <a:t>Click to add Date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172457"/>
            <a:ext cx="2304256" cy="547846"/>
          </a:xfrm>
          <a:prstGeom prst="rect">
            <a:avLst/>
          </a:prstGeom>
        </p:spPr>
      </p:pic>
      <p:pic>
        <p:nvPicPr>
          <p:cNvPr id="10" name="Picture 9"/>
          <p:cNvPicPr/>
          <p:nvPr userDrawn="1"/>
        </p:nvPicPr>
        <p:blipFill rotWithShape="1">
          <a:blip r:embed="rId3" cstate="print">
            <a:duotone>
              <a:prstClr val="black"/>
              <a:srgbClr val="0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469" b="41813"/>
          <a:stretch/>
        </p:blipFill>
        <p:spPr>
          <a:xfrm>
            <a:off x="683568" y="1052736"/>
            <a:ext cx="1137140" cy="68872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539552" y="6309240"/>
            <a:ext cx="1584176" cy="288112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85000" lnSpcReduction="20000"/>
          </a:bodyPr>
          <a:lstStyle/>
          <a:p>
            <a:fld id="{764AC080-8EDB-4C95-A3E3-5154D1DE47EE}" type="slidenum">
              <a:rPr lang="en-AU" smtClean="0">
                <a:solidFill>
                  <a:schemeClr val="accent2">
                    <a:lumMod val="75000"/>
                  </a:schemeClr>
                </a:solidFill>
              </a:rPr>
              <a:t>‹#›</a:t>
            </a:fld>
            <a:endParaRPr lang="en-A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7464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74642"/>
          </a:xfrm>
        </p:spPr>
        <p:txBody>
          <a:bodyPr vert="eaVert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68312" y="1557338"/>
            <a:ext cx="8208143" cy="4535958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00" y="1558800"/>
            <a:ext cx="4038600" cy="4536000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8800"/>
            <a:ext cx="4038600" cy="4536503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8800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76872"/>
            <a:ext cx="4040188" cy="3816424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58800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3816424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0" y="547200"/>
            <a:ext cx="8208000" cy="867600"/>
          </a:xfrm>
        </p:spPr>
        <p:txBody>
          <a:bodyPr anchor="ctr" anchorCtr="0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3888" y="1556792"/>
            <a:ext cx="5111750" cy="4536504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000" y="1558799"/>
            <a:ext cx="3008313" cy="45360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9934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868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1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Click to edit Master subtitle style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41009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380312" y="6318652"/>
            <a:ext cx="0" cy="36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52320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2"/>
                </a:solidFill>
              </a:rPr>
              <a:t>aer.gov.au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539552" y="6309240"/>
            <a:ext cx="1584176" cy="288112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85000" lnSpcReduction="20000"/>
          </a:bodyPr>
          <a:lstStyle/>
          <a:p>
            <a:fld id="{764AC080-8EDB-4C95-A3E3-5154D1DE47EE}" type="slidenum">
              <a:rPr lang="en-AU" smtClean="0">
                <a:solidFill>
                  <a:schemeClr val="accent2">
                    <a:lumMod val="75000"/>
                  </a:schemeClr>
                </a:solidFill>
              </a:rPr>
              <a:t>‹#›</a:t>
            </a:fld>
            <a:endParaRPr lang="en-A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Char char="•"/>
        <a:tabLst/>
        <a:defRPr sz="2800" kern="1200" baseline="0">
          <a:solidFill>
            <a:srgbClr val="000000"/>
          </a:solidFill>
          <a:latin typeface="+mj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348880"/>
            <a:ext cx="6480720" cy="1656184"/>
          </a:xfrm>
        </p:spPr>
        <p:txBody>
          <a:bodyPr/>
          <a:lstStyle/>
          <a:p>
            <a:r>
              <a:rPr lang="en-AU" dirty="0" smtClean="0"/>
              <a:t>Interim Market Liquidity Obligation Guideline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149080"/>
            <a:ext cx="6480720" cy="648072"/>
          </a:xfrm>
        </p:spPr>
        <p:txBody>
          <a:bodyPr>
            <a:normAutofit/>
          </a:bodyPr>
          <a:lstStyle/>
          <a:p>
            <a:r>
              <a:rPr lang="en-AU" dirty="0" smtClean="0"/>
              <a:t>Retailer reliability obligation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24 May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5967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Stakeholder </a:t>
            </a:r>
            <a:r>
              <a:rPr lang="en-AU" dirty="0" smtClean="0"/>
              <a:t>feedback on Interim MLO Guideline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dirty="0" smtClean="0"/>
              <a:t>MLO </a:t>
            </a:r>
            <a:r>
              <a:rPr lang="en-AU" dirty="0"/>
              <a:t>Products </a:t>
            </a:r>
            <a:endParaRPr lang="en-AU" dirty="0" smtClean="0"/>
          </a:p>
          <a:p>
            <a:r>
              <a:rPr lang="en-AU" dirty="0" smtClean="0"/>
              <a:t>MLO </a:t>
            </a:r>
            <a:r>
              <a:rPr lang="en-AU" dirty="0"/>
              <a:t>E</a:t>
            </a:r>
            <a:r>
              <a:rPr lang="en-AU" dirty="0" smtClean="0"/>
              <a:t>xchange</a:t>
            </a:r>
            <a:endParaRPr lang="en-AU" dirty="0"/>
          </a:p>
          <a:p>
            <a:r>
              <a:rPr lang="en-AU" dirty="0" smtClean="0"/>
              <a:t>Bid-offer-spread – clarify how it is calculated</a:t>
            </a:r>
          </a:p>
          <a:p>
            <a:r>
              <a:rPr lang="en-AU" dirty="0" smtClean="0"/>
              <a:t>Additional exemptions to performing the MLO</a:t>
            </a:r>
          </a:p>
        </p:txBody>
      </p:sp>
    </p:spTree>
    <p:extLst>
      <p:ext uri="{BB962C8B-B14F-4D97-AF65-F5344CB8AC3E}">
        <p14:creationId xmlns:p14="http://schemas.microsoft.com/office/powerpoint/2010/main" val="345015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Submissions - MLO products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dirty="0" smtClean="0"/>
              <a:t>Guideline should include approval of additional MLO products:</a:t>
            </a:r>
          </a:p>
          <a:p>
            <a:pPr lvl="1"/>
            <a:r>
              <a:rPr lang="en-AU" dirty="0" smtClean="0"/>
              <a:t>FEX </a:t>
            </a:r>
            <a:r>
              <a:rPr lang="en-AU" dirty="0"/>
              <a:t>products, </a:t>
            </a:r>
            <a:r>
              <a:rPr lang="en-AU" dirty="0" smtClean="0"/>
              <a:t>monthly contracts and calendar </a:t>
            </a:r>
            <a:r>
              <a:rPr lang="en-AU" dirty="0"/>
              <a:t>and financial year </a:t>
            </a:r>
            <a:r>
              <a:rPr lang="en-AU" dirty="0" smtClean="0"/>
              <a:t>contracts</a:t>
            </a:r>
            <a:endParaRPr lang="en-AU" dirty="0"/>
          </a:p>
          <a:p>
            <a:r>
              <a:rPr lang="en-AU" dirty="0" smtClean="0"/>
              <a:t>Change to AER criteria when considering additional products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1666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Submissions - MLO exchange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dirty="0"/>
              <a:t>Guideline should include </a:t>
            </a:r>
            <a:r>
              <a:rPr lang="en-AU" dirty="0" smtClean="0"/>
              <a:t>approval of additional MLO exchange (FEX)</a:t>
            </a:r>
          </a:p>
          <a:p>
            <a:r>
              <a:rPr lang="en-AU" dirty="0" smtClean="0"/>
              <a:t>Approval of additional MLO exchange process needs more detail</a:t>
            </a:r>
          </a:p>
        </p:txBody>
      </p:sp>
    </p:spTree>
    <p:extLst>
      <p:ext uri="{BB962C8B-B14F-4D97-AF65-F5344CB8AC3E}">
        <p14:creationId xmlns:p14="http://schemas.microsoft.com/office/powerpoint/2010/main" val="3456460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Submissions - Bid-Offer-spread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15516" y="1268760"/>
            <a:ext cx="8712968" cy="1583630"/>
          </a:xfrm>
        </p:spPr>
        <p:txBody>
          <a:bodyPr>
            <a:normAutofit/>
          </a:bodyPr>
          <a:lstStyle/>
          <a:p>
            <a:r>
              <a:rPr lang="en-AU" dirty="0" smtClean="0"/>
              <a:t>Spread (%) has changed in final rules package</a:t>
            </a:r>
          </a:p>
          <a:p>
            <a:r>
              <a:rPr lang="en-AU" dirty="0" smtClean="0"/>
              <a:t>Guideline and Rules unclear how the spread is calculated</a:t>
            </a:r>
          </a:p>
          <a:p>
            <a:pPr marL="0" indent="0">
              <a:buNone/>
            </a:pPr>
            <a:endParaRPr lang="en-AU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141209"/>
              </p:ext>
            </p:extLst>
          </p:nvPr>
        </p:nvGraphicFramePr>
        <p:xfrm>
          <a:off x="467544" y="3098106"/>
          <a:ext cx="8208912" cy="30672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052228">
                  <a:extLst>
                    <a:ext uri="{9D8B030D-6E8A-4147-A177-3AD203B41FA5}">
                      <a16:colId xmlns:a16="http://schemas.microsoft.com/office/drawing/2014/main" val="4118647017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809857999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323294282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1183658491"/>
                    </a:ext>
                  </a:extLst>
                </a:gridCol>
              </a:tblGrid>
              <a:tr h="766800">
                <a:tc>
                  <a:txBody>
                    <a:bodyPr/>
                    <a:lstStyle/>
                    <a:p>
                      <a:r>
                        <a:rPr lang="en-AU" dirty="0" smtClean="0"/>
                        <a:t>Region/Contract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Buy offer (bid)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Sell Offer (offer)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Spread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028412"/>
                  </a:ext>
                </a:extLst>
              </a:tr>
              <a:tr h="766800">
                <a:tc>
                  <a:txBody>
                    <a:bodyPr/>
                    <a:lstStyle/>
                    <a:p>
                      <a:r>
                        <a:rPr lang="en-AU" dirty="0" smtClean="0"/>
                        <a:t>SA – Quarterly</a:t>
                      </a:r>
                      <a:r>
                        <a:rPr lang="en-AU" baseline="0" dirty="0" smtClean="0"/>
                        <a:t> base futures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$100/MWh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$107/MWh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7%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069653"/>
                  </a:ext>
                </a:extLst>
              </a:tr>
              <a:tr h="766800">
                <a:tc>
                  <a:txBody>
                    <a:bodyPr/>
                    <a:lstStyle/>
                    <a:p>
                      <a:r>
                        <a:rPr lang="en-AU" dirty="0" smtClean="0"/>
                        <a:t>NSW – Quarterly base futures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$100/MWh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$105/MWh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5%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594500"/>
                  </a:ext>
                </a:extLst>
              </a:tr>
              <a:tr h="766800">
                <a:tc>
                  <a:txBody>
                    <a:bodyPr/>
                    <a:lstStyle/>
                    <a:p>
                      <a:r>
                        <a:rPr lang="en-AU" dirty="0" smtClean="0"/>
                        <a:t>Vic</a:t>
                      </a:r>
                      <a:r>
                        <a:rPr lang="en-AU" baseline="0" dirty="0" smtClean="0"/>
                        <a:t> – Cap contract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$25/MWh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$27.50/MWh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10%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715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27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Submissions - Exemptions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dirty="0" smtClean="0"/>
              <a:t>Currently AER has not proposed any additional circumstances that would exempt obligated parties from performing its MLO</a:t>
            </a:r>
          </a:p>
          <a:p>
            <a:r>
              <a:rPr lang="en-AU" dirty="0" smtClean="0"/>
              <a:t>Submissions requested additional criteria:</a:t>
            </a:r>
          </a:p>
          <a:p>
            <a:pPr lvl="1"/>
            <a:r>
              <a:rPr lang="en-AU" dirty="0" smtClean="0"/>
              <a:t>Price sensitive information</a:t>
            </a:r>
          </a:p>
          <a:p>
            <a:pPr lvl="1"/>
            <a:r>
              <a:rPr lang="en-AU" dirty="0" smtClean="0"/>
              <a:t>Consider breaking a Law/avoid risk of breaching Corporations act</a:t>
            </a:r>
          </a:p>
          <a:p>
            <a:pPr lvl="1"/>
            <a:r>
              <a:rPr lang="en-AU" dirty="0" smtClean="0"/>
              <a:t>Prohibited from trading</a:t>
            </a:r>
          </a:p>
          <a:p>
            <a:pPr marL="457200" lvl="1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32732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Performing a liquidity obligation – volume limits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48583768"/>
              </p:ext>
            </p:extLst>
          </p:nvPr>
        </p:nvGraphicFramePr>
        <p:xfrm>
          <a:off x="467544" y="1434282"/>
          <a:ext cx="820891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1782">
                  <a:extLst>
                    <a:ext uri="{9D8B030D-6E8A-4147-A177-3AD203B41FA5}">
                      <a16:colId xmlns:a16="http://schemas.microsoft.com/office/drawing/2014/main" val="1924284302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50590734"/>
                    </a:ext>
                  </a:extLst>
                </a:gridCol>
                <a:gridCol w="1756996">
                  <a:extLst>
                    <a:ext uri="{9D8B030D-6E8A-4147-A177-3AD203B41FA5}">
                      <a16:colId xmlns:a16="http://schemas.microsoft.com/office/drawing/2014/main" val="821074558"/>
                    </a:ext>
                  </a:extLst>
                </a:gridCol>
                <a:gridCol w="1526568">
                  <a:extLst>
                    <a:ext uri="{9D8B030D-6E8A-4147-A177-3AD203B41FA5}">
                      <a16:colId xmlns:a16="http://schemas.microsoft.com/office/drawing/2014/main" val="1146502399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3946249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Where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Who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Reg. Capacity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10%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1.25%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684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NSW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AGL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4690 MW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469 MW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59 MW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957894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68312" y="2492896"/>
            <a:ext cx="8352160" cy="3600400"/>
          </a:xfrm>
          <a:prstGeom prst="rect">
            <a:avLst/>
          </a:prstGeom>
        </p:spPr>
        <p:txBody>
          <a:bodyPr/>
          <a:lstStyle/>
          <a:p>
            <a:r>
              <a:rPr lang="en-AU" sz="2400" dirty="0">
                <a:latin typeface="+mn-lt"/>
              </a:rPr>
              <a:t>Perform liquidity obligation until net sold position of MLO products in a quarter is at least 59 </a:t>
            </a:r>
            <a:r>
              <a:rPr lang="en-AU" sz="2400" dirty="0" smtClean="0">
                <a:latin typeface="+mn-lt"/>
              </a:rPr>
              <a:t>MW</a:t>
            </a:r>
          </a:p>
          <a:p>
            <a:pPr lvl="1"/>
            <a:r>
              <a:rPr lang="en-AU" sz="2400" dirty="0" smtClean="0"/>
              <a:t>If net sold position is greater than 59 MW, only 59 MW (1.25%) can contribute to the liquidity period 10%.</a:t>
            </a:r>
          </a:p>
          <a:p>
            <a:r>
              <a:rPr lang="en-AU" sz="2400" dirty="0" smtClean="0">
                <a:latin typeface="+mn-lt"/>
              </a:rPr>
              <a:t>Perform liquidity obligation until net sold position of MLO products in liquidity period is at least 469 MW</a:t>
            </a:r>
          </a:p>
          <a:p>
            <a:pPr lvl="1"/>
            <a:r>
              <a:rPr lang="en-AU" sz="2400" dirty="0" smtClean="0"/>
              <a:t>This can only occur in the last quarter of the period.</a:t>
            </a:r>
            <a:endParaRPr lang="en-AU" sz="2400" dirty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676926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Performing a liquidity obligation – volume limits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15227187"/>
              </p:ext>
            </p:extLst>
          </p:nvPr>
        </p:nvGraphicFramePr>
        <p:xfrm>
          <a:off x="467544" y="1434282"/>
          <a:ext cx="820891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1782">
                  <a:extLst>
                    <a:ext uri="{9D8B030D-6E8A-4147-A177-3AD203B41FA5}">
                      <a16:colId xmlns:a16="http://schemas.microsoft.com/office/drawing/2014/main" val="1924284302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50590734"/>
                    </a:ext>
                  </a:extLst>
                </a:gridCol>
                <a:gridCol w="1756996">
                  <a:extLst>
                    <a:ext uri="{9D8B030D-6E8A-4147-A177-3AD203B41FA5}">
                      <a16:colId xmlns:a16="http://schemas.microsoft.com/office/drawing/2014/main" val="821074558"/>
                    </a:ext>
                  </a:extLst>
                </a:gridCol>
                <a:gridCol w="1526568">
                  <a:extLst>
                    <a:ext uri="{9D8B030D-6E8A-4147-A177-3AD203B41FA5}">
                      <a16:colId xmlns:a16="http://schemas.microsoft.com/office/drawing/2014/main" val="1146502399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3946249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Where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Who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Reg. Capacity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10%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1.25%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684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SA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Origin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489 MW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49 MW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6 MW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957894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68312" y="2492896"/>
            <a:ext cx="8208143" cy="3600400"/>
          </a:xfrm>
          <a:prstGeom prst="rect">
            <a:avLst/>
          </a:prstGeom>
        </p:spPr>
        <p:txBody>
          <a:bodyPr/>
          <a:lstStyle/>
          <a:p>
            <a:r>
              <a:rPr lang="en-AU" sz="2400" dirty="0">
                <a:latin typeface="+mn-lt"/>
              </a:rPr>
              <a:t>Perform liquidity obligation until net sold position of MLO products in a quarter is at least </a:t>
            </a:r>
            <a:r>
              <a:rPr lang="en-AU" sz="2400" dirty="0" smtClean="0">
                <a:latin typeface="+mn-lt"/>
              </a:rPr>
              <a:t>6 MW</a:t>
            </a:r>
          </a:p>
          <a:p>
            <a:pPr lvl="1"/>
            <a:r>
              <a:rPr lang="en-AU" sz="2400" dirty="0" smtClean="0"/>
              <a:t>If net sold position is greater than 6 MW, only 6 MW (1.25%) can contribute to the liquidity period 10%.</a:t>
            </a:r>
          </a:p>
          <a:p>
            <a:r>
              <a:rPr lang="en-AU" sz="2400" dirty="0" smtClean="0">
                <a:latin typeface="+mn-lt"/>
              </a:rPr>
              <a:t>Perform liquidity obligation until net sold position of MLO products in liquidity period is at least 49 MW</a:t>
            </a:r>
          </a:p>
          <a:p>
            <a:pPr lvl="1"/>
            <a:r>
              <a:rPr lang="en-AU" sz="2400" dirty="0" smtClean="0"/>
              <a:t>This can only occur in the last quarter of the period.</a:t>
            </a:r>
            <a:endParaRPr lang="en-AU" sz="2400" dirty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451049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Compliance with the MLO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00" y="1558800"/>
            <a:ext cx="8208456" cy="4536000"/>
          </a:xfrm>
        </p:spPr>
        <p:txBody>
          <a:bodyPr/>
          <a:lstStyle/>
          <a:p>
            <a:r>
              <a:rPr lang="en-AU" dirty="0" smtClean="0"/>
              <a:t>AER will monitor compliance on the MLO Exchange</a:t>
            </a:r>
          </a:p>
          <a:p>
            <a:pPr lvl="1"/>
            <a:r>
              <a:rPr lang="en-AU" dirty="0" smtClean="0"/>
              <a:t>Trading period (25 </a:t>
            </a:r>
            <a:r>
              <a:rPr lang="en-AU" dirty="0" err="1" smtClean="0"/>
              <a:t>mins</a:t>
            </a:r>
            <a:r>
              <a:rPr lang="en-AU" dirty="0" smtClean="0"/>
              <a:t>, bid-offer-spread, # of contracts available)</a:t>
            </a:r>
          </a:p>
          <a:p>
            <a:r>
              <a:rPr lang="en-AU" dirty="0" smtClean="0"/>
              <a:t>Number of instances of non-compliance will be taken in to account</a:t>
            </a:r>
          </a:p>
          <a:p>
            <a:r>
              <a:rPr lang="en-AU" dirty="0" smtClean="0"/>
              <a:t>Explanation from MLO groups/generators sought</a:t>
            </a:r>
          </a:p>
          <a:p>
            <a:r>
              <a:rPr lang="en-AU" dirty="0" smtClean="0"/>
              <a:t>Consider enforcement action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31492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00" y="476672"/>
            <a:ext cx="8208456" cy="561812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AU" dirty="0" smtClean="0"/>
              <a:t>Discussion and Questions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7161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Agenda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en-AU" dirty="0" smtClean="0"/>
              <a:t>Overview of the guideline</a:t>
            </a:r>
          </a:p>
          <a:p>
            <a:pPr>
              <a:lnSpc>
                <a:spcPct val="200000"/>
              </a:lnSpc>
            </a:pPr>
            <a:r>
              <a:rPr lang="en-AU" dirty="0" smtClean="0"/>
              <a:t>What has changed in draft to final rules</a:t>
            </a:r>
          </a:p>
          <a:p>
            <a:pPr>
              <a:lnSpc>
                <a:spcPct val="200000"/>
              </a:lnSpc>
            </a:pPr>
            <a:r>
              <a:rPr lang="en-AU" dirty="0"/>
              <a:t>Response to submissions</a:t>
            </a:r>
          </a:p>
          <a:p>
            <a:pPr>
              <a:lnSpc>
                <a:spcPct val="200000"/>
              </a:lnSpc>
            </a:pPr>
            <a:r>
              <a:rPr lang="en-AU" dirty="0" smtClean="0"/>
              <a:t>Performing the MLO – examples</a:t>
            </a:r>
          </a:p>
          <a:p>
            <a:pPr>
              <a:lnSpc>
                <a:spcPct val="200000"/>
              </a:lnSpc>
            </a:pPr>
            <a:r>
              <a:rPr lang="en-AU" dirty="0" smtClean="0"/>
              <a:t>Compliance</a:t>
            </a:r>
          </a:p>
          <a:p>
            <a:pPr>
              <a:lnSpc>
                <a:spcPct val="200000"/>
              </a:lnSpc>
            </a:pPr>
            <a:r>
              <a:rPr lang="en-AU" dirty="0" smtClean="0"/>
              <a:t>Questions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41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RRO – Guideline timetable</a:t>
            </a:r>
            <a:endParaRPr lang="en-A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587089605"/>
              </p:ext>
            </p:extLst>
          </p:nvPr>
        </p:nvGraphicFramePr>
        <p:xfrm>
          <a:off x="468313" y="1557338"/>
          <a:ext cx="8207375" cy="4535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25652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Interim Market Liquidity Obligation Guideline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dirty="0" smtClean="0"/>
              <a:t>The guideline sets out:</a:t>
            </a:r>
          </a:p>
          <a:p>
            <a:pPr lvl="1"/>
            <a:r>
              <a:rPr lang="en-AU" dirty="0" smtClean="0"/>
              <a:t>The process of an MLO</a:t>
            </a:r>
          </a:p>
          <a:p>
            <a:pPr lvl="1"/>
            <a:r>
              <a:rPr lang="en-AU" dirty="0" smtClean="0"/>
              <a:t>Obligated parties and the MLO register</a:t>
            </a:r>
          </a:p>
          <a:p>
            <a:pPr lvl="1"/>
            <a:r>
              <a:rPr lang="en-AU" dirty="0" smtClean="0"/>
              <a:t>Performing the MLO </a:t>
            </a:r>
          </a:p>
          <a:p>
            <a:pPr lvl="2"/>
            <a:r>
              <a:rPr lang="en-AU" dirty="0" smtClean="0"/>
              <a:t>MLO products</a:t>
            </a:r>
          </a:p>
          <a:p>
            <a:pPr lvl="2"/>
            <a:r>
              <a:rPr lang="en-AU" dirty="0" smtClean="0"/>
              <a:t>Bids, Offers, Spreads</a:t>
            </a:r>
          </a:p>
          <a:p>
            <a:pPr lvl="2"/>
            <a:r>
              <a:rPr lang="en-AU" dirty="0" smtClean="0"/>
              <a:t>MLO Exchange</a:t>
            </a:r>
          </a:p>
          <a:p>
            <a:pPr lvl="1"/>
            <a:r>
              <a:rPr lang="en-AU" dirty="0" smtClean="0"/>
              <a:t>Compliance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239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Rules – What’s changed?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2" y="1268760"/>
            <a:ext cx="8208143" cy="4824536"/>
          </a:xfrm>
        </p:spPr>
        <p:txBody>
          <a:bodyPr>
            <a:normAutofit/>
          </a:bodyPr>
          <a:lstStyle/>
          <a:p>
            <a:r>
              <a:rPr lang="en-AU" dirty="0" smtClean="0"/>
              <a:t>Deeming of MLO generators and groups</a:t>
            </a:r>
          </a:p>
          <a:p>
            <a:pPr lvl="1"/>
            <a:r>
              <a:rPr lang="en-AU" dirty="0" smtClean="0"/>
              <a:t>Registered capacity</a:t>
            </a:r>
          </a:p>
          <a:p>
            <a:pPr lvl="1"/>
            <a:r>
              <a:rPr lang="en-AU" dirty="0" smtClean="0"/>
              <a:t>Notice of closure</a:t>
            </a:r>
          </a:p>
          <a:p>
            <a:r>
              <a:rPr lang="en-AU" dirty="0" smtClean="0"/>
              <a:t>Performing a liquidity obligation</a:t>
            </a:r>
          </a:p>
          <a:p>
            <a:pPr lvl="1"/>
            <a:r>
              <a:rPr lang="en-AU" dirty="0"/>
              <a:t>Target trading sessions</a:t>
            </a:r>
          </a:p>
          <a:p>
            <a:pPr lvl="1"/>
            <a:r>
              <a:rPr lang="en-AU" dirty="0"/>
              <a:t>Bid-Offer-Spread</a:t>
            </a:r>
          </a:p>
          <a:p>
            <a:pPr lvl="1"/>
            <a:r>
              <a:rPr lang="en-AU" dirty="0" smtClean="0"/>
              <a:t>Volume </a:t>
            </a:r>
            <a:r>
              <a:rPr lang="en-AU" dirty="0"/>
              <a:t>limits</a:t>
            </a:r>
          </a:p>
          <a:p>
            <a:pPr lvl="1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404877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Deeming of MLO generators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381085183"/>
              </p:ext>
            </p:extLst>
          </p:nvPr>
        </p:nvGraphicFramePr>
        <p:xfrm>
          <a:off x="467544" y="1268760"/>
          <a:ext cx="8208143" cy="47244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34027082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409923984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163603168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574310325"/>
                    </a:ext>
                  </a:extLst>
                </a:gridCol>
                <a:gridCol w="1367383">
                  <a:extLst>
                    <a:ext uri="{9D8B030D-6E8A-4147-A177-3AD203B41FA5}">
                      <a16:colId xmlns:a16="http://schemas.microsoft.com/office/drawing/2014/main" val="4145763862"/>
                    </a:ext>
                  </a:extLst>
                </a:gridCol>
              </a:tblGrid>
              <a:tr h="626664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Region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MLO Group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Combined</a:t>
                      </a:r>
                      <a:r>
                        <a:rPr lang="en-AU" baseline="0" dirty="0" smtClean="0"/>
                        <a:t> r</a:t>
                      </a:r>
                      <a:r>
                        <a:rPr lang="en-AU" dirty="0" smtClean="0"/>
                        <a:t>egistered</a:t>
                      </a:r>
                      <a:r>
                        <a:rPr lang="en-AU" baseline="0" dirty="0" smtClean="0"/>
                        <a:t> capacity (MW)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10%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1.25%</a:t>
                      </a:r>
                      <a:endParaRPr lang="en-A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5426711"/>
                  </a:ext>
                </a:extLst>
              </a:tr>
              <a:tr h="298412"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Vic.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AGL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3020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302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898607"/>
                  </a:ext>
                </a:extLst>
              </a:tr>
              <a:tr h="298412">
                <a:tc>
                  <a:txBody>
                    <a:bodyPr/>
                    <a:lstStyle/>
                    <a:p>
                      <a:pPr algn="ctr"/>
                      <a:endParaRPr lang="en-A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EA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1541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154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19</a:t>
                      </a:r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04556"/>
                  </a:ext>
                </a:extLst>
              </a:tr>
              <a:tr h="298412">
                <a:tc>
                  <a:txBody>
                    <a:bodyPr/>
                    <a:lstStyle/>
                    <a:p>
                      <a:pPr algn="ctr"/>
                      <a:endParaRPr lang="en-A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Snowy Hydro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2114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211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26</a:t>
                      </a:r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902444"/>
                  </a:ext>
                </a:extLst>
              </a:tr>
              <a:tr h="164126">
                <a:tc>
                  <a:txBody>
                    <a:bodyPr/>
                    <a:lstStyle/>
                    <a:p>
                      <a:pPr algn="ctr"/>
                      <a:endParaRPr lang="en-A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869974"/>
                  </a:ext>
                </a:extLst>
              </a:tr>
              <a:tr h="298412"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SA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AGL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1310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131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16</a:t>
                      </a:r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840617"/>
                  </a:ext>
                </a:extLst>
              </a:tr>
              <a:tr h="298412"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Origin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489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111728"/>
                  </a:ext>
                </a:extLst>
              </a:tr>
              <a:tr h="298412"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err="1" smtClean="0"/>
                        <a:t>Engie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861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86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11</a:t>
                      </a:r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1970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A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112921"/>
                  </a:ext>
                </a:extLst>
              </a:tr>
              <a:tr h="298412"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NSW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AGL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4690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469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59</a:t>
                      </a:r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286671"/>
                  </a:ext>
                </a:extLst>
              </a:tr>
              <a:tr h="298412">
                <a:tc>
                  <a:txBody>
                    <a:bodyPr/>
                    <a:lstStyle/>
                    <a:p>
                      <a:pPr algn="ctr"/>
                      <a:endParaRPr lang="en-A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Origin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3784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378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47</a:t>
                      </a:r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769313"/>
                  </a:ext>
                </a:extLst>
              </a:tr>
              <a:tr h="298412">
                <a:tc>
                  <a:txBody>
                    <a:bodyPr/>
                    <a:lstStyle/>
                    <a:p>
                      <a:pPr algn="ctr"/>
                      <a:endParaRPr lang="en-A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Snowy Hydro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2970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297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37</a:t>
                      </a:r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674769"/>
                  </a:ext>
                </a:extLst>
              </a:tr>
              <a:tr h="233496">
                <a:tc>
                  <a:txBody>
                    <a:bodyPr/>
                    <a:lstStyle/>
                    <a:p>
                      <a:pPr algn="ctr"/>
                      <a:endParaRPr lang="en-AU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33919"/>
                  </a:ext>
                </a:extLst>
              </a:tr>
              <a:tr h="298412"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QLD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CS Energy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4044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404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51</a:t>
                      </a:r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594207"/>
                  </a:ext>
                </a:extLst>
              </a:tr>
              <a:tr h="298412">
                <a:tc>
                  <a:txBody>
                    <a:bodyPr/>
                    <a:lstStyle/>
                    <a:p>
                      <a:pPr algn="ctr"/>
                      <a:endParaRPr lang="en-A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Stanwell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3862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386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48</a:t>
                      </a:r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852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07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What's changed - Target trading sessions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194424733"/>
              </p:ext>
            </p:extLst>
          </p:nvPr>
        </p:nvGraphicFramePr>
        <p:xfrm>
          <a:off x="468313" y="1557338"/>
          <a:ext cx="8207375" cy="4535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66918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What’s changed – Bid offer spread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2" y="1268760"/>
            <a:ext cx="8208143" cy="2160240"/>
          </a:xfrm>
        </p:spPr>
        <p:txBody>
          <a:bodyPr/>
          <a:lstStyle/>
          <a:p>
            <a:r>
              <a:rPr lang="en-AU" dirty="0" smtClean="0"/>
              <a:t>Queensland, New South Wales and Victoria:</a:t>
            </a:r>
          </a:p>
          <a:p>
            <a:pPr lvl="1"/>
            <a:r>
              <a:rPr lang="en-AU" dirty="0" smtClean="0"/>
              <a:t>Increased to 5% (from 3%)</a:t>
            </a:r>
          </a:p>
          <a:p>
            <a:r>
              <a:rPr lang="en-AU" dirty="0" smtClean="0"/>
              <a:t>South Australia:</a:t>
            </a:r>
          </a:p>
          <a:p>
            <a:pPr lvl="1"/>
            <a:r>
              <a:rPr lang="en-AU" dirty="0" smtClean="0"/>
              <a:t>Increased to 7% (from 5%)</a:t>
            </a:r>
          </a:p>
        </p:txBody>
      </p:sp>
    </p:spTree>
    <p:extLst>
      <p:ext uri="{BB962C8B-B14F-4D97-AF65-F5344CB8AC3E}">
        <p14:creationId xmlns:p14="http://schemas.microsoft.com/office/powerpoint/2010/main" val="1902037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888" y="282638"/>
            <a:ext cx="8208912" cy="868958"/>
          </a:xfrm>
        </p:spPr>
        <p:txBody>
          <a:bodyPr/>
          <a:lstStyle/>
          <a:p>
            <a:r>
              <a:rPr lang="en-AU" dirty="0" smtClean="0"/>
              <a:t>Volume limits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3384" y="1022476"/>
            <a:ext cx="4040188" cy="639762"/>
          </a:xfrm>
        </p:spPr>
        <p:txBody>
          <a:bodyPr/>
          <a:lstStyle/>
          <a:p>
            <a:r>
              <a:rPr lang="en-AU" u="sng" dirty="0" smtClean="0"/>
              <a:t>Draft Rules</a:t>
            </a:r>
            <a:r>
              <a:rPr lang="en-AU" dirty="0" smtClean="0"/>
              <a:t>		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88" y="1643939"/>
            <a:ext cx="8075240" cy="1734913"/>
          </a:xfrm>
        </p:spPr>
        <p:txBody>
          <a:bodyPr>
            <a:normAutofit fontScale="92500" lnSpcReduction="10000"/>
          </a:bodyPr>
          <a:lstStyle/>
          <a:p>
            <a:r>
              <a:rPr lang="en-AU" dirty="0" smtClean="0"/>
              <a:t>Met liquidity obligation if:</a:t>
            </a:r>
          </a:p>
          <a:p>
            <a:pPr lvl="1"/>
            <a:r>
              <a:rPr lang="en-AU" dirty="0"/>
              <a:t>In a quarter, aggregate MLO group transactions exceeds 1.25% of MLO groups trading group capacity</a:t>
            </a:r>
          </a:p>
          <a:p>
            <a:pPr lvl="1"/>
            <a:r>
              <a:rPr lang="en-AU" dirty="0" smtClean="0"/>
              <a:t>In a liquidity period - Aggregate MLO group transactions exceeds 10% of MLO groups trading group capacity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733" y="3304224"/>
            <a:ext cx="4041775" cy="639762"/>
          </a:xfrm>
        </p:spPr>
        <p:txBody>
          <a:bodyPr/>
          <a:lstStyle/>
          <a:p>
            <a:r>
              <a:rPr lang="en-AU" u="sng" dirty="0" smtClean="0"/>
              <a:t>Final Draft Rules</a:t>
            </a:r>
            <a:endParaRPr lang="en-AU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3384" y="3957306"/>
            <a:ext cx="8176791" cy="2207998"/>
          </a:xfrm>
        </p:spPr>
        <p:txBody>
          <a:bodyPr>
            <a:normAutofit fontScale="77500" lnSpcReduction="20000"/>
          </a:bodyPr>
          <a:lstStyle/>
          <a:p>
            <a:r>
              <a:rPr lang="en-AU" dirty="0" smtClean="0"/>
              <a:t>Draft rules (as above), with an addition of:</a:t>
            </a:r>
          </a:p>
          <a:p>
            <a:r>
              <a:rPr lang="en-AU" dirty="0" smtClean="0"/>
              <a:t>Defined Aggregate MLO group transactions as a net sold position:</a:t>
            </a:r>
          </a:p>
          <a:p>
            <a:pPr lvl="1"/>
            <a:r>
              <a:rPr lang="en-AU" dirty="0" smtClean="0"/>
              <a:t>MLO group’s aggregate quantity of qualifying MLO transactions, less</a:t>
            </a:r>
          </a:p>
          <a:p>
            <a:pPr lvl="1"/>
            <a:r>
              <a:rPr lang="en-AU" dirty="0" smtClean="0"/>
              <a:t>Total volume (MW) of MLO products purchased</a:t>
            </a:r>
          </a:p>
          <a:p>
            <a:r>
              <a:rPr lang="en-AU" dirty="0" smtClean="0"/>
              <a:t>Specified that qualifying MLO group transactions is limited to a maximum of 5 MW (2 MW in SA) per trading period and 1.25% in a quarter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5338498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AER Colour theme">
      <a:dk1>
        <a:srgbClr val="076A92"/>
      </a:dk1>
      <a:lt1>
        <a:sysClr val="window" lastClr="FFFFFF"/>
      </a:lt1>
      <a:dk2>
        <a:srgbClr val="70635A"/>
      </a:dk2>
      <a:lt2>
        <a:srgbClr val="FFFFFF"/>
      </a:lt2>
      <a:accent1>
        <a:srgbClr val="2F002F"/>
      </a:accent1>
      <a:accent2>
        <a:srgbClr val="C14E00"/>
      </a:accent2>
      <a:accent3>
        <a:srgbClr val="002060"/>
      </a:accent3>
      <a:accent4>
        <a:srgbClr val="C00000"/>
      </a:accent4>
      <a:accent5>
        <a:srgbClr val="000000"/>
      </a:accent5>
      <a:accent6>
        <a:srgbClr val="70303C"/>
      </a:accent6>
      <a:hlink>
        <a:srgbClr val="0000FF"/>
      </a:hlink>
      <a:folHlink>
        <a:srgbClr val="800080"/>
      </a:folHlink>
    </a:clrScheme>
    <a:fontScheme name="ACCC">
      <a:majorFont>
        <a:latin typeface="Palatino Linotyp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813</Words>
  <Application>Microsoft Office PowerPoint</Application>
  <PresentationFormat>On-screen Show (4:3)</PresentationFormat>
  <Paragraphs>203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Palatino Linotype</vt:lpstr>
      <vt:lpstr>blank</vt:lpstr>
      <vt:lpstr>Interim Market Liquidity Obligation Guideline</vt:lpstr>
      <vt:lpstr>Agenda</vt:lpstr>
      <vt:lpstr>RRO – Guideline timetable</vt:lpstr>
      <vt:lpstr>Interim Market Liquidity Obligation Guideline</vt:lpstr>
      <vt:lpstr>Rules – What’s changed?</vt:lpstr>
      <vt:lpstr>Deeming of MLO generators</vt:lpstr>
      <vt:lpstr>What's changed - Target trading sessions</vt:lpstr>
      <vt:lpstr>What’s changed – Bid offer spread</vt:lpstr>
      <vt:lpstr>Volume limits</vt:lpstr>
      <vt:lpstr>Stakeholder feedback on Interim MLO Guideline</vt:lpstr>
      <vt:lpstr>Submissions - MLO products</vt:lpstr>
      <vt:lpstr>Submissions - MLO exchange</vt:lpstr>
      <vt:lpstr>Submissions - Bid-Offer-spread</vt:lpstr>
      <vt:lpstr>Submissions - Exemptions</vt:lpstr>
      <vt:lpstr>Performing a liquidity obligation – volume limits</vt:lpstr>
      <vt:lpstr>Performing a liquidity obligation – volume limits</vt:lpstr>
      <vt:lpstr>Compliance with the MLO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2018-10-31T02:25:01Z</dcterms:created>
  <dcterms:modified xsi:type="dcterms:W3CDTF">2019-06-17T01:52:33Z</dcterms:modified>
</cp:coreProperties>
</file>