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86" r:id="rId3"/>
    <p:sldId id="401" r:id="rId4"/>
    <p:sldId id="399" r:id="rId5"/>
    <p:sldId id="411" r:id="rId6"/>
    <p:sldId id="387" r:id="rId7"/>
    <p:sldId id="395" r:id="rId8"/>
    <p:sldId id="414" r:id="rId9"/>
    <p:sldId id="423" r:id="rId10"/>
    <p:sldId id="404" r:id="rId11"/>
    <p:sldId id="383" r:id="rId12"/>
    <p:sldId id="420" r:id="rId13"/>
    <p:sldId id="418" r:id="rId14"/>
    <p:sldId id="409" r:id="rId15"/>
    <p:sldId id="391" r:id="rId16"/>
    <p:sldId id="416" r:id="rId17"/>
    <p:sldId id="417" r:id="rId18"/>
    <p:sldId id="415" r:id="rId19"/>
    <p:sldId id="421" r:id="rId20"/>
    <p:sldId id="410" r:id="rId21"/>
    <p:sldId id="393" r:id="rId22"/>
    <p:sldId id="412" r:id="rId23"/>
    <p:sldId id="408" r:id="rId24"/>
    <p:sldId id="422" r:id="rId25"/>
    <p:sldId id="407" r:id="rId26"/>
    <p:sldId id="405" r:id="rId27"/>
    <p:sldId id="419" r:id="rId28"/>
    <p:sldId id="402" r:id="rId29"/>
    <p:sldId id="403" r:id="rId30"/>
  </p:sldIdLst>
  <p:sldSz cx="9144000" cy="6858000" type="screen4x3"/>
  <p:notesSz cx="6669088" cy="97536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00"/>
    <a:srgbClr val="4D4D4D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2793" autoAdjust="0"/>
  </p:normalViewPr>
  <p:slideViewPr>
    <p:cSldViewPr snapToGrid="0">
      <p:cViewPr>
        <p:scale>
          <a:sx n="75" d="100"/>
          <a:sy n="75" d="100"/>
        </p:scale>
        <p:origin x="-2664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642" y="504"/>
      </p:cViewPr>
      <p:guideLst>
        <p:guide orient="horz" pos="3072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37" tIns="44719" rIns="89437" bIns="44719" numCol="1" anchor="t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endParaRPr lang="en-AU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37" tIns="44719" rIns="89437" bIns="44719" numCol="1" anchor="t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endParaRPr lang="en-AU"/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37" tIns="44719" rIns="89437" bIns="44719" numCol="1" anchor="b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endParaRPr lang="en-AU"/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37" tIns="44719" rIns="89437" bIns="44719" numCol="1" anchor="b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fld id="{885AE594-62F8-4439-A335-1C7D7AFE6D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9" tIns="44715" rIns="89429" bIns="44715" numCol="1" anchor="t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endParaRPr lang="en-A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9" tIns="44715" rIns="89429" bIns="44715" numCol="1" anchor="t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endParaRPr lang="en-AU"/>
          </a:p>
        </p:txBody>
      </p:sp>
      <p:sp>
        <p:nvSpPr>
          <p:cNvPr id="839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32325"/>
            <a:ext cx="533558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9" tIns="44715" rIns="89429" bIns="44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9" tIns="44715" rIns="89429" bIns="44715" numCol="1" anchor="b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endParaRPr lang="en-AU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9" tIns="44715" rIns="89429" bIns="44715" numCol="1" anchor="b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fld id="{4C203A19-A097-4633-BF84-A70B22ADD786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E20CC-2B73-4127-ADC0-18B072458C60}" type="slidenum">
              <a:rPr lang="en-AU"/>
              <a:pPr/>
              <a:t>1</a:t>
            </a:fld>
            <a:endParaRPr lang="en-AU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A8193-44C3-4432-9427-EF14FF18FAD2}" type="slidenum">
              <a:rPr lang="en-AU"/>
              <a:pPr/>
              <a:t>28</a:t>
            </a:fld>
            <a:endParaRPr lang="en-AU"/>
          </a:p>
        </p:txBody>
      </p:sp>
      <p:sp>
        <p:nvSpPr>
          <p:cNvPr id="864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D4A44-AAB2-4D9D-BBB2-A72434B3EEDD}" type="slidenum">
              <a:rPr lang="en-AU"/>
              <a:pPr/>
              <a:t>29</a:t>
            </a:fld>
            <a:endParaRPr lang="en-AU"/>
          </a:p>
        </p:txBody>
      </p:sp>
      <p:sp>
        <p:nvSpPr>
          <p:cNvPr id="866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36AEA-4A2D-43AD-9D1A-C9F2FB8FF136}" type="slidenum">
              <a:rPr lang="en-AU"/>
              <a:pPr/>
              <a:t>2</a:t>
            </a:fld>
            <a:endParaRPr lang="en-AU"/>
          </a:p>
        </p:txBody>
      </p:sp>
      <p:sp>
        <p:nvSpPr>
          <p:cNvPr id="839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366F9-9D73-4964-AFD2-C94EC74FC107}" type="slidenum">
              <a:rPr lang="en-AU"/>
              <a:pPr/>
              <a:t>3</a:t>
            </a:fld>
            <a:endParaRPr lang="en-AU"/>
          </a:p>
        </p:txBody>
      </p:sp>
      <p:sp>
        <p:nvSpPr>
          <p:cNvPr id="862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E2615-A19F-4692-A075-C18FD3D574DD}" type="slidenum">
              <a:rPr lang="en-AU"/>
              <a:pPr/>
              <a:t>4</a:t>
            </a:fld>
            <a:endParaRPr lang="en-AU"/>
          </a:p>
        </p:txBody>
      </p:sp>
      <p:sp>
        <p:nvSpPr>
          <p:cNvPr id="858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6AF8A-204B-44E4-A246-315C8EBA6776}" type="slidenum">
              <a:rPr lang="en-AU"/>
              <a:pPr/>
              <a:t>6</a:t>
            </a:fld>
            <a:endParaRPr lang="en-AU"/>
          </a:p>
        </p:txBody>
      </p:sp>
      <p:sp>
        <p:nvSpPr>
          <p:cNvPr id="841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260D4-EA77-4CEC-A7C3-5595503A935B}" type="slidenum">
              <a:rPr lang="en-AU"/>
              <a:pPr/>
              <a:t>7</a:t>
            </a:fld>
            <a:endParaRPr lang="en-AU"/>
          </a:p>
        </p:txBody>
      </p:sp>
      <p:sp>
        <p:nvSpPr>
          <p:cNvPr id="882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82FE4-06B6-42DA-AD8E-46C3576607DB}" type="slidenum">
              <a:rPr lang="en-AU"/>
              <a:pPr/>
              <a:t>11</a:t>
            </a:fld>
            <a:endParaRPr lang="en-AU"/>
          </a:p>
        </p:txBody>
      </p:sp>
      <p:sp>
        <p:nvSpPr>
          <p:cNvPr id="867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C07A6-4BD2-46DD-A7B7-71F22E3BBE9D}" type="slidenum">
              <a:rPr lang="en-AU"/>
              <a:pPr/>
              <a:t>19</a:t>
            </a:fld>
            <a:endParaRPr lang="en-AU"/>
          </a:p>
        </p:txBody>
      </p:sp>
      <p:sp>
        <p:nvSpPr>
          <p:cNvPr id="908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2011-12 relatively low due to negative assets at start of reg period being fully depreciated.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BA987-EB5E-45BC-B381-4F36899D07BD}" type="slidenum">
              <a:rPr lang="en-AU"/>
              <a:pPr/>
              <a:t>22</a:t>
            </a:fld>
            <a:endParaRPr lang="en-AU"/>
          </a:p>
        </p:txBody>
      </p:sp>
      <p:sp>
        <p:nvSpPr>
          <p:cNvPr id="896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Data based on RIN info.  The % breakdown for the next AA period based on Envestra’s proposal.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4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QLDSAgas@aer.gov.a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157163"/>
            <a:ext cx="9702801" cy="725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2268538" y="981075"/>
            <a:ext cx="5018087" cy="1236663"/>
            <a:chOff x="899" y="1661"/>
            <a:chExt cx="3977" cy="98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" y="1684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" y="1661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997200"/>
            <a:ext cx="8640763" cy="3270250"/>
          </a:xfrm>
        </p:spPr>
        <p:txBody>
          <a:bodyPr/>
          <a:lstStyle/>
          <a:p>
            <a:r>
              <a:rPr lang="en-AU" sz="2800" b="1"/>
              <a:t/>
            </a:r>
            <a:br>
              <a:rPr lang="en-AU" sz="2800" b="1"/>
            </a:br>
            <a:r>
              <a:rPr lang="en-AU" sz="2800" b="1"/>
              <a:t>Draft decision</a:t>
            </a:r>
            <a:br>
              <a:rPr lang="en-AU" sz="2800" b="1"/>
            </a:br>
            <a:r>
              <a:rPr lang="en-AU" sz="2000" b="1"/>
              <a:t>2011-16 Access Arrangements for </a:t>
            </a:r>
            <a:br>
              <a:rPr lang="en-AU" sz="2000" b="1"/>
            </a:br>
            <a:r>
              <a:rPr lang="en-AU" sz="2000" b="1"/>
              <a:t>Envestra (SA) </a:t>
            </a:r>
            <a:br>
              <a:rPr lang="en-AU" sz="2000" b="1"/>
            </a:br>
            <a:r>
              <a:rPr lang="en-AU" sz="2000" b="1"/>
              <a:t/>
            </a:r>
            <a:br>
              <a:rPr lang="en-AU" sz="2000" b="1"/>
            </a:br>
            <a:r>
              <a:rPr lang="en-AU" sz="2000" b="1"/>
              <a:t>Andrew Reeves</a:t>
            </a:r>
            <a:br>
              <a:rPr lang="en-AU" sz="2000" b="1"/>
            </a:br>
            <a:r>
              <a:rPr lang="en-AU" sz="2000" b="1"/>
              <a:t>Chairman, AER</a:t>
            </a:r>
            <a:br>
              <a:rPr lang="en-AU" sz="2000" b="1"/>
            </a:br>
            <a:r>
              <a:rPr lang="en-AU" sz="2000" b="1"/>
              <a:t/>
            </a:r>
            <a:br>
              <a:rPr lang="en-AU" sz="2000" b="1"/>
            </a:br>
            <a:r>
              <a:rPr lang="en-AU" sz="2000" b="1"/>
              <a:t>2 March 2011</a:t>
            </a:r>
            <a:br>
              <a:rPr lang="en-AU" sz="2000" b="1"/>
            </a:br>
            <a:r>
              <a:rPr lang="en-AU" sz="2000" b="1"/>
              <a:t>Public forum</a:t>
            </a:r>
            <a:r>
              <a:rPr lang="en-AU" sz="2800" b="1"/>
              <a:t/>
            </a:r>
            <a:br>
              <a:rPr lang="en-AU" sz="2800" b="1"/>
            </a:br>
            <a:endParaRPr lang="en-A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Cost of capital (WACC)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solidFill>
                  <a:schemeClr val="tx1"/>
                </a:solidFill>
              </a:rPr>
              <a:t>The nominal cost of capital has increased significantly (see following table)</a:t>
            </a:r>
          </a:p>
          <a:p>
            <a:r>
              <a:rPr lang="en-AU">
                <a:solidFill>
                  <a:schemeClr val="tx1"/>
                </a:solidFill>
              </a:rPr>
              <a:t>Debt risk premium, more than tripled since the earlier AA period.</a:t>
            </a:r>
          </a:p>
          <a:p>
            <a:r>
              <a:rPr lang="en-AU">
                <a:solidFill>
                  <a:schemeClr val="tx1"/>
                </a:solidFill>
              </a:rPr>
              <a:t>The cost of equity has decreased, due mostly to a reduction in the equity beta.</a:t>
            </a:r>
          </a:p>
          <a:p>
            <a:r>
              <a:rPr lang="en-AU">
                <a:solidFill>
                  <a:schemeClr val="tx1"/>
                </a:solidFill>
              </a:rPr>
              <a:t>The AER has set the market risk premium to its pre-GFC level of 6%.</a:t>
            </a:r>
          </a:p>
          <a:p>
            <a:pPr>
              <a:buFontTx/>
              <a:buNone/>
            </a:pPr>
            <a:endParaRPr lang="en-AU"/>
          </a:p>
          <a:p>
            <a:endParaRPr lang="en-AU" sz="3600"/>
          </a:p>
        </p:txBody>
      </p:sp>
      <p:sp>
        <p:nvSpPr>
          <p:cNvPr id="868357" name="Text Box 5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WACC parameters</a:t>
            </a:r>
          </a:p>
        </p:txBody>
      </p:sp>
      <p:sp>
        <p:nvSpPr>
          <p:cNvPr id="828729" name="Text Box 313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11</a:t>
            </a:r>
          </a:p>
        </p:txBody>
      </p:sp>
      <p:graphicFrame>
        <p:nvGraphicFramePr>
          <p:cNvPr id="828861" name="Group 445"/>
          <p:cNvGraphicFramePr>
            <a:graphicFrameLocks noGrp="1"/>
          </p:cNvGraphicFramePr>
          <p:nvPr>
            <p:ph idx="1"/>
          </p:nvPr>
        </p:nvGraphicFramePr>
        <p:xfrm>
          <a:off x="241300" y="1282700"/>
          <a:ext cx="8661400" cy="5013325"/>
        </p:xfrm>
        <a:graphic>
          <a:graphicData uri="http://schemas.openxmlformats.org/drawingml/2006/table">
            <a:tbl>
              <a:tblPr/>
              <a:tblGrid>
                <a:gridCol w="2633663"/>
                <a:gridCol w="2001837"/>
                <a:gridCol w="2065338"/>
                <a:gridCol w="1960562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Parameters (%)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Earlier AA period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Envestra proposal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AER draft decision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Nominal risk free rate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5.8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5.7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Inflation forecast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 of equity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10.5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Equity beta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0.8-1.0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0.8-1.1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Market risk premium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6.5-8.0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 of debt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6.9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8.7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9.6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Debt risk premium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Gearing (Debt/Equity)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Nominal cost of capital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8.6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10.6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/>
              <a:t>Revenues under different WACCs </a:t>
            </a:r>
          </a:p>
        </p:txBody>
      </p:sp>
      <p:sp>
        <p:nvSpPr>
          <p:cNvPr id="905221" name="Text Box 5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12</a:t>
            </a:r>
          </a:p>
        </p:txBody>
      </p:sp>
      <p:graphicFrame>
        <p:nvGraphicFramePr>
          <p:cNvPr id="905222" name="Object 6"/>
          <p:cNvGraphicFramePr>
            <a:graphicFrameLocks noChangeAspect="1"/>
          </p:cNvGraphicFramePr>
          <p:nvPr>
            <p:ph idx="1"/>
          </p:nvPr>
        </p:nvGraphicFramePr>
        <p:xfrm>
          <a:off x="203200" y="1212850"/>
          <a:ext cx="8666163" cy="5016500"/>
        </p:xfrm>
        <a:graphic>
          <a:graphicData uri="http://schemas.openxmlformats.org/presentationml/2006/ole">
            <p:oleObj spid="_x0000_s905222" name="Chart" r:id="rId3" imgW="5838717" imgH="328612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/>
              <a:t>Regulatory asset base</a:t>
            </a:r>
          </a:p>
        </p:txBody>
      </p:sp>
      <p:pic>
        <p:nvPicPr>
          <p:cNvPr id="9021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230313"/>
            <a:ext cx="83375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2155" name="Text Box 11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Capital expenditure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76375"/>
            <a:ext cx="8372475" cy="46497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800">
                <a:solidFill>
                  <a:schemeClr val="tx1"/>
                </a:solidFill>
              </a:rPr>
              <a:t>Envestra proposed a 157% real increase in capex compare to the earlier AA period. </a:t>
            </a:r>
          </a:p>
          <a:p>
            <a:pPr>
              <a:lnSpc>
                <a:spcPct val="80000"/>
              </a:lnSpc>
            </a:pPr>
            <a:r>
              <a:rPr lang="en-AU" sz="2800">
                <a:solidFill>
                  <a:schemeClr val="tx1"/>
                </a:solidFill>
              </a:rPr>
              <a:t>The largest component of Envestra’s forecast capex was for mains replacement. </a:t>
            </a:r>
          </a:p>
          <a:p>
            <a:pPr>
              <a:lnSpc>
                <a:spcPct val="80000"/>
              </a:lnSpc>
            </a:pPr>
            <a:r>
              <a:rPr lang="en-AU" sz="2800">
                <a:solidFill>
                  <a:schemeClr val="tx1"/>
                </a:solidFill>
              </a:rPr>
              <a:t>The AER accepted most of the forecast capex. Adjustments for:</a:t>
            </a:r>
          </a:p>
          <a:p>
            <a:pPr lvl="1">
              <a:lnSpc>
                <a:spcPct val="80000"/>
              </a:lnSpc>
            </a:pPr>
            <a:r>
              <a:rPr lang="en-AU" sz="2400">
                <a:solidFill>
                  <a:schemeClr val="tx1"/>
                </a:solidFill>
              </a:rPr>
              <a:t>contingency allowances </a:t>
            </a:r>
          </a:p>
          <a:p>
            <a:pPr lvl="1">
              <a:lnSpc>
                <a:spcPct val="80000"/>
              </a:lnSpc>
            </a:pPr>
            <a:r>
              <a:rPr lang="en-AU" sz="2400">
                <a:solidFill>
                  <a:schemeClr val="tx1"/>
                </a:solidFill>
              </a:rPr>
              <a:t>overheads and </a:t>
            </a:r>
          </a:p>
          <a:p>
            <a:pPr lvl="1">
              <a:lnSpc>
                <a:spcPct val="80000"/>
              </a:lnSpc>
            </a:pPr>
            <a:r>
              <a:rPr lang="en-AU" sz="2400">
                <a:solidFill>
                  <a:schemeClr val="tx1"/>
                </a:solidFill>
              </a:rPr>
              <a:t>real cost escalators. </a:t>
            </a:r>
          </a:p>
          <a:p>
            <a:pPr>
              <a:lnSpc>
                <a:spcPct val="80000"/>
              </a:lnSpc>
            </a:pPr>
            <a:r>
              <a:rPr lang="en-AU" sz="2800">
                <a:solidFill>
                  <a:schemeClr val="tx1"/>
                </a:solidFill>
              </a:rPr>
              <a:t>In addition, forecast capex for a number of specific projects has not been adequately justified. </a:t>
            </a:r>
          </a:p>
        </p:txBody>
      </p:sp>
      <p:sp>
        <p:nvSpPr>
          <p:cNvPr id="877572" name="Text Box 4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1"/>
              <a:t>Total capex</a:t>
            </a:r>
            <a:endParaRPr lang="en-AU" sz="3600"/>
          </a:p>
        </p:txBody>
      </p:sp>
      <p:pic>
        <p:nvPicPr>
          <p:cNvPr id="846856" name="Picture 8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31913"/>
            <a:ext cx="9144000" cy="4905375"/>
          </a:xfrm>
          <a:noFill/>
          <a:ln/>
        </p:spPr>
      </p:pic>
      <p:sp>
        <p:nvSpPr>
          <p:cNvPr id="846857" name="Text Box 9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/>
              <a:t>Capex by purpose</a:t>
            </a:r>
          </a:p>
        </p:txBody>
      </p:sp>
      <p:pic>
        <p:nvPicPr>
          <p:cNvPr id="9001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5263" y="1244600"/>
            <a:ext cx="8647112" cy="5019675"/>
          </a:xfrm>
          <a:noFill/>
          <a:ln/>
        </p:spPr>
      </p:pic>
      <p:sp>
        <p:nvSpPr>
          <p:cNvPr id="900101" name="Text Box 5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/>
              <a:t>Mains replacement capex</a:t>
            </a:r>
          </a:p>
        </p:txBody>
      </p:sp>
      <p:pic>
        <p:nvPicPr>
          <p:cNvPr id="9011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6625"/>
            <a:ext cx="9144000" cy="5538788"/>
          </a:xfrm>
          <a:prstGeom prst="rect">
            <a:avLst/>
          </a:prstGeom>
          <a:noFill/>
        </p:spPr>
      </p:pic>
      <p:sp>
        <p:nvSpPr>
          <p:cNvPr id="901130" name="Text Box 10"/>
          <p:cNvSpPr txBox="1">
            <a:spLocks noChangeArrowheads="1"/>
          </p:cNvSpPr>
          <p:nvPr/>
        </p:nvSpPr>
        <p:spPr bwMode="auto">
          <a:xfrm>
            <a:off x="4267200" y="63500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Return of capital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9400"/>
            <a:ext cx="8229600" cy="4805363"/>
          </a:xfrm>
        </p:spPr>
        <p:txBody>
          <a:bodyPr/>
          <a:lstStyle/>
          <a:p>
            <a:r>
              <a:rPr lang="en-AU">
                <a:solidFill>
                  <a:schemeClr val="tx1"/>
                </a:solidFill>
              </a:rPr>
              <a:t>Envestra proposed shorter asset lives than had been used previously.</a:t>
            </a:r>
          </a:p>
          <a:p>
            <a:r>
              <a:rPr lang="en-AU">
                <a:solidFill>
                  <a:schemeClr val="tx1"/>
                </a:solidFill>
              </a:rPr>
              <a:t>The AER has accepted these asset lives</a:t>
            </a:r>
          </a:p>
          <a:p>
            <a:pPr lvl="1"/>
            <a:r>
              <a:rPr lang="en-AU">
                <a:solidFill>
                  <a:schemeClr val="tx1"/>
                </a:solidFill>
              </a:rPr>
              <a:t>increased the rate of depreciation.</a:t>
            </a:r>
          </a:p>
          <a:p>
            <a:r>
              <a:rPr lang="en-AU">
                <a:solidFill>
                  <a:schemeClr val="tx1"/>
                </a:solidFill>
              </a:rPr>
              <a:t>Return of capital has increased significantly.</a:t>
            </a:r>
          </a:p>
          <a:p>
            <a:r>
              <a:rPr lang="en-AU">
                <a:solidFill>
                  <a:schemeClr val="tx1"/>
                </a:solidFill>
              </a:rPr>
              <a:t>The following graph shows the trend in regulatory depreciation.</a:t>
            </a:r>
          </a:p>
        </p:txBody>
      </p:sp>
      <p:sp>
        <p:nvSpPr>
          <p:cNvPr id="899076" name="Text Box 4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Regulatory depreciation</a:t>
            </a:r>
          </a:p>
        </p:txBody>
      </p:sp>
      <p:sp>
        <p:nvSpPr>
          <p:cNvPr id="906246" name="Text Box 6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19</a:t>
            </a:r>
          </a:p>
        </p:txBody>
      </p:sp>
      <p:graphicFrame>
        <p:nvGraphicFramePr>
          <p:cNvPr id="906248" name="Object 8"/>
          <p:cNvGraphicFramePr>
            <a:graphicFrameLocks noChangeAspect="1"/>
          </p:cNvGraphicFramePr>
          <p:nvPr>
            <p:ph idx="1"/>
          </p:nvPr>
        </p:nvGraphicFramePr>
        <p:xfrm>
          <a:off x="0" y="1273175"/>
          <a:ext cx="9144000" cy="4999038"/>
        </p:xfrm>
        <a:graphic>
          <a:graphicData uri="http://schemas.openxmlformats.org/presentationml/2006/ole">
            <p:oleObj spid="_x0000_s906248" name="Chart" r:id="rId4" imgW="4686304" imgH="256232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Housekeeping matters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80000"/>
              </a:spcAft>
            </a:pPr>
            <a:r>
              <a:rPr lang="en-AU">
                <a:solidFill>
                  <a:schemeClr val="tx1"/>
                </a:solidFill>
              </a:rPr>
              <a:t>Please sign the attendance sheet</a:t>
            </a:r>
          </a:p>
          <a:p>
            <a:pPr>
              <a:spcAft>
                <a:spcPct val="80000"/>
              </a:spcAft>
            </a:pPr>
            <a:r>
              <a:rPr lang="en-AU">
                <a:solidFill>
                  <a:schemeClr val="tx1"/>
                </a:solidFill>
              </a:rPr>
              <a:t>A record of this meeting will be made</a:t>
            </a:r>
          </a:p>
        </p:txBody>
      </p:sp>
      <p:sp>
        <p:nvSpPr>
          <p:cNvPr id="838660" name="Text Box 4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Operating expenditure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362075"/>
            <a:ext cx="8829675" cy="49450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400">
                <a:solidFill>
                  <a:schemeClr val="tx1"/>
                </a:solidFill>
              </a:rPr>
              <a:t>Envestra proposed a 20% real increase in opex compare to the earlier AA period, principally due to:</a:t>
            </a:r>
          </a:p>
          <a:p>
            <a:pPr lvl="1">
              <a:lnSpc>
                <a:spcPct val="90000"/>
              </a:lnSpc>
            </a:pPr>
            <a:r>
              <a:rPr lang="en-AU" sz="2000">
                <a:solidFill>
                  <a:schemeClr val="tx1"/>
                </a:solidFill>
              </a:rPr>
              <a:t>expenditures not undertaken in earlier AA period due to financial pressures</a:t>
            </a:r>
          </a:p>
          <a:p>
            <a:pPr lvl="1">
              <a:lnSpc>
                <a:spcPct val="90000"/>
              </a:lnSpc>
            </a:pPr>
            <a:r>
              <a:rPr lang="en-AU" sz="2000">
                <a:solidFill>
                  <a:schemeClr val="tx1"/>
                </a:solidFill>
              </a:rPr>
              <a:t>increased UAG costs, and </a:t>
            </a:r>
          </a:p>
          <a:p>
            <a:pPr lvl="1">
              <a:lnSpc>
                <a:spcPct val="90000"/>
              </a:lnSpc>
            </a:pPr>
            <a:r>
              <a:rPr lang="en-AU" sz="2000">
                <a:solidFill>
                  <a:schemeClr val="tx1"/>
                </a:solidFill>
              </a:rPr>
              <a:t>one off costs &amp; step changes compared to earlier AA period. </a:t>
            </a:r>
          </a:p>
          <a:p>
            <a:pPr>
              <a:lnSpc>
                <a:spcPct val="90000"/>
              </a:lnSpc>
            </a:pPr>
            <a:r>
              <a:rPr lang="en-AU" sz="2400">
                <a:solidFill>
                  <a:schemeClr val="tx1"/>
                </a:solidFill>
              </a:rPr>
              <a:t>The AER amendments, including:</a:t>
            </a:r>
          </a:p>
          <a:p>
            <a:pPr lvl="1">
              <a:lnSpc>
                <a:spcPct val="90000"/>
              </a:lnSpc>
            </a:pPr>
            <a:r>
              <a:rPr lang="en-AU" sz="2000">
                <a:solidFill>
                  <a:schemeClr val="tx1"/>
                </a:solidFill>
              </a:rPr>
              <a:t>input cost escalation</a:t>
            </a:r>
          </a:p>
          <a:p>
            <a:pPr lvl="1">
              <a:lnSpc>
                <a:spcPct val="90000"/>
              </a:lnSpc>
            </a:pPr>
            <a:r>
              <a:rPr lang="en-AU" sz="2000">
                <a:solidFill>
                  <a:schemeClr val="tx1"/>
                </a:solidFill>
              </a:rPr>
              <a:t>reductions in network development </a:t>
            </a:r>
          </a:p>
          <a:p>
            <a:pPr lvl="1">
              <a:lnSpc>
                <a:spcPct val="90000"/>
              </a:lnSpc>
            </a:pPr>
            <a:r>
              <a:rPr lang="en-AU" sz="2000">
                <a:solidFill>
                  <a:schemeClr val="tx1"/>
                </a:solidFill>
              </a:rPr>
              <a:t>reductions in UAG expenditure and </a:t>
            </a:r>
          </a:p>
          <a:p>
            <a:pPr lvl="1">
              <a:lnSpc>
                <a:spcPct val="90000"/>
              </a:lnSpc>
            </a:pPr>
            <a:r>
              <a:rPr lang="en-AU" sz="2000">
                <a:solidFill>
                  <a:schemeClr val="tx1"/>
                </a:solidFill>
              </a:rPr>
              <a:t>amendments to several of the proposed step changes.</a:t>
            </a:r>
          </a:p>
          <a:p>
            <a:pPr>
              <a:lnSpc>
                <a:spcPct val="90000"/>
              </a:lnSpc>
            </a:pPr>
            <a:r>
              <a:rPr lang="en-AU" sz="2400">
                <a:solidFill>
                  <a:schemeClr val="tx1"/>
                </a:solidFill>
              </a:rPr>
              <a:t>The AER’s draft decision results in a 9% real decrease in opex compared to the earlier AA period. </a:t>
            </a:r>
          </a:p>
          <a:p>
            <a:pPr>
              <a:lnSpc>
                <a:spcPct val="90000"/>
              </a:lnSpc>
            </a:pPr>
            <a:endParaRPr lang="en-AU" sz="2400">
              <a:solidFill>
                <a:schemeClr val="tx1"/>
              </a:solidFill>
            </a:endParaRPr>
          </a:p>
        </p:txBody>
      </p:sp>
      <p:sp>
        <p:nvSpPr>
          <p:cNvPr id="878596" name="Text Box 4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1"/>
              <a:t>Total opex</a:t>
            </a:r>
            <a:endParaRPr lang="en-AU" sz="3600"/>
          </a:p>
        </p:txBody>
      </p:sp>
      <p:pic>
        <p:nvPicPr>
          <p:cNvPr id="848902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22388"/>
            <a:ext cx="9144000" cy="4924425"/>
          </a:xfrm>
          <a:noFill/>
          <a:ln/>
        </p:spPr>
      </p:pic>
      <p:sp>
        <p:nvSpPr>
          <p:cNvPr id="848903" name="Text Box 7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/>
              <a:t>Opex by purpose</a:t>
            </a:r>
          </a:p>
        </p:txBody>
      </p:sp>
      <p:sp>
        <p:nvSpPr>
          <p:cNvPr id="880661" name="Text Box 21"/>
          <p:cNvSpPr txBox="1">
            <a:spLocks noChangeArrowheads="1"/>
          </p:cNvSpPr>
          <p:nvPr/>
        </p:nvSpPr>
        <p:spPr bwMode="auto">
          <a:xfrm>
            <a:off x="1428750" y="1666875"/>
            <a:ext cx="184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Earlier AA period</a:t>
            </a:r>
            <a:endParaRPr lang="en-AU" sz="1200"/>
          </a:p>
        </p:txBody>
      </p:sp>
      <p:sp>
        <p:nvSpPr>
          <p:cNvPr id="880662" name="Text Box 22"/>
          <p:cNvSpPr txBox="1">
            <a:spLocks noChangeArrowheads="1"/>
          </p:cNvSpPr>
          <p:nvPr/>
        </p:nvSpPr>
        <p:spPr bwMode="auto">
          <a:xfrm>
            <a:off x="5740400" y="1673225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Next AA period</a:t>
            </a:r>
          </a:p>
        </p:txBody>
      </p:sp>
      <p:sp>
        <p:nvSpPr>
          <p:cNvPr id="880663" name="Text Box 23"/>
          <p:cNvSpPr txBox="1">
            <a:spLocks noChangeArrowheads="1"/>
          </p:cNvSpPr>
          <p:nvPr/>
        </p:nvSpPr>
        <p:spPr bwMode="auto">
          <a:xfrm>
            <a:off x="1905000" y="1952625"/>
            <a:ext cx="1152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200"/>
              <a:t>(actual)</a:t>
            </a:r>
          </a:p>
        </p:txBody>
      </p:sp>
      <p:sp>
        <p:nvSpPr>
          <p:cNvPr id="880664" name="Text Box 24"/>
          <p:cNvSpPr txBox="1">
            <a:spLocks noChangeArrowheads="1"/>
          </p:cNvSpPr>
          <p:nvPr/>
        </p:nvSpPr>
        <p:spPr bwMode="auto">
          <a:xfrm>
            <a:off x="5978525" y="1949450"/>
            <a:ext cx="1152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200"/>
              <a:t>(as proposed)</a:t>
            </a:r>
          </a:p>
        </p:txBody>
      </p:sp>
      <p:sp>
        <p:nvSpPr>
          <p:cNvPr id="880673" name="Text Box 33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22</a:t>
            </a:r>
          </a:p>
        </p:txBody>
      </p:sp>
      <p:pic>
        <p:nvPicPr>
          <p:cNvPr id="880675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950" y="2041525"/>
            <a:ext cx="69850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7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22350" y="1965325"/>
            <a:ext cx="6604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700"/>
              <a:t>Demand forecasts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800">
                <a:solidFill>
                  <a:schemeClr val="tx1"/>
                </a:solidFill>
              </a:rPr>
              <a:t>For the most part, the proposed demand forecasts are reasonable.</a:t>
            </a:r>
          </a:p>
          <a:p>
            <a:r>
              <a:rPr lang="en-AU" sz="2800">
                <a:solidFill>
                  <a:schemeClr val="tx1"/>
                </a:solidFill>
              </a:rPr>
              <a:t>AER adjustments:</a:t>
            </a:r>
          </a:p>
          <a:p>
            <a:pPr lvl="1"/>
            <a:r>
              <a:rPr lang="en-AU" sz="2400">
                <a:solidFill>
                  <a:schemeClr val="tx1"/>
                </a:solidFill>
              </a:rPr>
              <a:t>average gas usage for residential customers</a:t>
            </a:r>
          </a:p>
          <a:p>
            <a:pPr lvl="1"/>
            <a:r>
              <a:rPr lang="en-AU" sz="2400">
                <a:solidFill>
                  <a:schemeClr val="tx1"/>
                </a:solidFill>
              </a:rPr>
              <a:t>economic outlook used for business demand forecasts was overly pessimistic. </a:t>
            </a:r>
          </a:p>
          <a:p>
            <a:r>
              <a:rPr lang="en-AU" sz="2800">
                <a:solidFill>
                  <a:schemeClr val="tx1"/>
                </a:solidFill>
              </a:rPr>
              <a:t>The AER revised upward the demand forecasts based on historic trends and SA state treasury forecasts on the SA economy.</a:t>
            </a:r>
          </a:p>
        </p:txBody>
      </p:sp>
      <p:sp>
        <p:nvSpPr>
          <p:cNvPr id="875524" name="Text Box 4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/>
              <a:t>Residential customer numbers forecast</a:t>
            </a:r>
          </a:p>
        </p:txBody>
      </p:sp>
      <p:graphicFrame>
        <p:nvGraphicFramePr>
          <p:cNvPr id="912388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298575"/>
          <a:ext cx="8953500" cy="4921250"/>
        </p:xfrm>
        <a:graphic>
          <a:graphicData uri="http://schemas.openxmlformats.org/presentationml/2006/ole">
            <p:oleObj spid="_x0000_s912388" name="Chart" r:id="rId3" imgW="8229600" imgH="4524412" progId="MSGraph.Chart.8">
              <p:embed followColorScheme="full"/>
            </p:oleObj>
          </a:graphicData>
        </a:graphic>
      </p:graphicFrame>
      <p:sp>
        <p:nvSpPr>
          <p:cNvPr id="912390" name="Text Box 6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300"/>
              <a:t>Residential average consumption  forecast</a:t>
            </a:r>
          </a:p>
        </p:txBody>
      </p:sp>
      <p:graphicFrame>
        <p:nvGraphicFramePr>
          <p:cNvPr id="87347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206500"/>
          <a:ext cx="8875713" cy="5083175"/>
        </p:xfrm>
        <a:graphic>
          <a:graphicData uri="http://schemas.openxmlformats.org/presentationml/2006/ole">
            <p:oleObj spid="_x0000_s873476" name="Chart" r:id="rId3" imgW="8229600" imgH="4524412" progId="MSGraph.Chart.8">
              <p:embed followColorScheme="full"/>
            </p:oleObj>
          </a:graphicData>
        </a:graphic>
      </p:graphicFrame>
      <p:sp>
        <p:nvSpPr>
          <p:cNvPr id="873479" name="Text Box 7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500"/>
              <a:t>Volume customer consumption forecast</a:t>
            </a:r>
          </a:p>
        </p:txBody>
      </p:sp>
      <p:graphicFrame>
        <p:nvGraphicFramePr>
          <p:cNvPr id="869383" name="Object 7"/>
          <p:cNvGraphicFramePr>
            <a:graphicFrameLocks noChangeAspect="1"/>
          </p:cNvGraphicFramePr>
          <p:nvPr>
            <p:ph idx="1"/>
          </p:nvPr>
        </p:nvGraphicFramePr>
        <p:xfrm>
          <a:off x="0" y="1349375"/>
          <a:ext cx="8686800" cy="4775200"/>
        </p:xfrm>
        <a:graphic>
          <a:graphicData uri="http://schemas.openxmlformats.org/presentationml/2006/ole">
            <p:oleObj spid="_x0000_s869383" name="Chart" r:id="rId3" imgW="8229600" imgH="4524412" progId="MSGraph.Chart.8">
              <p:embed followColorScheme="full"/>
            </p:oleObj>
          </a:graphicData>
        </a:graphic>
      </p:graphicFrame>
      <p:sp>
        <p:nvSpPr>
          <p:cNvPr id="869384" name="Text Box 8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/>
              <a:t>Terms and conditions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solidFill>
                  <a:schemeClr val="tx1"/>
                </a:solidFill>
              </a:rPr>
              <a:t>Submissions:</a:t>
            </a:r>
          </a:p>
          <a:p>
            <a:pPr lvl="1"/>
            <a:r>
              <a:rPr lang="en-AU">
                <a:solidFill>
                  <a:schemeClr val="tx1"/>
                </a:solidFill>
              </a:rPr>
              <a:t>overall terms and conditions were weighted too much in favour of Envestra.</a:t>
            </a:r>
          </a:p>
          <a:p>
            <a:r>
              <a:rPr lang="en-AU">
                <a:solidFill>
                  <a:schemeClr val="tx1"/>
                </a:solidFill>
              </a:rPr>
              <a:t>The AER accepts most of proposed terms and conditions.</a:t>
            </a:r>
          </a:p>
          <a:p>
            <a:pPr>
              <a:spcBef>
                <a:spcPct val="0"/>
              </a:spcBef>
            </a:pPr>
            <a:r>
              <a:rPr lang="en-AU">
                <a:solidFill>
                  <a:schemeClr val="tx1"/>
                </a:solidFill>
              </a:rPr>
              <a:t>However, changes are required to provide a better balance between Envestra and customers</a:t>
            </a:r>
            <a:endParaRPr lang="en-AU" sz="360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AU" sz="320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AU">
              <a:solidFill>
                <a:schemeClr val="tx1"/>
              </a:solidFill>
            </a:endParaRPr>
          </a:p>
          <a:p>
            <a:endParaRPr lang="en-AU" sz="2800">
              <a:solidFill>
                <a:schemeClr val="tx1"/>
              </a:solidFill>
            </a:endParaRPr>
          </a:p>
        </p:txBody>
      </p:sp>
      <p:sp>
        <p:nvSpPr>
          <p:cNvPr id="904196" name="Text Box 4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Consultants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en-AU">
                <a:solidFill>
                  <a:schemeClr val="tx1"/>
                </a:solidFill>
              </a:rPr>
              <a:t>Cost of capital: Professor Kevin Davis</a:t>
            </a:r>
            <a:r>
              <a:rPr lang="en-AU"/>
              <a:t> </a:t>
            </a:r>
          </a:p>
          <a:p>
            <a:pPr>
              <a:spcAft>
                <a:spcPct val="50000"/>
              </a:spcAft>
            </a:pPr>
            <a:r>
              <a:rPr lang="en-AU">
                <a:solidFill>
                  <a:schemeClr val="tx1"/>
                </a:solidFill>
              </a:rPr>
              <a:t>Opex and capex forecasts: Wilson Cook</a:t>
            </a:r>
          </a:p>
          <a:p>
            <a:pPr>
              <a:spcAft>
                <a:spcPct val="50000"/>
              </a:spcAft>
            </a:pPr>
            <a:r>
              <a:rPr lang="en-AU">
                <a:solidFill>
                  <a:schemeClr val="tx1"/>
                </a:solidFill>
              </a:rPr>
              <a:t>Labour cost growth: Access Economics</a:t>
            </a:r>
          </a:p>
          <a:p>
            <a:pPr>
              <a:spcAft>
                <a:spcPct val="50000"/>
              </a:spcAft>
            </a:pPr>
            <a:r>
              <a:rPr lang="en-AU">
                <a:solidFill>
                  <a:schemeClr val="tx1"/>
                </a:solidFill>
              </a:rPr>
              <a:t>Demand forecasts: ACIL Tasman</a:t>
            </a:r>
          </a:p>
        </p:txBody>
      </p:sp>
      <p:sp>
        <p:nvSpPr>
          <p:cNvPr id="863237" name="Text Box 5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/>
              <a:t>Timeline</a:t>
            </a:r>
          </a:p>
        </p:txBody>
      </p:sp>
      <p:graphicFrame>
        <p:nvGraphicFramePr>
          <p:cNvPr id="865283" name="Group 3"/>
          <p:cNvGraphicFramePr>
            <a:graphicFrameLocks noGrp="1"/>
          </p:cNvGraphicFramePr>
          <p:nvPr>
            <p:ph type="tbl" idx="1"/>
          </p:nvPr>
        </p:nvGraphicFramePr>
        <p:xfrm>
          <a:off x="762000" y="1727200"/>
          <a:ext cx="7643813" cy="3805238"/>
        </p:xfrm>
        <a:graphic>
          <a:graphicData uri="http://schemas.openxmlformats.org/drawingml/2006/table">
            <a:tbl>
              <a:tblPr/>
              <a:tblGrid>
                <a:gridCol w="4835525"/>
                <a:gridCol w="2808288"/>
              </a:tblGrid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Release of draft decisions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February 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Public forum on draft decisions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March 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Revised proposals to be submitted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March 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Submissions on draft decisions due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April 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Release of final decisions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 May 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5304" name="Text Box 24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Purpose of the forum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59263"/>
          </a:xfrm>
        </p:spPr>
        <p:txBody>
          <a:bodyPr/>
          <a:lstStyle/>
          <a:p>
            <a:pPr>
              <a:spcAft>
                <a:spcPct val="70000"/>
              </a:spcAft>
            </a:pPr>
            <a:r>
              <a:rPr lang="en-AU">
                <a:solidFill>
                  <a:schemeClr val="tx1"/>
                </a:solidFill>
              </a:rPr>
              <a:t>Present the main features of the AER’s draft decision on the access arrangement proposal submitted by Envestra</a:t>
            </a:r>
          </a:p>
          <a:p>
            <a:pPr>
              <a:spcAft>
                <a:spcPct val="70000"/>
              </a:spcAft>
            </a:pPr>
            <a:r>
              <a:rPr lang="en-AU">
                <a:solidFill>
                  <a:schemeClr val="tx1"/>
                </a:solidFill>
              </a:rPr>
              <a:t>inform parties intending to make submissions on the AER’s draft decision</a:t>
            </a:r>
          </a:p>
        </p:txBody>
      </p:sp>
      <p:sp>
        <p:nvSpPr>
          <p:cNvPr id="861188" name="Text Box 4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Submissions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92663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AU" sz="3000">
                <a:solidFill>
                  <a:schemeClr val="tx1"/>
                </a:solidFill>
              </a:rPr>
              <a:t>Submissions on the AER’s draft decision can </a:t>
            </a:r>
            <a:r>
              <a:rPr lang="en-AU">
                <a:solidFill>
                  <a:schemeClr val="tx1"/>
                </a:solidFill>
              </a:rPr>
              <a:t>be</a:t>
            </a:r>
            <a:r>
              <a:rPr lang="en-AU" sz="3000">
                <a:solidFill>
                  <a:schemeClr val="tx1"/>
                </a:solidFill>
              </a:rPr>
              <a:t> sent to</a:t>
            </a:r>
            <a:r>
              <a:rPr lang="en-AU" sz="3000"/>
              <a:t> </a:t>
            </a:r>
            <a:r>
              <a:rPr lang="en-AU" sz="3000">
                <a:hlinkClick r:id="rId3"/>
              </a:rPr>
              <a:t>QLDSAgas@aer.gov.au</a:t>
            </a:r>
            <a:r>
              <a:rPr lang="en-AU" sz="3000">
                <a:solidFill>
                  <a:schemeClr val="tx1"/>
                </a:solidFill>
              </a:rPr>
              <a:t>, until 21 April</a:t>
            </a:r>
          </a:p>
          <a:p>
            <a:pPr>
              <a:spcAft>
                <a:spcPct val="20000"/>
              </a:spcAft>
            </a:pPr>
            <a:r>
              <a:rPr lang="en-AU" sz="3000">
                <a:solidFill>
                  <a:schemeClr val="tx1"/>
                </a:solidFill>
              </a:rPr>
              <a:t>The AER’s access arrangement guideline </a:t>
            </a:r>
            <a:r>
              <a:rPr lang="en-AU">
                <a:solidFill>
                  <a:schemeClr val="tx1"/>
                </a:solidFill>
              </a:rPr>
              <a:t>provides</a:t>
            </a:r>
            <a:r>
              <a:rPr lang="en-AU" sz="3000">
                <a:solidFill>
                  <a:schemeClr val="tx1"/>
                </a:solidFill>
              </a:rPr>
              <a:t> guidance on making submissions</a:t>
            </a:r>
          </a:p>
          <a:p>
            <a:pPr lvl="1">
              <a:lnSpc>
                <a:spcPct val="50000"/>
              </a:lnSpc>
              <a:spcAft>
                <a:spcPct val="50000"/>
              </a:spcAft>
            </a:pPr>
            <a:r>
              <a:rPr lang="en-AU" sz="2400"/>
              <a:t>available at </a:t>
            </a:r>
            <a:r>
              <a:rPr lang="en-AU"/>
              <a:t>www.AER.gov.au</a:t>
            </a:r>
            <a:endParaRPr lang="en-AU">
              <a:solidFill>
                <a:schemeClr val="tx1"/>
              </a:solidFill>
            </a:endParaRPr>
          </a:p>
          <a:p>
            <a:pPr>
              <a:spcAft>
                <a:spcPct val="50000"/>
              </a:spcAft>
            </a:pPr>
            <a:r>
              <a:rPr lang="en-AU" sz="3000">
                <a:solidFill>
                  <a:schemeClr val="tx1"/>
                </a:solidFill>
              </a:rPr>
              <a:t>Timeframes under the NGL and NGR limit the AER’s ability to accept late submissions</a:t>
            </a:r>
          </a:p>
        </p:txBody>
      </p:sp>
      <p:sp>
        <p:nvSpPr>
          <p:cNvPr id="857092" name="Text Box 4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/>
              <a:t>Revenues &amp; Prices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800">
                <a:solidFill>
                  <a:schemeClr val="tx1"/>
                </a:solidFill>
              </a:rPr>
              <a:t>The AER has determined lower revenues &amp; prices than those proposed by Envestra. </a:t>
            </a:r>
          </a:p>
          <a:p>
            <a:pPr>
              <a:lnSpc>
                <a:spcPct val="80000"/>
              </a:lnSpc>
            </a:pPr>
            <a:r>
              <a:rPr lang="en-AU" sz="2800">
                <a:solidFill>
                  <a:schemeClr val="tx1"/>
                </a:solidFill>
              </a:rPr>
              <a:t>The main reductions are to the proposed WACC, forecast capex, forecast opex and the opening capital base as at 1 July 2011.</a:t>
            </a:r>
          </a:p>
          <a:p>
            <a:pPr>
              <a:lnSpc>
                <a:spcPct val="80000"/>
              </a:lnSpc>
            </a:pPr>
            <a:r>
              <a:rPr lang="en-AU" sz="2800">
                <a:solidFill>
                  <a:schemeClr val="tx1"/>
                </a:solidFill>
              </a:rPr>
              <a:t>Tariffs for haulage services are expected to rise in real terms by about 5.5 per cent per annum (on average) over the AA period. </a:t>
            </a:r>
          </a:p>
          <a:p>
            <a:pPr>
              <a:lnSpc>
                <a:spcPct val="80000"/>
              </a:lnSpc>
            </a:pPr>
            <a:r>
              <a:rPr lang="en-AU" sz="2800">
                <a:solidFill>
                  <a:schemeClr val="tx1"/>
                </a:solidFill>
              </a:rPr>
              <a:t>The tariffs for ancillary services were revised and will increase each year only by the rate of change in CPI.</a:t>
            </a:r>
          </a:p>
          <a:p>
            <a:pPr>
              <a:lnSpc>
                <a:spcPct val="80000"/>
              </a:lnSpc>
            </a:pPr>
            <a:endParaRPr lang="en-AU" sz="2800">
              <a:solidFill>
                <a:schemeClr val="tx1"/>
              </a:solidFill>
            </a:endParaRPr>
          </a:p>
        </p:txBody>
      </p:sp>
      <p:sp>
        <p:nvSpPr>
          <p:cNvPr id="879620" name="Text Box 4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/>
              <a:t>Haulage Tariffs</a:t>
            </a:r>
            <a:r>
              <a:rPr lang="en-AU" sz="3200"/>
              <a:t> </a:t>
            </a:r>
            <a:br>
              <a:rPr lang="en-AU" sz="3200"/>
            </a:br>
            <a:r>
              <a:rPr lang="en-AU" sz="1800"/>
              <a:t>Real price</a:t>
            </a:r>
            <a:r>
              <a:rPr lang="en-AU" sz="2800"/>
              <a:t> </a:t>
            </a:r>
            <a:r>
              <a:rPr lang="en-AU" sz="1800"/>
              <a:t>index starts at $1 in 2005-06</a:t>
            </a:r>
          </a:p>
        </p:txBody>
      </p:sp>
      <p:pic>
        <p:nvPicPr>
          <p:cNvPr id="8407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250950"/>
            <a:ext cx="8789988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0714" name="Text Box 10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/>
              <a:t>Total revenues (including ancillary services)</a:t>
            </a:r>
          </a:p>
        </p:txBody>
      </p:sp>
      <p:sp>
        <p:nvSpPr>
          <p:cNvPr id="850956" name="Text Box 12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7</a:t>
            </a:r>
          </a:p>
        </p:txBody>
      </p:sp>
      <p:graphicFrame>
        <p:nvGraphicFramePr>
          <p:cNvPr id="850957" name="Object 13"/>
          <p:cNvGraphicFramePr>
            <a:graphicFrameLocks noChangeAspect="1"/>
          </p:cNvGraphicFramePr>
          <p:nvPr>
            <p:ph idx="1"/>
          </p:nvPr>
        </p:nvGraphicFramePr>
        <p:xfrm>
          <a:off x="0" y="1270000"/>
          <a:ext cx="8991600" cy="4900613"/>
        </p:xfrm>
        <a:graphic>
          <a:graphicData uri="http://schemas.openxmlformats.org/presentationml/2006/ole">
            <p:oleObj spid="_x0000_s850957" name="Chart" r:id="rId4" imgW="4667141" imgH="25431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Key drivers of results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solidFill>
                  <a:schemeClr val="tx1"/>
                </a:solidFill>
              </a:rPr>
              <a:t>Key drivers are:</a:t>
            </a:r>
          </a:p>
          <a:p>
            <a:pPr lvl="1"/>
            <a:r>
              <a:rPr lang="en-AU">
                <a:solidFill>
                  <a:schemeClr val="tx1"/>
                </a:solidFill>
              </a:rPr>
              <a:t>Return on capital (asset base * cost of capital) </a:t>
            </a:r>
          </a:p>
          <a:p>
            <a:pPr lvl="1"/>
            <a:r>
              <a:rPr lang="en-AU">
                <a:solidFill>
                  <a:schemeClr val="tx1"/>
                </a:solidFill>
              </a:rPr>
              <a:t>Return of capital (depreciation)</a:t>
            </a:r>
          </a:p>
          <a:p>
            <a:pPr lvl="1"/>
            <a:r>
              <a:rPr lang="en-AU">
                <a:solidFill>
                  <a:schemeClr val="tx1"/>
                </a:solidFill>
              </a:rPr>
              <a:t>Capital expenditure forecasts </a:t>
            </a:r>
          </a:p>
          <a:p>
            <a:pPr lvl="1"/>
            <a:r>
              <a:rPr lang="en-AU">
                <a:solidFill>
                  <a:schemeClr val="tx1"/>
                </a:solidFill>
              </a:rPr>
              <a:t>Operating expenditure forecasts</a:t>
            </a:r>
          </a:p>
          <a:p>
            <a:pPr lvl="1"/>
            <a:r>
              <a:rPr lang="en-AU">
                <a:solidFill>
                  <a:schemeClr val="tx1"/>
                </a:solidFill>
              </a:rPr>
              <a:t>Demand forecasts - for converting revenues to prices.</a:t>
            </a:r>
          </a:p>
          <a:p>
            <a:pPr>
              <a:buFontTx/>
              <a:buNone/>
            </a:pPr>
            <a:endParaRPr lang="en-AU">
              <a:solidFill>
                <a:schemeClr val="tx1"/>
              </a:solidFill>
            </a:endParaRPr>
          </a:p>
        </p:txBody>
      </p:sp>
      <p:sp>
        <p:nvSpPr>
          <p:cNvPr id="898052" name="Text Box 4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/>
              <a:t>Breakdown of revenues (2011-16)</a:t>
            </a:r>
          </a:p>
        </p:txBody>
      </p:sp>
      <p:sp>
        <p:nvSpPr>
          <p:cNvPr id="914436" name="Text Box 4"/>
          <p:cNvSpPr txBox="1">
            <a:spLocks noChangeArrowheads="1"/>
          </p:cNvSpPr>
          <p:nvPr/>
        </p:nvSpPr>
        <p:spPr bwMode="auto">
          <a:xfrm>
            <a:off x="4267200" y="63119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9</a:t>
            </a:r>
          </a:p>
        </p:txBody>
      </p:sp>
      <p:graphicFrame>
        <p:nvGraphicFramePr>
          <p:cNvPr id="914437" name="Object 5"/>
          <p:cNvGraphicFramePr>
            <a:graphicFrameLocks noChangeAspect="1"/>
          </p:cNvGraphicFramePr>
          <p:nvPr>
            <p:ph idx="1"/>
          </p:nvPr>
        </p:nvGraphicFramePr>
        <p:xfrm>
          <a:off x="0" y="1511300"/>
          <a:ext cx="8513763" cy="4638675"/>
        </p:xfrm>
        <a:graphic>
          <a:graphicData uri="http://schemas.openxmlformats.org/presentationml/2006/ole">
            <p:oleObj spid="_x0000_s914437" name="Chart" r:id="rId3" imgW="4667141" imgH="2543175" progId="Excel.Char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15200</TotalTime>
  <Words>858</Words>
  <Application>Microsoft Office PowerPoint</Application>
  <PresentationFormat>On-screen Show (4:3)</PresentationFormat>
  <Paragraphs>183</Paragraphs>
  <Slides>29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Wingdings</vt:lpstr>
      <vt:lpstr>Default Design</vt:lpstr>
      <vt:lpstr>Microsoft Graph Chart</vt:lpstr>
      <vt:lpstr>Microsoft Office Excel Chart</vt:lpstr>
      <vt:lpstr> Draft decision 2011-16 Access Arrangements for  Envestra (SA)   Andrew Reeves Chairman, AER  2 March 2011 Public forum </vt:lpstr>
      <vt:lpstr>Housekeeping matters</vt:lpstr>
      <vt:lpstr>Purpose of the forum</vt:lpstr>
      <vt:lpstr>Submissions</vt:lpstr>
      <vt:lpstr>Revenues &amp; Prices</vt:lpstr>
      <vt:lpstr>Haulage Tariffs  Real price index starts at $1 in 2005-06</vt:lpstr>
      <vt:lpstr>Total revenues (including ancillary services)</vt:lpstr>
      <vt:lpstr>Key drivers of results</vt:lpstr>
      <vt:lpstr>Breakdown of revenues (2011-16)</vt:lpstr>
      <vt:lpstr>Cost of capital (WACC)</vt:lpstr>
      <vt:lpstr>WACC parameters</vt:lpstr>
      <vt:lpstr>Revenues under different WACCs </vt:lpstr>
      <vt:lpstr>Regulatory asset base</vt:lpstr>
      <vt:lpstr>Capital expenditure</vt:lpstr>
      <vt:lpstr>Total capex</vt:lpstr>
      <vt:lpstr>Capex by purpose</vt:lpstr>
      <vt:lpstr>Mains replacement capex</vt:lpstr>
      <vt:lpstr>Return of capital</vt:lpstr>
      <vt:lpstr>Regulatory depreciation</vt:lpstr>
      <vt:lpstr>Operating expenditure</vt:lpstr>
      <vt:lpstr>Total opex</vt:lpstr>
      <vt:lpstr>Opex by purpose</vt:lpstr>
      <vt:lpstr>Demand forecasts</vt:lpstr>
      <vt:lpstr>Residential customer numbers forecast</vt:lpstr>
      <vt:lpstr>Residential average consumption  forecast</vt:lpstr>
      <vt:lpstr>Volume customer consumption forecast</vt:lpstr>
      <vt:lpstr>Terms and conditions</vt:lpstr>
      <vt:lpstr>Consultants</vt:lpstr>
      <vt:lpstr>Timeline</vt:lpstr>
    </vt:vector>
  </TitlesOfParts>
  <Company>ACCC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ldonn</dc:creator>
  <cp:lastModifiedBy>smoff</cp:lastModifiedBy>
  <cp:revision>502</cp:revision>
  <dcterms:created xsi:type="dcterms:W3CDTF">2005-06-21T23:42:36Z</dcterms:created>
  <dcterms:modified xsi:type="dcterms:W3CDTF">2012-04-17T01:31:57Z</dcterms:modified>
</cp:coreProperties>
</file>