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321" r:id="rId4"/>
    <p:sldId id="314" r:id="rId5"/>
    <p:sldId id="326" r:id="rId6"/>
    <p:sldId id="327" r:id="rId7"/>
    <p:sldId id="328" r:id="rId8"/>
    <p:sldId id="316" r:id="rId9"/>
    <p:sldId id="325" r:id="rId10"/>
    <p:sldId id="324" r:id="rId11"/>
    <p:sldId id="288" r:id="rId12"/>
    <p:sldId id="320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E25"/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762" autoAdjust="0"/>
    <p:restoredTop sz="70430" autoAdjust="0"/>
  </p:normalViewPr>
  <p:slideViewPr>
    <p:cSldViewPr>
      <p:cViewPr>
        <p:scale>
          <a:sx n="75" d="100"/>
          <a:sy n="75" d="100"/>
        </p:scale>
        <p:origin x="-162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360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E633C-D0F7-49DD-97A2-7DB4520EC381}" type="datetimeFigureOut">
              <a:rPr lang="en-AU" smtClean="0"/>
              <a:t>14/07/2014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A3514-3E61-45C5-98CE-549BB539B1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99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90FA72-92EE-46D0-839E-870D2244B01A}" type="datetimeFigureOut">
              <a:rPr lang="en-AU"/>
              <a:pPr>
                <a:defRPr/>
              </a:pPr>
              <a:t>14/07/2014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FB3645-CA44-4448-ACEC-ECBF116936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045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8879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1195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000" dirty="0" smtClean="0">
              <a:latin typeface="Lucida Fax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000" dirty="0" smtClean="0">
              <a:latin typeface="Lucida Fax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56233D-B0E4-42FE-AD66-07B251CEC933}" type="datetime1">
              <a:rPr lang="en-AU" smtClean="0"/>
              <a:t>14/07/2014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5CA4F6-5590-4839-99B7-5115499F27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4B07-FDDA-4DE5-A695-43810325C4B7}" type="datetime1">
              <a:rPr lang="en-AU" smtClean="0"/>
              <a:t>14/07/2014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CB8B4-C7E1-4571-98F6-7D5E8463CA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9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9DA3D-4E2B-4FDD-A6FA-E08E434AE9DF}" type="datetime1">
              <a:rPr lang="en-AU" smtClean="0"/>
              <a:t>14/07/2014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ED62-FA5C-488D-8751-66051ED6C24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53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96F6F-DCAA-4E4B-B142-627110B50CA9}" type="datetime1">
              <a:rPr lang="en-AU" smtClean="0"/>
              <a:t>14/07/2014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FEB61-D040-4E37-B4BA-CBE8C8ED11E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58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059C0-9BA7-4AEE-9466-4C2C37C56486}" type="datetime1">
              <a:rPr lang="en-AU" smtClean="0"/>
              <a:t>14/07/2014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FD645-19B2-421C-9D90-44E494BCDB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159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8D2DA-89D3-4F3A-8ECE-20E7AFE165A5}" type="datetime1">
              <a:rPr lang="en-AU" smtClean="0"/>
              <a:t>14/07/2014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CC65-D72F-402D-9080-D7E37753765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3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E9BC-C15C-480F-91A0-BE511A03AEE9}" type="datetime1">
              <a:rPr lang="en-AU" smtClean="0"/>
              <a:t>14/07/2014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C44B4-1227-44E5-BE13-AC342D050A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32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7E45-88B5-40A7-A32D-D852F50D0461}" type="datetime1">
              <a:rPr lang="en-AU" smtClean="0"/>
              <a:t>14/07/2014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F631-41D1-464A-A79E-43AD28A091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3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05F985-5375-4E11-B37F-E09B5E5FD9F4}" type="datetime1">
              <a:rPr lang="en-AU" smtClean="0"/>
              <a:t>14/07/2014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2CE10E-8C29-40AA-A9D4-4577DC7B5C8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28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3F7FC-B6CE-4046-BCF7-38E2218AE3E6}" type="datetime1">
              <a:rPr lang="en-AU" smtClean="0"/>
              <a:t>14/07/2014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50CB4-C0DB-4260-89DA-8D7631B60F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310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8E1A53-1382-4130-96F5-78D79E0FDDA7}" type="datetime1">
              <a:rPr lang="en-AU" smtClean="0"/>
              <a:t>14/07/2014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593679-BA99-4924-8DFA-E9F1AC8A0FF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08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C54225-D272-4884-A2F8-B48C947BAE9A}" type="datetime1">
              <a:rPr lang="en-AU" smtClean="0"/>
              <a:t>14/07/2014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BD4CD29-3D7B-4FEE-976C-88BB285D80F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4" r:id="rId2"/>
    <p:sldLayoutId id="2147483942" r:id="rId3"/>
    <p:sldLayoutId id="2147483935" r:id="rId4"/>
    <p:sldLayoutId id="2147483936" r:id="rId5"/>
    <p:sldLayoutId id="2147483937" r:id="rId6"/>
    <p:sldLayoutId id="2147483943" r:id="rId7"/>
    <p:sldLayoutId id="2147483938" r:id="rId8"/>
    <p:sldLayoutId id="2147483944" r:id="rId9"/>
    <p:sldLayoutId id="2147483939" r:id="rId10"/>
    <p:sldLayoutId id="21474839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ransgridrevenuereset@aer.gov.a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mailto:directlinkrevenuereset@aer.gov.a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52120" y="3789040"/>
            <a:ext cx="29537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Public Forum</a:t>
            </a:r>
          </a:p>
          <a:p>
            <a:r>
              <a:rPr lang="en-A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TransGrid</a:t>
            </a:r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A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Directlink</a:t>
            </a:r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electricity transmission revenue proposals </a:t>
            </a:r>
          </a:p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10 July 2014</a:t>
            </a:r>
            <a:endParaRPr lang="en-A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04665"/>
            <a:ext cx="8183563" cy="72008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to make submissions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87692" y="1268760"/>
            <a:ext cx="8183562" cy="4950271"/>
          </a:xfrm>
        </p:spPr>
        <p:txBody>
          <a:bodyPr/>
          <a:lstStyle/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seeking submissions on </a:t>
            </a:r>
            <a:r>
              <a:rPr lang="en-A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TransGrid</a:t>
            </a: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A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Directlink’s</a:t>
            </a: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 proposals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The issues paper is designed to draw attention to the important issues</a:t>
            </a:r>
            <a:endParaRPr lang="en-A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It is helpful if submissions are supported by evidence and analysis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Submissions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will be published on our </a:t>
            </a: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website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Submitters must provide both a public and (where applicable) confidential version of their </a:t>
            </a: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submissions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Submissions due by 1 August 2014</a:t>
            </a:r>
            <a:endParaRPr lang="en-A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sz="2400" dirty="0">
              <a:latin typeface="Lucida Fax" pitchFamily="18" charset="0"/>
            </a:endParaRPr>
          </a:p>
          <a:p>
            <a:endParaRPr lang="en-AU" sz="18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41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149807"/>
              </p:ext>
            </p:extLst>
          </p:nvPr>
        </p:nvGraphicFramePr>
        <p:xfrm>
          <a:off x="1002729" y="1556792"/>
          <a:ext cx="6598568" cy="2433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2303"/>
                <a:gridCol w="2376265"/>
              </a:tblGrid>
              <a:tr h="403270">
                <a:tc>
                  <a:txBody>
                    <a:bodyPr/>
                    <a:lstStyle/>
                    <a:p>
                      <a:r>
                        <a:rPr lang="en-AU" dirty="0" smtClean="0"/>
                        <a:t>Task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</a:tr>
              <a:tr h="388818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Stakeholders submissions on revenue proposals close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August 2014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03270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AER issues draft decision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November 2014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16810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TNSPs submit revised revenue proposals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2015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3608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Stakeholder submissions on revised revenue proposals close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Late February 2015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03270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AER issues final decision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April 2015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10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692696"/>
            <a:ext cx="8183563" cy="57546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contact details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7545" y="1268761"/>
            <a:ext cx="5976664" cy="2592288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Central mailbox: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Transgridrevenuereset@aer.gov.au</a:t>
            </a:r>
            <a:endParaRPr lang="en-AU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directlinkrevenuereset@aer.gov.au</a:t>
            </a:r>
            <a:endParaRPr lang="en-AU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Project director: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Blair.Burkitt@aer.gov.au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(03) 9290 1442</a:t>
            </a:r>
          </a:p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02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9149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2" y="1412777"/>
            <a:ext cx="8352159" cy="4475262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2.00 - 2.15pm	AER </a:t>
            </a:r>
            <a:r>
              <a:rPr lang="en-AU" sz="2400" dirty="0">
                <a:cs typeface="Calibri" panose="020F0502020204030204" pitchFamily="34" charset="0"/>
              </a:rPr>
              <a:t>introduction </a:t>
            </a:r>
            <a:r>
              <a:rPr lang="en-AU" sz="2400" dirty="0" smtClean="0">
                <a:cs typeface="Calibri" panose="020F0502020204030204" pitchFamily="34" charset="0"/>
              </a:rPr>
              <a:t>- Andrew 				Reeves</a:t>
            </a:r>
            <a:r>
              <a:rPr lang="en-AU" sz="2400" dirty="0">
                <a:cs typeface="Calibri" panose="020F0502020204030204" pitchFamily="34" charset="0"/>
              </a:rPr>
              <a:t>, Chairman AER</a:t>
            </a: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2.15 - 2.45pm	TransGrid </a:t>
            </a:r>
            <a:r>
              <a:rPr lang="en-AU" sz="2400" dirty="0">
                <a:cs typeface="Calibri" panose="020F0502020204030204" pitchFamily="34" charset="0"/>
              </a:rPr>
              <a:t>presentation </a:t>
            </a:r>
            <a:endParaRPr lang="en-AU" sz="2400" dirty="0" smtClean="0"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2.45 - 3.00pm	AEMO presentation</a:t>
            </a:r>
            <a:endParaRPr lang="en-AU" sz="2400" dirty="0"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3.00 - 3.20pm	Consumer </a:t>
            </a:r>
            <a:r>
              <a:rPr lang="en-AU" sz="2400" dirty="0">
                <a:cs typeface="Calibri" panose="020F0502020204030204" pitchFamily="34" charset="0"/>
              </a:rPr>
              <a:t>Challenge Panel </a:t>
            </a:r>
            <a:r>
              <a:rPr lang="en-AU" sz="2400" dirty="0" smtClean="0">
                <a:cs typeface="Calibri" panose="020F0502020204030204" pitchFamily="34" charset="0"/>
              </a:rPr>
              <a:t>(CCP) 			presentation</a:t>
            </a:r>
            <a:endParaRPr lang="en-AU" sz="2400" dirty="0"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3.20 - 3.40pm	</a:t>
            </a:r>
            <a:r>
              <a:rPr lang="en-AU" sz="2400" dirty="0" err="1" smtClean="0">
                <a:cs typeface="Calibri" panose="020F0502020204030204" pitchFamily="34" charset="0"/>
              </a:rPr>
              <a:t>Directlink</a:t>
            </a:r>
            <a:r>
              <a:rPr lang="en-AU" sz="2400" dirty="0" smtClean="0"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3.40 - 3.15pm	Q&amp;A </a:t>
            </a: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4.15 - 4.30pm	AER </a:t>
            </a:r>
            <a:r>
              <a:rPr lang="en-AU" sz="2400" dirty="0">
                <a:cs typeface="Calibri" panose="020F0502020204030204" pitchFamily="34" charset="0"/>
              </a:rPr>
              <a:t>wrap-up </a:t>
            </a:r>
            <a:r>
              <a:rPr lang="en-AU" sz="2400" dirty="0" smtClean="0">
                <a:cs typeface="Calibri" panose="020F0502020204030204" pitchFamily="34" charset="0"/>
              </a:rPr>
              <a:t>- Jim </a:t>
            </a:r>
            <a:r>
              <a:rPr lang="en-AU" sz="2400" dirty="0">
                <a:cs typeface="Calibri" panose="020F0502020204030204" pitchFamily="34" charset="0"/>
              </a:rPr>
              <a:t>Cox, Board </a:t>
            </a:r>
            <a:r>
              <a:rPr lang="en-AU" sz="2400" dirty="0" smtClean="0">
                <a:cs typeface="Calibri" panose="020F0502020204030204" pitchFamily="34" charset="0"/>
              </a:rPr>
              <a:t>			Member</a:t>
            </a:r>
            <a:r>
              <a:rPr lang="en-AU" sz="2400" dirty="0">
                <a:cs typeface="Calibri" panose="020F0502020204030204" pitchFamily="34" charset="0"/>
              </a:rPr>
              <a:t>, AER</a:t>
            </a:r>
            <a:endParaRPr lang="en-AU" sz="2400" dirty="0" smtClean="0">
              <a:cs typeface="Calibri" panose="020F0502020204030204" pitchFamily="34" charset="0"/>
            </a:endParaRPr>
          </a:p>
          <a:p>
            <a:pPr eaLnBrk="1" hangingPunct="1"/>
            <a:endParaRPr lang="en-AU" sz="24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692696"/>
            <a:ext cx="8183563" cy="57546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Process to date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159" cy="4950271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AEMC rule change determination on 29 Nov 12 </a:t>
            </a: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Deferral of full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regulatory determination process for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TransGrid next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regulatory control period </a:t>
            </a:r>
            <a:endParaRPr lang="en-AU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Better Regulation guideline process in 2013</a:t>
            </a: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Placeholder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revenue allowance for a transitional regulatory control period (1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Jul 14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to 30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Jun15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March 2014 - TransGrid</a:t>
            </a: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Receipt of regulatory proposals 31 May 2014</a:t>
            </a:r>
            <a:endParaRPr lang="en-AU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Publication of proposals 20 June 2014</a:t>
            </a: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Publication of issues paper 8 July 2014</a:t>
            </a: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26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04665"/>
            <a:ext cx="8183563" cy="64807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Purpose of the public forum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72381" y="1196752"/>
            <a:ext cx="8183562" cy="5291361"/>
          </a:xfrm>
        </p:spPr>
        <p:txBody>
          <a:bodyPr/>
          <a:lstStyle/>
          <a:p>
            <a:pPr lvl="0"/>
            <a:r>
              <a:rPr lang="en-AU" sz="2600" dirty="0" smtClean="0">
                <a:cs typeface="Calibri" panose="020F0502020204030204" pitchFamily="34" charset="0"/>
              </a:rPr>
              <a:t>TransGrid and </a:t>
            </a:r>
            <a:r>
              <a:rPr lang="en-AU" sz="2600" dirty="0" err="1" smtClean="0">
                <a:cs typeface="Calibri" panose="020F0502020204030204" pitchFamily="34" charset="0"/>
              </a:rPr>
              <a:t>Directlink</a:t>
            </a:r>
            <a:r>
              <a:rPr lang="en-AU" sz="2600" dirty="0" smtClean="0">
                <a:cs typeface="Calibri" panose="020F0502020204030204" pitchFamily="34" charset="0"/>
              </a:rPr>
              <a:t> to present their proposals </a:t>
            </a:r>
          </a:p>
          <a:p>
            <a:pPr lvl="0"/>
            <a:r>
              <a:rPr lang="en-AU" sz="2600" dirty="0" smtClean="0">
                <a:cs typeface="Calibri" panose="020F0502020204030204" pitchFamily="34" charset="0"/>
              </a:rPr>
              <a:t>Presentation by AEMO</a:t>
            </a:r>
          </a:p>
          <a:p>
            <a:pPr lvl="0"/>
            <a:r>
              <a:rPr lang="en-AU" sz="2600" dirty="0" smtClean="0">
                <a:cs typeface="Calibri" panose="020F0502020204030204" pitchFamily="34" charset="0"/>
              </a:rPr>
              <a:t>Allow consumers and their representatives to ask questions of the businesses about their proposals</a:t>
            </a:r>
          </a:p>
          <a:p>
            <a:pPr lvl="0"/>
            <a:r>
              <a:rPr lang="en-AU" sz="2600" dirty="0" smtClean="0">
                <a:cs typeface="Calibri" panose="020F0502020204030204" pitchFamily="34" charset="0"/>
              </a:rPr>
              <a:t>Consumer Challenge Panel to present some initial views on the proposals</a:t>
            </a:r>
          </a:p>
          <a:p>
            <a:pPr lvl="0"/>
            <a:r>
              <a:rPr lang="en-AU" sz="2600" dirty="0" smtClean="0">
                <a:cs typeface="Calibri" panose="020F0502020204030204" pitchFamily="34" charset="0"/>
              </a:rPr>
              <a:t>Outline the process from here</a:t>
            </a:r>
          </a:p>
          <a:p>
            <a:pPr lvl="0"/>
            <a:endParaRPr lang="en-A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AU" sz="1600" dirty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marL="0" lvl="0" indent="0">
              <a:buNone/>
            </a:pPr>
            <a:endParaRPr lang="en-AU" sz="1600" dirty="0" smtClean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>
              <a:latin typeface="Lucida Fax" pitchFamily="18" charset="0"/>
            </a:endParaRPr>
          </a:p>
          <a:p>
            <a:pPr lvl="0" eaLnBrk="1" hangingPunct="1"/>
            <a:endParaRPr lang="en-AU" sz="1200" dirty="0">
              <a:latin typeface="Lucida Fax" pitchFamily="18" charset="0"/>
            </a:endParaRPr>
          </a:p>
          <a:p>
            <a:pPr lvl="0"/>
            <a:endParaRPr lang="en-AU" sz="12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10081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does the proposal affect consumers - TransGrid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72381" y="1196752"/>
            <a:ext cx="8183562" cy="5291361"/>
          </a:xfrm>
        </p:spPr>
        <p:txBody>
          <a:bodyPr/>
          <a:lstStyle/>
          <a:p>
            <a:pPr marL="0" lvl="0" indent="0">
              <a:buNone/>
            </a:pPr>
            <a:r>
              <a:rPr lang="en-A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</a:p>
          <a:p>
            <a:pPr lvl="0"/>
            <a:endParaRPr lang="en-AU" sz="1600" dirty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marL="0" lvl="0" indent="0">
              <a:buNone/>
            </a:pPr>
            <a:endParaRPr lang="en-AU" sz="1600" dirty="0" smtClean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>
              <a:latin typeface="Lucida Fax" pitchFamily="18" charset="0"/>
            </a:endParaRPr>
          </a:p>
          <a:p>
            <a:pPr lvl="0" eaLnBrk="1" hangingPunct="1"/>
            <a:endParaRPr lang="en-AU" sz="1200" dirty="0">
              <a:latin typeface="Lucida Fax" pitchFamily="18" charset="0"/>
            </a:endParaRPr>
          </a:p>
          <a:p>
            <a:pPr lvl="0"/>
            <a:endParaRPr lang="en-AU" sz="12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704856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118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10081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does the proposal affect consumers - </a:t>
            </a: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Directlink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72381" y="1196752"/>
            <a:ext cx="8183562" cy="5291361"/>
          </a:xfrm>
        </p:spPr>
        <p:txBody>
          <a:bodyPr/>
          <a:lstStyle/>
          <a:p>
            <a:pPr marL="0" lvl="0" indent="0">
              <a:buNone/>
            </a:pPr>
            <a:endParaRPr lang="en-A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AU" sz="1600" dirty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marL="0" lvl="0" indent="0">
              <a:buNone/>
            </a:pPr>
            <a:endParaRPr lang="en-AU" sz="1600" dirty="0" smtClean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>
              <a:latin typeface="Lucida Fax" pitchFamily="18" charset="0"/>
            </a:endParaRPr>
          </a:p>
          <a:p>
            <a:pPr lvl="0" eaLnBrk="1" hangingPunct="1"/>
            <a:endParaRPr lang="en-AU" sz="1200" dirty="0">
              <a:latin typeface="Lucida Fax" pitchFamily="18" charset="0"/>
            </a:endParaRPr>
          </a:p>
          <a:p>
            <a:pPr lvl="0"/>
            <a:endParaRPr lang="en-AU" sz="12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488832" cy="4220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5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476673"/>
            <a:ext cx="8183562" cy="50405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AU" dirty="0" smtClean="0"/>
              <a:t>AER approach</a:t>
            </a:r>
            <a:endParaRPr lang="en-AU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03238" y="908720"/>
            <a:ext cx="8183562" cy="5256584"/>
          </a:xfrm>
        </p:spPr>
        <p:txBody>
          <a:bodyPr/>
          <a:lstStyle/>
          <a:p>
            <a:pPr eaLnBrk="1" hangingPunct="1"/>
            <a:r>
              <a:rPr lang="en-AU" sz="1800" dirty="0"/>
              <a:t>Our analysis of the </a:t>
            </a:r>
            <a:r>
              <a:rPr lang="en-AU" sz="1800" dirty="0" smtClean="0"/>
              <a:t>revenue proposal </a:t>
            </a:r>
            <a:r>
              <a:rPr lang="en-AU" sz="1800" dirty="0"/>
              <a:t>will necessarily consider each of the </a:t>
            </a:r>
            <a:r>
              <a:rPr lang="en-AU" sz="1800" dirty="0" smtClean="0"/>
              <a:t>revenue </a:t>
            </a:r>
            <a:r>
              <a:rPr lang="en-AU" sz="1800" dirty="0"/>
              <a:t>components and any inter-relationships between these components as we must decide the businesses revenues as a whole. </a:t>
            </a:r>
            <a:endParaRPr lang="en-AU" sz="1800" dirty="0" smtClean="0"/>
          </a:p>
          <a:p>
            <a:pPr marL="0" indent="0" eaLnBrk="1" hangingPunct="1">
              <a:buNone/>
            </a:pPr>
            <a:endParaRPr lang="en-AU" altLang="en-US" sz="1800" dirty="0"/>
          </a:p>
          <a:p>
            <a:pPr eaLnBrk="1" hangingPunct="1"/>
            <a:r>
              <a:rPr lang="en-AU" altLang="en-US" sz="1800" dirty="0" smtClean="0"/>
              <a:t>In assessing the proposed revenue, we will have regard to our ‘Better Regulation’ Guidelines, including:</a:t>
            </a:r>
          </a:p>
          <a:p>
            <a:pPr marL="0" indent="0" eaLnBrk="1" hangingPunct="1">
              <a:buNone/>
            </a:pPr>
            <a:endParaRPr lang="en-AU" altLang="en-US" sz="1800" dirty="0" smtClean="0"/>
          </a:p>
          <a:p>
            <a:pPr lvl="1" eaLnBrk="1" hangingPunct="1"/>
            <a:r>
              <a:rPr lang="en-AU" altLang="en-US" sz="1800" dirty="0" smtClean="0"/>
              <a:t>For </a:t>
            </a:r>
            <a:r>
              <a:rPr lang="en-AU" altLang="en-US" sz="1800" dirty="0" err="1" smtClean="0"/>
              <a:t>capex</a:t>
            </a:r>
            <a:r>
              <a:rPr lang="en-AU" altLang="en-US" sz="1800" dirty="0" smtClean="0"/>
              <a:t> and </a:t>
            </a:r>
            <a:r>
              <a:rPr lang="en-AU" altLang="en-US" sz="1800" dirty="0" err="1" smtClean="0"/>
              <a:t>opex</a:t>
            </a:r>
            <a:r>
              <a:rPr lang="en-AU" altLang="en-US" sz="1800" dirty="0" smtClean="0"/>
              <a:t> we will have regard to our Expenditure Assessment Guideline – and the results from our first benchmarking report</a:t>
            </a:r>
          </a:p>
          <a:p>
            <a:pPr lvl="1" eaLnBrk="1" hangingPunct="1"/>
            <a:r>
              <a:rPr lang="en-AU" altLang="en-US" sz="1800" dirty="0" smtClean="0"/>
              <a:t>For the cost of financing (require rate of return) we will have regard to our Rate of Return Guideline</a:t>
            </a:r>
          </a:p>
          <a:p>
            <a:pPr marL="347663" lvl="1" indent="0" eaLnBrk="1" hangingPunct="1">
              <a:buNone/>
            </a:pPr>
            <a:endParaRPr lang="en-AU" altLang="en-US" sz="1800" dirty="0"/>
          </a:p>
          <a:p>
            <a:pPr eaLnBrk="1" hangingPunct="1"/>
            <a:r>
              <a:rPr lang="en-AU" altLang="en-US" sz="1800" dirty="0" smtClean="0"/>
              <a:t>We will </a:t>
            </a:r>
            <a:r>
              <a:rPr lang="en-AU" altLang="en-US" sz="1800" dirty="0"/>
              <a:t>be interested in </a:t>
            </a:r>
            <a:r>
              <a:rPr lang="en-AU" altLang="en-US" sz="1800" dirty="0" smtClean="0"/>
              <a:t>hearing consumer views </a:t>
            </a:r>
            <a:r>
              <a:rPr lang="en-AU" altLang="en-US" sz="1800" dirty="0"/>
              <a:t>on </a:t>
            </a:r>
            <a:r>
              <a:rPr lang="en-AU" altLang="en-US" sz="1800" dirty="0" smtClean="0"/>
              <a:t>consumer </a:t>
            </a:r>
            <a:r>
              <a:rPr lang="en-AU" altLang="en-US" sz="1800" dirty="0"/>
              <a:t>engagement initiatives (including engagement on its proposed changes to the pricing methodology)</a:t>
            </a:r>
          </a:p>
          <a:p>
            <a:pPr eaLnBrk="1" hangingPunct="1"/>
            <a:endParaRPr lang="en-AU" altLang="en-US" sz="1800" dirty="0"/>
          </a:p>
          <a:p>
            <a:pPr eaLnBrk="1" hangingPunct="1"/>
            <a:endParaRPr lang="en-AU" altLang="en-US" sz="1800" dirty="0"/>
          </a:p>
          <a:p>
            <a:pPr marL="0" indent="0" eaLnBrk="1" hangingPunct="1">
              <a:buNone/>
            </a:pPr>
            <a:endParaRPr lang="en-AU" alt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pic>
        <p:nvPicPr>
          <p:cNvPr id="16389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6021388"/>
            <a:ext cx="266541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1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259631" y="1700808"/>
            <a:ext cx="6337349" cy="2736304"/>
          </a:xfrm>
        </p:spPr>
        <p:txBody>
          <a:bodyPr/>
          <a:lstStyle/>
          <a:p>
            <a:pPr marL="347663" lvl="1" indent="0" algn="ctr">
              <a:buNone/>
            </a:pP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Presentations from </a:t>
            </a:r>
            <a:r>
              <a:rPr lang="en-AU" sz="32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TransGrid</a:t>
            </a: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AU" sz="32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Directlink</a:t>
            </a: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AEMO and Consumer Challenge Panel</a:t>
            </a: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81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259631" y="1916832"/>
            <a:ext cx="6337349" cy="2736304"/>
          </a:xfrm>
        </p:spPr>
        <p:txBody>
          <a:bodyPr/>
          <a:lstStyle/>
          <a:p>
            <a:pPr marL="347663" lvl="1" indent="0" algn="ctr">
              <a:buNone/>
            </a:pP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AER wrap-up</a:t>
            </a:r>
          </a:p>
          <a:p>
            <a:pPr marL="347663" lvl="1" indent="0" algn="ctr">
              <a:buNone/>
            </a:pP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Jim Cox, AER board member</a:t>
            </a: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307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440</Words>
  <Application>Microsoft Office PowerPoint</Application>
  <PresentationFormat>On-screen Show (4:3)</PresentationFormat>
  <Paragraphs>127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Australian Energy Regulator</vt:lpstr>
      <vt:lpstr>Agenda</vt:lpstr>
      <vt:lpstr>Process to date</vt:lpstr>
      <vt:lpstr>Purpose of the public forum</vt:lpstr>
      <vt:lpstr>How does the proposal affect consumers - TransGrid</vt:lpstr>
      <vt:lpstr>How does the proposal affect consumers - Directlink</vt:lpstr>
      <vt:lpstr>AER approach</vt:lpstr>
      <vt:lpstr>PowerPoint Presentation</vt:lpstr>
      <vt:lpstr>PowerPoint Presentation</vt:lpstr>
      <vt:lpstr>How to make submissions</vt:lpstr>
      <vt:lpstr>Next steps</vt:lpstr>
      <vt:lpstr>Key contact details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2013-09-18T06:13:18Z</dcterms:created>
  <dcterms:modified xsi:type="dcterms:W3CDTF">2014-07-14T01:20:11Z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I">
    <vt:lpwstr>8223482</vt:lpwstr>
  </property>
  <property fmtid="{D5CDD505-2E9C-101B-9397-08002B2CF9AE}" pid="3" name="Status">
    <vt:lpwstr>Ready</vt:lpwstr>
  </property>
  <property fmtid="{D5CDD505-2E9C-101B-9397-08002B2CF9AE}" pid="4" name="DatabaseID">
    <vt:lpwstr>AC</vt:lpwstr>
  </property>
  <property fmtid="{D5CDD505-2E9C-101B-9397-08002B2CF9AE}" pid="5" name="OnClose">
    <vt:lpwstr/>
  </property>
  <property fmtid="{D5CDD505-2E9C-101B-9397-08002B2CF9AE}" pid="6" name="currfile">
    <vt:lpwstr>\\SCBRFS001.accc.local\home$\sminh\Public Forum Doris upload\Public Forum 10 July\AER prentation on TransGrid and Directlink proposals - AER public forum - 10 July 2014.pptx</vt:lpwstr>
  </property>
</Properties>
</file>