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8"/>
  </p:notesMasterIdLst>
  <p:sldIdLst>
    <p:sldId id="259" r:id="rId2"/>
    <p:sldId id="260" r:id="rId3"/>
    <p:sldId id="275" r:id="rId4"/>
    <p:sldId id="272" r:id="rId5"/>
    <p:sldId id="279" r:id="rId6"/>
    <p:sldId id="262" r:id="rId7"/>
    <p:sldId id="270" r:id="rId8"/>
    <p:sldId id="280" r:id="rId9"/>
    <p:sldId id="273" r:id="rId10"/>
    <p:sldId id="276" r:id="rId11"/>
    <p:sldId id="281" r:id="rId12"/>
    <p:sldId id="278" r:id="rId13"/>
    <p:sldId id="271" r:id="rId14"/>
    <p:sldId id="274" r:id="rId15"/>
    <p:sldId id="277" r:id="rId16"/>
    <p:sldId id="269" r:id="rId1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92D631"/>
    <a:srgbClr val="4F2D7F"/>
    <a:srgbClr val="DC50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95" autoAdjust="0"/>
    <p:restoredTop sz="56628" autoAdjust="0"/>
  </p:normalViewPr>
  <p:slideViewPr>
    <p:cSldViewPr>
      <p:cViewPr varScale="1">
        <p:scale>
          <a:sx n="65" d="100"/>
          <a:sy n="65" d="100"/>
        </p:scale>
        <p:origin x="3150" y="6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2196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1D0946-99EF-418F-A5F3-DAD391FAA8AA}" type="doc">
      <dgm:prSet loTypeId="urn:microsoft.com/office/officeart/2005/8/layout/lProcess3" loCatId="process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E15C5000-A79F-4D33-8BDD-C4730764C49A}">
      <dgm:prSet phldrT="[Text]"/>
      <dgm:spPr/>
      <dgm:t>
        <a:bodyPr/>
        <a:lstStyle/>
        <a:p>
          <a:r>
            <a:rPr lang="en-US" dirty="0" smtClean="0"/>
            <a:t>ESOO 2019</a:t>
          </a:r>
          <a:endParaRPr lang="en-US" dirty="0"/>
        </a:p>
      </dgm:t>
    </dgm:pt>
    <dgm:pt modelId="{E127861B-874D-45E1-8023-4631BAC0D8DC}" type="parTrans" cxnId="{592C3F56-9FB3-468F-A224-5B7C213F84EB}">
      <dgm:prSet/>
      <dgm:spPr/>
      <dgm:t>
        <a:bodyPr/>
        <a:lstStyle/>
        <a:p>
          <a:endParaRPr lang="en-US"/>
        </a:p>
      </dgm:t>
    </dgm:pt>
    <dgm:pt modelId="{83146B39-2260-4EAA-8467-6E4569D2E39A}" type="sibTrans" cxnId="{592C3F56-9FB3-468F-A224-5B7C213F84EB}">
      <dgm:prSet/>
      <dgm:spPr/>
      <dgm:t>
        <a:bodyPr/>
        <a:lstStyle/>
        <a:p>
          <a:endParaRPr lang="en-US"/>
        </a:p>
      </dgm:t>
    </dgm:pt>
    <dgm:pt modelId="{28D80D6F-CFF3-4A35-9008-6208C0057AAF}">
      <dgm:prSet phldrT="[Text]"/>
      <dgm:spPr/>
      <dgm:t>
        <a:bodyPr/>
        <a:lstStyle/>
        <a:p>
          <a:pPr algn="l"/>
          <a:r>
            <a:rPr lang="en-US" dirty="0" smtClean="0"/>
            <a:t>Interim Reliability Instrument Guideline</a:t>
          </a:r>
          <a:endParaRPr lang="en-US" dirty="0"/>
        </a:p>
      </dgm:t>
    </dgm:pt>
    <dgm:pt modelId="{7181C302-A33B-487C-9874-352DAFC01DE1}" type="parTrans" cxnId="{00BB9BC0-68CF-4B2C-B66C-61523CB52596}">
      <dgm:prSet/>
      <dgm:spPr/>
      <dgm:t>
        <a:bodyPr/>
        <a:lstStyle/>
        <a:p>
          <a:endParaRPr lang="en-US"/>
        </a:p>
      </dgm:t>
    </dgm:pt>
    <dgm:pt modelId="{70A17C4C-697F-4AA2-AA1E-DA204795549B}" type="sibTrans" cxnId="{00BB9BC0-68CF-4B2C-B66C-61523CB52596}">
      <dgm:prSet/>
      <dgm:spPr/>
      <dgm:t>
        <a:bodyPr/>
        <a:lstStyle/>
        <a:p>
          <a:endParaRPr lang="en-US"/>
        </a:p>
      </dgm:t>
    </dgm:pt>
    <dgm:pt modelId="{5472E37B-A974-47EC-9FC4-0C2A073D006D}">
      <dgm:prSet phldrT="[Text]"/>
      <dgm:spPr/>
      <dgm:t>
        <a:bodyPr/>
        <a:lstStyle/>
        <a:p>
          <a:r>
            <a:rPr lang="en-US" dirty="0" smtClean="0"/>
            <a:t>ESOO 2020</a:t>
          </a:r>
          <a:endParaRPr lang="en-US" dirty="0"/>
        </a:p>
      </dgm:t>
    </dgm:pt>
    <dgm:pt modelId="{BC3C0095-8EA5-4F89-A3DC-638CAA46389E}" type="parTrans" cxnId="{4B9E35C6-ECD8-49BE-BF08-8A2001722ECA}">
      <dgm:prSet/>
      <dgm:spPr/>
      <dgm:t>
        <a:bodyPr/>
        <a:lstStyle/>
        <a:p>
          <a:endParaRPr lang="en-US"/>
        </a:p>
      </dgm:t>
    </dgm:pt>
    <dgm:pt modelId="{95D9687C-D72E-48E0-92CA-ECEB59D680C3}" type="sibTrans" cxnId="{4B9E35C6-ECD8-49BE-BF08-8A2001722ECA}">
      <dgm:prSet/>
      <dgm:spPr/>
      <dgm:t>
        <a:bodyPr/>
        <a:lstStyle/>
        <a:p>
          <a:endParaRPr lang="en-US"/>
        </a:p>
      </dgm:t>
    </dgm:pt>
    <dgm:pt modelId="{8789EDB2-3759-47F7-84E2-8072ED5F8C59}">
      <dgm:prSet phldrT="[Text]"/>
      <dgm:spPr/>
      <dgm:t>
        <a:bodyPr/>
        <a:lstStyle/>
        <a:p>
          <a:pPr algn="l"/>
          <a:r>
            <a:rPr lang="en-US" dirty="0" smtClean="0"/>
            <a:t>Reliability Instrument Guideline</a:t>
          </a:r>
          <a:endParaRPr lang="en-US" dirty="0"/>
        </a:p>
      </dgm:t>
    </dgm:pt>
    <dgm:pt modelId="{F35AB50E-6BAC-4D5D-9BB3-4E001EFCDFC8}" type="parTrans" cxnId="{7CDB7684-39AF-427D-B653-5FE22E2F09BC}">
      <dgm:prSet/>
      <dgm:spPr/>
      <dgm:t>
        <a:bodyPr/>
        <a:lstStyle/>
        <a:p>
          <a:endParaRPr lang="en-US"/>
        </a:p>
      </dgm:t>
    </dgm:pt>
    <dgm:pt modelId="{20E31323-25C8-41A1-947F-642BB4524913}" type="sibTrans" cxnId="{7CDB7684-39AF-427D-B653-5FE22E2F09BC}">
      <dgm:prSet/>
      <dgm:spPr/>
      <dgm:t>
        <a:bodyPr/>
        <a:lstStyle/>
        <a:p>
          <a:endParaRPr lang="en-US"/>
        </a:p>
      </dgm:t>
    </dgm:pt>
    <dgm:pt modelId="{F98D11D0-91A5-4F1C-9EC5-6AD16D0E1593}">
      <dgm:prSet phldrT="[Text]"/>
      <dgm:spPr/>
      <dgm:t>
        <a:bodyPr/>
        <a:lstStyle/>
        <a:p>
          <a:pPr algn="l"/>
          <a:r>
            <a:rPr lang="en-US" dirty="0" smtClean="0"/>
            <a:t>Interim Forecasting Best Practice</a:t>
          </a:r>
          <a:endParaRPr lang="en-US" dirty="0"/>
        </a:p>
      </dgm:t>
    </dgm:pt>
    <dgm:pt modelId="{3D5E23B4-CF49-4BD1-8AD8-98435345C498}" type="parTrans" cxnId="{09012587-FED8-4994-B4A2-3FE4943E74A9}">
      <dgm:prSet/>
      <dgm:spPr/>
      <dgm:t>
        <a:bodyPr/>
        <a:lstStyle/>
        <a:p>
          <a:endParaRPr lang="en-US"/>
        </a:p>
      </dgm:t>
    </dgm:pt>
    <dgm:pt modelId="{4CEE0CCA-6134-4817-B159-AF19123F58A4}" type="sibTrans" cxnId="{09012587-FED8-4994-B4A2-3FE4943E74A9}">
      <dgm:prSet/>
      <dgm:spPr/>
      <dgm:t>
        <a:bodyPr/>
        <a:lstStyle/>
        <a:p>
          <a:endParaRPr lang="en-US"/>
        </a:p>
      </dgm:t>
    </dgm:pt>
    <dgm:pt modelId="{04EB86E4-86BA-4F3B-B4E3-8E07D3A50ABC}">
      <dgm:prSet phldrT="[Text]"/>
      <dgm:spPr/>
      <dgm:t>
        <a:bodyPr/>
        <a:lstStyle/>
        <a:p>
          <a:pPr algn="l"/>
          <a:r>
            <a:rPr lang="en-US" dirty="0" smtClean="0"/>
            <a:t>Interim Reliability Forecast Guideline</a:t>
          </a:r>
          <a:endParaRPr lang="en-US" dirty="0"/>
        </a:p>
      </dgm:t>
    </dgm:pt>
    <dgm:pt modelId="{4A2F18D3-C6C8-44BC-B738-10A11E15FDD2}" type="parTrans" cxnId="{741DAC2D-A64B-4AD5-B9DB-83768E94C533}">
      <dgm:prSet/>
      <dgm:spPr/>
      <dgm:t>
        <a:bodyPr/>
        <a:lstStyle/>
        <a:p>
          <a:endParaRPr lang="en-US"/>
        </a:p>
      </dgm:t>
    </dgm:pt>
    <dgm:pt modelId="{4A207256-ED3E-4043-8B99-3640685AF6FD}" type="sibTrans" cxnId="{741DAC2D-A64B-4AD5-B9DB-83768E94C533}">
      <dgm:prSet/>
      <dgm:spPr/>
      <dgm:t>
        <a:bodyPr/>
        <a:lstStyle/>
        <a:p>
          <a:endParaRPr lang="en-US"/>
        </a:p>
      </dgm:t>
    </dgm:pt>
    <dgm:pt modelId="{9A1AF9F0-E40F-45F0-BC2A-1254E117B2EA}">
      <dgm:prSet phldrT="[Text]"/>
      <dgm:spPr/>
      <dgm:t>
        <a:bodyPr/>
        <a:lstStyle/>
        <a:p>
          <a:r>
            <a:rPr lang="en-US" dirty="0" smtClean="0"/>
            <a:t>ESOO 2021</a:t>
          </a:r>
          <a:endParaRPr lang="en-US" dirty="0"/>
        </a:p>
      </dgm:t>
    </dgm:pt>
    <dgm:pt modelId="{4DADEF21-F91A-45AF-AA31-FBE90DDCC999}" type="parTrans" cxnId="{20543B9A-2A6D-46C1-8EE7-4A6BA732EA1C}">
      <dgm:prSet/>
      <dgm:spPr/>
      <dgm:t>
        <a:bodyPr/>
        <a:lstStyle/>
        <a:p>
          <a:endParaRPr lang="en-US"/>
        </a:p>
      </dgm:t>
    </dgm:pt>
    <dgm:pt modelId="{526101F1-91FB-4889-9CAC-60FE9881618E}" type="sibTrans" cxnId="{20543B9A-2A6D-46C1-8EE7-4A6BA732EA1C}">
      <dgm:prSet/>
      <dgm:spPr/>
      <dgm:t>
        <a:bodyPr/>
        <a:lstStyle/>
        <a:p>
          <a:endParaRPr lang="en-US"/>
        </a:p>
      </dgm:t>
    </dgm:pt>
    <dgm:pt modelId="{28D2ECC6-5760-4B7B-B7D3-074AB4969262}">
      <dgm:prSet phldrT="[Text]"/>
      <dgm:spPr/>
      <dgm:t>
        <a:bodyPr/>
        <a:lstStyle/>
        <a:p>
          <a:pPr algn="l"/>
          <a:r>
            <a:rPr lang="en-US" dirty="0" smtClean="0"/>
            <a:t>Reliability Instrument Guideline</a:t>
          </a:r>
          <a:endParaRPr lang="en-US" dirty="0"/>
        </a:p>
      </dgm:t>
    </dgm:pt>
    <dgm:pt modelId="{7AD00043-3207-40B3-BC05-F7CA53221C52}" type="parTrans" cxnId="{E2511DC2-B110-45CA-9454-280B8D2C1D62}">
      <dgm:prSet/>
      <dgm:spPr/>
      <dgm:t>
        <a:bodyPr/>
        <a:lstStyle/>
        <a:p>
          <a:endParaRPr lang="en-US"/>
        </a:p>
      </dgm:t>
    </dgm:pt>
    <dgm:pt modelId="{6C839B89-FB14-4D79-A8D7-65D7FDA6F87E}" type="sibTrans" cxnId="{E2511DC2-B110-45CA-9454-280B8D2C1D62}">
      <dgm:prSet/>
      <dgm:spPr/>
      <dgm:t>
        <a:bodyPr/>
        <a:lstStyle/>
        <a:p>
          <a:endParaRPr lang="en-US"/>
        </a:p>
      </dgm:t>
    </dgm:pt>
    <dgm:pt modelId="{A994F124-4FBB-43B4-BD78-743AAAF9A7F1}">
      <dgm:prSet phldrT="[Text]"/>
      <dgm:spPr/>
      <dgm:t>
        <a:bodyPr/>
        <a:lstStyle/>
        <a:p>
          <a:pPr algn="l"/>
          <a:r>
            <a:rPr lang="en-US" dirty="0" smtClean="0"/>
            <a:t>Forecasting Best Practice</a:t>
          </a:r>
          <a:endParaRPr lang="en-US" dirty="0"/>
        </a:p>
      </dgm:t>
    </dgm:pt>
    <dgm:pt modelId="{A4589D4E-DBBD-4278-ABEE-042D72C6994B}" type="parTrans" cxnId="{60A35016-3FBF-4444-832D-2CB8E8DF2896}">
      <dgm:prSet/>
      <dgm:spPr/>
      <dgm:t>
        <a:bodyPr/>
        <a:lstStyle/>
        <a:p>
          <a:endParaRPr lang="en-US"/>
        </a:p>
      </dgm:t>
    </dgm:pt>
    <dgm:pt modelId="{08C52FB5-1241-42F5-B698-9A1258DAF179}" type="sibTrans" cxnId="{60A35016-3FBF-4444-832D-2CB8E8DF2896}">
      <dgm:prSet/>
      <dgm:spPr/>
      <dgm:t>
        <a:bodyPr/>
        <a:lstStyle/>
        <a:p>
          <a:endParaRPr lang="en-US"/>
        </a:p>
      </dgm:t>
    </dgm:pt>
    <dgm:pt modelId="{B1B966AA-EA9C-457B-9B5A-1CAA344CFCBD}">
      <dgm:prSet phldrT="[Text]"/>
      <dgm:spPr/>
      <dgm:t>
        <a:bodyPr/>
        <a:lstStyle/>
        <a:p>
          <a:pPr algn="l"/>
          <a:r>
            <a:rPr lang="en-US" dirty="0" smtClean="0"/>
            <a:t>Reliability Forecast Guideline</a:t>
          </a:r>
          <a:endParaRPr lang="en-US" dirty="0"/>
        </a:p>
      </dgm:t>
    </dgm:pt>
    <dgm:pt modelId="{18C29937-0623-43FA-A4DB-AC8FE9036FE0}" type="parTrans" cxnId="{D1F7A10E-EDAA-4E45-A473-A7AD220D6C7B}">
      <dgm:prSet/>
      <dgm:spPr/>
      <dgm:t>
        <a:bodyPr/>
        <a:lstStyle/>
        <a:p>
          <a:endParaRPr lang="en-US"/>
        </a:p>
      </dgm:t>
    </dgm:pt>
    <dgm:pt modelId="{1DADEA86-ECAF-4FB8-8AA6-177313BD365C}" type="sibTrans" cxnId="{D1F7A10E-EDAA-4E45-A473-A7AD220D6C7B}">
      <dgm:prSet/>
      <dgm:spPr/>
      <dgm:t>
        <a:bodyPr/>
        <a:lstStyle/>
        <a:p>
          <a:endParaRPr lang="en-US"/>
        </a:p>
      </dgm:t>
    </dgm:pt>
    <dgm:pt modelId="{51425CB0-E8E4-4FCE-A06A-2D0668DD6DE0}" type="pres">
      <dgm:prSet presAssocID="{A11D0946-99EF-418F-A5F3-DAD391FAA8AA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E714DD9-66D9-484C-957B-C8000FCFAD89}" type="pres">
      <dgm:prSet presAssocID="{E15C5000-A79F-4D33-8BDD-C4730764C49A}" presName="horFlow" presStyleCnt="0"/>
      <dgm:spPr/>
    </dgm:pt>
    <dgm:pt modelId="{BC007121-1CB8-42E8-8979-B23A55C3EFAB}" type="pres">
      <dgm:prSet presAssocID="{E15C5000-A79F-4D33-8BDD-C4730764C49A}" presName="bigChev" presStyleLbl="node1" presStyleIdx="0" presStyleCnt="3" custScaleY="134025"/>
      <dgm:spPr/>
      <dgm:t>
        <a:bodyPr/>
        <a:lstStyle/>
        <a:p>
          <a:endParaRPr lang="en-US"/>
        </a:p>
      </dgm:t>
    </dgm:pt>
    <dgm:pt modelId="{4D11B9C4-C97A-4665-8FAB-579A1A733E86}" type="pres">
      <dgm:prSet presAssocID="{7181C302-A33B-487C-9874-352DAFC01DE1}" presName="parTrans" presStyleCnt="0"/>
      <dgm:spPr/>
    </dgm:pt>
    <dgm:pt modelId="{29CD5691-EB6A-447C-8DB7-E3E9E4F16F10}" type="pres">
      <dgm:prSet presAssocID="{28D80D6F-CFF3-4A35-9008-6208C0057AAF}" presName="node" presStyleLbl="alignAccFollowNode1" presStyleIdx="0" presStyleCnt="7" custScaleY="1340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545649-D629-4362-930D-FF9C9634372F}" type="pres">
      <dgm:prSet presAssocID="{E15C5000-A79F-4D33-8BDD-C4730764C49A}" presName="vSp" presStyleCnt="0"/>
      <dgm:spPr/>
    </dgm:pt>
    <dgm:pt modelId="{F8A03C30-A5D3-4246-B93D-9F9F8097F819}" type="pres">
      <dgm:prSet presAssocID="{5472E37B-A974-47EC-9FC4-0C2A073D006D}" presName="horFlow" presStyleCnt="0"/>
      <dgm:spPr/>
    </dgm:pt>
    <dgm:pt modelId="{5E48A9F4-0582-4953-8260-CBA8BAC7078A}" type="pres">
      <dgm:prSet presAssocID="{5472E37B-A974-47EC-9FC4-0C2A073D006D}" presName="bigChev" presStyleLbl="node1" presStyleIdx="1" presStyleCnt="3" custScaleY="134025"/>
      <dgm:spPr/>
      <dgm:t>
        <a:bodyPr/>
        <a:lstStyle/>
        <a:p>
          <a:endParaRPr lang="en-US"/>
        </a:p>
      </dgm:t>
    </dgm:pt>
    <dgm:pt modelId="{94FA2C65-5484-4102-9899-8A3627CA26D2}" type="pres">
      <dgm:prSet presAssocID="{F35AB50E-6BAC-4D5D-9BB3-4E001EFCDFC8}" presName="parTrans" presStyleCnt="0"/>
      <dgm:spPr/>
    </dgm:pt>
    <dgm:pt modelId="{A3BB6AB7-1BAC-4652-8E18-95A3D68D3825}" type="pres">
      <dgm:prSet presAssocID="{8789EDB2-3759-47F7-84E2-8072ED5F8C59}" presName="node" presStyleLbl="alignAccFollowNode1" presStyleIdx="1" presStyleCnt="7" custScaleY="1340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2A62A5-1D62-4383-A74D-EE1DCD385736}" type="pres">
      <dgm:prSet presAssocID="{20E31323-25C8-41A1-947F-642BB4524913}" presName="sibTrans" presStyleCnt="0"/>
      <dgm:spPr/>
    </dgm:pt>
    <dgm:pt modelId="{4C269C19-8B2E-46EA-915A-70B8C74E2F99}" type="pres">
      <dgm:prSet presAssocID="{F98D11D0-91A5-4F1C-9EC5-6AD16D0E1593}" presName="node" presStyleLbl="alignAccFollowNode1" presStyleIdx="2" presStyleCnt="7" custScaleY="1340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131455-BDE5-4D31-8B72-70118BE2AFE3}" type="pres">
      <dgm:prSet presAssocID="{4CEE0CCA-6134-4817-B159-AF19123F58A4}" presName="sibTrans" presStyleCnt="0"/>
      <dgm:spPr/>
    </dgm:pt>
    <dgm:pt modelId="{35AC7439-A66F-40EF-B935-59C730E7F92C}" type="pres">
      <dgm:prSet presAssocID="{04EB86E4-86BA-4F3B-B4E3-8E07D3A50ABC}" presName="node" presStyleLbl="alignAccFollowNode1" presStyleIdx="3" presStyleCnt="7" custScaleY="1340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D8E67B-E343-4F17-858D-9D0FD3F33FB3}" type="pres">
      <dgm:prSet presAssocID="{5472E37B-A974-47EC-9FC4-0C2A073D006D}" presName="vSp" presStyleCnt="0"/>
      <dgm:spPr/>
    </dgm:pt>
    <dgm:pt modelId="{F1FA22ED-87F6-4F2B-8D39-97CFFC75D426}" type="pres">
      <dgm:prSet presAssocID="{9A1AF9F0-E40F-45F0-BC2A-1254E117B2EA}" presName="horFlow" presStyleCnt="0"/>
      <dgm:spPr/>
    </dgm:pt>
    <dgm:pt modelId="{A3957810-7327-460A-9CA4-96A1DD8156C7}" type="pres">
      <dgm:prSet presAssocID="{9A1AF9F0-E40F-45F0-BC2A-1254E117B2EA}" presName="bigChev" presStyleLbl="node1" presStyleIdx="2" presStyleCnt="3" custScaleY="134025"/>
      <dgm:spPr/>
      <dgm:t>
        <a:bodyPr/>
        <a:lstStyle/>
        <a:p>
          <a:endParaRPr lang="en-US"/>
        </a:p>
      </dgm:t>
    </dgm:pt>
    <dgm:pt modelId="{21A5544A-72A8-47FA-8540-3343BE875435}" type="pres">
      <dgm:prSet presAssocID="{7AD00043-3207-40B3-BC05-F7CA53221C52}" presName="parTrans" presStyleCnt="0"/>
      <dgm:spPr/>
    </dgm:pt>
    <dgm:pt modelId="{704A0257-124E-456A-8025-709D7F52FE16}" type="pres">
      <dgm:prSet presAssocID="{28D2ECC6-5760-4B7B-B7D3-074AB4969262}" presName="node" presStyleLbl="alignAccFollowNode1" presStyleIdx="4" presStyleCnt="7" custScaleY="1340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5B47BC-73EB-42BE-BB52-EAD6254EF48B}" type="pres">
      <dgm:prSet presAssocID="{6C839B89-FB14-4D79-A8D7-65D7FDA6F87E}" presName="sibTrans" presStyleCnt="0"/>
      <dgm:spPr/>
    </dgm:pt>
    <dgm:pt modelId="{08DA4284-42DB-41DA-8458-303223AB27A3}" type="pres">
      <dgm:prSet presAssocID="{A994F124-4FBB-43B4-BD78-743AAAF9A7F1}" presName="node" presStyleLbl="alignAccFollowNode1" presStyleIdx="5" presStyleCnt="7" custScaleY="1340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A786DE-7656-4A10-8771-75A48A47616C}" type="pres">
      <dgm:prSet presAssocID="{08C52FB5-1241-42F5-B698-9A1258DAF179}" presName="sibTrans" presStyleCnt="0"/>
      <dgm:spPr/>
    </dgm:pt>
    <dgm:pt modelId="{15DFC6D3-0CAC-442A-A58E-8A1EC433CF7C}" type="pres">
      <dgm:prSet presAssocID="{B1B966AA-EA9C-457B-9B5A-1CAA344CFCBD}" presName="node" presStyleLbl="alignAccFollowNode1" presStyleIdx="6" presStyleCnt="7" custScaleY="1340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3A395AB-491C-4E44-969E-7270D12E7A40}" type="presOf" srcId="{28D2ECC6-5760-4B7B-B7D3-074AB4969262}" destId="{704A0257-124E-456A-8025-709D7F52FE16}" srcOrd="0" destOrd="0" presId="urn:microsoft.com/office/officeart/2005/8/layout/lProcess3"/>
    <dgm:cxn modelId="{60A35016-3FBF-4444-832D-2CB8E8DF2896}" srcId="{9A1AF9F0-E40F-45F0-BC2A-1254E117B2EA}" destId="{A994F124-4FBB-43B4-BD78-743AAAF9A7F1}" srcOrd="1" destOrd="0" parTransId="{A4589D4E-DBBD-4278-ABEE-042D72C6994B}" sibTransId="{08C52FB5-1241-42F5-B698-9A1258DAF179}"/>
    <dgm:cxn modelId="{99E07B9B-E6F5-4463-ADAE-C12646A47696}" type="presOf" srcId="{5472E37B-A974-47EC-9FC4-0C2A073D006D}" destId="{5E48A9F4-0582-4953-8260-CBA8BAC7078A}" srcOrd="0" destOrd="0" presId="urn:microsoft.com/office/officeart/2005/8/layout/lProcess3"/>
    <dgm:cxn modelId="{B2CE1134-CA4B-4CA4-874F-3EA74ABA5DE2}" type="presOf" srcId="{A994F124-4FBB-43B4-BD78-743AAAF9A7F1}" destId="{08DA4284-42DB-41DA-8458-303223AB27A3}" srcOrd="0" destOrd="0" presId="urn:microsoft.com/office/officeart/2005/8/layout/lProcess3"/>
    <dgm:cxn modelId="{E2511DC2-B110-45CA-9454-280B8D2C1D62}" srcId="{9A1AF9F0-E40F-45F0-BC2A-1254E117B2EA}" destId="{28D2ECC6-5760-4B7B-B7D3-074AB4969262}" srcOrd="0" destOrd="0" parTransId="{7AD00043-3207-40B3-BC05-F7CA53221C52}" sibTransId="{6C839B89-FB14-4D79-A8D7-65D7FDA6F87E}"/>
    <dgm:cxn modelId="{88CDED09-BFCD-494C-9B50-D0F3578F53B3}" type="presOf" srcId="{04EB86E4-86BA-4F3B-B4E3-8E07D3A50ABC}" destId="{35AC7439-A66F-40EF-B935-59C730E7F92C}" srcOrd="0" destOrd="0" presId="urn:microsoft.com/office/officeart/2005/8/layout/lProcess3"/>
    <dgm:cxn modelId="{DCCA6666-9CAF-42E4-AB3F-6A0EA053C42B}" type="presOf" srcId="{A11D0946-99EF-418F-A5F3-DAD391FAA8AA}" destId="{51425CB0-E8E4-4FCE-A06A-2D0668DD6DE0}" srcOrd="0" destOrd="0" presId="urn:microsoft.com/office/officeart/2005/8/layout/lProcess3"/>
    <dgm:cxn modelId="{00BB9BC0-68CF-4B2C-B66C-61523CB52596}" srcId="{E15C5000-A79F-4D33-8BDD-C4730764C49A}" destId="{28D80D6F-CFF3-4A35-9008-6208C0057AAF}" srcOrd="0" destOrd="0" parTransId="{7181C302-A33B-487C-9874-352DAFC01DE1}" sibTransId="{70A17C4C-697F-4AA2-AA1E-DA204795549B}"/>
    <dgm:cxn modelId="{81750817-8DDE-4976-9D84-F19E6368689D}" type="presOf" srcId="{B1B966AA-EA9C-457B-9B5A-1CAA344CFCBD}" destId="{15DFC6D3-0CAC-442A-A58E-8A1EC433CF7C}" srcOrd="0" destOrd="0" presId="urn:microsoft.com/office/officeart/2005/8/layout/lProcess3"/>
    <dgm:cxn modelId="{38B8F7F6-C2BF-43E2-AB5A-7EFCB46CE184}" type="presOf" srcId="{9A1AF9F0-E40F-45F0-BC2A-1254E117B2EA}" destId="{A3957810-7327-460A-9CA4-96A1DD8156C7}" srcOrd="0" destOrd="0" presId="urn:microsoft.com/office/officeart/2005/8/layout/lProcess3"/>
    <dgm:cxn modelId="{20543B9A-2A6D-46C1-8EE7-4A6BA732EA1C}" srcId="{A11D0946-99EF-418F-A5F3-DAD391FAA8AA}" destId="{9A1AF9F0-E40F-45F0-BC2A-1254E117B2EA}" srcOrd="2" destOrd="0" parTransId="{4DADEF21-F91A-45AF-AA31-FBE90DDCC999}" sibTransId="{526101F1-91FB-4889-9CAC-60FE9881618E}"/>
    <dgm:cxn modelId="{09012587-FED8-4994-B4A2-3FE4943E74A9}" srcId="{5472E37B-A974-47EC-9FC4-0C2A073D006D}" destId="{F98D11D0-91A5-4F1C-9EC5-6AD16D0E1593}" srcOrd="1" destOrd="0" parTransId="{3D5E23B4-CF49-4BD1-8AD8-98435345C498}" sibTransId="{4CEE0CCA-6134-4817-B159-AF19123F58A4}"/>
    <dgm:cxn modelId="{982E791B-AE97-4180-90E3-A8F7FCAC6A57}" type="presOf" srcId="{8789EDB2-3759-47F7-84E2-8072ED5F8C59}" destId="{A3BB6AB7-1BAC-4652-8E18-95A3D68D3825}" srcOrd="0" destOrd="0" presId="urn:microsoft.com/office/officeart/2005/8/layout/lProcess3"/>
    <dgm:cxn modelId="{9B0A812B-1E78-410A-ABBB-BF53BAF9C449}" type="presOf" srcId="{28D80D6F-CFF3-4A35-9008-6208C0057AAF}" destId="{29CD5691-EB6A-447C-8DB7-E3E9E4F16F10}" srcOrd="0" destOrd="0" presId="urn:microsoft.com/office/officeart/2005/8/layout/lProcess3"/>
    <dgm:cxn modelId="{741DAC2D-A64B-4AD5-B9DB-83768E94C533}" srcId="{5472E37B-A974-47EC-9FC4-0C2A073D006D}" destId="{04EB86E4-86BA-4F3B-B4E3-8E07D3A50ABC}" srcOrd="2" destOrd="0" parTransId="{4A2F18D3-C6C8-44BC-B738-10A11E15FDD2}" sibTransId="{4A207256-ED3E-4043-8B99-3640685AF6FD}"/>
    <dgm:cxn modelId="{4B9E35C6-ECD8-49BE-BF08-8A2001722ECA}" srcId="{A11D0946-99EF-418F-A5F3-DAD391FAA8AA}" destId="{5472E37B-A974-47EC-9FC4-0C2A073D006D}" srcOrd="1" destOrd="0" parTransId="{BC3C0095-8EA5-4F89-A3DC-638CAA46389E}" sibTransId="{95D9687C-D72E-48E0-92CA-ECEB59D680C3}"/>
    <dgm:cxn modelId="{77F32DDF-CD3C-4DC7-AFDE-47589CF9942B}" type="presOf" srcId="{F98D11D0-91A5-4F1C-9EC5-6AD16D0E1593}" destId="{4C269C19-8B2E-46EA-915A-70B8C74E2F99}" srcOrd="0" destOrd="0" presId="urn:microsoft.com/office/officeart/2005/8/layout/lProcess3"/>
    <dgm:cxn modelId="{D1F7A10E-EDAA-4E45-A473-A7AD220D6C7B}" srcId="{9A1AF9F0-E40F-45F0-BC2A-1254E117B2EA}" destId="{B1B966AA-EA9C-457B-9B5A-1CAA344CFCBD}" srcOrd="2" destOrd="0" parTransId="{18C29937-0623-43FA-A4DB-AC8FE9036FE0}" sibTransId="{1DADEA86-ECAF-4FB8-8AA6-177313BD365C}"/>
    <dgm:cxn modelId="{7CDB7684-39AF-427D-B653-5FE22E2F09BC}" srcId="{5472E37B-A974-47EC-9FC4-0C2A073D006D}" destId="{8789EDB2-3759-47F7-84E2-8072ED5F8C59}" srcOrd="0" destOrd="0" parTransId="{F35AB50E-6BAC-4D5D-9BB3-4E001EFCDFC8}" sibTransId="{20E31323-25C8-41A1-947F-642BB4524913}"/>
    <dgm:cxn modelId="{592C3F56-9FB3-468F-A224-5B7C213F84EB}" srcId="{A11D0946-99EF-418F-A5F3-DAD391FAA8AA}" destId="{E15C5000-A79F-4D33-8BDD-C4730764C49A}" srcOrd="0" destOrd="0" parTransId="{E127861B-874D-45E1-8023-4631BAC0D8DC}" sibTransId="{83146B39-2260-4EAA-8467-6E4569D2E39A}"/>
    <dgm:cxn modelId="{417B4C2D-ADDF-44F5-9A89-54202DB2A576}" type="presOf" srcId="{E15C5000-A79F-4D33-8BDD-C4730764C49A}" destId="{BC007121-1CB8-42E8-8979-B23A55C3EFAB}" srcOrd="0" destOrd="0" presId="urn:microsoft.com/office/officeart/2005/8/layout/lProcess3"/>
    <dgm:cxn modelId="{C356F9E0-2ACD-43AB-8466-3FDBA6AC6C7B}" type="presParOf" srcId="{51425CB0-E8E4-4FCE-A06A-2D0668DD6DE0}" destId="{EE714DD9-66D9-484C-957B-C8000FCFAD89}" srcOrd="0" destOrd="0" presId="urn:microsoft.com/office/officeart/2005/8/layout/lProcess3"/>
    <dgm:cxn modelId="{1F01A14A-4F7B-4D27-8AE1-E8B9E01904F3}" type="presParOf" srcId="{EE714DD9-66D9-484C-957B-C8000FCFAD89}" destId="{BC007121-1CB8-42E8-8979-B23A55C3EFAB}" srcOrd="0" destOrd="0" presId="urn:microsoft.com/office/officeart/2005/8/layout/lProcess3"/>
    <dgm:cxn modelId="{97AC7270-6DDE-4D79-A73F-F00A2DE8E1E3}" type="presParOf" srcId="{EE714DD9-66D9-484C-957B-C8000FCFAD89}" destId="{4D11B9C4-C97A-4665-8FAB-579A1A733E86}" srcOrd="1" destOrd="0" presId="urn:microsoft.com/office/officeart/2005/8/layout/lProcess3"/>
    <dgm:cxn modelId="{105B5373-3FF9-486D-9E4E-F399B0EAAEFF}" type="presParOf" srcId="{EE714DD9-66D9-484C-957B-C8000FCFAD89}" destId="{29CD5691-EB6A-447C-8DB7-E3E9E4F16F10}" srcOrd="2" destOrd="0" presId="urn:microsoft.com/office/officeart/2005/8/layout/lProcess3"/>
    <dgm:cxn modelId="{88CB30B9-2E92-45EF-B547-4405260350A2}" type="presParOf" srcId="{51425CB0-E8E4-4FCE-A06A-2D0668DD6DE0}" destId="{0D545649-D629-4362-930D-FF9C9634372F}" srcOrd="1" destOrd="0" presId="urn:microsoft.com/office/officeart/2005/8/layout/lProcess3"/>
    <dgm:cxn modelId="{363397CF-3C04-4571-9A27-E5CB268C9924}" type="presParOf" srcId="{51425CB0-E8E4-4FCE-A06A-2D0668DD6DE0}" destId="{F8A03C30-A5D3-4246-B93D-9F9F8097F819}" srcOrd="2" destOrd="0" presId="urn:microsoft.com/office/officeart/2005/8/layout/lProcess3"/>
    <dgm:cxn modelId="{C6CE95D4-58F6-42BD-9ECF-D5AA54A508BB}" type="presParOf" srcId="{F8A03C30-A5D3-4246-B93D-9F9F8097F819}" destId="{5E48A9F4-0582-4953-8260-CBA8BAC7078A}" srcOrd="0" destOrd="0" presId="urn:microsoft.com/office/officeart/2005/8/layout/lProcess3"/>
    <dgm:cxn modelId="{084DD4E9-3BD9-4DEE-8363-B55C0E4DD0D1}" type="presParOf" srcId="{F8A03C30-A5D3-4246-B93D-9F9F8097F819}" destId="{94FA2C65-5484-4102-9899-8A3627CA26D2}" srcOrd="1" destOrd="0" presId="urn:microsoft.com/office/officeart/2005/8/layout/lProcess3"/>
    <dgm:cxn modelId="{402B6DA5-23B4-449A-B6CC-2349636B913B}" type="presParOf" srcId="{F8A03C30-A5D3-4246-B93D-9F9F8097F819}" destId="{A3BB6AB7-1BAC-4652-8E18-95A3D68D3825}" srcOrd="2" destOrd="0" presId="urn:microsoft.com/office/officeart/2005/8/layout/lProcess3"/>
    <dgm:cxn modelId="{0B99FE6C-3729-4993-9647-4DC5AC538D4B}" type="presParOf" srcId="{F8A03C30-A5D3-4246-B93D-9F9F8097F819}" destId="{C32A62A5-1D62-4383-A74D-EE1DCD385736}" srcOrd="3" destOrd="0" presId="urn:microsoft.com/office/officeart/2005/8/layout/lProcess3"/>
    <dgm:cxn modelId="{BF389386-BFE9-41E4-AE04-63511A5C25A7}" type="presParOf" srcId="{F8A03C30-A5D3-4246-B93D-9F9F8097F819}" destId="{4C269C19-8B2E-46EA-915A-70B8C74E2F99}" srcOrd="4" destOrd="0" presId="urn:microsoft.com/office/officeart/2005/8/layout/lProcess3"/>
    <dgm:cxn modelId="{6E11E363-B027-4CE1-90AA-EBE9D84170F0}" type="presParOf" srcId="{F8A03C30-A5D3-4246-B93D-9F9F8097F819}" destId="{0E131455-BDE5-4D31-8B72-70118BE2AFE3}" srcOrd="5" destOrd="0" presId="urn:microsoft.com/office/officeart/2005/8/layout/lProcess3"/>
    <dgm:cxn modelId="{64947116-B88C-4455-8172-1305E263A6CF}" type="presParOf" srcId="{F8A03C30-A5D3-4246-B93D-9F9F8097F819}" destId="{35AC7439-A66F-40EF-B935-59C730E7F92C}" srcOrd="6" destOrd="0" presId="urn:microsoft.com/office/officeart/2005/8/layout/lProcess3"/>
    <dgm:cxn modelId="{3957DD5E-2320-4E7F-8F97-B83F56FEB913}" type="presParOf" srcId="{51425CB0-E8E4-4FCE-A06A-2D0668DD6DE0}" destId="{C6D8E67B-E343-4F17-858D-9D0FD3F33FB3}" srcOrd="3" destOrd="0" presId="urn:microsoft.com/office/officeart/2005/8/layout/lProcess3"/>
    <dgm:cxn modelId="{0094433B-0CA3-4753-B266-9F2E54BAFB7A}" type="presParOf" srcId="{51425CB0-E8E4-4FCE-A06A-2D0668DD6DE0}" destId="{F1FA22ED-87F6-4F2B-8D39-97CFFC75D426}" srcOrd="4" destOrd="0" presId="urn:microsoft.com/office/officeart/2005/8/layout/lProcess3"/>
    <dgm:cxn modelId="{054D17AA-3D76-4C31-82EA-8F116C7E5C8F}" type="presParOf" srcId="{F1FA22ED-87F6-4F2B-8D39-97CFFC75D426}" destId="{A3957810-7327-460A-9CA4-96A1DD8156C7}" srcOrd="0" destOrd="0" presId="urn:microsoft.com/office/officeart/2005/8/layout/lProcess3"/>
    <dgm:cxn modelId="{3F470AE0-FCE4-4B4F-9E02-126885422C5C}" type="presParOf" srcId="{F1FA22ED-87F6-4F2B-8D39-97CFFC75D426}" destId="{21A5544A-72A8-47FA-8540-3343BE875435}" srcOrd="1" destOrd="0" presId="urn:microsoft.com/office/officeart/2005/8/layout/lProcess3"/>
    <dgm:cxn modelId="{0F01F9CE-4E85-4857-8488-6974102E1AD7}" type="presParOf" srcId="{F1FA22ED-87F6-4F2B-8D39-97CFFC75D426}" destId="{704A0257-124E-456A-8025-709D7F52FE16}" srcOrd="2" destOrd="0" presId="urn:microsoft.com/office/officeart/2005/8/layout/lProcess3"/>
    <dgm:cxn modelId="{DCF2219B-0141-4F93-B76A-42DD4A583CC8}" type="presParOf" srcId="{F1FA22ED-87F6-4F2B-8D39-97CFFC75D426}" destId="{D45B47BC-73EB-42BE-BB52-EAD6254EF48B}" srcOrd="3" destOrd="0" presId="urn:microsoft.com/office/officeart/2005/8/layout/lProcess3"/>
    <dgm:cxn modelId="{908CCE35-C3FD-4DB0-8BD5-974F1520CB1D}" type="presParOf" srcId="{F1FA22ED-87F6-4F2B-8D39-97CFFC75D426}" destId="{08DA4284-42DB-41DA-8458-303223AB27A3}" srcOrd="4" destOrd="0" presId="urn:microsoft.com/office/officeart/2005/8/layout/lProcess3"/>
    <dgm:cxn modelId="{41438230-437E-4CA4-B58B-5D79ED574A52}" type="presParOf" srcId="{F1FA22ED-87F6-4F2B-8D39-97CFFC75D426}" destId="{77A786DE-7656-4A10-8771-75A48A47616C}" srcOrd="5" destOrd="0" presId="urn:microsoft.com/office/officeart/2005/8/layout/lProcess3"/>
    <dgm:cxn modelId="{C7754A60-FBE7-44BE-BA60-97A188639BCF}" type="presParOf" srcId="{F1FA22ED-87F6-4F2B-8D39-97CFFC75D426}" destId="{15DFC6D3-0CAC-442A-A58E-8A1EC433CF7C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007121-1CB8-42E8-8979-B23A55C3EFAB}">
      <dsp:nvSpPr>
        <dsp:cNvPr id="0" name=""/>
        <dsp:cNvSpPr/>
      </dsp:nvSpPr>
      <dsp:spPr>
        <a:xfrm>
          <a:off x="5108" y="13367"/>
          <a:ext cx="2620909" cy="1405069"/>
        </a:xfrm>
        <a:prstGeom prst="chevron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ESOO 2019</a:t>
          </a:r>
          <a:endParaRPr lang="en-US" sz="3200" kern="1200" dirty="0"/>
        </a:p>
      </dsp:txBody>
      <dsp:txXfrm>
        <a:off x="707643" y="13367"/>
        <a:ext cx="1215840" cy="1405069"/>
      </dsp:txXfrm>
    </dsp:sp>
    <dsp:sp modelId="{29CD5691-EB6A-447C-8DB7-E3E9E4F16F10}">
      <dsp:nvSpPr>
        <dsp:cNvPr id="0" name=""/>
        <dsp:cNvSpPr/>
      </dsp:nvSpPr>
      <dsp:spPr>
        <a:xfrm>
          <a:off x="2285300" y="132798"/>
          <a:ext cx="2175355" cy="1166207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Interim Reliability Instrument Guideline</a:t>
          </a:r>
          <a:endParaRPr lang="en-US" sz="1400" kern="1200" dirty="0"/>
        </a:p>
      </dsp:txBody>
      <dsp:txXfrm>
        <a:off x="2868404" y="132798"/>
        <a:ext cx="1009148" cy="1166207"/>
      </dsp:txXfrm>
    </dsp:sp>
    <dsp:sp modelId="{5E48A9F4-0582-4953-8260-CBA8BAC7078A}">
      <dsp:nvSpPr>
        <dsp:cNvPr id="0" name=""/>
        <dsp:cNvSpPr/>
      </dsp:nvSpPr>
      <dsp:spPr>
        <a:xfrm>
          <a:off x="5108" y="1565208"/>
          <a:ext cx="2620909" cy="1405069"/>
        </a:xfrm>
        <a:prstGeom prst="chevron">
          <a:avLst/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ESOO 2020</a:t>
          </a:r>
          <a:endParaRPr lang="en-US" sz="3200" kern="1200" dirty="0"/>
        </a:p>
      </dsp:txBody>
      <dsp:txXfrm>
        <a:off x="707643" y="1565208"/>
        <a:ext cx="1215840" cy="1405069"/>
      </dsp:txXfrm>
    </dsp:sp>
    <dsp:sp modelId="{A3BB6AB7-1BAC-4652-8E18-95A3D68D3825}">
      <dsp:nvSpPr>
        <dsp:cNvPr id="0" name=""/>
        <dsp:cNvSpPr/>
      </dsp:nvSpPr>
      <dsp:spPr>
        <a:xfrm>
          <a:off x="2285300" y="1684639"/>
          <a:ext cx="2175355" cy="1166207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Reliability Instrument Guideline</a:t>
          </a:r>
          <a:endParaRPr lang="en-US" sz="1400" kern="1200" dirty="0"/>
        </a:p>
      </dsp:txBody>
      <dsp:txXfrm>
        <a:off x="2868404" y="1684639"/>
        <a:ext cx="1009148" cy="1166207"/>
      </dsp:txXfrm>
    </dsp:sp>
    <dsp:sp modelId="{4C269C19-8B2E-46EA-915A-70B8C74E2F99}">
      <dsp:nvSpPr>
        <dsp:cNvPr id="0" name=""/>
        <dsp:cNvSpPr/>
      </dsp:nvSpPr>
      <dsp:spPr>
        <a:xfrm>
          <a:off x="4156105" y="1684639"/>
          <a:ext cx="2175355" cy="1166207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Interim Forecasting Best Practice</a:t>
          </a:r>
          <a:endParaRPr lang="en-US" sz="1400" kern="1200" dirty="0"/>
        </a:p>
      </dsp:txBody>
      <dsp:txXfrm>
        <a:off x="4739209" y="1684639"/>
        <a:ext cx="1009148" cy="1166207"/>
      </dsp:txXfrm>
    </dsp:sp>
    <dsp:sp modelId="{35AC7439-A66F-40EF-B935-59C730E7F92C}">
      <dsp:nvSpPr>
        <dsp:cNvPr id="0" name=""/>
        <dsp:cNvSpPr/>
      </dsp:nvSpPr>
      <dsp:spPr>
        <a:xfrm>
          <a:off x="6026911" y="1684639"/>
          <a:ext cx="2175355" cy="1166207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Interim Reliability Forecast Guideline</a:t>
          </a:r>
          <a:endParaRPr lang="en-US" sz="1400" kern="1200" dirty="0"/>
        </a:p>
      </dsp:txBody>
      <dsp:txXfrm>
        <a:off x="6610015" y="1684639"/>
        <a:ext cx="1009148" cy="1166207"/>
      </dsp:txXfrm>
    </dsp:sp>
    <dsp:sp modelId="{A3957810-7327-460A-9CA4-96A1DD8156C7}">
      <dsp:nvSpPr>
        <dsp:cNvPr id="0" name=""/>
        <dsp:cNvSpPr/>
      </dsp:nvSpPr>
      <dsp:spPr>
        <a:xfrm>
          <a:off x="5108" y="3117049"/>
          <a:ext cx="2620909" cy="1405069"/>
        </a:xfrm>
        <a:prstGeom prst="chevron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ESOO 2021</a:t>
          </a:r>
          <a:endParaRPr lang="en-US" sz="3200" kern="1200" dirty="0"/>
        </a:p>
      </dsp:txBody>
      <dsp:txXfrm>
        <a:off x="707643" y="3117049"/>
        <a:ext cx="1215840" cy="1405069"/>
      </dsp:txXfrm>
    </dsp:sp>
    <dsp:sp modelId="{704A0257-124E-456A-8025-709D7F52FE16}">
      <dsp:nvSpPr>
        <dsp:cNvPr id="0" name=""/>
        <dsp:cNvSpPr/>
      </dsp:nvSpPr>
      <dsp:spPr>
        <a:xfrm>
          <a:off x="2285300" y="3236480"/>
          <a:ext cx="2175355" cy="1166207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Reliability Instrument Guideline</a:t>
          </a:r>
          <a:endParaRPr lang="en-US" sz="1400" kern="1200" dirty="0"/>
        </a:p>
      </dsp:txBody>
      <dsp:txXfrm>
        <a:off x="2868404" y="3236480"/>
        <a:ext cx="1009148" cy="1166207"/>
      </dsp:txXfrm>
    </dsp:sp>
    <dsp:sp modelId="{08DA4284-42DB-41DA-8458-303223AB27A3}">
      <dsp:nvSpPr>
        <dsp:cNvPr id="0" name=""/>
        <dsp:cNvSpPr/>
      </dsp:nvSpPr>
      <dsp:spPr>
        <a:xfrm>
          <a:off x="4156105" y="3236480"/>
          <a:ext cx="2175355" cy="1166207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Forecasting Best Practice</a:t>
          </a:r>
          <a:endParaRPr lang="en-US" sz="1400" kern="1200" dirty="0"/>
        </a:p>
      </dsp:txBody>
      <dsp:txXfrm>
        <a:off x="4739209" y="3236480"/>
        <a:ext cx="1009148" cy="1166207"/>
      </dsp:txXfrm>
    </dsp:sp>
    <dsp:sp modelId="{15DFC6D3-0CAC-442A-A58E-8A1EC433CF7C}">
      <dsp:nvSpPr>
        <dsp:cNvPr id="0" name=""/>
        <dsp:cNvSpPr/>
      </dsp:nvSpPr>
      <dsp:spPr>
        <a:xfrm>
          <a:off x="6026911" y="3236480"/>
          <a:ext cx="2175355" cy="1166207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Reliability Forecast Guideline</a:t>
          </a:r>
          <a:endParaRPr lang="en-US" sz="1400" kern="1200" dirty="0"/>
        </a:p>
      </dsp:txBody>
      <dsp:txXfrm>
        <a:off x="6610015" y="3236480"/>
        <a:ext cx="1009148" cy="11662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923E1-EC3A-4716-AD5E-1819149564C8}" type="datetimeFigureOut">
              <a:rPr lang="en-AU" smtClean="0"/>
              <a:t>17/06/2019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6DED9-0B76-4814-8107-559A135C20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1674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78956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56754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74945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26162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81455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78239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43023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9762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2961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1597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702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79213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203281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25142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727431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6DED9-0B76-4814-8107-559A135C20C6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3822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2636912"/>
            <a:ext cx="6480720" cy="1368152"/>
          </a:xfrm>
        </p:spPr>
        <p:txBody>
          <a:bodyPr anchor="ctr" anchorCtr="0"/>
          <a:lstStyle>
            <a:lvl1pPr>
              <a:defRPr sz="4000" baseline="0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91680" y="4149080"/>
            <a:ext cx="5464696" cy="648072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000" baseline="0">
                <a:solidFill>
                  <a:srgbClr val="000000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subtitle or speaker name</a:t>
            </a:r>
            <a:endParaRPr lang="en-AU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2483768" y="15567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AU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732240" y="5733256"/>
            <a:ext cx="0" cy="720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 userDrawn="1"/>
        </p:nvSpPr>
        <p:spPr>
          <a:xfrm>
            <a:off x="6804248" y="593990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chemeClr val="accent2"/>
                </a:solidFill>
              </a:rPr>
              <a:t>aer.gov.au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692275" y="4941888"/>
            <a:ext cx="3671888" cy="6477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 b="1" baseline="0">
                <a:solidFill>
                  <a:srgbClr val="000000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en-AU" dirty="0" smtClean="0"/>
              <a:t>Click to add Date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172457"/>
            <a:ext cx="2304256" cy="547846"/>
          </a:xfrm>
          <a:prstGeom prst="rect">
            <a:avLst/>
          </a:prstGeom>
        </p:spPr>
      </p:pic>
      <p:pic>
        <p:nvPicPr>
          <p:cNvPr id="10" name="Picture 9"/>
          <p:cNvPicPr/>
          <p:nvPr userDrawn="1"/>
        </p:nvPicPr>
        <p:blipFill rotWithShape="1">
          <a:blip r:embed="rId3" cstate="print">
            <a:duotone>
              <a:prstClr val="black"/>
              <a:srgbClr val="0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469" b="41813"/>
          <a:stretch/>
        </p:blipFill>
        <p:spPr>
          <a:xfrm>
            <a:off x="683568" y="1052736"/>
            <a:ext cx="1137140" cy="688722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539552" y="6309240"/>
            <a:ext cx="1584176" cy="288112"/>
          </a:xfrm>
          <a:prstGeom prst="rect">
            <a:avLst/>
          </a:prstGeom>
        </p:spPr>
        <p:txBody>
          <a:bodyPr vert="horz" wrap="square" lIns="91440" tIns="45720" rIns="91440" bIns="45720" rtlCol="0">
            <a:normAutofit fontScale="85000" lnSpcReduction="20000"/>
          </a:bodyPr>
          <a:lstStyle/>
          <a:p>
            <a:fld id="{764AC080-8EDB-4C95-A3E3-5154D1DE47EE}" type="slidenum">
              <a:rPr lang="en-AU" smtClean="0">
                <a:solidFill>
                  <a:schemeClr val="accent2">
                    <a:lumMod val="75000"/>
                  </a:schemeClr>
                </a:solidFill>
              </a:rPr>
              <a:t>‹#›</a:t>
            </a:fld>
            <a:endParaRPr lang="en-AU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67464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674642"/>
          </a:xfrm>
        </p:spPr>
        <p:txBody>
          <a:bodyPr vert="eaVert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68312" y="1557338"/>
            <a:ext cx="8208143" cy="4535958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000000"/>
                </a:solidFill>
                <a:latin typeface="+mn-lt"/>
              </a:defRPr>
            </a:lvl1pPr>
            <a:lvl2pPr>
              <a:defRPr sz="2800" baseline="0">
                <a:solidFill>
                  <a:srgbClr val="000000"/>
                </a:solidFill>
              </a:defRPr>
            </a:lvl2pPr>
            <a:lvl3pPr>
              <a:defRPr sz="2800" baseline="0">
                <a:solidFill>
                  <a:srgbClr val="000000"/>
                </a:solidFill>
              </a:defRPr>
            </a:lvl3pPr>
            <a:lvl4pPr>
              <a:defRPr sz="2800" baseline="0">
                <a:solidFill>
                  <a:srgbClr val="000000"/>
                </a:solidFill>
              </a:defRPr>
            </a:lvl4pPr>
            <a:lvl5pPr>
              <a:defRPr sz="2800" baseline="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0000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000" y="1558800"/>
            <a:ext cx="4038600" cy="4536000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rgbClr val="000000"/>
                </a:solidFill>
                <a:latin typeface="+mn-lt"/>
              </a:defRPr>
            </a:lvl1pPr>
            <a:lvl2pPr>
              <a:defRPr sz="2800" baseline="0">
                <a:solidFill>
                  <a:srgbClr val="000000"/>
                </a:solidFill>
              </a:defRPr>
            </a:lvl2pPr>
            <a:lvl3pPr>
              <a:defRPr sz="2800" baseline="0">
                <a:solidFill>
                  <a:srgbClr val="000000"/>
                </a:solidFill>
              </a:defRPr>
            </a:lvl3pPr>
            <a:lvl4pPr>
              <a:defRPr sz="2800" baseline="0">
                <a:solidFill>
                  <a:srgbClr val="000000"/>
                </a:solidFill>
              </a:defRPr>
            </a:lvl4pPr>
            <a:lvl5pPr>
              <a:defRPr sz="2800" baseline="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58800"/>
            <a:ext cx="4038600" cy="4536503"/>
          </a:xfrm>
        </p:spPr>
        <p:txBody>
          <a:bodyPr>
            <a:normAutofit/>
          </a:bodyPr>
          <a:lstStyle>
            <a:lvl1pPr>
              <a:defRPr sz="2800">
                <a:solidFill>
                  <a:srgbClr val="000000"/>
                </a:solidFill>
                <a:latin typeface="+mn-lt"/>
              </a:defRPr>
            </a:lvl1pPr>
            <a:lvl2pPr>
              <a:defRPr sz="2800" baseline="0">
                <a:solidFill>
                  <a:srgbClr val="000000"/>
                </a:solidFill>
              </a:defRPr>
            </a:lvl2pPr>
            <a:lvl3pPr>
              <a:defRPr sz="2800" baseline="0">
                <a:solidFill>
                  <a:srgbClr val="000000"/>
                </a:solidFill>
              </a:defRPr>
            </a:lvl3pPr>
            <a:lvl4pPr>
              <a:defRPr sz="2800" baseline="0">
                <a:solidFill>
                  <a:srgbClr val="000000"/>
                </a:solidFill>
              </a:defRPr>
            </a:lvl4pPr>
            <a:lvl5pPr>
              <a:defRPr sz="2800" baseline="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58800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76872"/>
            <a:ext cx="4040188" cy="3816424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58800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76872"/>
            <a:ext cx="4041775" cy="3816424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000" y="547200"/>
            <a:ext cx="8208000" cy="867600"/>
          </a:xfrm>
        </p:spPr>
        <p:txBody>
          <a:bodyPr anchor="ctr" anchorCtr="0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3888" y="1556792"/>
            <a:ext cx="5111750" cy="4536504"/>
          </a:xfrm>
        </p:spPr>
        <p:txBody>
          <a:bodyPr/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000">
                <a:latin typeface="+mn-lt"/>
              </a:defRPr>
            </a:lvl4pPr>
            <a:lvl5pPr>
              <a:defRPr sz="2000">
                <a:latin typeface="+mn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000" y="1558799"/>
            <a:ext cx="3008313" cy="45360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9934"/>
          </a:xfr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8689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A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100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Click to edit Master subtitle style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41009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7380312" y="6318652"/>
            <a:ext cx="0" cy="3600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452320" y="630932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chemeClr val="accent2"/>
                </a:solidFill>
              </a:rPr>
              <a:t>aer.gov.au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539552" y="6309240"/>
            <a:ext cx="1584176" cy="288112"/>
          </a:xfrm>
          <a:prstGeom prst="rect">
            <a:avLst/>
          </a:prstGeom>
        </p:spPr>
        <p:txBody>
          <a:bodyPr vert="horz" wrap="square" lIns="91440" tIns="45720" rIns="91440" bIns="45720" rtlCol="0">
            <a:normAutofit fontScale="85000" lnSpcReduction="20000"/>
          </a:bodyPr>
          <a:lstStyle/>
          <a:p>
            <a:fld id="{764AC080-8EDB-4C95-A3E3-5154D1DE47EE}" type="slidenum">
              <a:rPr lang="en-AU" smtClean="0">
                <a:solidFill>
                  <a:schemeClr val="accent2">
                    <a:lumMod val="75000"/>
                  </a:schemeClr>
                </a:solidFill>
              </a:rPr>
              <a:t>‹#›</a:t>
            </a:fld>
            <a:endParaRPr lang="en-AU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/>
        <a:buChar char="•"/>
        <a:tabLst/>
        <a:defRPr sz="2800" kern="1200" baseline="0">
          <a:solidFill>
            <a:srgbClr val="000000"/>
          </a:solidFill>
          <a:latin typeface="+mj-lt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 baseline="0">
          <a:solidFill>
            <a:schemeClr val="accent3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2348880"/>
            <a:ext cx="6480720" cy="1656184"/>
          </a:xfrm>
        </p:spPr>
        <p:txBody>
          <a:bodyPr/>
          <a:lstStyle/>
          <a:p>
            <a:r>
              <a:rPr lang="en-AU" dirty="0" smtClean="0"/>
              <a:t>Interim Reliability Instrument Guideline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4149080"/>
            <a:ext cx="6480720" cy="648072"/>
          </a:xfrm>
        </p:spPr>
        <p:txBody>
          <a:bodyPr>
            <a:normAutofit/>
          </a:bodyPr>
          <a:lstStyle/>
          <a:p>
            <a:r>
              <a:rPr lang="en-AU" dirty="0" smtClean="0"/>
              <a:t>Retailer reliability obligation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 smtClean="0"/>
              <a:t>31 May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5967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Submissions – AER decision making criteria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Submissions raised questions on:</a:t>
            </a:r>
          </a:p>
          <a:p>
            <a:pPr lvl="1"/>
            <a:r>
              <a:rPr lang="en-AU" dirty="0" smtClean="0"/>
              <a:t>how errors or incorrect assumptions that help or hinder a forecast gap will be treated by the AER</a:t>
            </a:r>
          </a:p>
          <a:p>
            <a:pPr lvl="1"/>
            <a:r>
              <a:rPr lang="en-AU" dirty="0" smtClean="0"/>
              <a:t>How </a:t>
            </a:r>
            <a:r>
              <a:rPr lang="en-AU" dirty="0"/>
              <a:t>multiple contradictory highly reputable external data </a:t>
            </a:r>
            <a:r>
              <a:rPr lang="en-AU" dirty="0" smtClean="0"/>
              <a:t>sources would be treated</a:t>
            </a:r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2042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Decision making criteria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u="sng" dirty="0"/>
              <a:t>Our approach:</a:t>
            </a:r>
          </a:p>
          <a:p>
            <a:r>
              <a:rPr lang="en-AU" dirty="0"/>
              <a:t>The AER will use its discretion when assessing any potential errors/assumptions identified.</a:t>
            </a:r>
          </a:p>
          <a:p>
            <a:pPr lvl="1"/>
            <a:r>
              <a:rPr lang="en-AU" dirty="0"/>
              <a:t>If they increase the size of the gap, we would still make the reliability instrument</a:t>
            </a:r>
          </a:p>
          <a:p>
            <a:pPr lvl="1"/>
            <a:r>
              <a:rPr lang="en-AU" dirty="0"/>
              <a:t>If they bring USE below 0.002 the AER would consider not make the reliability instrument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7514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Submissions - Presentation on instrument request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8312" y="1557338"/>
            <a:ext cx="8208143" cy="1223590"/>
          </a:xfrm>
        </p:spPr>
        <p:txBody>
          <a:bodyPr/>
          <a:lstStyle/>
          <a:p>
            <a:r>
              <a:rPr lang="en-AU" dirty="0" smtClean="0"/>
              <a:t>AEMO should provide information, not state where it is contained in ESOO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863588" y="2920628"/>
            <a:ext cx="7416824" cy="720080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rtlCol="0">
            <a:noAutofit/>
          </a:bodyPr>
          <a:lstStyle/>
          <a:p>
            <a:r>
              <a:rPr lang="en-AU" sz="2800" dirty="0" smtClean="0"/>
              <a:t>This position will be reflected in the guideline</a:t>
            </a:r>
          </a:p>
        </p:txBody>
      </p:sp>
    </p:spTree>
    <p:extLst>
      <p:ext uri="{BB962C8B-B14F-4D97-AF65-F5344CB8AC3E}">
        <p14:creationId xmlns:p14="http://schemas.microsoft.com/office/powerpoint/2010/main" val="97689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Submissions - Stakeholder consultation on reliability instrument request	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AU" dirty="0" smtClean="0"/>
              <a:t>Stakeholders submissions requested:</a:t>
            </a:r>
          </a:p>
          <a:p>
            <a:pPr lvl="1"/>
            <a:r>
              <a:rPr lang="en-AU" dirty="0" smtClean="0"/>
              <a:t>Independent auditor run stakeholder feedback process </a:t>
            </a:r>
          </a:p>
          <a:p>
            <a:pPr lvl="1"/>
            <a:r>
              <a:rPr lang="en-AU" dirty="0" smtClean="0"/>
              <a:t>Additional consultation session after ESOO published</a:t>
            </a:r>
          </a:p>
          <a:p>
            <a:pPr lvl="1"/>
            <a:r>
              <a:rPr lang="en-AU" dirty="0" smtClean="0"/>
              <a:t>Take submissions to AEMO on ESOO in to account</a:t>
            </a:r>
          </a:p>
        </p:txBody>
      </p:sp>
    </p:spTree>
    <p:extLst>
      <p:ext uri="{BB962C8B-B14F-4D97-AF65-F5344CB8AC3E}">
        <p14:creationId xmlns:p14="http://schemas.microsoft.com/office/powerpoint/2010/main" val="52859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Submissions - Stakeholder </a:t>
            </a:r>
            <a:r>
              <a:rPr lang="en-AU" dirty="0"/>
              <a:t>consultation on reliability instrument request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AU" dirty="0" smtClean="0"/>
              <a:t>AER not proposing any additional processes</a:t>
            </a:r>
          </a:p>
          <a:p>
            <a:r>
              <a:rPr lang="en-AU" dirty="0"/>
              <a:t>2 week consultation period commencing as soon as Reliability Instrument request received </a:t>
            </a:r>
            <a:endParaRPr lang="en-AU" dirty="0" smtClean="0"/>
          </a:p>
          <a:p>
            <a:r>
              <a:rPr lang="en-AU" dirty="0" smtClean="0"/>
              <a:t>AER will be actively involved in ESOO consultation process</a:t>
            </a:r>
          </a:p>
          <a:p>
            <a:r>
              <a:rPr lang="en-AU" dirty="0" smtClean="0"/>
              <a:t>Issues arising in ESOO process covered by Forecasting Best Practice Guideline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501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happens if a reliability instrument is not made?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AU" dirty="0" smtClean="0"/>
              <a:t>If AER reasonably satisfied that decision making criteria is not met, then…</a:t>
            </a:r>
          </a:p>
          <a:p>
            <a:r>
              <a:rPr lang="en-AU" dirty="0" smtClean="0"/>
              <a:t>RRO does not proceed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3987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000" y="476672"/>
            <a:ext cx="8208456" cy="561812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AU" dirty="0" smtClean="0"/>
              <a:t>Discussion and Questions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3716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Agenda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AU" dirty="0" smtClean="0"/>
              <a:t>Reliability instrument request – Guideline timelines</a:t>
            </a:r>
            <a:endParaRPr lang="en-AU" dirty="0"/>
          </a:p>
          <a:p>
            <a:pPr>
              <a:lnSpc>
                <a:spcPct val="200000"/>
              </a:lnSpc>
            </a:pPr>
            <a:r>
              <a:rPr lang="en-AU" dirty="0" smtClean="0"/>
              <a:t>Overview of the guideline</a:t>
            </a:r>
          </a:p>
          <a:p>
            <a:pPr>
              <a:lnSpc>
                <a:spcPct val="200000"/>
              </a:lnSpc>
            </a:pPr>
            <a:r>
              <a:rPr lang="en-AU" dirty="0" smtClean="0"/>
              <a:t>Response to submissions</a:t>
            </a:r>
          </a:p>
          <a:p>
            <a:pPr>
              <a:lnSpc>
                <a:spcPct val="200000"/>
              </a:lnSpc>
            </a:pPr>
            <a:r>
              <a:rPr lang="en-AU" dirty="0" smtClean="0"/>
              <a:t>What happens if an instrument is not made?</a:t>
            </a:r>
          </a:p>
          <a:p>
            <a:pPr>
              <a:lnSpc>
                <a:spcPct val="200000"/>
              </a:lnSpc>
            </a:pPr>
            <a:r>
              <a:rPr lang="en-AU" dirty="0" smtClean="0"/>
              <a:t>Questions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410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Reliability instrument request – Guideline timetable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787687108"/>
              </p:ext>
            </p:extLst>
          </p:nvPr>
        </p:nvGraphicFramePr>
        <p:xfrm>
          <a:off x="468313" y="1557338"/>
          <a:ext cx="8207375" cy="4535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2565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Interim Reliability Instrument Guideline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AU" dirty="0" smtClean="0"/>
              <a:t>The guideline sets out:</a:t>
            </a:r>
          </a:p>
          <a:p>
            <a:pPr lvl="1"/>
            <a:r>
              <a:rPr lang="en-AU" dirty="0"/>
              <a:t>how the AER will </a:t>
            </a:r>
            <a:r>
              <a:rPr lang="en-AU" dirty="0" smtClean="0"/>
              <a:t>consider approval criteria for a reliability instrument request</a:t>
            </a:r>
          </a:p>
          <a:p>
            <a:pPr lvl="1"/>
            <a:r>
              <a:rPr lang="en-AU" dirty="0"/>
              <a:t>how the AER will </a:t>
            </a:r>
            <a:r>
              <a:rPr lang="en-AU" dirty="0" smtClean="0"/>
              <a:t>consult with stakeholders on a reliability instrument request</a:t>
            </a:r>
          </a:p>
          <a:p>
            <a:pPr lvl="1"/>
            <a:r>
              <a:rPr lang="en-AU" dirty="0" smtClean="0"/>
              <a:t>what information AEMO must provide the AER as part of a reliability instrument request</a:t>
            </a:r>
          </a:p>
          <a:p>
            <a:pPr lvl="1"/>
            <a:endParaRPr lang="en-AU" dirty="0" smtClean="0"/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8239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Response to submissions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200000"/>
              </a:lnSpc>
            </a:pPr>
            <a:r>
              <a:rPr lang="en-AU" dirty="0"/>
              <a:t>Feedback from stakeholders on the guideline</a:t>
            </a:r>
          </a:p>
          <a:p>
            <a:pPr lvl="1">
              <a:lnSpc>
                <a:spcPct val="200000"/>
              </a:lnSpc>
            </a:pPr>
            <a:r>
              <a:rPr lang="en-AU" dirty="0"/>
              <a:t>Materiality</a:t>
            </a:r>
          </a:p>
          <a:p>
            <a:pPr lvl="2">
              <a:lnSpc>
                <a:spcPct val="200000"/>
              </a:lnSpc>
            </a:pPr>
            <a:r>
              <a:rPr lang="en-AU" dirty="0"/>
              <a:t>Forecast reliability </a:t>
            </a:r>
            <a:r>
              <a:rPr lang="en-AU" dirty="0" smtClean="0"/>
              <a:t>gap</a:t>
            </a:r>
          </a:p>
          <a:p>
            <a:pPr lvl="2">
              <a:lnSpc>
                <a:spcPct val="200000"/>
              </a:lnSpc>
            </a:pPr>
            <a:r>
              <a:rPr lang="en-AU" dirty="0" smtClean="0"/>
              <a:t>Errors or incorrect assumptions</a:t>
            </a:r>
            <a:endParaRPr lang="en-AU" dirty="0"/>
          </a:p>
          <a:p>
            <a:pPr lvl="1">
              <a:lnSpc>
                <a:spcPct val="200000"/>
              </a:lnSpc>
            </a:pPr>
            <a:r>
              <a:rPr lang="en-AU" dirty="0"/>
              <a:t>AER </a:t>
            </a:r>
            <a:r>
              <a:rPr lang="en-AU" dirty="0" smtClean="0"/>
              <a:t>decision making </a:t>
            </a:r>
            <a:r>
              <a:rPr lang="en-AU" dirty="0"/>
              <a:t>criteria</a:t>
            </a:r>
          </a:p>
          <a:p>
            <a:pPr lvl="1">
              <a:lnSpc>
                <a:spcPct val="200000"/>
              </a:lnSpc>
            </a:pPr>
            <a:r>
              <a:rPr lang="en-AU" dirty="0"/>
              <a:t>Presentation of instrument </a:t>
            </a:r>
            <a:r>
              <a:rPr lang="en-AU" dirty="0" smtClean="0"/>
              <a:t>request</a:t>
            </a:r>
          </a:p>
          <a:p>
            <a:pPr lvl="1">
              <a:lnSpc>
                <a:spcPct val="200000"/>
              </a:lnSpc>
            </a:pPr>
            <a:r>
              <a:rPr lang="en-AU" dirty="0" smtClean="0"/>
              <a:t>Stakeholder </a:t>
            </a:r>
            <a:r>
              <a:rPr lang="en-AU" dirty="0"/>
              <a:t>consultation on reliability instrument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0485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Submissions – Materiality of the forecast reliability gap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68312" y="1557338"/>
            <a:ext cx="8208143" cy="2159694"/>
          </a:xfrm>
        </p:spPr>
        <p:txBody>
          <a:bodyPr/>
          <a:lstStyle/>
          <a:p>
            <a:r>
              <a:rPr lang="en-AU" dirty="0" smtClean="0"/>
              <a:t>AER should have discretion to assess if forecast gap is trivial</a:t>
            </a:r>
          </a:p>
          <a:p>
            <a:r>
              <a:rPr lang="en-AU" dirty="0" smtClean="0"/>
              <a:t>Should be a buffer of 50 - 100 MW to ensure forecast gap is truly ‘material’</a:t>
            </a:r>
          </a:p>
          <a:p>
            <a:endParaRPr lang="en-AU" dirty="0"/>
          </a:p>
          <a:p>
            <a:endParaRPr lang="en-AU" dirty="0" smtClean="0"/>
          </a:p>
          <a:p>
            <a:endParaRPr lang="en-A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971600" y="4149080"/>
            <a:ext cx="7488832" cy="1080120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rtlCol="0">
            <a:normAutofit lnSpcReduction="10000"/>
          </a:bodyPr>
          <a:lstStyle/>
          <a:p>
            <a:r>
              <a:rPr lang="en-AU" sz="2400" dirty="0"/>
              <a:t>Rules provide no discretion for the AER to consider the </a:t>
            </a:r>
            <a:r>
              <a:rPr lang="en-AU" sz="2400" b="1" u="sng" dirty="0"/>
              <a:t>size</a:t>
            </a:r>
            <a:r>
              <a:rPr lang="en-AU" sz="2400" dirty="0"/>
              <a:t> of the forecast reliability gap in its decision on a reliability instrument.</a:t>
            </a:r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35104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Submissions - Materiality of errors or incorrect assumptions	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8312" y="1417638"/>
            <a:ext cx="8208143" cy="4675658"/>
          </a:xfrm>
        </p:spPr>
        <p:txBody>
          <a:bodyPr>
            <a:normAutofit/>
          </a:bodyPr>
          <a:lstStyle/>
          <a:p>
            <a:r>
              <a:rPr lang="en-AU" dirty="0" smtClean="0"/>
              <a:t>In considering whether it is appropriate to make a reliability instrument, the AER must have regard to whether:</a:t>
            </a:r>
          </a:p>
          <a:p>
            <a:pPr lvl="1"/>
            <a:r>
              <a:rPr lang="en-AU" dirty="0" smtClean="0"/>
              <a:t>There are any </a:t>
            </a:r>
            <a:r>
              <a:rPr lang="en-AU" b="1" u="sng" dirty="0" smtClean="0"/>
              <a:t>material</a:t>
            </a:r>
            <a:r>
              <a:rPr lang="en-AU" dirty="0" smtClean="0"/>
              <a:t> errors in AEMO’s calculations or input data</a:t>
            </a:r>
          </a:p>
          <a:p>
            <a:pPr lvl="1"/>
            <a:r>
              <a:rPr lang="en-AU" dirty="0" smtClean="0"/>
              <a:t>AEMO has made any inaccurate assumptions that have had a </a:t>
            </a:r>
            <a:r>
              <a:rPr lang="en-AU" b="1" u="sng" dirty="0" smtClean="0"/>
              <a:t>material</a:t>
            </a:r>
            <a:r>
              <a:rPr lang="en-AU" dirty="0" smtClean="0"/>
              <a:t> impact on USE outcomes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4877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Submissions - Materiality of errors or incorrect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68312" y="1557338"/>
            <a:ext cx="8208143" cy="3383830"/>
          </a:xfrm>
        </p:spPr>
        <p:txBody>
          <a:bodyPr>
            <a:normAutofit lnSpcReduction="10000"/>
          </a:bodyPr>
          <a:lstStyle/>
          <a:p>
            <a:r>
              <a:rPr lang="en-AU" dirty="0" smtClean="0"/>
              <a:t>The guideline should more clearly define </a:t>
            </a:r>
            <a:r>
              <a:rPr lang="en-AU" dirty="0"/>
              <a:t>what material </a:t>
            </a:r>
            <a:r>
              <a:rPr lang="en-AU" dirty="0" smtClean="0"/>
              <a:t>is (</a:t>
            </a:r>
            <a:r>
              <a:rPr lang="en-AU" dirty="0" err="1" smtClean="0"/>
              <a:t>eg</a:t>
            </a:r>
            <a:r>
              <a:rPr lang="en-AU" dirty="0" smtClean="0"/>
              <a:t> </a:t>
            </a:r>
            <a:r>
              <a:rPr lang="en-AU" dirty="0"/>
              <a:t>variability of + or - 5%..10</a:t>
            </a:r>
            <a:r>
              <a:rPr lang="en-AU" dirty="0" smtClean="0"/>
              <a:t>%)</a:t>
            </a:r>
            <a:endParaRPr lang="en-AU" dirty="0"/>
          </a:p>
          <a:p>
            <a:r>
              <a:rPr lang="en-AU" dirty="0" smtClean="0"/>
              <a:t>Guideline </a:t>
            </a:r>
            <a:r>
              <a:rPr lang="en-AU" dirty="0"/>
              <a:t>doesn’t detail how AER will determine and apply </a:t>
            </a:r>
            <a:r>
              <a:rPr lang="en-AU" dirty="0" smtClean="0"/>
              <a:t>materiality</a:t>
            </a:r>
          </a:p>
          <a:p>
            <a:r>
              <a:rPr lang="en-AU" dirty="0" smtClean="0"/>
              <a:t>It’s unclear </a:t>
            </a:r>
            <a:r>
              <a:rPr lang="en-AU" dirty="0"/>
              <a:t>whether the AER would treat a material error or impact </a:t>
            </a:r>
            <a:r>
              <a:rPr lang="en-AU" dirty="0" smtClean="0"/>
              <a:t>of </a:t>
            </a:r>
            <a:r>
              <a:rPr lang="en-AU" dirty="0"/>
              <a:t>one that is expected to change the magnitude of a reliability gap, or one that would eliminate the gap </a:t>
            </a:r>
            <a:r>
              <a:rPr lang="en-AU" dirty="0" smtClean="0"/>
              <a:t>altogether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467543" y="5157192"/>
            <a:ext cx="8208911" cy="7200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r>
              <a:rPr lang="en-AU" sz="2400" dirty="0"/>
              <a:t>The sensitivity matrix will be used as a guide for </a:t>
            </a:r>
            <a:r>
              <a:rPr lang="en-AU" sz="2400" dirty="0" smtClean="0"/>
              <a:t>materiality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325331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Submissions - Sensitivity matrix example</a:t>
            </a:r>
            <a:endParaRPr lang="en-AU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AU" dirty="0" smtClean="0"/>
              <a:t>Size of gap = 330 MW</a:t>
            </a:r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r>
              <a:rPr lang="en-AU" dirty="0" smtClean="0"/>
              <a:t>400 MW error identified – increases supply</a:t>
            </a:r>
          </a:p>
          <a:p>
            <a:r>
              <a:rPr lang="en-AU" dirty="0" smtClean="0"/>
              <a:t>Sensitivity shows additional 400 MW would bring USE below 0.002 (to 0.0016)</a:t>
            </a:r>
            <a:endParaRPr lang="en-AU" dirty="0"/>
          </a:p>
          <a:p>
            <a:r>
              <a:rPr lang="en-AU" dirty="0" smtClean="0"/>
              <a:t>AER will consider not making the reliability instrument</a:t>
            </a:r>
            <a:endParaRPr lang="en-AU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245784"/>
              </p:ext>
            </p:extLst>
          </p:nvPr>
        </p:nvGraphicFramePr>
        <p:xfrm>
          <a:off x="450012" y="2276872"/>
          <a:ext cx="8243976" cy="109663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30085">
                  <a:extLst>
                    <a:ext uri="{9D8B030D-6E8A-4147-A177-3AD203B41FA5}">
                      <a16:colId xmlns:a16="http://schemas.microsoft.com/office/drawing/2014/main" val="3248807772"/>
                    </a:ext>
                  </a:extLst>
                </a:gridCol>
                <a:gridCol w="951743">
                  <a:extLst>
                    <a:ext uri="{9D8B030D-6E8A-4147-A177-3AD203B41FA5}">
                      <a16:colId xmlns:a16="http://schemas.microsoft.com/office/drawing/2014/main" val="208071069"/>
                    </a:ext>
                  </a:extLst>
                </a:gridCol>
                <a:gridCol w="990582">
                  <a:extLst>
                    <a:ext uri="{9D8B030D-6E8A-4147-A177-3AD203B41FA5}">
                      <a16:colId xmlns:a16="http://schemas.microsoft.com/office/drawing/2014/main" val="200688790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36083636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068092637"/>
                    </a:ext>
                  </a:extLst>
                </a:gridCol>
                <a:gridCol w="899160">
                  <a:extLst>
                    <a:ext uri="{9D8B030D-6E8A-4147-A177-3AD203B41FA5}">
                      <a16:colId xmlns:a16="http://schemas.microsoft.com/office/drawing/2014/main" val="2185244643"/>
                    </a:ext>
                  </a:extLst>
                </a:gridCol>
                <a:gridCol w="927101">
                  <a:extLst>
                    <a:ext uri="{9D8B030D-6E8A-4147-A177-3AD203B41FA5}">
                      <a16:colId xmlns:a16="http://schemas.microsoft.com/office/drawing/2014/main" val="4122504061"/>
                    </a:ext>
                  </a:extLst>
                </a:gridCol>
                <a:gridCol w="1017113">
                  <a:extLst>
                    <a:ext uri="{9D8B030D-6E8A-4147-A177-3AD203B41FA5}">
                      <a16:colId xmlns:a16="http://schemas.microsoft.com/office/drawing/2014/main" val="2764760216"/>
                    </a:ext>
                  </a:extLst>
                </a:gridCol>
              </a:tblGrid>
              <a:tr h="730872">
                <a:tc>
                  <a:txBody>
                    <a:bodyPr/>
                    <a:lstStyle/>
                    <a:p>
                      <a:r>
                        <a:rPr lang="en-AU" dirty="0" smtClean="0"/>
                        <a:t>Additional capacity (MW)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100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200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300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330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400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500</a:t>
                      </a:r>
                      <a:endParaRPr lang="en-A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3160033"/>
                  </a:ext>
                </a:extLst>
              </a:tr>
              <a:tr h="296409">
                <a:tc>
                  <a:txBody>
                    <a:bodyPr/>
                    <a:lstStyle/>
                    <a:p>
                      <a:r>
                        <a:rPr lang="en-AU" dirty="0" smtClean="0"/>
                        <a:t>USE (%)</a:t>
                      </a:r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0.0061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0.0045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0.0031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0.0023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0.0020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0.0016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0.0011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18358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107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AER Colour theme">
      <a:dk1>
        <a:srgbClr val="076A92"/>
      </a:dk1>
      <a:lt1>
        <a:sysClr val="window" lastClr="FFFFFF"/>
      </a:lt1>
      <a:dk2>
        <a:srgbClr val="70635A"/>
      </a:dk2>
      <a:lt2>
        <a:srgbClr val="FFFFFF"/>
      </a:lt2>
      <a:accent1>
        <a:srgbClr val="2F002F"/>
      </a:accent1>
      <a:accent2>
        <a:srgbClr val="C14E00"/>
      </a:accent2>
      <a:accent3>
        <a:srgbClr val="002060"/>
      </a:accent3>
      <a:accent4>
        <a:srgbClr val="C00000"/>
      </a:accent4>
      <a:accent5>
        <a:srgbClr val="000000"/>
      </a:accent5>
      <a:accent6>
        <a:srgbClr val="70303C"/>
      </a:accent6>
      <a:hlink>
        <a:srgbClr val="0000FF"/>
      </a:hlink>
      <a:folHlink>
        <a:srgbClr val="800080"/>
      </a:folHlink>
    </a:clrScheme>
    <a:fontScheme name="ACCC">
      <a:majorFont>
        <a:latin typeface="Palatino Linotyp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648</Words>
  <Application>Microsoft Office PowerPoint</Application>
  <PresentationFormat>On-screen Show (4:3)</PresentationFormat>
  <Paragraphs>115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Palatino Linotype</vt:lpstr>
      <vt:lpstr>blank</vt:lpstr>
      <vt:lpstr>Interim Reliability Instrument Guideline</vt:lpstr>
      <vt:lpstr>Agenda</vt:lpstr>
      <vt:lpstr>Reliability instrument request – Guideline timetable</vt:lpstr>
      <vt:lpstr>Interim Reliability Instrument Guideline</vt:lpstr>
      <vt:lpstr>Response to submissions </vt:lpstr>
      <vt:lpstr>Submissions – Materiality of the forecast reliability gap</vt:lpstr>
      <vt:lpstr>Submissions - Materiality of errors or incorrect assumptions </vt:lpstr>
      <vt:lpstr>Submissions - Materiality of errors or incorrect assumptions</vt:lpstr>
      <vt:lpstr>Submissions - Sensitivity matrix example</vt:lpstr>
      <vt:lpstr>Submissions – AER decision making criteria</vt:lpstr>
      <vt:lpstr>Decision making criteria</vt:lpstr>
      <vt:lpstr>Submissions - Presentation on instrument request</vt:lpstr>
      <vt:lpstr>Submissions - Stakeholder consultation on reliability instrument request </vt:lpstr>
      <vt:lpstr>Submissions - Stakeholder consultation on reliability instrument request</vt:lpstr>
      <vt:lpstr>What happens if a reliability instrument is not made?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2018-10-31T02:25:01Z</dcterms:created>
  <dcterms:modified xsi:type="dcterms:W3CDTF">2019-06-17T00:52:49Z</dcterms:modified>
</cp:coreProperties>
</file>