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35"/>
  </p:notesMasterIdLst>
  <p:sldIdLst>
    <p:sldId id="256" r:id="rId2"/>
    <p:sldId id="293" r:id="rId3"/>
    <p:sldId id="317" r:id="rId4"/>
    <p:sldId id="333" r:id="rId5"/>
    <p:sldId id="334" r:id="rId6"/>
    <p:sldId id="335" r:id="rId7"/>
    <p:sldId id="337" r:id="rId8"/>
    <p:sldId id="339" r:id="rId9"/>
    <p:sldId id="338" r:id="rId10"/>
    <p:sldId id="340" r:id="rId11"/>
    <p:sldId id="363" r:id="rId12"/>
    <p:sldId id="364" r:id="rId13"/>
    <p:sldId id="343" r:id="rId14"/>
    <p:sldId id="345" r:id="rId15"/>
    <p:sldId id="341" r:id="rId16"/>
    <p:sldId id="346" r:id="rId17"/>
    <p:sldId id="347" r:id="rId18"/>
    <p:sldId id="348" r:id="rId19"/>
    <p:sldId id="349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59" r:id="rId29"/>
    <p:sldId id="360" r:id="rId30"/>
    <p:sldId id="361" r:id="rId31"/>
    <p:sldId id="362" r:id="rId32"/>
    <p:sldId id="331" r:id="rId33"/>
    <p:sldId id="332" r:id="rId3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F2D7F"/>
    <a:srgbClr val="DC5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1" autoAdjust="0"/>
    <p:restoredTop sz="86400" autoAdjust="0"/>
  </p:normalViewPr>
  <p:slideViewPr>
    <p:cSldViewPr>
      <p:cViewPr>
        <p:scale>
          <a:sx n="80" d="100"/>
          <a:sy n="80" d="100"/>
        </p:scale>
        <p:origin x="-2862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4125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B506D7-BACE-413A-B0BC-C736CDB3EB2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22F7DBB9-93A9-43DE-8F33-08C7601357F8}">
      <dgm:prSet phldrT="[Text]"/>
      <dgm:spPr/>
      <dgm:t>
        <a:bodyPr/>
        <a:lstStyle/>
        <a:p>
          <a:r>
            <a:rPr lang="en-AU" dirty="0" smtClean="0"/>
            <a:t>Issues Day</a:t>
          </a:r>
          <a:endParaRPr lang="en-AU" dirty="0"/>
        </a:p>
      </dgm:t>
    </dgm:pt>
    <dgm:pt modelId="{5AA93149-1A5D-4E9C-88B8-7B2FAB4CC42A}" type="parTrans" cxnId="{5AC6E555-EF01-471B-931F-04F5860FF04A}">
      <dgm:prSet/>
      <dgm:spPr/>
      <dgm:t>
        <a:bodyPr/>
        <a:lstStyle/>
        <a:p>
          <a:endParaRPr lang="en-AU"/>
        </a:p>
      </dgm:t>
    </dgm:pt>
    <dgm:pt modelId="{E1612A4A-4DD2-44F3-8B50-C9D5808DEC6B}" type="sibTrans" cxnId="{5AC6E555-EF01-471B-931F-04F5860FF04A}">
      <dgm:prSet/>
      <dgm:spPr/>
      <dgm:t>
        <a:bodyPr/>
        <a:lstStyle/>
        <a:p>
          <a:endParaRPr lang="en-AU"/>
        </a:p>
      </dgm:t>
    </dgm:pt>
    <dgm:pt modelId="{85C3A6DC-7F1D-40AA-919E-015D2E33BB05}">
      <dgm:prSet phldrT="[Text]"/>
      <dgm:spPr/>
      <dgm:t>
        <a:bodyPr/>
        <a:lstStyle/>
        <a:p>
          <a:r>
            <a:rPr lang="en-AU" smtClean="0"/>
            <a:t> Keep things simple and act quickly</a:t>
          </a:r>
          <a:endParaRPr lang="en-AU" dirty="0"/>
        </a:p>
      </dgm:t>
    </dgm:pt>
    <dgm:pt modelId="{0EA3B5C8-7186-4346-BF2B-2065EDEEACC1}" type="parTrans" cxnId="{DCFF5DDD-7D9B-4BDC-8EEC-57F418BF882A}">
      <dgm:prSet/>
      <dgm:spPr/>
      <dgm:t>
        <a:bodyPr/>
        <a:lstStyle/>
        <a:p>
          <a:endParaRPr lang="en-AU"/>
        </a:p>
      </dgm:t>
    </dgm:pt>
    <dgm:pt modelId="{FA1EF13F-5F48-4F47-8A27-9B2E3150BC83}" type="sibTrans" cxnId="{DCFF5DDD-7D9B-4BDC-8EEC-57F418BF882A}">
      <dgm:prSet/>
      <dgm:spPr/>
      <dgm:t>
        <a:bodyPr/>
        <a:lstStyle/>
        <a:p>
          <a:endParaRPr lang="en-AU"/>
        </a:p>
      </dgm:t>
    </dgm:pt>
    <dgm:pt modelId="{E69FE5A7-644E-4500-B466-8349C17420DD}">
      <dgm:prSet phldrT="[Text]"/>
      <dgm:spPr/>
      <dgm:t>
        <a:bodyPr/>
        <a:lstStyle/>
        <a:p>
          <a:r>
            <a:rPr lang="en-AU" dirty="0" smtClean="0"/>
            <a:t>Options day + submissions</a:t>
          </a:r>
          <a:endParaRPr lang="en-AU" dirty="0"/>
        </a:p>
      </dgm:t>
    </dgm:pt>
    <dgm:pt modelId="{35960964-A68E-45C0-A031-AEB6CF680270}" type="parTrans" cxnId="{CACBB8BA-9A3F-4CE4-94CD-3C77E14BAFBA}">
      <dgm:prSet/>
      <dgm:spPr/>
      <dgm:t>
        <a:bodyPr/>
        <a:lstStyle/>
        <a:p>
          <a:endParaRPr lang="en-AU"/>
        </a:p>
      </dgm:t>
    </dgm:pt>
    <dgm:pt modelId="{524917C1-5C9E-45D0-9FD8-1CD365F94363}" type="sibTrans" cxnId="{CACBB8BA-9A3F-4CE4-94CD-3C77E14BAFBA}">
      <dgm:prSet/>
      <dgm:spPr/>
      <dgm:t>
        <a:bodyPr/>
        <a:lstStyle/>
        <a:p>
          <a:endParaRPr lang="en-AU"/>
        </a:p>
      </dgm:t>
    </dgm:pt>
    <dgm:pt modelId="{FFFFDCD2-C578-47D6-B7E0-637138F47725}">
      <dgm:prSet phldrT="[Text]"/>
      <dgm:spPr/>
      <dgm:t>
        <a:bodyPr/>
        <a:lstStyle/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AU" dirty="0" smtClean="0"/>
            <a:t> More support for a cost-uplift</a:t>
          </a:r>
          <a:endParaRPr lang="en-AU" dirty="0"/>
        </a:p>
      </dgm:t>
    </dgm:pt>
    <dgm:pt modelId="{6D9A2A99-BF72-4D8F-8D11-0F02DF2D4C95}" type="parTrans" cxnId="{B206E2EE-28CD-4C98-BEA3-19D4C3DAAE1E}">
      <dgm:prSet/>
      <dgm:spPr/>
      <dgm:t>
        <a:bodyPr/>
        <a:lstStyle/>
        <a:p>
          <a:endParaRPr lang="en-AU"/>
        </a:p>
      </dgm:t>
    </dgm:pt>
    <dgm:pt modelId="{E37F5176-19E8-4CF1-9E5D-34451F5CEA5C}" type="sibTrans" cxnId="{B206E2EE-28CD-4C98-BEA3-19D4C3DAAE1E}">
      <dgm:prSet/>
      <dgm:spPr/>
      <dgm:t>
        <a:bodyPr/>
        <a:lstStyle/>
        <a:p>
          <a:endParaRPr lang="en-AU"/>
        </a:p>
      </dgm:t>
    </dgm:pt>
    <dgm:pt modelId="{F3DE01FC-6742-4AC2-A0D3-D88B3A59DA00}">
      <dgm:prSet phldrT="[Text]"/>
      <dgm:spPr/>
      <dgm:t>
        <a:bodyPr/>
        <a:lstStyle/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AU" dirty="0" smtClean="0"/>
            <a:t> General support for the Scheme &amp; don’t let the perfect be the enemy of the good</a:t>
          </a:r>
          <a:endParaRPr lang="en-AU" dirty="0"/>
        </a:p>
      </dgm:t>
    </dgm:pt>
    <dgm:pt modelId="{130C2DB8-379F-4C87-B238-48CA24F1E635}" type="parTrans" cxnId="{AC9D8468-2FE7-46FB-9036-424F916808CA}">
      <dgm:prSet/>
      <dgm:spPr/>
      <dgm:t>
        <a:bodyPr/>
        <a:lstStyle/>
        <a:p>
          <a:endParaRPr lang="en-AU"/>
        </a:p>
      </dgm:t>
    </dgm:pt>
    <dgm:pt modelId="{DCE1CBD7-FF99-4B7E-840F-646AA4B15322}" type="sibTrans" cxnId="{AC9D8468-2FE7-46FB-9036-424F916808CA}">
      <dgm:prSet/>
      <dgm:spPr/>
      <dgm:t>
        <a:bodyPr/>
        <a:lstStyle/>
        <a:p>
          <a:endParaRPr lang="en-AU"/>
        </a:p>
      </dgm:t>
    </dgm:pt>
    <dgm:pt modelId="{C5CCE38F-0FBE-4EAE-B5A4-59A10CCDAADA}">
      <dgm:prSet phldrT="[Text]"/>
      <dgm:spPr/>
      <dgm:t>
        <a:bodyPr/>
        <a:lstStyle/>
        <a:p>
          <a:r>
            <a:rPr lang="en-AU" dirty="0" smtClean="0"/>
            <a:t>Pre-draft directions forum</a:t>
          </a:r>
          <a:endParaRPr lang="en-AU" dirty="0"/>
        </a:p>
      </dgm:t>
    </dgm:pt>
    <dgm:pt modelId="{FA747FC7-8AF5-4B63-8EDD-376AB236EA42}" type="parTrans" cxnId="{64FC5643-8B4E-4996-9724-9A49BB4F5F1A}">
      <dgm:prSet/>
      <dgm:spPr/>
      <dgm:t>
        <a:bodyPr/>
        <a:lstStyle/>
        <a:p>
          <a:endParaRPr lang="en-AU"/>
        </a:p>
      </dgm:t>
    </dgm:pt>
    <dgm:pt modelId="{46BB3725-B7CA-4D0C-8701-447789127638}" type="sibTrans" cxnId="{64FC5643-8B4E-4996-9724-9A49BB4F5F1A}">
      <dgm:prSet/>
      <dgm:spPr/>
      <dgm:t>
        <a:bodyPr/>
        <a:lstStyle/>
        <a:p>
          <a:endParaRPr lang="en-AU"/>
        </a:p>
      </dgm:t>
    </dgm:pt>
    <dgm:pt modelId="{5397A732-91A8-40C5-8585-20A9DFDA4FC9}">
      <dgm:prSet phldrT="[Text]"/>
      <dgm:spPr/>
      <dgm:t>
        <a:bodyPr/>
        <a:lstStyle/>
        <a:p>
          <a:r>
            <a:rPr lang="en-AU" dirty="0" smtClean="0"/>
            <a:t>Broadly define DM to not restrict the Scheme to peak demand issues</a:t>
          </a:r>
          <a:endParaRPr lang="en-AU" dirty="0"/>
        </a:p>
      </dgm:t>
    </dgm:pt>
    <dgm:pt modelId="{A31A3534-5CFC-47B1-AFB0-14D955D4B595}" type="parTrans" cxnId="{C471B102-92D7-467F-9BC8-28B606C1CF3B}">
      <dgm:prSet/>
      <dgm:spPr/>
      <dgm:t>
        <a:bodyPr/>
        <a:lstStyle/>
        <a:p>
          <a:endParaRPr lang="en-AU"/>
        </a:p>
      </dgm:t>
    </dgm:pt>
    <dgm:pt modelId="{EB4D5114-8C40-4804-8A47-7F99715610DC}" type="sibTrans" cxnId="{C471B102-92D7-467F-9BC8-28B606C1CF3B}">
      <dgm:prSet/>
      <dgm:spPr/>
      <dgm:t>
        <a:bodyPr/>
        <a:lstStyle/>
        <a:p>
          <a:endParaRPr lang="en-AU"/>
        </a:p>
      </dgm:t>
    </dgm:pt>
    <dgm:pt modelId="{1983336F-D0A0-42C6-B913-0890EE1CE1E6}">
      <dgm:prSet phldrT="[Text]"/>
      <dgm:spPr/>
      <dgm:t>
        <a:bodyPr/>
        <a:lstStyle/>
        <a:p>
          <a:r>
            <a:rPr lang="en-AU" dirty="0" smtClean="0"/>
            <a:t>Include worked examples</a:t>
          </a:r>
          <a:endParaRPr lang="en-AU" dirty="0"/>
        </a:p>
      </dgm:t>
    </dgm:pt>
    <dgm:pt modelId="{C3D02FAB-E516-4056-B9E9-4300DBFDF2A7}" type="parTrans" cxnId="{3358E7C1-4EC2-4D66-9A2A-23912EE607DA}">
      <dgm:prSet/>
      <dgm:spPr/>
      <dgm:t>
        <a:bodyPr/>
        <a:lstStyle/>
        <a:p>
          <a:endParaRPr lang="en-AU"/>
        </a:p>
      </dgm:t>
    </dgm:pt>
    <dgm:pt modelId="{B03DE53B-8691-43CE-B1B0-7D0CC52B4757}" type="sibTrans" cxnId="{3358E7C1-4EC2-4D66-9A2A-23912EE607DA}">
      <dgm:prSet/>
      <dgm:spPr/>
      <dgm:t>
        <a:bodyPr/>
        <a:lstStyle/>
        <a:p>
          <a:endParaRPr lang="en-AU"/>
        </a:p>
      </dgm:t>
    </dgm:pt>
    <dgm:pt modelId="{8C9B0E13-D5A6-4627-9C22-E8E7B76B91DC}">
      <dgm:prSet/>
      <dgm:spPr/>
      <dgm:t>
        <a:bodyPr/>
        <a:lstStyle/>
        <a:p>
          <a:r>
            <a:rPr lang="en-AU" dirty="0" smtClean="0"/>
            <a:t>Consultation Paper + submissions</a:t>
          </a:r>
          <a:endParaRPr lang="en-AU" dirty="0"/>
        </a:p>
      </dgm:t>
    </dgm:pt>
    <dgm:pt modelId="{B52503F6-9E26-495D-8299-6C263C7A270A}" type="parTrans" cxnId="{3C0AB2DA-4957-4F41-BFCC-09D4C2FDAEEC}">
      <dgm:prSet/>
      <dgm:spPr/>
      <dgm:t>
        <a:bodyPr/>
        <a:lstStyle/>
        <a:p>
          <a:endParaRPr lang="en-AU"/>
        </a:p>
      </dgm:t>
    </dgm:pt>
    <dgm:pt modelId="{AB70FE90-80E1-4446-980A-5456D0B62AA0}" type="sibTrans" cxnId="{3C0AB2DA-4957-4F41-BFCC-09D4C2FDAEEC}">
      <dgm:prSet/>
      <dgm:spPr/>
      <dgm:t>
        <a:bodyPr/>
        <a:lstStyle/>
        <a:p>
          <a:endParaRPr lang="en-AU"/>
        </a:p>
      </dgm:t>
    </dgm:pt>
    <dgm:pt modelId="{19F39EBD-C52E-4CDA-AD05-3A7CF7CA8260}">
      <dgm:prSet/>
      <dgm:spPr/>
      <dgm:t>
        <a:bodyPr/>
        <a:lstStyle/>
        <a:p>
          <a:r>
            <a:rPr lang="en-AU" dirty="0" smtClean="0"/>
            <a:t> Project efficiency (not ownership or targets) should drive eligibility</a:t>
          </a:r>
          <a:endParaRPr lang="en-AU" dirty="0"/>
        </a:p>
      </dgm:t>
    </dgm:pt>
    <dgm:pt modelId="{707908D2-F6A9-474F-9BED-93586F41518C}" type="parTrans" cxnId="{5ADDDF34-72EF-4D06-9293-E96066BF8146}">
      <dgm:prSet/>
      <dgm:spPr/>
      <dgm:t>
        <a:bodyPr/>
        <a:lstStyle/>
        <a:p>
          <a:endParaRPr lang="en-AU"/>
        </a:p>
      </dgm:t>
    </dgm:pt>
    <dgm:pt modelId="{A7C74362-7F46-403E-80EC-B38CA0394AB8}" type="sibTrans" cxnId="{5ADDDF34-72EF-4D06-9293-E96066BF8146}">
      <dgm:prSet/>
      <dgm:spPr/>
      <dgm:t>
        <a:bodyPr/>
        <a:lstStyle/>
        <a:p>
          <a:endParaRPr lang="en-AU"/>
        </a:p>
      </dgm:t>
    </dgm:pt>
    <dgm:pt modelId="{23A18100-217C-4B38-852F-A1428EF2E5D7}">
      <dgm:prSet phldrT="[Text]"/>
      <dgm:spPr/>
      <dgm:t>
        <a:bodyPr/>
        <a:lstStyle/>
        <a:p>
          <a:r>
            <a:rPr lang="en-AU" dirty="0" smtClean="0"/>
            <a:t>Amend market testing requirements to better fit distributors’ business practices</a:t>
          </a:r>
          <a:endParaRPr lang="en-AU" dirty="0"/>
        </a:p>
      </dgm:t>
    </dgm:pt>
    <dgm:pt modelId="{8E80EFDC-7286-44BC-A9D4-E51D7992B555}" type="parTrans" cxnId="{8F5C8318-26DA-49CC-93F8-C3561EA8C9FF}">
      <dgm:prSet/>
      <dgm:spPr/>
      <dgm:t>
        <a:bodyPr/>
        <a:lstStyle/>
        <a:p>
          <a:endParaRPr lang="en-AU"/>
        </a:p>
      </dgm:t>
    </dgm:pt>
    <dgm:pt modelId="{B5756DE4-13F5-47CB-8336-469AFE646501}" type="sibTrans" cxnId="{8F5C8318-26DA-49CC-93F8-C3561EA8C9FF}">
      <dgm:prSet/>
      <dgm:spPr/>
      <dgm:t>
        <a:bodyPr/>
        <a:lstStyle/>
        <a:p>
          <a:endParaRPr lang="en-AU"/>
        </a:p>
      </dgm:t>
    </dgm:pt>
    <dgm:pt modelId="{34907C10-3799-4003-9389-D8F0F87A84F5}">
      <dgm:prSet phldrT="[Text]"/>
      <dgm:spPr/>
      <dgm:t>
        <a:bodyPr/>
        <a:lstStyle/>
        <a:p>
          <a:r>
            <a:rPr lang="en-AU" dirty="0" smtClean="0"/>
            <a:t> Be careful not to undermine competition</a:t>
          </a:r>
          <a:endParaRPr lang="en-AU" dirty="0"/>
        </a:p>
      </dgm:t>
    </dgm:pt>
    <dgm:pt modelId="{1A97ACA7-E444-42CA-A6F9-907BA3FD7D51}" type="parTrans" cxnId="{20859391-A8C5-4C06-B49D-830CEBADA238}">
      <dgm:prSet/>
      <dgm:spPr/>
      <dgm:t>
        <a:bodyPr/>
        <a:lstStyle/>
        <a:p>
          <a:endParaRPr lang="en-AU"/>
        </a:p>
      </dgm:t>
    </dgm:pt>
    <dgm:pt modelId="{B452617A-F368-4393-B249-61B1A310C77F}" type="sibTrans" cxnId="{20859391-A8C5-4C06-B49D-830CEBADA238}">
      <dgm:prSet/>
      <dgm:spPr/>
      <dgm:t>
        <a:bodyPr/>
        <a:lstStyle/>
        <a:p>
          <a:endParaRPr lang="en-AU"/>
        </a:p>
      </dgm:t>
    </dgm:pt>
    <dgm:pt modelId="{E35A9D75-BDEF-4BD2-A659-A78F7AAF9444}">
      <dgm:prSet phldrT="[Text]"/>
      <dgm:spPr/>
      <dgm:t>
        <a:bodyPr/>
        <a:lstStyle/>
        <a:p>
          <a:r>
            <a:rPr lang="en-AU" dirty="0" smtClean="0"/>
            <a:t> Little support for STPIS exclusions</a:t>
          </a:r>
          <a:endParaRPr lang="en-AU" dirty="0"/>
        </a:p>
      </dgm:t>
    </dgm:pt>
    <dgm:pt modelId="{43C387F3-CD36-4E4D-A9B4-DD49CED395C9}" type="parTrans" cxnId="{FF125BC6-16B1-4E2A-AC86-E3005C48B0B0}">
      <dgm:prSet/>
      <dgm:spPr/>
      <dgm:t>
        <a:bodyPr/>
        <a:lstStyle/>
        <a:p>
          <a:endParaRPr lang="en-AU"/>
        </a:p>
      </dgm:t>
    </dgm:pt>
    <dgm:pt modelId="{8026DD48-F5BB-45BF-815D-1C40C26399E0}" type="sibTrans" cxnId="{FF125BC6-16B1-4E2A-AC86-E3005C48B0B0}">
      <dgm:prSet/>
      <dgm:spPr/>
      <dgm:t>
        <a:bodyPr/>
        <a:lstStyle/>
        <a:p>
          <a:endParaRPr lang="en-AU"/>
        </a:p>
      </dgm:t>
    </dgm:pt>
    <dgm:pt modelId="{C8EFCD86-558D-47B4-81E7-C3B7165D3373}">
      <dgm:prSet phldrT="[Text]"/>
      <dgm:spPr/>
      <dgm:t>
        <a:bodyPr/>
        <a:lstStyle/>
        <a:p>
          <a:r>
            <a:rPr lang="en-AU" smtClean="0"/>
            <a:t> Consider </a:t>
          </a:r>
          <a:r>
            <a:rPr lang="en-AU" dirty="0" smtClean="0"/>
            <a:t>the economic benefits</a:t>
          </a:r>
          <a:endParaRPr lang="en-AU" dirty="0"/>
        </a:p>
      </dgm:t>
    </dgm:pt>
    <dgm:pt modelId="{F144994D-AB32-44B7-B60A-7DD4819C3591}" type="sibTrans" cxnId="{0BD8B546-BF09-47B3-A158-634EAB331DFF}">
      <dgm:prSet/>
      <dgm:spPr/>
      <dgm:t>
        <a:bodyPr/>
        <a:lstStyle/>
        <a:p>
          <a:endParaRPr lang="en-AU"/>
        </a:p>
      </dgm:t>
    </dgm:pt>
    <dgm:pt modelId="{D5A7E3E3-ADA7-4641-8417-16557AB721BB}" type="parTrans" cxnId="{0BD8B546-BF09-47B3-A158-634EAB331DFF}">
      <dgm:prSet/>
      <dgm:spPr/>
      <dgm:t>
        <a:bodyPr/>
        <a:lstStyle/>
        <a:p>
          <a:endParaRPr lang="en-AU"/>
        </a:p>
      </dgm:t>
    </dgm:pt>
    <dgm:pt modelId="{1080A30B-9EAC-4376-BBD3-9F2618D53590}">
      <dgm:prSet/>
      <dgm:spPr/>
      <dgm:t>
        <a:bodyPr/>
        <a:lstStyle/>
        <a:p>
          <a:r>
            <a:rPr lang="en-AU" dirty="0" smtClean="0"/>
            <a:t> Strong support for encouraging competition </a:t>
          </a:r>
          <a:endParaRPr lang="en-AU" dirty="0"/>
        </a:p>
      </dgm:t>
    </dgm:pt>
    <dgm:pt modelId="{0406F5A7-1D09-486E-AD44-A67C5DAB2F9F}" type="parTrans" cxnId="{CD5CC278-6D08-4D34-9220-D77056274EFF}">
      <dgm:prSet/>
      <dgm:spPr/>
      <dgm:t>
        <a:bodyPr/>
        <a:lstStyle/>
        <a:p>
          <a:endParaRPr lang="en-AU"/>
        </a:p>
      </dgm:t>
    </dgm:pt>
    <dgm:pt modelId="{BC22A497-6F26-4FEC-9C65-F37A0AA52E1F}" type="sibTrans" cxnId="{CD5CC278-6D08-4D34-9220-D77056274EFF}">
      <dgm:prSet/>
      <dgm:spPr/>
      <dgm:t>
        <a:bodyPr/>
        <a:lstStyle/>
        <a:p>
          <a:endParaRPr lang="en-AU"/>
        </a:p>
      </dgm:t>
    </dgm:pt>
    <dgm:pt modelId="{6834695E-E13B-4460-BB57-9BD2063F8F7F}">
      <dgm:prSet phldrT="[Text]"/>
      <dgm:spPr/>
      <dgm:t>
        <a:bodyPr/>
        <a:lstStyle/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AU" dirty="0" smtClean="0"/>
            <a:t> Support for connecting project evaluation to market testing</a:t>
          </a:r>
          <a:endParaRPr lang="en-AU" dirty="0"/>
        </a:p>
      </dgm:t>
    </dgm:pt>
    <dgm:pt modelId="{4D39481B-2701-4EF4-BDE5-0A04B4A8766B}" type="sibTrans" cxnId="{34CDEA0B-B8B9-45C7-9DD1-C170C7898F80}">
      <dgm:prSet/>
      <dgm:spPr/>
      <dgm:t>
        <a:bodyPr/>
        <a:lstStyle/>
        <a:p>
          <a:endParaRPr lang="en-AU"/>
        </a:p>
      </dgm:t>
    </dgm:pt>
    <dgm:pt modelId="{6266E7DC-4670-46DB-B4D9-356E1BD4FF99}" type="parTrans" cxnId="{34CDEA0B-B8B9-45C7-9DD1-C170C7898F80}">
      <dgm:prSet/>
      <dgm:spPr/>
      <dgm:t>
        <a:bodyPr/>
        <a:lstStyle/>
        <a:p>
          <a:endParaRPr lang="en-AU"/>
        </a:p>
      </dgm:t>
    </dgm:pt>
    <dgm:pt modelId="{192DE917-A17C-43FE-8952-87CAA03139B4}" type="pres">
      <dgm:prSet presAssocID="{3FB506D7-BACE-413A-B0BC-C736CDB3EB2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27691B78-9C3F-40A2-8D3D-C3802F891D8E}" type="pres">
      <dgm:prSet presAssocID="{22F7DBB9-93A9-43DE-8F33-08C7601357F8}" presName="composite" presStyleCnt="0"/>
      <dgm:spPr/>
    </dgm:pt>
    <dgm:pt modelId="{C60A0861-044F-4A5F-89D9-62354AC330BB}" type="pres">
      <dgm:prSet presAssocID="{22F7DBB9-93A9-43DE-8F33-08C7601357F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D4C7329-DEDF-480D-B708-244587CDFFED}" type="pres">
      <dgm:prSet presAssocID="{22F7DBB9-93A9-43DE-8F33-08C7601357F8}" presName="descendantText" presStyleLbl="alignAcc1" presStyleIdx="0" presStyleCnt="4" custLinFactNeighborX="-645" custLinFactNeighborY="-139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62D1E56-893A-4D7C-965E-F7E731DB3234}" type="pres">
      <dgm:prSet presAssocID="{E1612A4A-4DD2-44F3-8B50-C9D5808DEC6B}" presName="sp" presStyleCnt="0"/>
      <dgm:spPr/>
    </dgm:pt>
    <dgm:pt modelId="{129E109F-99F6-4FCC-BB9E-7A6D98B278DA}" type="pres">
      <dgm:prSet presAssocID="{8C9B0E13-D5A6-4627-9C22-E8E7B76B91DC}" presName="composite" presStyleCnt="0"/>
      <dgm:spPr/>
    </dgm:pt>
    <dgm:pt modelId="{B108E8D2-C129-4541-8C57-E4381C9DE2B9}" type="pres">
      <dgm:prSet presAssocID="{8C9B0E13-D5A6-4627-9C22-E8E7B76B91D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F511F60-532D-4794-A265-4EF833C969FF}" type="pres">
      <dgm:prSet presAssocID="{8C9B0E13-D5A6-4627-9C22-E8E7B76B91D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9691D9D-F33B-49D8-8E84-DAA8569A50E6}" type="pres">
      <dgm:prSet presAssocID="{AB70FE90-80E1-4446-980A-5456D0B62AA0}" presName="sp" presStyleCnt="0"/>
      <dgm:spPr/>
    </dgm:pt>
    <dgm:pt modelId="{21D551BF-9D42-4485-8806-874E8B2986B3}" type="pres">
      <dgm:prSet presAssocID="{E69FE5A7-644E-4500-B466-8349C17420DD}" presName="composite" presStyleCnt="0"/>
      <dgm:spPr/>
    </dgm:pt>
    <dgm:pt modelId="{CF986857-133F-439C-899C-580342087C08}" type="pres">
      <dgm:prSet presAssocID="{E69FE5A7-644E-4500-B466-8349C17420D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4344DE5-2CEA-494E-B2F0-E11107B8F29A}" type="pres">
      <dgm:prSet presAssocID="{E69FE5A7-644E-4500-B466-8349C17420D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26235D1-CB42-4AB5-BA1A-F1B0F610AC92}" type="pres">
      <dgm:prSet presAssocID="{524917C1-5C9E-45D0-9FD8-1CD365F94363}" presName="sp" presStyleCnt="0"/>
      <dgm:spPr/>
    </dgm:pt>
    <dgm:pt modelId="{61466293-A1A8-4E04-876D-4AACF98AFF8D}" type="pres">
      <dgm:prSet presAssocID="{C5CCE38F-0FBE-4EAE-B5A4-59A10CCDAADA}" presName="composite" presStyleCnt="0"/>
      <dgm:spPr/>
    </dgm:pt>
    <dgm:pt modelId="{8661D750-FA59-4A15-AF3F-76EC35FBF3CD}" type="pres">
      <dgm:prSet presAssocID="{C5CCE38F-0FBE-4EAE-B5A4-59A10CCDAAD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F06FF96-1340-4D1F-9422-92CF987FFDBC}" type="pres">
      <dgm:prSet presAssocID="{C5CCE38F-0FBE-4EAE-B5A4-59A10CCDAADA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3358E7C1-4EC2-4D66-9A2A-23912EE607DA}" srcId="{C5CCE38F-0FBE-4EAE-B5A4-59A10CCDAADA}" destId="{1983336F-D0A0-42C6-B913-0890EE1CE1E6}" srcOrd="1" destOrd="0" parTransId="{C3D02FAB-E516-4056-B9E9-4300DBFDF2A7}" sibTransId="{B03DE53B-8691-43CE-B1B0-7D0CC52B4757}"/>
    <dgm:cxn modelId="{34E9CAEE-85A0-417D-BEAF-1121FABBDA15}" type="presOf" srcId="{23A18100-217C-4B38-852F-A1428EF2E5D7}" destId="{AF06FF96-1340-4D1F-9422-92CF987FFDBC}" srcOrd="0" destOrd="2" presId="urn:microsoft.com/office/officeart/2005/8/layout/chevron2"/>
    <dgm:cxn modelId="{34CDEA0B-B8B9-45C7-9DD1-C170C7898F80}" srcId="{E69FE5A7-644E-4500-B466-8349C17420DD}" destId="{6834695E-E13B-4460-BB57-9BD2063F8F7F}" srcOrd="2" destOrd="0" parTransId="{6266E7DC-4670-46DB-B4D9-356E1BD4FF99}" sibTransId="{4D39481B-2701-4EF4-BDE5-0A04B4A8766B}"/>
    <dgm:cxn modelId="{F6216999-951A-40E5-A83D-1B70CF801883}" type="presOf" srcId="{85C3A6DC-7F1D-40AA-919E-015D2E33BB05}" destId="{9D4C7329-DEDF-480D-B708-244587CDFFED}" srcOrd="0" destOrd="0" presId="urn:microsoft.com/office/officeart/2005/8/layout/chevron2"/>
    <dgm:cxn modelId="{C471B102-92D7-467F-9BC8-28B606C1CF3B}" srcId="{C5CCE38F-0FBE-4EAE-B5A4-59A10CCDAADA}" destId="{5397A732-91A8-40C5-8585-20A9DFDA4FC9}" srcOrd="0" destOrd="0" parTransId="{A31A3534-5CFC-47B1-AFB0-14D955D4B595}" sibTransId="{EB4D5114-8C40-4804-8A47-7F99715610DC}"/>
    <dgm:cxn modelId="{0053C2A0-EF55-4893-AD56-E017F77B0105}" type="presOf" srcId="{F3DE01FC-6742-4AC2-A0D3-D88B3A59DA00}" destId="{54344DE5-2CEA-494E-B2F0-E11107B8F29A}" srcOrd="0" destOrd="1" presId="urn:microsoft.com/office/officeart/2005/8/layout/chevron2"/>
    <dgm:cxn modelId="{794564D1-3763-4853-8D1F-1402DB9FC643}" type="presOf" srcId="{19F39EBD-C52E-4CDA-AD05-3A7CF7CA8260}" destId="{AF511F60-532D-4794-A265-4EF833C969FF}" srcOrd="0" destOrd="0" presId="urn:microsoft.com/office/officeart/2005/8/layout/chevron2"/>
    <dgm:cxn modelId="{2240ACBC-BCEB-4F43-B0D4-9ADE64EBDE92}" type="presOf" srcId="{8C9B0E13-D5A6-4627-9C22-E8E7B76B91DC}" destId="{B108E8D2-C129-4541-8C57-E4381C9DE2B9}" srcOrd="0" destOrd="0" presId="urn:microsoft.com/office/officeart/2005/8/layout/chevron2"/>
    <dgm:cxn modelId="{3C0AB2DA-4957-4F41-BFCC-09D4C2FDAEEC}" srcId="{3FB506D7-BACE-413A-B0BC-C736CDB3EB26}" destId="{8C9B0E13-D5A6-4627-9C22-E8E7B76B91DC}" srcOrd="1" destOrd="0" parTransId="{B52503F6-9E26-495D-8299-6C263C7A270A}" sibTransId="{AB70FE90-80E1-4446-980A-5456D0B62AA0}"/>
    <dgm:cxn modelId="{D72D990A-6F6A-49A6-962D-D2C3860CD0A2}" type="presOf" srcId="{34907C10-3799-4003-9389-D8F0F87A84F5}" destId="{9D4C7329-DEDF-480D-B708-244587CDFFED}" srcOrd="0" destOrd="2" presId="urn:microsoft.com/office/officeart/2005/8/layout/chevron2"/>
    <dgm:cxn modelId="{48CEB700-0AA9-4C2E-A544-B7681E755C96}" type="presOf" srcId="{FFFFDCD2-C578-47D6-B7E0-637138F47725}" destId="{54344DE5-2CEA-494E-B2F0-E11107B8F29A}" srcOrd="0" destOrd="0" presId="urn:microsoft.com/office/officeart/2005/8/layout/chevron2"/>
    <dgm:cxn modelId="{64FC5643-8B4E-4996-9724-9A49BB4F5F1A}" srcId="{3FB506D7-BACE-413A-B0BC-C736CDB3EB26}" destId="{C5CCE38F-0FBE-4EAE-B5A4-59A10CCDAADA}" srcOrd="3" destOrd="0" parTransId="{FA747FC7-8AF5-4B63-8EDD-376AB236EA42}" sibTransId="{46BB3725-B7CA-4D0C-8701-447789127638}"/>
    <dgm:cxn modelId="{8F5C8318-26DA-49CC-93F8-C3561EA8C9FF}" srcId="{C5CCE38F-0FBE-4EAE-B5A4-59A10CCDAADA}" destId="{23A18100-217C-4B38-852F-A1428EF2E5D7}" srcOrd="2" destOrd="0" parTransId="{8E80EFDC-7286-44BC-A9D4-E51D7992B555}" sibTransId="{B5756DE4-13F5-47CB-8336-469AFE646501}"/>
    <dgm:cxn modelId="{31B5A3D5-7A5B-462E-A6D8-21BB0F4E7830}" type="presOf" srcId="{C8EFCD86-558D-47B4-81E7-C3B7165D3373}" destId="{9D4C7329-DEDF-480D-B708-244587CDFFED}" srcOrd="0" destOrd="1" presId="urn:microsoft.com/office/officeart/2005/8/layout/chevron2"/>
    <dgm:cxn modelId="{9193E8E9-78A4-462B-944F-93A6B0084542}" type="presOf" srcId="{22F7DBB9-93A9-43DE-8F33-08C7601357F8}" destId="{C60A0861-044F-4A5F-89D9-62354AC330BB}" srcOrd="0" destOrd="0" presId="urn:microsoft.com/office/officeart/2005/8/layout/chevron2"/>
    <dgm:cxn modelId="{DDAC8434-F47A-420E-B681-72B7CB77D049}" type="presOf" srcId="{5397A732-91A8-40C5-8585-20A9DFDA4FC9}" destId="{AF06FF96-1340-4D1F-9422-92CF987FFDBC}" srcOrd="0" destOrd="0" presId="urn:microsoft.com/office/officeart/2005/8/layout/chevron2"/>
    <dgm:cxn modelId="{E4A1CDA3-A092-4067-8B91-9F67289A9B44}" type="presOf" srcId="{1080A30B-9EAC-4376-BBD3-9F2618D53590}" destId="{AF511F60-532D-4794-A265-4EF833C969FF}" srcOrd="0" destOrd="1" presId="urn:microsoft.com/office/officeart/2005/8/layout/chevron2"/>
    <dgm:cxn modelId="{CD5CC278-6D08-4D34-9220-D77056274EFF}" srcId="{8C9B0E13-D5A6-4627-9C22-E8E7B76B91DC}" destId="{1080A30B-9EAC-4376-BBD3-9F2618D53590}" srcOrd="1" destOrd="0" parTransId="{0406F5A7-1D09-486E-AD44-A67C5DAB2F9F}" sibTransId="{BC22A497-6F26-4FEC-9C65-F37A0AA52E1F}"/>
    <dgm:cxn modelId="{AC9D8468-2FE7-46FB-9036-424F916808CA}" srcId="{E69FE5A7-644E-4500-B466-8349C17420DD}" destId="{F3DE01FC-6742-4AC2-A0D3-D88B3A59DA00}" srcOrd="1" destOrd="0" parTransId="{130C2DB8-379F-4C87-B238-48CA24F1E635}" sibTransId="{DCE1CBD7-FF99-4B7E-840F-646AA4B15322}"/>
    <dgm:cxn modelId="{4A2550DF-A5F1-45DC-9696-78D7912FA7C7}" type="presOf" srcId="{3FB506D7-BACE-413A-B0BC-C736CDB3EB26}" destId="{192DE917-A17C-43FE-8952-87CAA03139B4}" srcOrd="0" destOrd="0" presId="urn:microsoft.com/office/officeart/2005/8/layout/chevron2"/>
    <dgm:cxn modelId="{CACBB8BA-9A3F-4CE4-94CD-3C77E14BAFBA}" srcId="{3FB506D7-BACE-413A-B0BC-C736CDB3EB26}" destId="{E69FE5A7-644E-4500-B466-8349C17420DD}" srcOrd="2" destOrd="0" parTransId="{35960964-A68E-45C0-A031-AEB6CF680270}" sibTransId="{524917C1-5C9E-45D0-9FD8-1CD365F94363}"/>
    <dgm:cxn modelId="{5ADDDF34-72EF-4D06-9293-E96066BF8146}" srcId="{8C9B0E13-D5A6-4627-9C22-E8E7B76B91DC}" destId="{19F39EBD-C52E-4CDA-AD05-3A7CF7CA8260}" srcOrd="0" destOrd="0" parTransId="{707908D2-F6A9-474F-9BED-93586F41518C}" sibTransId="{A7C74362-7F46-403E-80EC-B38CA0394AB8}"/>
    <dgm:cxn modelId="{C3EDC9BB-DCFE-4C52-8EEB-E079E0468BE4}" type="presOf" srcId="{C5CCE38F-0FBE-4EAE-B5A4-59A10CCDAADA}" destId="{8661D750-FA59-4A15-AF3F-76EC35FBF3CD}" srcOrd="0" destOrd="0" presId="urn:microsoft.com/office/officeart/2005/8/layout/chevron2"/>
    <dgm:cxn modelId="{0BD8B546-BF09-47B3-A158-634EAB331DFF}" srcId="{22F7DBB9-93A9-43DE-8F33-08C7601357F8}" destId="{C8EFCD86-558D-47B4-81E7-C3B7165D3373}" srcOrd="1" destOrd="0" parTransId="{D5A7E3E3-ADA7-4641-8417-16557AB721BB}" sibTransId="{F144994D-AB32-44B7-B60A-7DD4819C3591}"/>
    <dgm:cxn modelId="{1508FC74-0970-4FE4-911F-26AA3F326682}" type="presOf" srcId="{6834695E-E13B-4460-BB57-9BD2063F8F7F}" destId="{54344DE5-2CEA-494E-B2F0-E11107B8F29A}" srcOrd="0" destOrd="2" presId="urn:microsoft.com/office/officeart/2005/8/layout/chevron2"/>
    <dgm:cxn modelId="{5AC6E555-EF01-471B-931F-04F5860FF04A}" srcId="{3FB506D7-BACE-413A-B0BC-C736CDB3EB26}" destId="{22F7DBB9-93A9-43DE-8F33-08C7601357F8}" srcOrd="0" destOrd="0" parTransId="{5AA93149-1A5D-4E9C-88B8-7B2FAB4CC42A}" sibTransId="{E1612A4A-4DD2-44F3-8B50-C9D5808DEC6B}"/>
    <dgm:cxn modelId="{E00F3123-4281-4972-88AE-761D625D0273}" type="presOf" srcId="{E69FE5A7-644E-4500-B466-8349C17420DD}" destId="{CF986857-133F-439C-899C-580342087C08}" srcOrd="0" destOrd="0" presId="urn:microsoft.com/office/officeart/2005/8/layout/chevron2"/>
    <dgm:cxn modelId="{C3BC44F0-5DF2-44F4-BB63-3D2EBEA9D0E3}" type="presOf" srcId="{1983336F-D0A0-42C6-B913-0890EE1CE1E6}" destId="{AF06FF96-1340-4D1F-9422-92CF987FFDBC}" srcOrd="0" destOrd="1" presId="urn:microsoft.com/office/officeart/2005/8/layout/chevron2"/>
    <dgm:cxn modelId="{20859391-A8C5-4C06-B49D-830CEBADA238}" srcId="{22F7DBB9-93A9-43DE-8F33-08C7601357F8}" destId="{34907C10-3799-4003-9389-D8F0F87A84F5}" srcOrd="2" destOrd="0" parTransId="{1A97ACA7-E444-42CA-A6F9-907BA3FD7D51}" sibTransId="{B452617A-F368-4393-B249-61B1A310C77F}"/>
    <dgm:cxn modelId="{953E65A7-6727-42B6-8C33-CE580FB817AF}" type="presOf" srcId="{E35A9D75-BDEF-4BD2-A659-A78F7AAF9444}" destId="{AF511F60-532D-4794-A265-4EF833C969FF}" srcOrd="0" destOrd="2" presId="urn:microsoft.com/office/officeart/2005/8/layout/chevron2"/>
    <dgm:cxn modelId="{B206E2EE-28CD-4C98-BEA3-19D4C3DAAE1E}" srcId="{E69FE5A7-644E-4500-B466-8349C17420DD}" destId="{FFFFDCD2-C578-47D6-B7E0-637138F47725}" srcOrd="0" destOrd="0" parTransId="{6D9A2A99-BF72-4D8F-8D11-0F02DF2D4C95}" sibTransId="{E37F5176-19E8-4CF1-9E5D-34451F5CEA5C}"/>
    <dgm:cxn modelId="{DCFF5DDD-7D9B-4BDC-8EEC-57F418BF882A}" srcId="{22F7DBB9-93A9-43DE-8F33-08C7601357F8}" destId="{85C3A6DC-7F1D-40AA-919E-015D2E33BB05}" srcOrd="0" destOrd="0" parTransId="{0EA3B5C8-7186-4346-BF2B-2065EDEEACC1}" sibTransId="{FA1EF13F-5F48-4F47-8A27-9B2E3150BC83}"/>
    <dgm:cxn modelId="{FF125BC6-16B1-4E2A-AC86-E3005C48B0B0}" srcId="{8C9B0E13-D5A6-4627-9C22-E8E7B76B91DC}" destId="{E35A9D75-BDEF-4BD2-A659-A78F7AAF9444}" srcOrd="2" destOrd="0" parTransId="{43C387F3-CD36-4E4D-A9B4-DD49CED395C9}" sibTransId="{8026DD48-F5BB-45BF-815D-1C40C26399E0}"/>
    <dgm:cxn modelId="{CC4CC9D6-1A45-4BE0-8A91-B7CF7E853409}" type="presParOf" srcId="{192DE917-A17C-43FE-8952-87CAA03139B4}" destId="{27691B78-9C3F-40A2-8D3D-C3802F891D8E}" srcOrd="0" destOrd="0" presId="urn:microsoft.com/office/officeart/2005/8/layout/chevron2"/>
    <dgm:cxn modelId="{0EC732AE-4ECA-49E7-B18A-A07C25C82FFB}" type="presParOf" srcId="{27691B78-9C3F-40A2-8D3D-C3802F891D8E}" destId="{C60A0861-044F-4A5F-89D9-62354AC330BB}" srcOrd="0" destOrd="0" presId="urn:microsoft.com/office/officeart/2005/8/layout/chevron2"/>
    <dgm:cxn modelId="{2A68A5E1-E609-4A41-9011-6D2D9C944307}" type="presParOf" srcId="{27691B78-9C3F-40A2-8D3D-C3802F891D8E}" destId="{9D4C7329-DEDF-480D-B708-244587CDFFED}" srcOrd="1" destOrd="0" presId="urn:microsoft.com/office/officeart/2005/8/layout/chevron2"/>
    <dgm:cxn modelId="{5EE2A10F-672F-4EB1-A4C9-50C4B1755AAA}" type="presParOf" srcId="{192DE917-A17C-43FE-8952-87CAA03139B4}" destId="{762D1E56-893A-4D7C-965E-F7E731DB3234}" srcOrd="1" destOrd="0" presId="urn:microsoft.com/office/officeart/2005/8/layout/chevron2"/>
    <dgm:cxn modelId="{D7DB651A-2492-46C8-98EC-6C8489E1AF36}" type="presParOf" srcId="{192DE917-A17C-43FE-8952-87CAA03139B4}" destId="{129E109F-99F6-4FCC-BB9E-7A6D98B278DA}" srcOrd="2" destOrd="0" presId="urn:microsoft.com/office/officeart/2005/8/layout/chevron2"/>
    <dgm:cxn modelId="{45A489D3-C0D3-4B9C-A127-B3B0A8A4BE01}" type="presParOf" srcId="{129E109F-99F6-4FCC-BB9E-7A6D98B278DA}" destId="{B108E8D2-C129-4541-8C57-E4381C9DE2B9}" srcOrd="0" destOrd="0" presId="urn:microsoft.com/office/officeart/2005/8/layout/chevron2"/>
    <dgm:cxn modelId="{481A5192-9FEF-4064-841C-AC47BFC6B63F}" type="presParOf" srcId="{129E109F-99F6-4FCC-BB9E-7A6D98B278DA}" destId="{AF511F60-532D-4794-A265-4EF833C969FF}" srcOrd="1" destOrd="0" presId="urn:microsoft.com/office/officeart/2005/8/layout/chevron2"/>
    <dgm:cxn modelId="{C18402B3-D819-4979-BD87-7122242D108D}" type="presParOf" srcId="{192DE917-A17C-43FE-8952-87CAA03139B4}" destId="{19691D9D-F33B-49D8-8E84-DAA8569A50E6}" srcOrd="3" destOrd="0" presId="urn:microsoft.com/office/officeart/2005/8/layout/chevron2"/>
    <dgm:cxn modelId="{E1119108-CC60-4E96-AFDF-81FD69373933}" type="presParOf" srcId="{192DE917-A17C-43FE-8952-87CAA03139B4}" destId="{21D551BF-9D42-4485-8806-874E8B2986B3}" srcOrd="4" destOrd="0" presId="urn:microsoft.com/office/officeart/2005/8/layout/chevron2"/>
    <dgm:cxn modelId="{8634B786-DA64-4B7E-BE9C-B4B873BC86C7}" type="presParOf" srcId="{21D551BF-9D42-4485-8806-874E8B2986B3}" destId="{CF986857-133F-439C-899C-580342087C08}" srcOrd="0" destOrd="0" presId="urn:microsoft.com/office/officeart/2005/8/layout/chevron2"/>
    <dgm:cxn modelId="{84BC3823-6142-4A02-93CA-619E7E276E62}" type="presParOf" srcId="{21D551BF-9D42-4485-8806-874E8B2986B3}" destId="{54344DE5-2CEA-494E-B2F0-E11107B8F29A}" srcOrd="1" destOrd="0" presId="urn:microsoft.com/office/officeart/2005/8/layout/chevron2"/>
    <dgm:cxn modelId="{CCD6F536-DB01-4156-AE5F-992D4EE5D16C}" type="presParOf" srcId="{192DE917-A17C-43FE-8952-87CAA03139B4}" destId="{B26235D1-CB42-4AB5-BA1A-F1B0F610AC92}" srcOrd="5" destOrd="0" presId="urn:microsoft.com/office/officeart/2005/8/layout/chevron2"/>
    <dgm:cxn modelId="{C247D27A-01F5-45F5-AE08-AACEF8B84E21}" type="presParOf" srcId="{192DE917-A17C-43FE-8952-87CAA03139B4}" destId="{61466293-A1A8-4E04-876D-4AACF98AFF8D}" srcOrd="6" destOrd="0" presId="urn:microsoft.com/office/officeart/2005/8/layout/chevron2"/>
    <dgm:cxn modelId="{169A9BE0-E243-401B-8CDC-9B04E67239B8}" type="presParOf" srcId="{61466293-A1A8-4E04-876D-4AACF98AFF8D}" destId="{8661D750-FA59-4A15-AF3F-76EC35FBF3CD}" srcOrd="0" destOrd="0" presId="urn:microsoft.com/office/officeart/2005/8/layout/chevron2"/>
    <dgm:cxn modelId="{23758158-897C-4C0F-B9F6-F601E378E2EF}" type="presParOf" srcId="{61466293-A1A8-4E04-876D-4AACF98AFF8D}" destId="{AF06FF96-1340-4D1F-9422-92CF987FFD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B506D7-BACE-413A-B0BC-C736CDB3EB2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22F7DBB9-93A9-43DE-8F33-08C7601357F8}">
      <dgm:prSet phldrT="[Text]"/>
      <dgm:spPr/>
      <dgm:t>
        <a:bodyPr/>
        <a:lstStyle/>
        <a:p>
          <a:r>
            <a:rPr lang="en-AU" dirty="0" smtClean="0"/>
            <a:t>Issues Day</a:t>
          </a:r>
          <a:endParaRPr lang="en-AU" dirty="0"/>
        </a:p>
      </dgm:t>
    </dgm:pt>
    <dgm:pt modelId="{5AA93149-1A5D-4E9C-88B8-7B2FAB4CC42A}" type="parTrans" cxnId="{5AC6E555-EF01-471B-931F-04F5860FF04A}">
      <dgm:prSet/>
      <dgm:spPr/>
      <dgm:t>
        <a:bodyPr/>
        <a:lstStyle/>
        <a:p>
          <a:endParaRPr lang="en-AU"/>
        </a:p>
      </dgm:t>
    </dgm:pt>
    <dgm:pt modelId="{E1612A4A-4DD2-44F3-8B50-C9D5808DEC6B}" type="sibTrans" cxnId="{5AC6E555-EF01-471B-931F-04F5860FF04A}">
      <dgm:prSet/>
      <dgm:spPr/>
      <dgm:t>
        <a:bodyPr/>
        <a:lstStyle/>
        <a:p>
          <a:endParaRPr lang="en-AU"/>
        </a:p>
      </dgm:t>
    </dgm:pt>
    <dgm:pt modelId="{85C3A6DC-7F1D-40AA-919E-015D2E33BB05}">
      <dgm:prSet phldrT="[Text]"/>
      <dgm:spPr/>
      <dgm:t>
        <a:bodyPr/>
        <a:lstStyle/>
        <a:p>
          <a:r>
            <a:rPr lang="en-AU" dirty="0" smtClean="0"/>
            <a:t>Keep things simple &amp; act quickly</a:t>
          </a:r>
          <a:endParaRPr lang="en-AU" dirty="0"/>
        </a:p>
      </dgm:t>
    </dgm:pt>
    <dgm:pt modelId="{0EA3B5C8-7186-4346-BF2B-2065EDEEACC1}" type="parTrans" cxnId="{DCFF5DDD-7D9B-4BDC-8EEC-57F418BF882A}">
      <dgm:prSet/>
      <dgm:spPr/>
      <dgm:t>
        <a:bodyPr/>
        <a:lstStyle/>
        <a:p>
          <a:endParaRPr lang="en-AU"/>
        </a:p>
      </dgm:t>
    </dgm:pt>
    <dgm:pt modelId="{FA1EF13F-5F48-4F47-8A27-9B2E3150BC83}" type="sibTrans" cxnId="{DCFF5DDD-7D9B-4BDC-8EEC-57F418BF882A}">
      <dgm:prSet/>
      <dgm:spPr/>
      <dgm:t>
        <a:bodyPr/>
        <a:lstStyle/>
        <a:p>
          <a:endParaRPr lang="en-AU"/>
        </a:p>
      </dgm:t>
    </dgm:pt>
    <dgm:pt modelId="{E69FE5A7-644E-4500-B466-8349C17420DD}">
      <dgm:prSet phldrT="[Text]"/>
      <dgm:spPr/>
      <dgm:t>
        <a:bodyPr/>
        <a:lstStyle/>
        <a:p>
          <a:r>
            <a:rPr lang="en-AU" dirty="0" smtClean="0"/>
            <a:t>Options day + submissions</a:t>
          </a:r>
          <a:endParaRPr lang="en-AU" dirty="0"/>
        </a:p>
      </dgm:t>
    </dgm:pt>
    <dgm:pt modelId="{35960964-A68E-45C0-A031-AEB6CF680270}" type="parTrans" cxnId="{CACBB8BA-9A3F-4CE4-94CD-3C77E14BAFBA}">
      <dgm:prSet/>
      <dgm:spPr/>
      <dgm:t>
        <a:bodyPr/>
        <a:lstStyle/>
        <a:p>
          <a:endParaRPr lang="en-AU"/>
        </a:p>
      </dgm:t>
    </dgm:pt>
    <dgm:pt modelId="{524917C1-5C9E-45D0-9FD8-1CD365F94363}" type="sibTrans" cxnId="{CACBB8BA-9A3F-4CE4-94CD-3C77E14BAFBA}">
      <dgm:prSet/>
      <dgm:spPr/>
      <dgm:t>
        <a:bodyPr/>
        <a:lstStyle/>
        <a:p>
          <a:endParaRPr lang="en-AU"/>
        </a:p>
      </dgm:t>
    </dgm:pt>
    <dgm:pt modelId="{FFFFDCD2-C578-47D6-B7E0-637138F47725}">
      <dgm:prSet phldrT="[Text]"/>
      <dgm:spPr/>
      <dgm:t>
        <a:bodyPr/>
        <a:lstStyle/>
        <a:p>
          <a:r>
            <a:rPr lang="en-AU" dirty="0" smtClean="0"/>
            <a:t>General support to increase funds above  the current DMIA</a:t>
          </a:r>
          <a:endParaRPr lang="en-AU" dirty="0"/>
        </a:p>
      </dgm:t>
    </dgm:pt>
    <dgm:pt modelId="{6D9A2A99-BF72-4D8F-8D11-0F02DF2D4C95}" type="parTrans" cxnId="{B206E2EE-28CD-4C98-BEA3-19D4C3DAAE1E}">
      <dgm:prSet/>
      <dgm:spPr/>
      <dgm:t>
        <a:bodyPr/>
        <a:lstStyle/>
        <a:p>
          <a:endParaRPr lang="en-AU"/>
        </a:p>
      </dgm:t>
    </dgm:pt>
    <dgm:pt modelId="{E37F5176-19E8-4CF1-9E5D-34451F5CEA5C}" type="sibTrans" cxnId="{B206E2EE-28CD-4C98-BEA3-19D4C3DAAE1E}">
      <dgm:prSet/>
      <dgm:spPr/>
      <dgm:t>
        <a:bodyPr/>
        <a:lstStyle/>
        <a:p>
          <a:endParaRPr lang="en-AU"/>
        </a:p>
      </dgm:t>
    </dgm:pt>
    <dgm:pt modelId="{C5CCE38F-0FBE-4EAE-B5A4-59A10CCDAADA}">
      <dgm:prSet phldrT="[Text]"/>
      <dgm:spPr/>
      <dgm:t>
        <a:bodyPr/>
        <a:lstStyle/>
        <a:p>
          <a:r>
            <a:rPr lang="en-AU" dirty="0" smtClean="0"/>
            <a:t>Pre-draft directions forum</a:t>
          </a:r>
          <a:endParaRPr lang="en-AU" dirty="0"/>
        </a:p>
      </dgm:t>
    </dgm:pt>
    <dgm:pt modelId="{FA747FC7-8AF5-4B63-8EDD-376AB236EA42}" type="parTrans" cxnId="{64FC5643-8B4E-4996-9724-9A49BB4F5F1A}">
      <dgm:prSet/>
      <dgm:spPr/>
      <dgm:t>
        <a:bodyPr/>
        <a:lstStyle/>
        <a:p>
          <a:endParaRPr lang="en-AU"/>
        </a:p>
      </dgm:t>
    </dgm:pt>
    <dgm:pt modelId="{46BB3725-B7CA-4D0C-8701-447789127638}" type="sibTrans" cxnId="{64FC5643-8B4E-4996-9724-9A49BB4F5F1A}">
      <dgm:prSet/>
      <dgm:spPr/>
      <dgm:t>
        <a:bodyPr/>
        <a:lstStyle/>
        <a:p>
          <a:endParaRPr lang="en-AU"/>
        </a:p>
      </dgm:t>
    </dgm:pt>
    <dgm:pt modelId="{5397A732-91A8-40C5-8585-20A9DFDA4FC9}">
      <dgm:prSet phldrT="[Text]"/>
      <dgm:spPr/>
      <dgm:t>
        <a:bodyPr/>
        <a:lstStyle/>
        <a:p>
          <a:r>
            <a:rPr lang="en-AU" dirty="0" smtClean="0"/>
            <a:t>Some concerns on only having minor increases to the previous DMIA</a:t>
          </a:r>
          <a:endParaRPr lang="en-AU" dirty="0"/>
        </a:p>
      </dgm:t>
    </dgm:pt>
    <dgm:pt modelId="{A31A3534-5CFC-47B1-AFB0-14D955D4B595}" type="parTrans" cxnId="{C471B102-92D7-467F-9BC8-28B606C1CF3B}">
      <dgm:prSet/>
      <dgm:spPr/>
      <dgm:t>
        <a:bodyPr/>
        <a:lstStyle/>
        <a:p>
          <a:endParaRPr lang="en-AU"/>
        </a:p>
      </dgm:t>
    </dgm:pt>
    <dgm:pt modelId="{EB4D5114-8C40-4804-8A47-7F99715610DC}" type="sibTrans" cxnId="{C471B102-92D7-467F-9BC8-28B606C1CF3B}">
      <dgm:prSet/>
      <dgm:spPr/>
      <dgm:t>
        <a:bodyPr/>
        <a:lstStyle/>
        <a:p>
          <a:endParaRPr lang="en-AU"/>
        </a:p>
      </dgm:t>
    </dgm:pt>
    <dgm:pt modelId="{8C9B0E13-D5A6-4627-9C22-E8E7B76B91DC}">
      <dgm:prSet/>
      <dgm:spPr/>
      <dgm:t>
        <a:bodyPr/>
        <a:lstStyle/>
        <a:p>
          <a:r>
            <a:rPr lang="en-AU" dirty="0" smtClean="0"/>
            <a:t>Consultation Paper + submissions</a:t>
          </a:r>
          <a:endParaRPr lang="en-AU" dirty="0"/>
        </a:p>
      </dgm:t>
    </dgm:pt>
    <dgm:pt modelId="{B52503F6-9E26-495D-8299-6C263C7A270A}" type="parTrans" cxnId="{3C0AB2DA-4957-4F41-BFCC-09D4C2FDAEEC}">
      <dgm:prSet/>
      <dgm:spPr/>
      <dgm:t>
        <a:bodyPr/>
        <a:lstStyle/>
        <a:p>
          <a:endParaRPr lang="en-AU"/>
        </a:p>
      </dgm:t>
    </dgm:pt>
    <dgm:pt modelId="{AB70FE90-80E1-4446-980A-5456D0B62AA0}" type="sibTrans" cxnId="{3C0AB2DA-4957-4F41-BFCC-09D4C2FDAEEC}">
      <dgm:prSet/>
      <dgm:spPr/>
      <dgm:t>
        <a:bodyPr/>
        <a:lstStyle/>
        <a:p>
          <a:endParaRPr lang="en-AU"/>
        </a:p>
      </dgm:t>
    </dgm:pt>
    <dgm:pt modelId="{19F39EBD-C52E-4CDA-AD05-3A7CF7CA8260}">
      <dgm:prSet/>
      <dgm:spPr/>
      <dgm:t>
        <a:bodyPr/>
        <a:lstStyle/>
        <a:p>
          <a:r>
            <a:rPr lang="en-AU" dirty="0" smtClean="0"/>
            <a:t>Large variation in stakeholder views</a:t>
          </a:r>
          <a:endParaRPr lang="en-AU" dirty="0"/>
        </a:p>
      </dgm:t>
    </dgm:pt>
    <dgm:pt modelId="{707908D2-F6A9-474F-9BED-93586F41518C}" type="parTrans" cxnId="{5ADDDF34-72EF-4D06-9293-E96066BF8146}">
      <dgm:prSet/>
      <dgm:spPr/>
      <dgm:t>
        <a:bodyPr/>
        <a:lstStyle/>
        <a:p>
          <a:endParaRPr lang="en-AU"/>
        </a:p>
      </dgm:t>
    </dgm:pt>
    <dgm:pt modelId="{A7C74362-7F46-403E-80EC-B38CA0394AB8}" type="sibTrans" cxnId="{5ADDDF34-72EF-4D06-9293-E96066BF8146}">
      <dgm:prSet/>
      <dgm:spPr/>
      <dgm:t>
        <a:bodyPr/>
        <a:lstStyle/>
        <a:p>
          <a:endParaRPr lang="en-AU"/>
        </a:p>
      </dgm:t>
    </dgm:pt>
    <dgm:pt modelId="{D1FFDA84-506F-4158-BE77-12899BE5ADF2}">
      <dgm:prSet phldrT="[Text]"/>
      <dgm:spPr/>
      <dgm:t>
        <a:bodyPr/>
        <a:lstStyle/>
        <a:p>
          <a:r>
            <a:rPr lang="en-AU" dirty="0" smtClean="0"/>
            <a:t>Support to encourage knowledge sharing &amp; avoid project duplication</a:t>
          </a:r>
          <a:endParaRPr lang="en-AU" dirty="0"/>
        </a:p>
      </dgm:t>
    </dgm:pt>
    <dgm:pt modelId="{01DB9D8C-8632-4AC8-A0D1-75D5F39DF353}" type="parTrans" cxnId="{822786C9-5F5D-4CE7-A6E9-7DCA56A34563}">
      <dgm:prSet/>
      <dgm:spPr/>
      <dgm:t>
        <a:bodyPr/>
        <a:lstStyle/>
        <a:p>
          <a:endParaRPr lang="en-AU"/>
        </a:p>
      </dgm:t>
    </dgm:pt>
    <dgm:pt modelId="{4C5B042C-6A6A-4996-BCCA-F672D7EE4670}" type="sibTrans" cxnId="{822786C9-5F5D-4CE7-A6E9-7DCA56A34563}">
      <dgm:prSet/>
      <dgm:spPr/>
      <dgm:t>
        <a:bodyPr/>
        <a:lstStyle/>
        <a:p>
          <a:endParaRPr lang="en-AU"/>
        </a:p>
      </dgm:t>
    </dgm:pt>
    <dgm:pt modelId="{5CBB3966-FEAD-4DC4-BE98-85DD234BA8E3}">
      <dgm:prSet phldrT="[Text]"/>
      <dgm:spPr/>
      <dgm:t>
        <a:bodyPr/>
        <a:lstStyle/>
        <a:p>
          <a:r>
            <a:rPr lang="en-AU" dirty="0" smtClean="0"/>
            <a:t>Support indicative approval given risk with stronger ‘project alibility criteria’</a:t>
          </a:r>
          <a:endParaRPr lang="en-AU" dirty="0"/>
        </a:p>
      </dgm:t>
    </dgm:pt>
    <dgm:pt modelId="{8D4088B3-E317-46FB-BA6D-CC9EDE59E576}" type="parTrans" cxnId="{6A440A33-BECA-4750-9EF7-359F0770AE8C}">
      <dgm:prSet/>
      <dgm:spPr/>
      <dgm:t>
        <a:bodyPr/>
        <a:lstStyle/>
        <a:p>
          <a:endParaRPr lang="en-AU"/>
        </a:p>
      </dgm:t>
    </dgm:pt>
    <dgm:pt modelId="{8FC420D9-D574-4CBA-B231-779F70F618C7}" type="sibTrans" cxnId="{6A440A33-BECA-4750-9EF7-359F0770AE8C}">
      <dgm:prSet/>
      <dgm:spPr/>
      <dgm:t>
        <a:bodyPr/>
        <a:lstStyle/>
        <a:p>
          <a:endParaRPr lang="en-AU"/>
        </a:p>
      </dgm:t>
    </dgm:pt>
    <dgm:pt modelId="{D5209108-F182-4E2B-A466-140C9C777110}">
      <dgm:prSet/>
      <dgm:spPr/>
      <dgm:t>
        <a:bodyPr/>
        <a:lstStyle/>
        <a:p>
          <a:r>
            <a:rPr lang="en-AU" smtClean="0"/>
            <a:t>Consider the economic benefits</a:t>
          </a:r>
          <a:endParaRPr lang="en-AU" dirty="0"/>
        </a:p>
      </dgm:t>
    </dgm:pt>
    <dgm:pt modelId="{008194C6-01B4-404B-978B-5082EF6D1418}" type="parTrans" cxnId="{B7EB2D8E-9B66-4B90-93CC-D115EE60F85F}">
      <dgm:prSet/>
      <dgm:spPr/>
      <dgm:t>
        <a:bodyPr/>
        <a:lstStyle/>
        <a:p>
          <a:endParaRPr lang="en-AU"/>
        </a:p>
      </dgm:t>
    </dgm:pt>
    <dgm:pt modelId="{8DD959B3-CCFE-44D9-BED8-96A444E47821}" type="sibTrans" cxnId="{B7EB2D8E-9B66-4B90-93CC-D115EE60F85F}">
      <dgm:prSet/>
      <dgm:spPr/>
      <dgm:t>
        <a:bodyPr/>
        <a:lstStyle/>
        <a:p>
          <a:endParaRPr lang="en-AU"/>
        </a:p>
      </dgm:t>
    </dgm:pt>
    <dgm:pt modelId="{68C17DB1-21AD-4DC6-8B9B-814040BFEE83}">
      <dgm:prSet/>
      <dgm:spPr/>
      <dgm:t>
        <a:bodyPr/>
        <a:lstStyle/>
        <a:p>
          <a:r>
            <a:rPr lang="en-AU" dirty="0" smtClean="0"/>
            <a:t>Be careful not to undermine competition</a:t>
          </a:r>
          <a:endParaRPr lang="en-AU" dirty="0"/>
        </a:p>
      </dgm:t>
    </dgm:pt>
    <dgm:pt modelId="{1AC0731D-EF87-4F7E-B6FE-E32756D6DF1A}" type="parTrans" cxnId="{4D5637C5-1B64-4AF8-B9EE-A1AC5AA81E7B}">
      <dgm:prSet/>
      <dgm:spPr/>
      <dgm:t>
        <a:bodyPr/>
        <a:lstStyle/>
        <a:p>
          <a:endParaRPr lang="en-AU"/>
        </a:p>
      </dgm:t>
    </dgm:pt>
    <dgm:pt modelId="{F7EA1F0C-A430-444E-9462-865F64A0494A}" type="sibTrans" cxnId="{4D5637C5-1B64-4AF8-B9EE-A1AC5AA81E7B}">
      <dgm:prSet/>
      <dgm:spPr/>
      <dgm:t>
        <a:bodyPr/>
        <a:lstStyle/>
        <a:p>
          <a:endParaRPr lang="en-AU"/>
        </a:p>
      </dgm:t>
    </dgm:pt>
    <dgm:pt modelId="{958439E3-6655-4927-B9DD-87297875DC68}">
      <dgm:prSet phldrT="[Text]"/>
      <dgm:spPr/>
      <dgm:t>
        <a:bodyPr/>
        <a:lstStyle/>
        <a:p>
          <a:r>
            <a:rPr lang="en-AU" dirty="0" smtClean="0"/>
            <a:t>General support for increasing funds above the current DMIA </a:t>
          </a:r>
          <a:endParaRPr lang="en-AU" dirty="0"/>
        </a:p>
      </dgm:t>
    </dgm:pt>
    <dgm:pt modelId="{FFCFC98A-794B-41B0-BF1E-65DD90D01C72}" type="parTrans" cxnId="{7E40BC2B-C408-41C5-B5A0-EB10BE59067B}">
      <dgm:prSet/>
      <dgm:spPr/>
      <dgm:t>
        <a:bodyPr/>
        <a:lstStyle/>
        <a:p>
          <a:endParaRPr lang="en-AU"/>
        </a:p>
      </dgm:t>
    </dgm:pt>
    <dgm:pt modelId="{1160B5FD-6D38-4DA9-88F0-D3A102D58D1D}" type="sibTrans" cxnId="{7E40BC2B-C408-41C5-B5A0-EB10BE59067B}">
      <dgm:prSet/>
      <dgm:spPr/>
      <dgm:t>
        <a:bodyPr/>
        <a:lstStyle/>
        <a:p>
          <a:endParaRPr lang="en-AU"/>
        </a:p>
      </dgm:t>
    </dgm:pt>
    <dgm:pt modelId="{CD5E72C2-E566-440D-A266-7E11195E62AB}">
      <dgm:prSet phldrT="[Text]"/>
      <dgm:spPr/>
      <dgm:t>
        <a:bodyPr/>
        <a:lstStyle/>
        <a:p>
          <a:r>
            <a:rPr lang="en-AU" dirty="0" smtClean="0"/>
            <a:t>Generally seen as secondary to the Scheme</a:t>
          </a:r>
          <a:endParaRPr lang="en-AU" dirty="0"/>
        </a:p>
      </dgm:t>
    </dgm:pt>
    <dgm:pt modelId="{6F1F798C-8350-4F09-88F4-0A430E8DD067}" type="parTrans" cxnId="{E7A7674A-BDF7-41B9-9A43-E67120C52515}">
      <dgm:prSet/>
      <dgm:spPr/>
      <dgm:t>
        <a:bodyPr/>
        <a:lstStyle/>
        <a:p>
          <a:endParaRPr lang="en-AU"/>
        </a:p>
      </dgm:t>
    </dgm:pt>
    <dgm:pt modelId="{140A83D1-5277-48AD-8213-B484A1B9B96D}" type="sibTrans" cxnId="{E7A7674A-BDF7-41B9-9A43-E67120C52515}">
      <dgm:prSet/>
      <dgm:spPr/>
      <dgm:t>
        <a:bodyPr/>
        <a:lstStyle/>
        <a:p>
          <a:endParaRPr lang="en-AU"/>
        </a:p>
      </dgm:t>
    </dgm:pt>
    <dgm:pt modelId="{F4C95EF5-8080-4697-80CF-8C9EB4503A9C}">
      <dgm:prSet phldrT="[Text]"/>
      <dgm:spPr/>
      <dgm:t>
        <a:bodyPr/>
        <a:lstStyle/>
        <a:p>
          <a:r>
            <a:rPr lang="en-AU" dirty="0" smtClean="0"/>
            <a:t>Value in low administrative burden &amp; effective reporting requirements</a:t>
          </a:r>
          <a:endParaRPr lang="en-AU" dirty="0"/>
        </a:p>
      </dgm:t>
    </dgm:pt>
    <dgm:pt modelId="{13C37168-3B56-40D0-9BC6-201271D8F85B}" type="parTrans" cxnId="{97D37242-C61F-40B4-A92D-75265D66DDD0}">
      <dgm:prSet/>
      <dgm:spPr/>
      <dgm:t>
        <a:bodyPr/>
        <a:lstStyle/>
        <a:p>
          <a:endParaRPr lang="en-AU"/>
        </a:p>
      </dgm:t>
    </dgm:pt>
    <dgm:pt modelId="{FEE37F60-E7CD-4815-9918-2E8F79DD3ECA}" type="sibTrans" cxnId="{97D37242-C61F-40B4-A92D-75265D66DDD0}">
      <dgm:prSet/>
      <dgm:spPr/>
      <dgm:t>
        <a:bodyPr/>
        <a:lstStyle/>
        <a:p>
          <a:endParaRPr lang="en-AU"/>
        </a:p>
      </dgm:t>
    </dgm:pt>
    <dgm:pt modelId="{192DE917-A17C-43FE-8952-87CAA03139B4}" type="pres">
      <dgm:prSet presAssocID="{3FB506D7-BACE-413A-B0BC-C736CDB3EB2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27691B78-9C3F-40A2-8D3D-C3802F891D8E}" type="pres">
      <dgm:prSet presAssocID="{22F7DBB9-93A9-43DE-8F33-08C7601357F8}" presName="composite" presStyleCnt="0"/>
      <dgm:spPr/>
    </dgm:pt>
    <dgm:pt modelId="{C60A0861-044F-4A5F-89D9-62354AC330BB}" type="pres">
      <dgm:prSet presAssocID="{22F7DBB9-93A9-43DE-8F33-08C7601357F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D4C7329-DEDF-480D-B708-244587CDFFED}" type="pres">
      <dgm:prSet presAssocID="{22F7DBB9-93A9-43DE-8F33-08C7601357F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62D1E56-893A-4D7C-965E-F7E731DB3234}" type="pres">
      <dgm:prSet presAssocID="{E1612A4A-4DD2-44F3-8B50-C9D5808DEC6B}" presName="sp" presStyleCnt="0"/>
      <dgm:spPr/>
    </dgm:pt>
    <dgm:pt modelId="{129E109F-99F6-4FCC-BB9E-7A6D98B278DA}" type="pres">
      <dgm:prSet presAssocID="{8C9B0E13-D5A6-4627-9C22-E8E7B76B91DC}" presName="composite" presStyleCnt="0"/>
      <dgm:spPr/>
    </dgm:pt>
    <dgm:pt modelId="{B108E8D2-C129-4541-8C57-E4381C9DE2B9}" type="pres">
      <dgm:prSet presAssocID="{8C9B0E13-D5A6-4627-9C22-E8E7B76B91D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F511F60-532D-4794-A265-4EF833C969FF}" type="pres">
      <dgm:prSet presAssocID="{8C9B0E13-D5A6-4627-9C22-E8E7B76B91D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9691D9D-F33B-49D8-8E84-DAA8569A50E6}" type="pres">
      <dgm:prSet presAssocID="{AB70FE90-80E1-4446-980A-5456D0B62AA0}" presName="sp" presStyleCnt="0"/>
      <dgm:spPr/>
    </dgm:pt>
    <dgm:pt modelId="{21D551BF-9D42-4485-8806-874E8B2986B3}" type="pres">
      <dgm:prSet presAssocID="{E69FE5A7-644E-4500-B466-8349C17420DD}" presName="composite" presStyleCnt="0"/>
      <dgm:spPr/>
    </dgm:pt>
    <dgm:pt modelId="{CF986857-133F-439C-899C-580342087C08}" type="pres">
      <dgm:prSet presAssocID="{E69FE5A7-644E-4500-B466-8349C17420D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4344DE5-2CEA-494E-B2F0-E11107B8F29A}" type="pres">
      <dgm:prSet presAssocID="{E69FE5A7-644E-4500-B466-8349C17420D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26235D1-CB42-4AB5-BA1A-F1B0F610AC92}" type="pres">
      <dgm:prSet presAssocID="{524917C1-5C9E-45D0-9FD8-1CD365F94363}" presName="sp" presStyleCnt="0"/>
      <dgm:spPr/>
    </dgm:pt>
    <dgm:pt modelId="{61466293-A1A8-4E04-876D-4AACF98AFF8D}" type="pres">
      <dgm:prSet presAssocID="{C5CCE38F-0FBE-4EAE-B5A4-59A10CCDAADA}" presName="composite" presStyleCnt="0"/>
      <dgm:spPr/>
    </dgm:pt>
    <dgm:pt modelId="{8661D750-FA59-4A15-AF3F-76EC35FBF3CD}" type="pres">
      <dgm:prSet presAssocID="{C5CCE38F-0FBE-4EAE-B5A4-59A10CCDAAD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F06FF96-1340-4D1F-9422-92CF987FFDBC}" type="pres">
      <dgm:prSet presAssocID="{C5CCE38F-0FBE-4EAE-B5A4-59A10CCDAADA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6A440A33-BECA-4750-9EF7-359F0770AE8C}" srcId="{C5CCE38F-0FBE-4EAE-B5A4-59A10CCDAADA}" destId="{5CBB3966-FEAD-4DC4-BE98-85DD234BA8E3}" srcOrd="2" destOrd="0" parTransId="{8D4088B3-E317-46FB-BA6D-CC9EDE59E576}" sibTransId="{8FC420D9-D574-4CBA-B231-779F70F618C7}"/>
    <dgm:cxn modelId="{B7EB2D8E-9B66-4B90-93CC-D115EE60F85F}" srcId="{22F7DBB9-93A9-43DE-8F33-08C7601357F8}" destId="{D5209108-F182-4E2B-A466-140C9C777110}" srcOrd="1" destOrd="0" parTransId="{008194C6-01B4-404B-978B-5082EF6D1418}" sibTransId="{8DD959B3-CCFE-44D9-BED8-96A444E47821}"/>
    <dgm:cxn modelId="{E1CE9C05-9297-43C1-869C-3403508C66DB}" type="presOf" srcId="{FFFFDCD2-C578-47D6-B7E0-637138F47725}" destId="{54344DE5-2CEA-494E-B2F0-E11107B8F29A}" srcOrd="0" destOrd="0" presId="urn:microsoft.com/office/officeart/2005/8/layout/chevron2"/>
    <dgm:cxn modelId="{4D5637C5-1B64-4AF8-B9EE-A1AC5AA81E7B}" srcId="{22F7DBB9-93A9-43DE-8F33-08C7601357F8}" destId="{68C17DB1-21AD-4DC6-8B9B-814040BFEE83}" srcOrd="2" destOrd="0" parTransId="{1AC0731D-EF87-4F7E-B6FE-E32756D6DF1A}" sibTransId="{F7EA1F0C-A430-444E-9462-865F64A0494A}"/>
    <dgm:cxn modelId="{72AE7464-60AA-4212-8065-D8510A964A5F}" type="presOf" srcId="{D1FFDA84-506F-4158-BE77-12899BE5ADF2}" destId="{AF06FF96-1340-4D1F-9422-92CF987FFDBC}" srcOrd="0" destOrd="1" presId="urn:microsoft.com/office/officeart/2005/8/layout/chevron2"/>
    <dgm:cxn modelId="{79C54713-9F6C-4CFC-B004-CEBDAF7EA0DF}" type="presOf" srcId="{C5CCE38F-0FBE-4EAE-B5A4-59A10CCDAADA}" destId="{8661D750-FA59-4A15-AF3F-76EC35FBF3CD}" srcOrd="0" destOrd="0" presId="urn:microsoft.com/office/officeart/2005/8/layout/chevron2"/>
    <dgm:cxn modelId="{448E23E3-BE4D-4B64-813A-9E60A55D5EE0}" type="presOf" srcId="{E69FE5A7-644E-4500-B466-8349C17420DD}" destId="{CF986857-133F-439C-899C-580342087C08}" srcOrd="0" destOrd="0" presId="urn:microsoft.com/office/officeart/2005/8/layout/chevron2"/>
    <dgm:cxn modelId="{F044B0D2-6296-468E-8851-A9E89401F204}" type="presOf" srcId="{68C17DB1-21AD-4DC6-8B9B-814040BFEE83}" destId="{9D4C7329-DEDF-480D-B708-244587CDFFED}" srcOrd="0" destOrd="2" presId="urn:microsoft.com/office/officeart/2005/8/layout/chevron2"/>
    <dgm:cxn modelId="{C471B102-92D7-467F-9BC8-28B606C1CF3B}" srcId="{C5CCE38F-0FBE-4EAE-B5A4-59A10CCDAADA}" destId="{5397A732-91A8-40C5-8585-20A9DFDA4FC9}" srcOrd="0" destOrd="0" parTransId="{A31A3534-5CFC-47B1-AFB0-14D955D4B595}" sibTransId="{EB4D5114-8C40-4804-8A47-7F99715610DC}"/>
    <dgm:cxn modelId="{5ADDDF34-72EF-4D06-9293-E96066BF8146}" srcId="{8C9B0E13-D5A6-4627-9C22-E8E7B76B91DC}" destId="{19F39EBD-C52E-4CDA-AD05-3A7CF7CA8260}" srcOrd="0" destOrd="0" parTransId="{707908D2-F6A9-474F-9BED-93586F41518C}" sibTransId="{A7C74362-7F46-403E-80EC-B38CA0394AB8}"/>
    <dgm:cxn modelId="{B206E2EE-28CD-4C98-BEA3-19D4C3DAAE1E}" srcId="{E69FE5A7-644E-4500-B466-8349C17420DD}" destId="{FFFFDCD2-C578-47D6-B7E0-637138F47725}" srcOrd="0" destOrd="0" parTransId="{6D9A2A99-BF72-4D8F-8D11-0F02DF2D4C95}" sibTransId="{E37F5176-19E8-4CF1-9E5D-34451F5CEA5C}"/>
    <dgm:cxn modelId="{A0DBBE0E-8C33-4BFA-A95F-C32A33D33A37}" type="presOf" srcId="{CD5E72C2-E566-440D-A266-7E11195E62AB}" destId="{54344DE5-2CEA-494E-B2F0-E11107B8F29A}" srcOrd="0" destOrd="1" presId="urn:microsoft.com/office/officeart/2005/8/layout/chevron2"/>
    <dgm:cxn modelId="{E4BED9B7-C584-48E5-8A31-841AD120148C}" type="presOf" srcId="{8C9B0E13-D5A6-4627-9C22-E8E7B76B91DC}" destId="{B108E8D2-C129-4541-8C57-E4381C9DE2B9}" srcOrd="0" destOrd="0" presId="urn:microsoft.com/office/officeart/2005/8/layout/chevron2"/>
    <dgm:cxn modelId="{64FC5643-8B4E-4996-9724-9A49BB4F5F1A}" srcId="{3FB506D7-BACE-413A-B0BC-C736CDB3EB26}" destId="{C5CCE38F-0FBE-4EAE-B5A4-59A10CCDAADA}" srcOrd="3" destOrd="0" parTransId="{FA747FC7-8AF5-4B63-8EDD-376AB236EA42}" sibTransId="{46BB3725-B7CA-4D0C-8701-447789127638}"/>
    <dgm:cxn modelId="{09C1ED9F-9B1F-407B-9C27-B7E49057ECFD}" type="presOf" srcId="{F4C95EF5-8080-4697-80CF-8C9EB4503A9C}" destId="{54344DE5-2CEA-494E-B2F0-E11107B8F29A}" srcOrd="0" destOrd="2" presId="urn:microsoft.com/office/officeart/2005/8/layout/chevron2"/>
    <dgm:cxn modelId="{820E8927-7385-4A6B-AA2E-C529E8C7657B}" type="presOf" srcId="{19F39EBD-C52E-4CDA-AD05-3A7CF7CA8260}" destId="{AF511F60-532D-4794-A265-4EF833C969FF}" srcOrd="0" destOrd="0" presId="urn:microsoft.com/office/officeart/2005/8/layout/chevron2"/>
    <dgm:cxn modelId="{DCFF5DDD-7D9B-4BDC-8EEC-57F418BF882A}" srcId="{22F7DBB9-93A9-43DE-8F33-08C7601357F8}" destId="{85C3A6DC-7F1D-40AA-919E-015D2E33BB05}" srcOrd="0" destOrd="0" parTransId="{0EA3B5C8-7186-4346-BF2B-2065EDEEACC1}" sibTransId="{FA1EF13F-5F48-4F47-8A27-9B2E3150BC83}"/>
    <dgm:cxn modelId="{CACBB8BA-9A3F-4CE4-94CD-3C77E14BAFBA}" srcId="{3FB506D7-BACE-413A-B0BC-C736CDB3EB26}" destId="{E69FE5A7-644E-4500-B466-8349C17420DD}" srcOrd="2" destOrd="0" parTransId="{35960964-A68E-45C0-A031-AEB6CF680270}" sibTransId="{524917C1-5C9E-45D0-9FD8-1CD365F94363}"/>
    <dgm:cxn modelId="{83263AF2-32D6-460E-84FE-2E38E020058C}" type="presOf" srcId="{D5209108-F182-4E2B-A466-140C9C777110}" destId="{9D4C7329-DEDF-480D-B708-244587CDFFED}" srcOrd="0" destOrd="1" presId="urn:microsoft.com/office/officeart/2005/8/layout/chevron2"/>
    <dgm:cxn modelId="{99101172-047C-44FF-A349-9C0EDF1A92B5}" type="presOf" srcId="{22F7DBB9-93A9-43DE-8F33-08C7601357F8}" destId="{C60A0861-044F-4A5F-89D9-62354AC330BB}" srcOrd="0" destOrd="0" presId="urn:microsoft.com/office/officeart/2005/8/layout/chevron2"/>
    <dgm:cxn modelId="{608AF5A0-BCE1-4FDB-BB1B-F7D967595C1B}" type="presOf" srcId="{5397A732-91A8-40C5-8585-20A9DFDA4FC9}" destId="{AF06FF96-1340-4D1F-9422-92CF987FFDBC}" srcOrd="0" destOrd="0" presId="urn:microsoft.com/office/officeart/2005/8/layout/chevron2"/>
    <dgm:cxn modelId="{3C0AB2DA-4957-4F41-BFCC-09D4C2FDAEEC}" srcId="{3FB506D7-BACE-413A-B0BC-C736CDB3EB26}" destId="{8C9B0E13-D5A6-4627-9C22-E8E7B76B91DC}" srcOrd="1" destOrd="0" parTransId="{B52503F6-9E26-495D-8299-6C263C7A270A}" sibTransId="{AB70FE90-80E1-4446-980A-5456D0B62AA0}"/>
    <dgm:cxn modelId="{97D37242-C61F-40B4-A92D-75265D66DDD0}" srcId="{E69FE5A7-644E-4500-B466-8349C17420DD}" destId="{F4C95EF5-8080-4697-80CF-8C9EB4503A9C}" srcOrd="2" destOrd="0" parTransId="{13C37168-3B56-40D0-9BC6-201271D8F85B}" sibTransId="{FEE37F60-E7CD-4815-9918-2E8F79DD3ECA}"/>
    <dgm:cxn modelId="{1375D6EE-971D-44EC-8845-F15C9970884B}" type="presOf" srcId="{85C3A6DC-7F1D-40AA-919E-015D2E33BB05}" destId="{9D4C7329-DEDF-480D-B708-244587CDFFED}" srcOrd="0" destOrd="0" presId="urn:microsoft.com/office/officeart/2005/8/layout/chevron2"/>
    <dgm:cxn modelId="{0CFF44B7-82E7-4988-B48E-B95C8C562DB3}" type="presOf" srcId="{5CBB3966-FEAD-4DC4-BE98-85DD234BA8E3}" destId="{AF06FF96-1340-4D1F-9422-92CF987FFDBC}" srcOrd="0" destOrd="2" presId="urn:microsoft.com/office/officeart/2005/8/layout/chevron2"/>
    <dgm:cxn modelId="{7E40BC2B-C408-41C5-B5A0-EB10BE59067B}" srcId="{8C9B0E13-D5A6-4627-9C22-E8E7B76B91DC}" destId="{958439E3-6655-4927-B9DD-87297875DC68}" srcOrd="1" destOrd="0" parTransId="{FFCFC98A-794B-41B0-BF1E-65DD90D01C72}" sibTransId="{1160B5FD-6D38-4DA9-88F0-D3A102D58D1D}"/>
    <dgm:cxn modelId="{E02B20BD-7239-47A5-8C12-053412DD9CE4}" type="presOf" srcId="{958439E3-6655-4927-B9DD-87297875DC68}" destId="{AF511F60-532D-4794-A265-4EF833C969FF}" srcOrd="0" destOrd="1" presId="urn:microsoft.com/office/officeart/2005/8/layout/chevron2"/>
    <dgm:cxn modelId="{E7A7674A-BDF7-41B9-9A43-E67120C52515}" srcId="{E69FE5A7-644E-4500-B466-8349C17420DD}" destId="{CD5E72C2-E566-440D-A266-7E11195E62AB}" srcOrd="1" destOrd="0" parTransId="{6F1F798C-8350-4F09-88F4-0A430E8DD067}" sibTransId="{140A83D1-5277-48AD-8213-B484A1B9B96D}"/>
    <dgm:cxn modelId="{B9379CE3-A6DD-4FF5-BAEE-ECDDADF1AD50}" type="presOf" srcId="{3FB506D7-BACE-413A-B0BC-C736CDB3EB26}" destId="{192DE917-A17C-43FE-8952-87CAA03139B4}" srcOrd="0" destOrd="0" presId="urn:microsoft.com/office/officeart/2005/8/layout/chevron2"/>
    <dgm:cxn modelId="{822786C9-5F5D-4CE7-A6E9-7DCA56A34563}" srcId="{C5CCE38F-0FBE-4EAE-B5A4-59A10CCDAADA}" destId="{D1FFDA84-506F-4158-BE77-12899BE5ADF2}" srcOrd="1" destOrd="0" parTransId="{01DB9D8C-8632-4AC8-A0D1-75D5F39DF353}" sibTransId="{4C5B042C-6A6A-4996-BCCA-F672D7EE4670}"/>
    <dgm:cxn modelId="{5AC6E555-EF01-471B-931F-04F5860FF04A}" srcId="{3FB506D7-BACE-413A-B0BC-C736CDB3EB26}" destId="{22F7DBB9-93A9-43DE-8F33-08C7601357F8}" srcOrd="0" destOrd="0" parTransId="{5AA93149-1A5D-4E9C-88B8-7B2FAB4CC42A}" sibTransId="{E1612A4A-4DD2-44F3-8B50-C9D5808DEC6B}"/>
    <dgm:cxn modelId="{B7853EA1-F893-452A-B3CA-F82915026846}" type="presParOf" srcId="{192DE917-A17C-43FE-8952-87CAA03139B4}" destId="{27691B78-9C3F-40A2-8D3D-C3802F891D8E}" srcOrd="0" destOrd="0" presId="urn:microsoft.com/office/officeart/2005/8/layout/chevron2"/>
    <dgm:cxn modelId="{DF439C54-B18B-4C81-8173-DCFE8A8C9802}" type="presParOf" srcId="{27691B78-9C3F-40A2-8D3D-C3802F891D8E}" destId="{C60A0861-044F-4A5F-89D9-62354AC330BB}" srcOrd="0" destOrd="0" presId="urn:microsoft.com/office/officeart/2005/8/layout/chevron2"/>
    <dgm:cxn modelId="{33B33B9C-C6C4-4B62-8414-A29B028C7FE0}" type="presParOf" srcId="{27691B78-9C3F-40A2-8D3D-C3802F891D8E}" destId="{9D4C7329-DEDF-480D-B708-244587CDFFED}" srcOrd="1" destOrd="0" presId="urn:microsoft.com/office/officeart/2005/8/layout/chevron2"/>
    <dgm:cxn modelId="{539173F2-7048-4B68-BEA6-5C222339FC97}" type="presParOf" srcId="{192DE917-A17C-43FE-8952-87CAA03139B4}" destId="{762D1E56-893A-4D7C-965E-F7E731DB3234}" srcOrd="1" destOrd="0" presId="urn:microsoft.com/office/officeart/2005/8/layout/chevron2"/>
    <dgm:cxn modelId="{D784351D-07D8-4310-A433-45E922634BFC}" type="presParOf" srcId="{192DE917-A17C-43FE-8952-87CAA03139B4}" destId="{129E109F-99F6-4FCC-BB9E-7A6D98B278DA}" srcOrd="2" destOrd="0" presId="urn:microsoft.com/office/officeart/2005/8/layout/chevron2"/>
    <dgm:cxn modelId="{19A11ACC-162E-443A-84FB-199CAB5B3282}" type="presParOf" srcId="{129E109F-99F6-4FCC-BB9E-7A6D98B278DA}" destId="{B108E8D2-C129-4541-8C57-E4381C9DE2B9}" srcOrd="0" destOrd="0" presId="urn:microsoft.com/office/officeart/2005/8/layout/chevron2"/>
    <dgm:cxn modelId="{4A8F0E5F-6466-4A31-9410-EB62E9C3092B}" type="presParOf" srcId="{129E109F-99F6-4FCC-BB9E-7A6D98B278DA}" destId="{AF511F60-532D-4794-A265-4EF833C969FF}" srcOrd="1" destOrd="0" presId="urn:microsoft.com/office/officeart/2005/8/layout/chevron2"/>
    <dgm:cxn modelId="{07256DFF-102D-476A-B463-821588A7B6E5}" type="presParOf" srcId="{192DE917-A17C-43FE-8952-87CAA03139B4}" destId="{19691D9D-F33B-49D8-8E84-DAA8569A50E6}" srcOrd="3" destOrd="0" presId="urn:microsoft.com/office/officeart/2005/8/layout/chevron2"/>
    <dgm:cxn modelId="{8876F96E-CBE9-4547-BBC1-5B547796C15D}" type="presParOf" srcId="{192DE917-A17C-43FE-8952-87CAA03139B4}" destId="{21D551BF-9D42-4485-8806-874E8B2986B3}" srcOrd="4" destOrd="0" presId="urn:microsoft.com/office/officeart/2005/8/layout/chevron2"/>
    <dgm:cxn modelId="{9567221D-388A-461E-A888-F1CC7B400905}" type="presParOf" srcId="{21D551BF-9D42-4485-8806-874E8B2986B3}" destId="{CF986857-133F-439C-899C-580342087C08}" srcOrd="0" destOrd="0" presId="urn:microsoft.com/office/officeart/2005/8/layout/chevron2"/>
    <dgm:cxn modelId="{F93D7B3A-B915-4FF0-B9D7-B174C584566B}" type="presParOf" srcId="{21D551BF-9D42-4485-8806-874E8B2986B3}" destId="{54344DE5-2CEA-494E-B2F0-E11107B8F29A}" srcOrd="1" destOrd="0" presId="urn:microsoft.com/office/officeart/2005/8/layout/chevron2"/>
    <dgm:cxn modelId="{6EAA13D6-FF52-432A-92CC-E488F051809E}" type="presParOf" srcId="{192DE917-A17C-43FE-8952-87CAA03139B4}" destId="{B26235D1-CB42-4AB5-BA1A-F1B0F610AC92}" srcOrd="5" destOrd="0" presId="urn:microsoft.com/office/officeart/2005/8/layout/chevron2"/>
    <dgm:cxn modelId="{D5D0F167-9B4B-467B-A844-2CB8303D4B78}" type="presParOf" srcId="{192DE917-A17C-43FE-8952-87CAA03139B4}" destId="{61466293-A1A8-4E04-876D-4AACF98AFF8D}" srcOrd="6" destOrd="0" presId="urn:microsoft.com/office/officeart/2005/8/layout/chevron2"/>
    <dgm:cxn modelId="{28514871-51C7-4017-80AC-5BA406E1021D}" type="presParOf" srcId="{61466293-A1A8-4E04-876D-4AACF98AFF8D}" destId="{8661D750-FA59-4A15-AF3F-76EC35FBF3CD}" srcOrd="0" destOrd="0" presId="urn:microsoft.com/office/officeart/2005/8/layout/chevron2"/>
    <dgm:cxn modelId="{68A3F39F-45FB-4CAE-A242-A7813CD96F8A}" type="presParOf" srcId="{61466293-A1A8-4E04-876D-4AACF98AFF8D}" destId="{AF06FF96-1340-4D1F-9422-92CF987FFD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0A0861-044F-4A5F-89D9-62354AC330BB}">
      <dsp:nvSpPr>
        <dsp:cNvPr id="0" name=""/>
        <dsp:cNvSpPr/>
      </dsp:nvSpPr>
      <dsp:spPr>
        <a:xfrm rot="5400000">
          <a:off x="-179124" y="180206"/>
          <a:ext cx="1194164" cy="8359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Issues Day</a:t>
          </a:r>
          <a:endParaRPr lang="en-AU" sz="800" kern="1200" dirty="0"/>
        </a:p>
      </dsp:txBody>
      <dsp:txXfrm rot="-5400000">
        <a:off x="1" y="419038"/>
        <a:ext cx="835914" cy="358250"/>
      </dsp:txXfrm>
    </dsp:sp>
    <dsp:sp modelId="{9D4C7329-DEDF-480D-B708-244587CDFFED}">
      <dsp:nvSpPr>
        <dsp:cNvPr id="0" name=""/>
        <dsp:cNvSpPr/>
      </dsp:nvSpPr>
      <dsp:spPr>
        <a:xfrm rot="5400000">
          <a:off x="3802437" y="-3010360"/>
          <a:ext cx="776206" cy="67969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smtClean="0"/>
            <a:t> Keep things simple and act quickly</a:t>
          </a:r>
          <a:endParaRPr lang="en-A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smtClean="0"/>
            <a:t> Consider </a:t>
          </a:r>
          <a:r>
            <a:rPr lang="en-AU" sz="1200" kern="1200" dirty="0" smtClean="0"/>
            <a:t>the economic benefits</a:t>
          </a:r>
          <a:endParaRPr lang="en-A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 Be careful not to undermine competition</a:t>
          </a:r>
          <a:endParaRPr lang="en-AU" sz="1200" kern="1200" dirty="0"/>
        </a:p>
      </dsp:txBody>
      <dsp:txXfrm rot="-5400000">
        <a:off x="792074" y="37894"/>
        <a:ext cx="6759042" cy="700424"/>
      </dsp:txXfrm>
    </dsp:sp>
    <dsp:sp modelId="{B108E8D2-C129-4541-8C57-E4381C9DE2B9}">
      <dsp:nvSpPr>
        <dsp:cNvPr id="0" name=""/>
        <dsp:cNvSpPr/>
      </dsp:nvSpPr>
      <dsp:spPr>
        <a:xfrm rot="5400000">
          <a:off x="-179124" y="1226849"/>
          <a:ext cx="1194164" cy="8359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Consultation Paper + submissions</a:t>
          </a:r>
          <a:endParaRPr lang="en-AU" sz="800" kern="1200" dirty="0"/>
        </a:p>
      </dsp:txBody>
      <dsp:txXfrm rot="-5400000">
        <a:off x="1" y="1465681"/>
        <a:ext cx="835914" cy="358250"/>
      </dsp:txXfrm>
    </dsp:sp>
    <dsp:sp modelId="{AF511F60-532D-4794-A265-4EF833C969FF}">
      <dsp:nvSpPr>
        <dsp:cNvPr id="0" name=""/>
        <dsp:cNvSpPr/>
      </dsp:nvSpPr>
      <dsp:spPr>
        <a:xfrm rot="5400000">
          <a:off x="3846278" y="-1962638"/>
          <a:ext cx="776206" cy="67969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 Project efficiency (not ownership or targets) should drive eligibility</a:t>
          </a:r>
          <a:endParaRPr lang="en-A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 Strong support for encouraging competition </a:t>
          </a:r>
          <a:endParaRPr lang="en-A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 Little support for STPIS exclusions</a:t>
          </a:r>
          <a:endParaRPr lang="en-AU" sz="1200" kern="1200" dirty="0"/>
        </a:p>
      </dsp:txBody>
      <dsp:txXfrm rot="-5400000">
        <a:off x="835915" y="1085616"/>
        <a:ext cx="6759042" cy="700424"/>
      </dsp:txXfrm>
    </dsp:sp>
    <dsp:sp modelId="{CF986857-133F-439C-899C-580342087C08}">
      <dsp:nvSpPr>
        <dsp:cNvPr id="0" name=""/>
        <dsp:cNvSpPr/>
      </dsp:nvSpPr>
      <dsp:spPr>
        <a:xfrm rot="5400000">
          <a:off x="-179124" y="2273492"/>
          <a:ext cx="1194164" cy="8359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Options day + submissions</a:t>
          </a:r>
          <a:endParaRPr lang="en-AU" sz="800" kern="1200" dirty="0"/>
        </a:p>
      </dsp:txBody>
      <dsp:txXfrm rot="-5400000">
        <a:off x="1" y="2512324"/>
        <a:ext cx="835914" cy="358250"/>
      </dsp:txXfrm>
    </dsp:sp>
    <dsp:sp modelId="{54344DE5-2CEA-494E-B2F0-E11107B8F29A}">
      <dsp:nvSpPr>
        <dsp:cNvPr id="0" name=""/>
        <dsp:cNvSpPr/>
      </dsp:nvSpPr>
      <dsp:spPr>
        <a:xfrm rot="5400000">
          <a:off x="3846278" y="-915995"/>
          <a:ext cx="776206" cy="67969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 More support for a cost-uplift</a:t>
          </a:r>
          <a:endParaRPr lang="en-AU" sz="1200" kern="1200" dirty="0"/>
        </a:p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 General support for the Scheme &amp; don’t let the perfect be the enemy of the good</a:t>
          </a:r>
          <a:endParaRPr lang="en-AU" sz="1200" kern="1200" dirty="0"/>
        </a:p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 Support for connecting project evaluation to market testing</a:t>
          </a:r>
          <a:endParaRPr lang="en-AU" sz="1200" kern="1200" dirty="0"/>
        </a:p>
      </dsp:txBody>
      <dsp:txXfrm rot="-5400000">
        <a:off x="835915" y="2132259"/>
        <a:ext cx="6759042" cy="700424"/>
      </dsp:txXfrm>
    </dsp:sp>
    <dsp:sp modelId="{8661D750-FA59-4A15-AF3F-76EC35FBF3CD}">
      <dsp:nvSpPr>
        <dsp:cNvPr id="0" name=""/>
        <dsp:cNvSpPr/>
      </dsp:nvSpPr>
      <dsp:spPr>
        <a:xfrm rot="5400000">
          <a:off x="-179124" y="3320135"/>
          <a:ext cx="1194164" cy="8359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Pre-draft directions forum</a:t>
          </a:r>
          <a:endParaRPr lang="en-AU" sz="800" kern="1200" dirty="0"/>
        </a:p>
      </dsp:txBody>
      <dsp:txXfrm rot="-5400000">
        <a:off x="1" y="3558967"/>
        <a:ext cx="835914" cy="358250"/>
      </dsp:txXfrm>
    </dsp:sp>
    <dsp:sp modelId="{AF06FF96-1340-4D1F-9422-92CF987FFDBC}">
      <dsp:nvSpPr>
        <dsp:cNvPr id="0" name=""/>
        <dsp:cNvSpPr/>
      </dsp:nvSpPr>
      <dsp:spPr>
        <a:xfrm rot="5400000">
          <a:off x="3846278" y="130647"/>
          <a:ext cx="776206" cy="67969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Broadly define DM to not restrict the Scheme to peak demand issues</a:t>
          </a:r>
          <a:endParaRPr lang="en-A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Include worked examples</a:t>
          </a:r>
          <a:endParaRPr lang="en-A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Amend market testing requirements to better fit distributors’ business practices</a:t>
          </a:r>
          <a:endParaRPr lang="en-AU" sz="1200" kern="1200" dirty="0"/>
        </a:p>
      </dsp:txBody>
      <dsp:txXfrm rot="-5400000">
        <a:off x="835915" y="3178902"/>
        <a:ext cx="6759042" cy="7004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0A0861-044F-4A5F-89D9-62354AC330BB}">
      <dsp:nvSpPr>
        <dsp:cNvPr id="0" name=""/>
        <dsp:cNvSpPr/>
      </dsp:nvSpPr>
      <dsp:spPr>
        <a:xfrm rot="5400000">
          <a:off x="-179124" y="180206"/>
          <a:ext cx="1194164" cy="8359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Issues Day</a:t>
          </a:r>
          <a:endParaRPr lang="en-AU" sz="800" kern="1200" dirty="0"/>
        </a:p>
      </dsp:txBody>
      <dsp:txXfrm rot="-5400000">
        <a:off x="1" y="419038"/>
        <a:ext cx="835914" cy="358250"/>
      </dsp:txXfrm>
    </dsp:sp>
    <dsp:sp modelId="{9D4C7329-DEDF-480D-B708-244587CDFFED}">
      <dsp:nvSpPr>
        <dsp:cNvPr id="0" name=""/>
        <dsp:cNvSpPr/>
      </dsp:nvSpPr>
      <dsp:spPr>
        <a:xfrm rot="5400000">
          <a:off x="3846278" y="-3009281"/>
          <a:ext cx="776206" cy="67969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300" kern="1200" dirty="0" smtClean="0"/>
            <a:t>Keep things simple &amp; act quickly</a:t>
          </a:r>
          <a:endParaRPr lang="en-A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300" kern="1200" smtClean="0"/>
            <a:t>Consider the economic benefits</a:t>
          </a:r>
          <a:endParaRPr lang="en-A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300" kern="1200" dirty="0" smtClean="0"/>
            <a:t>Be careful not to undermine competition</a:t>
          </a:r>
          <a:endParaRPr lang="en-AU" sz="1300" kern="1200" dirty="0"/>
        </a:p>
      </dsp:txBody>
      <dsp:txXfrm rot="-5400000">
        <a:off x="835915" y="38973"/>
        <a:ext cx="6759042" cy="700424"/>
      </dsp:txXfrm>
    </dsp:sp>
    <dsp:sp modelId="{B108E8D2-C129-4541-8C57-E4381C9DE2B9}">
      <dsp:nvSpPr>
        <dsp:cNvPr id="0" name=""/>
        <dsp:cNvSpPr/>
      </dsp:nvSpPr>
      <dsp:spPr>
        <a:xfrm rot="5400000">
          <a:off x="-179124" y="1226849"/>
          <a:ext cx="1194164" cy="8359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Consultation Paper + submissions</a:t>
          </a:r>
          <a:endParaRPr lang="en-AU" sz="800" kern="1200" dirty="0"/>
        </a:p>
      </dsp:txBody>
      <dsp:txXfrm rot="-5400000">
        <a:off x="1" y="1465681"/>
        <a:ext cx="835914" cy="358250"/>
      </dsp:txXfrm>
    </dsp:sp>
    <dsp:sp modelId="{AF511F60-532D-4794-A265-4EF833C969FF}">
      <dsp:nvSpPr>
        <dsp:cNvPr id="0" name=""/>
        <dsp:cNvSpPr/>
      </dsp:nvSpPr>
      <dsp:spPr>
        <a:xfrm rot="5400000">
          <a:off x="3846278" y="-1962638"/>
          <a:ext cx="776206" cy="67969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300" kern="1200" dirty="0" smtClean="0"/>
            <a:t>Large variation in stakeholder views</a:t>
          </a:r>
          <a:endParaRPr lang="en-A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300" kern="1200" dirty="0" smtClean="0"/>
            <a:t>General support for increasing funds above the current DMIA </a:t>
          </a:r>
          <a:endParaRPr lang="en-AU" sz="1300" kern="1200" dirty="0"/>
        </a:p>
      </dsp:txBody>
      <dsp:txXfrm rot="-5400000">
        <a:off x="835915" y="1085616"/>
        <a:ext cx="6759042" cy="700424"/>
      </dsp:txXfrm>
    </dsp:sp>
    <dsp:sp modelId="{CF986857-133F-439C-899C-580342087C08}">
      <dsp:nvSpPr>
        <dsp:cNvPr id="0" name=""/>
        <dsp:cNvSpPr/>
      </dsp:nvSpPr>
      <dsp:spPr>
        <a:xfrm rot="5400000">
          <a:off x="-179124" y="2273492"/>
          <a:ext cx="1194164" cy="8359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Options day + submissions</a:t>
          </a:r>
          <a:endParaRPr lang="en-AU" sz="800" kern="1200" dirty="0"/>
        </a:p>
      </dsp:txBody>
      <dsp:txXfrm rot="-5400000">
        <a:off x="1" y="2512324"/>
        <a:ext cx="835914" cy="358250"/>
      </dsp:txXfrm>
    </dsp:sp>
    <dsp:sp modelId="{54344DE5-2CEA-494E-B2F0-E11107B8F29A}">
      <dsp:nvSpPr>
        <dsp:cNvPr id="0" name=""/>
        <dsp:cNvSpPr/>
      </dsp:nvSpPr>
      <dsp:spPr>
        <a:xfrm rot="5400000">
          <a:off x="3846278" y="-915995"/>
          <a:ext cx="776206" cy="67969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300" kern="1200" dirty="0" smtClean="0"/>
            <a:t>General support to increase funds above  the current DMIA</a:t>
          </a:r>
          <a:endParaRPr lang="en-A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300" kern="1200" dirty="0" smtClean="0"/>
            <a:t>Generally seen as secondary to the Scheme</a:t>
          </a:r>
          <a:endParaRPr lang="en-A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300" kern="1200" dirty="0" smtClean="0"/>
            <a:t>Value in low administrative burden &amp; effective reporting requirements</a:t>
          </a:r>
          <a:endParaRPr lang="en-AU" sz="1300" kern="1200" dirty="0"/>
        </a:p>
      </dsp:txBody>
      <dsp:txXfrm rot="-5400000">
        <a:off x="835915" y="2132259"/>
        <a:ext cx="6759042" cy="700424"/>
      </dsp:txXfrm>
    </dsp:sp>
    <dsp:sp modelId="{8661D750-FA59-4A15-AF3F-76EC35FBF3CD}">
      <dsp:nvSpPr>
        <dsp:cNvPr id="0" name=""/>
        <dsp:cNvSpPr/>
      </dsp:nvSpPr>
      <dsp:spPr>
        <a:xfrm rot="5400000">
          <a:off x="-179124" y="3320135"/>
          <a:ext cx="1194164" cy="8359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Pre-draft directions forum</a:t>
          </a:r>
          <a:endParaRPr lang="en-AU" sz="800" kern="1200" dirty="0"/>
        </a:p>
      </dsp:txBody>
      <dsp:txXfrm rot="-5400000">
        <a:off x="1" y="3558967"/>
        <a:ext cx="835914" cy="358250"/>
      </dsp:txXfrm>
    </dsp:sp>
    <dsp:sp modelId="{AF06FF96-1340-4D1F-9422-92CF987FFDBC}">
      <dsp:nvSpPr>
        <dsp:cNvPr id="0" name=""/>
        <dsp:cNvSpPr/>
      </dsp:nvSpPr>
      <dsp:spPr>
        <a:xfrm rot="5400000">
          <a:off x="3846278" y="130647"/>
          <a:ext cx="776206" cy="67969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300" kern="1200" dirty="0" smtClean="0"/>
            <a:t>Some concerns on only having minor increases to the previous DMIA</a:t>
          </a:r>
          <a:endParaRPr lang="en-A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300" kern="1200" dirty="0" smtClean="0"/>
            <a:t>Support to encourage knowledge sharing &amp; avoid project duplication</a:t>
          </a:r>
          <a:endParaRPr lang="en-A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300" kern="1200" dirty="0" smtClean="0"/>
            <a:t>Support indicative approval given risk with stronger ‘project alibility criteria’</a:t>
          </a:r>
          <a:endParaRPr lang="en-AU" sz="1300" kern="1200" dirty="0"/>
        </a:p>
      </dsp:txBody>
      <dsp:txXfrm rot="-5400000">
        <a:off x="835915" y="3178902"/>
        <a:ext cx="6759042" cy="700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EABEF-ADEF-4012-9065-EF5881DB658B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8F88E-8328-4FB9-A68C-55BAC34D5B1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3487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8F88E-8328-4FB9-A68C-55BAC34D5B1E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8674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1070AB-8897-4389-8E4B-89C67166800B}" type="datetime1">
              <a:rPr lang="en-AU" smtClean="0"/>
              <a:t>14/11/2017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32AE26-A7E9-4FAA-9DDF-D00DC9B05DA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35942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19486-F266-4184-BA2D-56AEF18C6313}" type="datetime1">
              <a:rPr lang="en-AU" smtClean="0"/>
              <a:t>14/11/2017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F5191-E5B3-4A17-8AF4-03AE9665F61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106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53AEA-F199-44C5-94C3-2FD2244F4C56}" type="datetime1">
              <a:rPr lang="en-AU" smtClean="0"/>
              <a:t>14/11/2017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6677B-F97E-45E4-80D6-F4D1ADBD432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994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763528"/>
          </a:xfrm>
        </p:spPr>
        <p:txBody>
          <a:bodyPr/>
          <a:lstStyle>
            <a:lvl1pPr algn="l">
              <a:defRPr sz="2800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B866C-C2AF-46C2-A450-F19405DBEB7B}" type="datetime1">
              <a:rPr lang="en-AU" smtClean="0"/>
              <a:t>14/11/2017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4FD65-3970-449B-8DB2-A40A45FDD5B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3283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0A2F15-0810-4A95-A658-40FCC3A925D0}" type="datetime1">
              <a:rPr lang="en-AU" smtClean="0"/>
              <a:t>14/11/2017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AC8B8C-2A9F-4982-BF65-0AB6708C845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8634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6DB85-0E7F-4FAC-95AD-92654D9A2570}" type="datetime1">
              <a:rPr lang="en-AU" smtClean="0"/>
              <a:t>14/11/2017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85468-1CE9-4AD5-820E-D1B7DFC5149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8234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B3F4-E994-4259-ADE6-718EB651B7DE}" type="datetime1">
              <a:rPr lang="en-AU" smtClean="0"/>
              <a:t>14/11/2017</a:t>
            </a:fld>
            <a:endParaRPr lang="en-AU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210FB-E36D-4425-958C-B9BDB8C9C7B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199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1F4D1-D8D1-440A-9407-B9EE757A8DFB}" type="datetime1">
              <a:rPr lang="en-AU" smtClean="0"/>
              <a:t>14/11/2017</a:t>
            </a:fld>
            <a:endParaRPr lang="en-AU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70422-DD27-41E0-AFF4-BF3EF7FC9DF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3626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792CA2-AAB5-48F3-AD3C-27BE82DF0473}" type="datetime1">
              <a:rPr lang="en-AU" smtClean="0"/>
              <a:t>14/11/2017</a:t>
            </a:fld>
            <a:endParaRPr lang="en-A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1C6B27-2D04-4BE2-9BBB-7E4367FC106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7339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7CBE-3CDE-45E0-A7CE-D1E9CEACC3ED}" type="datetime1">
              <a:rPr lang="en-AU" smtClean="0"/>
              <a:t>14/11/2017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06623-0352-41E0-9EEA-A78742DF65E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65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92A90C-D7B1-4D97-BB8F-72A18A845AB4}" type="datetime1">
              <a:rPr lang="en-AU" smtClean="0"/>
              <a:t>14/11/2017</a:t>
            </a:fld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E66567-124A-4BCD-8578-64CD2F1EAA6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3622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3C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80219" y="435725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dirty="0" smtClean="0"/>
          </a:p>
          <a:p>
            <a:pPr lvl="0"/>
            <a:endParaRPr lang="en-US" altLang="en-US" dirty="0" smtClean="0"/>
          </a:p>
          <a:p>
            <a:pPr lvl="0"/>
            <a:endParaRPr lang="en-US" altLang="en-US" dirty="0" smtClean="0"/>
          </a:p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287660E-EB70-4C37-917F-77C0CBF99929}" type="datetime1">
              <a:rPr lang="en-AU" smtClean="0"/>
              <a:t>14/11/2017</a:t>
            </a:fld>
            <a:endParaRPr lang="en-A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F0C6202-810D-4ED8-A158-BF8DCA1619A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AU" b="1" dirty="0"/>
              <a:t/>
            </a:r>
            <a:br>
              <a:rPr lang="en-AU" b="1" dirty="0"/>
            </a:br>
            <a:r>
              <a:rPr lang="en-AU" b="1" dirty="0"/>
              <a:t/>
            </a:r>
            <a:br>
              <a:rPr lang="en-AU" b="1" dirty="0"/>
            </a:br>
            <a:r>
              <a:rPr lang="en-AU" b="1" dirty="0" smtClean="0"/>
              <a:t>Feedback </a:t>
            </a:r>
            <a:r>
              <a:rPr lang="en-AU" dirty="0" smtClean="0"/>
              <a:t>f</a:t>
            </a:r>
            <a:r>
              <a:rPr lang="en-AU" b="1" dirty="0" smtClean="0"/>
              <a:t>orum</a:t>
            </a:r>
            <a:endParaRPr lang="en-A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933056"/>
            <a:ext cx="734481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Demand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Management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(DM)</a:t>
            </a:r>
          </a:p>
          <a:p>
            <a:pPr algn="ctr"/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i="1" dirty="0" smtClean="0">
                <a:latin typeface="Arial" panose="020B0604020202020204" pitchFamily="34" charset="0"/>
                <a:cs typeface="Arial" panose="020B0604020202020204" pitchFamily="34" charset="0"/>
              </a:rPr>
              <a:t>Incentive </a:t>
            </a:r>
            <a:r>
              <a:rPr lang="en-AU" i="1" dirty="0">
                <a:latin typeface="Arial" panose="020B0604020202020204" pitchFamily="34" charset="0"/>
                <a:cs typeface="Arial" panose="020B0604020202020204" pitchFamily="34" charset="0"/>
              </a:rPr>
              <a:t>Scheme </a:t>
            </a:r>
            <a:endParaRPr lang="en-AU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i="1" dirty="0" smtClean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</a:p>
          <a:p>
            <a:pPr algn="ctr"/>
            <a:r>
              <a:rPr lang="en-AU" i="1" dirty="0" smtClean="0">
                <a:latin typeface="Arial" panose="020B0604020202020204" pitchFamily="34" charset="0"/>
                <a:cs typeface="Arial" panose="020B0604020202020204" pitchFamily="34" charset="0"/>
              </a:rPr>
              <a:t>Innovation Allowance Mechanism</a:t>
            </a:r>
          </a:p>
          <a:p>
            <a:pPr algn="ctr"/>
            <a:endParaRPr lang="en-A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 November 2017</a:t>
            </a: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\\cdchnas-evs02\home$\sobyr\asdkj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562600"/>
            <a:ext cx="24098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8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401638"/>
              </p:ext>
            </p:extLst>
          </p:nvPr>
        </p:nvGraphicFramePr>
        <p:xfrm>
          <a:off x="539552" y="1124744"/>
          <a:ext cx="8064896" cy="4638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2304256"/>
                <a:gridCol w="3960440"/>
              </a:tblGrid>
              <a:tr h="432048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2448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EEC, ISF</a:t>
                      </a:r>
                      <a:r>
                        <a:rPr lang="en-AU" baseline="0" dirty="0" smtClean="0"/>
                        <a:t> &amp;</a:t>
                      </a:r>
                      <a:r>
                        <a:rPr lang="en-AU" dirty="0" smtClean="0"/>
                        <a:t> EQ concerned with connecting</a:t>
                      </a:r>
                      <a:r>
                        <a:rPr lang="en-AU" baseline="0" dirty="0" smtClean="0"/>
                        <a:t> the cost-benefit analysis to the RIT-D, as this is too onerous for small projects.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dirty="0" smtClean="0"/>
                        <a:t>Provide</a:t>
                      </a:r>
                      <a:r>
                        <a:rPr lang="en-AU" baseline="0" dirty="0" smtClean="0"/>
                        <a:t> guideline on the cost-benefit analysis needed for small projects (ISF).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aseline="0" dirty="0" smtClean="0"/>
                        <a:t>Have a ‘more streamlined approach’ for small projects (EEC).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A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longer </a:t>
                      </a: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liken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cost-benefit analysis under the Scheme to the </a:t>
                      </a: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RIT-D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A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 draft </a:t>
                      </a: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 to 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estimate </a:t>
                      </a:r>
                      <a:r>
                        <a:rPr lang="en-US" dirty="0" smtClean="0"/>
                        <a:t>PV of the net economic benefit, including costs &amp; benefits (with option value) accrued to consumers via the distributor network &amp; other parts of the market.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In explanatory statement, </a:t>
                      </a:r>
                      <a:r>
                        <a:rPr lang="en-US" b="1" dirty="0" smtClean="0"/>
                        <a:t>add guidance </a:t>
                      </a:r>
                      <a:r>
                        <a:rPr lang="en-US" dirty="0" smtClean="0"/>
                        <a:t>on a simple net benefit test for small projects.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17811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853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263888"/>
              </p:ext>
            </p:extLst>
          </p:nvPr>
        </p:nvGraphicFramePr>
        <p:xfrm>
          <a:off x="608536" y="958255"/>
          <a:ext cx="8064896" cy="4925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6264696"/>
              </a:tblGrid>
              <a:tr h="445365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3960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baseline="0" dirty="0" smtClean="0"/>
                        <a:t>EEC </a:t>
                      </a:r>
                      <a:r>
                        <a:rPr lang="en-AU" baseline="0" dirty="0" smtClean="0"/>
                        <a:t>&amp; MEU raised concerns with the cost-uplift approach. They suggested tying</a:t>
                      </a:r>
                      <a:r>
                        <a:rPr lang="en-US" baseline="0" dirty="0" smtClean="0"/>
                        <a:t> incentive to outputs, rather than costs.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Maintain </a:t>
                      </a:r>
                      <a:r>
                        <a:rPr lang="en-AU" b="1" baseline="0" dirty="0" smtClean="0"/>
                        <a:t>cost uplift approach. </a:t>
                      </a:r>
                      <a:r>
                        <a:rPr lang="en-AU" b="0" baseline="0" dirty="0" smtClean="0"/>
                        <a:t>Relative to basing incentives on benefits or outputs, this</a:t>
                      </a:r>
                      <a:r>
                        <a:rPr kumimoji="0"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Received more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stakeholder support.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mpose a smaller administrative &amp;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compliance burden.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 be less sensitive to assumptions &amp; inputs made when performing the calculation. Thus, it provides more certainty that we will provide a reasonable financial incentive, particularly for the first iteration of the Scheme.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While a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cost-uplift approach has shortfalls,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Scheme mitigates 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of these by: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incentivising efficient projects.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Applying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net benefit constraint to ensure consumers receive positive economic benefits. 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17430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97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746651"/>
              </p:ext>
            </p:extLst>
          </p:nvPr>
        </p:nvGraphicFramePr>
        <p:xfrm>
          <a:off x="539552" y="1111427"/>
          <a:ext cx="8064896" cy="4405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304256"/>
                <a:gridCol w="3240360"/>
              </a:tblGrid>
              <a:tr h="445365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3960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baseline="0" dirty="0" smtClean="0"/>
                        <a:t>ISF suggested ‘streamlining’ the cost-benefit analysis to maximise net benefits to consumers.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baseline="0" dirty="0" smtClean="0"/>
                        <a:t>MEU suggested we</a:t>
                      </a:r>
                      <a:r>
                        <a:rPr lang="en-US" baseline="0" dirty="0" smtClean="0"/>
                        <a:t> assess each DM option in terms of total costs to consumers.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aseline="0" dirty="0" smtClean="0"/>
                        <a:t>Treat the project incentive as a cost rather than a wealth transfer in the net benefit analysis.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Maintain test </a:t>
                      </a:r>
                      <a:r>
                        <a:rPr lang="en-US" baseline="0" dirty="0" smtClean="0"/>
                        <a:t>to </a:t>
                      </a:r>
                      <a:r>
                        <a:rPr lang="en-US" baseline="0" dirty="0" err="1" smtClean="0"/>
                        <a:t>maximise</a:t>
                      </a:r>
                      <a:r>
                        <a:rPr lang="en-US" baseline="0" dirty="0" smtClean="0"/>
                        <a:t> net benefits to those who produce, transport &amp; consume </a:t>
                      </a:r>
                      <a:r>
                        <a:rPr lang="en-AU" baseline="0" dirty="0" smtClean="0"/>
                        <a:t>electricity. </a:t>
                      </a:r>
                      <a:r>
                        <a:rPr lang="en-AU" b="1" baseline="0" dirty="0" smtClean="0"/>
                        <a:t>Add that </a:t>
                      </a:r>
                      <a:r>
                        <a:rPr lang="en-AU" baseline="0" dirty="0" smtClean="0"/>
                        <a:t>distributors need not calculate cost/benefit transfers between parties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A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 net-benefit constraint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that goes some way to address MEU’s concern. </a:t>
                      </a:r>
                      <a:endParaRPr kumimoji="0" lang="en-A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17430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980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686755"/>
              </p:ext>
            </p:extLst>
          </p:nvPr>
        </p:nvGraphicFramePr>
        <p:xfrm>
          <a:off x="539552" y="1124744"/>
          <a:ext cx="806489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520280"/>
                <a:gridCol w="2664296"/>
              </a:tblGrid>
              <a:tr h="254398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1971585">
                <a:tc>
                  <a:txBody>
                    <a:bodyPr/>
                    <a:lstStyle/>
                    <a:p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ISF suggested we set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maximum </a:t>
                      </a: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 time between committing projects and incurring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expenditure.</a:t>
                      </a:r>
                      <a:endParaRPr kumimoji="0" lang="en-A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clause specifying that accrued incentives can’t be paid out until the DM project is already incurring 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penditure</a:t>
                      </a: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A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Accept change.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Include ‘lead time’ clause.</a:t>
                      </a:r>
                      <a:endParaRPr kumimoji="0" lang="en-AU" sz="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59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MEU &amp; ISF advised</a:t>
                      </a:r>
                      <a:r>
                        <a:rPr lang="en-AU" baseline="0" dirty="0" smtClean="0"/>
                        <a:t> the draft Scheme was unclear on whether distributors would return the incentive if they terminate the project early.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explicit claw-back clause.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A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‘lead time clause’ should prevent this concern. 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you agree, or do we also need a clause that allows for claw-back of the incentive?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17430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097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52752"/>
              </p:ext>
            </p:extLst>
          </p:nvPr>
        </p:nvGraphicFramePr>
        <p:xfrm>
          <a:off x="539552" y="1124744"/>
          <a:ext cx="8064896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808"/>
                <a:gridCol w="2803044"/>
                <a:gridCol w="2803044"/>
              </a:tblGrid>
              <a:tr h="360040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Submission/s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1506448">
                <a:tc>
                  <a:txBody>
                    <a:bodyPr/>
                    <a:lstStyle/>
                    <a:p>
                      <a:r>
                        <a:rPr lang="en-US" dirty="0" smtClean="0"/>
                        <a:t>ISF</a:t>
                      </a:r>
                      <a:r>
                        <a:rPr lang="en-US" baseline="0" dirty="0" smtClean="0"/>
                        <a:t> &amp;</a:t>
                      </a:r>
                      <a:r>
                        <a:rPr lang="en-US" dirty="0" smtClean="0"/>
                        <a:t> EEC felt there would be situations where the 50% uplift</a:t>
                      </a:r>
                      <a:r>
                        <a:rPr lang="en-US" baseline="0" dirty="0" smtClean="0"/>
                        <a:t> would be too conservative.</a:t>
                      </a:r>
                    </a:p>
                    <a:p>
                      <a:endParaRPr lang="en-US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MEU, Red &amp; </a:t>
                      </a:r>
                      <a:r>
                        <a:rPr lang="en-US" baseline="0" dirty="0" err="1" smtClean="0"/>
                        <a:t>Lumo</a:t>
                      </a:r>
                      <a:r>
                        <a:rPr lang="en-US" baseline="0" dirty="0" smtClean="0"/>
                        <a:t> felt</a:t>
                      </a:r>
                      <a:r>
                        <a:rPr lang="en-US" dirty="0" smtClean="0"/>
                        <a:t> there would be situations where the 50% uplift</a:t>
                      </a:r>
                      <a:r>
                        <a:rPr lang="en-US" baseline="0" dirty="0" smtClean="0"/>
                        <a:t> would be too generous.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Unclear,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but could imply a project-by-project assessment of incentive magnitude.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 could introduce guideline to assist with this &amp; general Scheme compliance (ISF).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Uplift, if required, should be 10% (Red &amp; </a:t>
                      </a:r>
                      <a:r>
                        <a:rPr kumimoji="0" lang="en-A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Lumo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kumimoji="0" lang="en-A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draft.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There i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capacity to alter the cost uplift over time depending on distributor engagement with the Scheme. </a:t>
                      </a:r>
                      <a:endParaRPr kumimoji="0" lang="en-A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17430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892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Specify </a:t>
            </a:r>
            <a:r>
              <a:rPr lang="en-AU" dirty="0"/>
              <a:t>that the project incentive is net of any subsidies provided towards the demand management component of that project</a:t>
            </a:r>
            <a:r>
              <a:rPr lang="en-AU" dirty="0" smtClean="0"/>
              <a:t>.</a:t>
            </a:r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39" y="610066"/>
            <a:ext cx="17430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48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30904"/>
              </p:ext>
            </p:extLst>
          </p:nvPr>
        </p:nvGraphicFramePr>
        <p:xfrm>
          <a:off x="467544" y="1368212"/>
          <a:ext cx="8064896" cy="4452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808"/>
                <a:gridCol w="2803044"/>
                <a:gridCol w="2803044"/>
              </a:tblGrid>
              <a:tr h="509776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Submission/s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3943118">
                <a:tc>
                  <a:txBody>
                    <a:bodyPr/>
                    <a:lstStyle/>
                    <a:p>
                      <a:r>
                        <a:rPr lang="en-AU" dirty="0" smtClean="0"/>
                        <a:t>Ausgrid,</a:t>
                      </a:r>
                      <a:r>
                        <a:rPr lang="en-AU" baseline="0" dirty="0" smtClean="0"/>
                        <a:t> ENA, EQ &amp; SAPN</a:t>
                      </a:r>
                      <a:r>
                        <a:rPr lang="en-AU" dirty="0" smtClean="0"/>
                        <a:t> asked for cap</a:t>
                      </a:r>
                      <a:r>
                        <a:rPr lang="en-AU" baseline="0" dirty="0" smtClean="0"/>
                        <a:t> carryover mechanism, given it is on an annual basis.</a:t>
                      </a:r>
                    </a:p>
                    <a:p>
                      <a:endParaRPr lang="en-AU" baseline="0" dirty="0" smtClean="0"/>
                    </a:p>
                    <a:p>
                      <a:r>
                        <a:rPr lang="en-AU" baseline="0" dirty="0" smtClean="0"/>
                        <a:t>Citipower, Powercor, United Energy, EEC &amp; ISF asked for a higher (or no) cap.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effect, set the cap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a regulatory period rather than on a regulatory year basis.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cap.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the cap to above </a:t>
                      </a:r>
                      <a:r>
                        <a:rPr lang="en-AU" sz="1800" baseline="0" dirty="0" smtClean="0"/>
                        <a:t>1.0% of annual revenue requirement.</a:t>
                      </a:r>
                      <a:endParaRPr kumimoji="0" lang="en-AU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0" lang="en-AU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1" dirty="0" smtClean="0"/>
                        <a:t>Maintain the draft</a:t>
                      </a:r>
                      <a:r>
                        <a:rPr lang="en-AU" sz="1800" b="1" baseline="0" dirty="0" smtClean="0"/>
                        <a:t> </a:t>
                      </a:r>
                      <a:r>
                        <a:rPr lang="en-AU" sz="1800" baseline="0" dirty="0" smtClean="0"/>
                        <a:t>position as: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800" dirty="0" smtClean="0"/>
                        <a:t>The</a:t>
                      </a:r>
                      <a:r>
                        <a:rPr lang="en-AU" sz="1800" baseline="0" dirty="0" smtClean="0"/>
                        <a:t> annual cap encourages the Scheme to take effect quickly, to not be too excessive in any year.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800" baseline="0" dirty="0" smtClean="0"/>
                        <a:t>We consider the size is reasonable (see next slide).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7833" y="476673"/>
            <a:ext cx="2265976" cy="871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010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1% AAR annual incentive caps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3250" lvl="2" indent="0">
              <a:buNone/>
            </a:pPr>
            <a:endParaRPr lang="en-AU" dirty="0"/>
          </a:p>
          <a:p>
            <a:pPr marL="823913" lvl="3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138731"/>
              </p:ext>
            </p:extLst>
          </p:nvPr>
        </p:nvGraphicFramePr>
        <p:xfrm>
          <a:off x="755576" y="1412776"/>
          <a:ext cx="7344816" cy="4406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5112568"/>
              </a:tblGrid>
              <a:tr h="395883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Distributor</a:t>
                      </a:r>
                      <a:endParaRPr lang="en-AU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Expected</a:t>
                      </a:r>
                      <a:r>
                        <a:rPr lang="en-AU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c</a:t>
                      </a:r>
                      <a:r>
                        <a:rPr lang="en-A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ap for </a:t>
                      </a:r>
                      <a:r>
                        <a:rPr lang="en-AU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reg</a:t>
                      </a:r>
                      <a:r>
                        <a:rPr lang="en-A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year ended-2019 </a:t>
                      </a:r>
                      <a:r>
                        <a:rPr lang="en-A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(nom, $ mil)</a:t>
                      </a: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ActewAGL Distribution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          1.50 </a:t>
                      </a: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Ausgrid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        </a:t>
                      </a:r>
                      <a:r>
                        <a:rPr kumimoji="0" lang="en-A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16.33</a:t>
                      </a:r>
                      <a:endParaRPr kumimoji="0" lang="en-A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AusNet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          </a:t>
                      </a:r>
                      <a:r>
                        <a:rPr kumimoji="0" lang="en-A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6.55 </a:t>
                      </a:r>
                      <a:endParaRPr kumimoji="0" lang="en-A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CitiPower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          </a:t>
                      </a:r>
                      <a:r>
                        <a:rPr kumimoji="0" lang="en-A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3.07</a:t>
                      </a:r>
                      <a:endParaRPr kumimoji="0" lang="en-A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Endeavour Energy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          7.87 </a:t>
                      </a: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Energex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        </a:t>
                      </a:r>
                      <a:r>
                        <a:rPr kumimoji="0" lang="en-A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14.23</a:t>
                      </a:r>
                      <a:endParaRPr kumimoji="0" lang="en-A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Ergon Energy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        </a:t>
                      </a:r>
                      <a:r>
                        <a:rPr kumimoji="0" lang="en-A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13.41</a:t>
                      </a:r>
                      <a:endParaRPr kumimoji="0" lang="en-A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Essential Energy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        </a:t>
                      </a:r>
                      <a:r>
                        <a:rPr kumimoji="0" lang="en-A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10.00 </a:t>
                      </a:r>
                      <a:endParaRPr kumimoji="0" lang="en-A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Jemena Electricity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          </a:t>
                      </a:r>
                      <a:r>
                        <a:rPr kumimoji="0" lang="en-A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2.69</a:t>
                      </a:r>
                      <a:endParaRPr kumimoji="0" lang="en-A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Powercor Australia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          </a:t>
                      </a:r>
                      <a:r>
                        <a:rPr kumimoji="0" lang="en-A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6.54</a:t>
                      </a:r>
                      <a:endParaRPr kumimoji="0" lang="en-A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 Power Networks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          8.02 </a:t>
                      </a: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TasNetworks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          2.42 </a:t>
                      </a: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United Energy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          </a:t>
                      </a:r>
                      <a:r>
                        <a:rPr kumimoji="0" lang="en-A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4.47 </a:t>
                      </a:r>
                      <a:endParaRPr kumimoji="0" lang="en-A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A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97.10</a:t>
                      </a:r>
                      <a:endParaRPr kumimoji="0" lang="en-A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4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947346"/>
              </p:ext>
            </p:extLst>
          </p:nvPr>
        </p:nvGraphicFramePr>
        <p:xfrm>
          <a:off x="524652" y="924598"/>
          <a:ext cx="8136904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108"/>
                <a:gridCol w="2016224"/>
                <a:gridCol w="4233572"/>
              </a:tblGrid>
              <a:tr h="509776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3943118">
                <a:tc>
                  <a:txBody>
                    <a:bodyPr/>
                    <a:lstStyle/>
                    <a:p>
                      <a:r>
                        <a:rPr lang="en-AU" dirty="0" smtClean="0"/>
                        <a:t>AGL</a:t>
                      </a:r>
                      <a:r>
                        <a:rPr lang="en-AU" baseline="0" dirty="0" smtClean="0"/>
                        <a:t>, </a:t>
                      </a:r>
                      <a:r>
                        <a:rPr lang="en-AU" baseline="0" dirty="0" smtClean="0"/>
                        <a:t>EEC</a:t>
                      </a:r>
                      <a:r>
                        <a:rPr lang="en-AU" baseline="0" dirty="0" smtClean="0"/>
                        <a:t>, Red &amp; </a:t>
                      </a:r>
                      <a:r>
                        <a:rPr lang="en-AU" baseline="0" dirty="0" err="1" smtClean="0"/>
                        <a:t>Lumo</a:t>
                      </a:r>
                      <a:r>
                        <a:rPr lang="en-AU" dirty="0" smtClean="0"/>
                        <a:t> concerned with how</a:t>
                      </a:r>
                      <a:r>
                        <a:rPr lang="en-AU" baseline="0" dirty="0" smtClean="0"/>
                        <a:t> effective market testing requirements will be. This includes </a:t>
                      </a:r>
                      <a:r>
                        <a:rPr lang="en-AU" dirty="0" smtClean="0"/>
                        <a:t>that the Scheme would not be neutral</a:t>
                      </a:r>
                      <a:r>
                        <a:rPr lang="en-AU" baseline="0" dirty="0" smtClean="0"/>
                        <a:t> towards in-house suppliers.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all contracts with related parties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public (Red &amp;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Lumo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</a:t>
                      </a:r>
                      <a:r>
                        <a:rPr lang="en-AU" baseline="0" dirty="0" smtClean="0"/>
                        <a:t>requirements to prevent preferential treatment to in-house providers (</a:t>
                      </a:r>
                      <a:r>
                        <a:rPr lang="en-AU" baseline="0" dirty="0" smtClean="0"/>
                        <a:t>EEC</a:t>
                      </a:r>
                      <a:r>
                        <a:rPr lang="en-AU" baseline="0" dirty="0" smtClean="0"/>
                        <a:t>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1" baseline="0" dirty="0" smtClean="0"/>
                        <a:t>Concerns relate to ring-fencing.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The Scheme promotes competition via market testing.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Ring-fencing disallows preferential treatment to affiliate entities.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Ring-fencing compliance detects/deters cross-subsidies as distributors must report on the purpose of their transactions with affiliate entities.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Reporting on the application of cost allocation methods detects cross subsidies.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9552" y="530778"/>
            <a:ext cx="1872208" cy="370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020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870440"/>
              </p:ext>
            </p:extLst>
          </p:nvPr>
        </p:nvGraphicFramePr>
        <p:xfrm>
          <a:off x="476506" y="901105"/>
          <a:ext cx="819995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0346"/>
                <a:gridCol w="3444669"/>
                <a:gridCol w="2924935"/>
              </a:tblGrid>
              <a:tr h="332448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1848596">
                <a:tc>
                  <a:txBody>
                    <a:bodyPr/>
                    <a:lstStyle/>
                    <a:p>
                      <a:r>
                        <a:rPr lang="en-AU" dirty="0" smtClean="0"/>
                        <a:t>AusNet,</a:t>
                      </a:r>
                      <a:r>
                        <a:rPr lang="en-AU" baseline="0" dirty="0" smtClean="0"/>
                        <a:t> SAPN &amp;</a:t>
                      </a:r>
                      <a:r>
                        <a:rPr lang="en-AU" dirty="0" smtClean="0"/>
                        <a:t> EQ</a:t>
                      </a:r>
                      <a:r>
                        <a:rPr lang="en-AU" baseline="0" dirty="0" smtClean="0"/>
                        <a:t> concerned the burden or value of some reporting requirements.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 annual </a:t>
                      </a:r>
                      <a:r>
                        <a:rPr lang="en-AU" baseline="0" dirty="0" smtClean="0"/>
                        <a:t>reporting of benefits.</a:t>
                      </a:r>
                      <a:endParaRPr lang="en-AU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should be in modified RIN form.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not require reporting of potentially eligible DM projects(e.g. projects 3</a:t>
                      </a:r>
                      <a:r>
                        <a:rPr kumimoji="0"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parties have proposed).</a:t>
                      </a:r>
                      <a:endParaRPr kumimoji="0" lang="en-AU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 draft.</a:t>
                      </a:r>
                      <a:r>
                        <a:rPr kumimoji="0" lang="en-A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is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useful for quantitative &amp; qualitative data. This data allow us to assess the Scheme’s impact &amp; assess compliance.</a:t>
                      </a:r>
                      <a:endParaRPr lang="en-AU" sz="1800" baseline="0" dirty="0" smtClean="0"/>
                    </a:p>
                  </a:txBody>
                  <a:tcPr/>
                </a:tc>
              </a:tr>
              <a:tr h="1848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EEC &amp; ISF concerned compliance</a:t>
                      </a:r>
                      <a:r>
                        <a:rPr lang="en-AU" baseline="0" dirty="0" smtClean="0"/>
                        <a:t> &amp; reporting</a:t>
                      </a:r>
                      <a:r>
                        <a:rPr lang="en-AU" dirty="0" smtClean="0"/>
                        <a:t> requirements were too weak.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aseline="0" dirty="0" smtClean="0"/>
                        <a:t>Introduce minimum DM targets, or at least more performance reporting (EEC).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Provide reporting metrics &amp; templates (ISF).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b="1" baseline="0" dirty="0" smtClean="0"/>
                        <a:t>Maintain draft,</a:t>
                      </a:r>
                      <a:r>
                        <a:rPr lang="en-AU" sz="1800" b="0" baseline="0" dirty="0" smtClean="0"/>
                        <a:t> which</a:t>
                      </a:r>
                      <a:r>
                        <a:rPr lang="en-AU" sz="1800" b="1" baseline="0" dirty="0" smtClean="0"/>
                        <a:t> </a:t>
                      </a:r>
                      <a:r>
                        <a:rPr lang="en-AU" sz="1800" b="0" baseline="0" dirty="0" smtClean="0"/>
                        <a:t>already has m</a:t>
                      </a:r>
                      <a:r>
                        <a:rPr lang="en-AU" sz="1800" baseline="0" dirty="0" smtClean="0"/>
                        <a:t>any of the suggested reporting metrics. Targets add little to performance reporting in penalty-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baseline="0" dirty="0" smtClean="0"/>
                        <a:t>free Scheme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9552" y="530778"/>
            <a:ext cx="1872208" cy="370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584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Purpose of this feedback forum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Understand how we have incorporated your views</a:t>
            </a:r>
          </a:p>
          <a:p>
            <a:r>
              <a:rPr lang="en-AU" dirty="0" smtClean="0"/>
              <a:t>An opportunity to seek clarification or raise concerns before we publish the final Scheme and Mechanism</a:t>
            </a:r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341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272808" cy="2736304"/>
          </a:xfrm>
        </p:spPr>
        <p:txBody>
          <a:bodyPr>
            <a:noAutofit/>
          </a:bodyPr>
          <a:lstStyle/>
          <a:p>
            <a:pPr algn="ctr"/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600" dirty="0"/>
              <a:t/>
            </a:r>
            <a:br>
              <a:rPr lang="en-AU" sz="3600" dirty="0"/>
            </a:br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600" dirty="0" smtClean="0"/>
              <a:t>What are your views on our proposed changes between the draft and final Schemes?</a:t>
            </a:r>
            <a:endParaRPr lang="en-AU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1307516" y="3991021"/>
            <a:ext cx="579019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AU" sz="2400" dirty="0" smtClean="0"/>
              <a:t>Given…</a:t>
            </a: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objective of the </a:t>
            </a:r>
            <a:r>
              <a:rPr lang="en-US" sz="2000" dirty="0" smtClean="0"/>
              <a:t>S</a:t>
            </a:r>
            <a:r>
              <a:rPr lang="en-US" sz="2000" i="1" dirty="0" smtClean="0"/>
              <a:t>cheme </a:t>
            </a:r>
            <a:r>
              <a:rPr lang="en-US" sz="2000" dirty="0"/>
              <a:t>is to provide </a:t>
            </a:r>
            <a:r>
              <a:rPr lang="en-US" sz="2000" i="1" dirty="0"/>
              <a:t>distributors </a:t>
            </a:r>
            <a:r>
              <a:rPr lang="en-US" sz="2000" dirty="0"/>
              <a:t>with an incentive to undertake efficient expenditure on relevant </a:t>
            </a:r>
            <a:r>
              <a:rPr lang="en-US" sz="2000" i="1" dirty="0"/>
              <a:t>non-network options </a:t>
            </a:r>
            <a:r>
              <a:rPr lang="en-US" sz="2000" dirty="0"/>
              <a:t>relating to DM</a:t>
            </a:r>
          </a:p>
        </p:txBody>
      </p:sp>
    </p:spTree>
    <p:extLst>
      <p:ext uri="{BB962C8B-B14F-4D97-AF65-F5344CB8AC3E}">
        <p14:creationId xmlns:p14="http://schemas.microsoft.com/office/powerpoint/2010/main" val="52078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183880" cy="763528"/>
          </a:xfrm>
        </p:spPr>
        <p:txBody>
          <a:bodyPr>
            <a:noAutofit/>
          </a:bodyPr>
          <a:lstStyle/>
          <a:p>
            <a:pPr algn="ctr"/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600" dirty="0"/>
              <a:t/>
            </a:r>
            <a:br>
              <a:rPr lang="en-AU" sz="3600" dirty="0"/>
            </a:br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600" dirty="0" smtClean="0"/>
              <a:t>The Mechanism</a:t>
            </a:r>
            <a:endParaRPr lang="en-AU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21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87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Key stakeholder input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22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54602709"/>
              </p:ext>
            </p:extLst>
          </p:nvPr>
        </p:nvGraphicFramePr>
        <p:xfrm>
          <a:off x="827584" y="1556792"/>
          <a:ext cx="7632848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881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70422-DD27-41E0-AFF4-BF3EF7FC9DFD}" type="slidenum">
              <a:rPr lang="en-AU" sz="1100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23</a:t>
            </a:fld>
            <a:endParaRPr lang="en-AU" sz="1100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1" name="Text Box 17"/>
          <p:cNvSpPr txBox="1"/>
          <p:nvPr/>
        </p:nvSpPr>
        <p:spPr>
          <a:xfrm>
            <a:off x="958207" y="1549469"/>
            <a:ext cx="3181745" cy="1128798"/>
          </a:xfrm>
          <a:prstGeom prst="roundRect">
            <a:avLst/>
          </a:prstGeom>
          <a:solidFill>
            <a:srgbClr val="A0CFEB">
              <a:lumMod val="40000"/>
              <a:lumOff val="60000"/>
            </a:srgb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500"/>
              </a:spcBef>
              <a:defRPr/>
            </a:pPr>
            <a:r>
              <a:rPr lang="en-AU" sz="1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</a:t>
            </a:r>
            <a:r>
              <a:rPr lang="en-AU" sz="1400" kern="0" dirty="0">
                <a:solidFill>
                  <a:srgbClr val="000000"/>
                </a:solidFill>
                <a:latin typeface="Arial"/>
                <a:ea typeface="Arial"/>
                <a:cs typeface="Times New Roman"/>
              </a:rPr>
              <a:t>AER provides allowance ex-ante in determinations as $200,000 + 0.075% of </a:t>
            </a:r>
            <a:r>
              <a:rPr lang="en-AU" sz="1400" kern="0" dirty="0" smtClean="0">
                <a:solidFill>
                  <a:srgbClr val="000000"/>
                </a:solidFill>
                <a:latin typeface="Arial"/>
                <a:ea typeface="Arial"/>
                <a:cs typeface="Times New Roman"/>
              </a:rPr>
              <a:t>annual revenue </a:t>
            </a:r>
            <a:r>
              <a:rPr lang="en-AU" sz="1400" kern="0" dirty="0">
                <a:solidFill>
                  <a:srgbClr val="000000"/>
                </a:solidFill>
                <a:latin typeface="Arial"/>
                <a:ea typeface="Arial"/>
                <a:cs typeface="Times New Roman"/>
              </a:rPr>
              <a:t>requirement per year</a:t>
            </a:r>
          </a:p>
        </p:txBody>
      </p:sp>
      <p:sp>
        <p:nvSpPr>
          <p:cNvPr id="72" name="Text Box 22"/>
          <p:cNvSpPr txBox="1"/>
          <p:nvPr/>
        </p:nvSpPr>
        <p:spPr>
          <a:xfrm>
            <a:off x="621086" y="1204563"/>
            <a:ext cx="1816254" cy="236546"/>
          </a:xfrm>
          <a:prstGeom prst="rect">
            <a:avLst/>
          </a:prstGeom>
          <a:solidFill>
            <a:srgbClr val="FFC000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  <a:defRPr/>
            </a:pPr>
            <a:r>
              <a:rPr lang="en-AU" sz="1100" b="1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Setting the allowance</a:t>
            </a:r>
            <a:endParaRPr lang="en-AU" b="1" kern="0" dirty="0">
              <a:solidFill>
                <a:sysClr val="windowText" lastClr="000000"/>
              </a:solidFill>
              <a:latin typeface="Arial"/>
              <a:ea typeface="Arial"/>
              <a:cs typeface="Times New Roman"/>
            </a:endParaRPr>
          </a:p>
        </p:txBody>
      </p:sp>
      <p:sp>
        <p:nvSpPr>
          <p:cNvPr id="73" name="Text Box 23"/>
          <p:cNvSpPr txBox="1"/>
          <p:nvPr/>
        </p:nvSpPr>
        <p:spPr>
          <a:xfrm>
            <a:off x="467544" y="3214138"/>
            <a:ext cx="5334824" cy="1078957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400" kern="0" dirty="0">
                <a:solidFill>
                  <a:srgbClr val="000000"/>
                </a:solidFill>
                <a:latin typeface="Arial"/>
                <a:ea typeface="Arial"/>
                <a:cs typeface="Times New Roman"/>
              </a:rPr>
              <a:t>Distributor </a:t>
            </a:r>
            <a:r>
              <a:rPr lang="en-AU" sz="1400" kern="0" dirty="0" smtClean="0">
                <a:solidFill>
                  <a:srgbClr val="000000"/>
                </a:solidFill>
                <a:latin typeface="Arial"/>
                <a:ea typeface="Arial"/>
                <a:cs typeface="Times New Roman"/>
              </a:rPr>
              <a:t>identifies the projects that meet the ‘eligibility </a:t>
            </a:r>
            <a:r>
              <a:rPr lang="en-AU" sz="1400" kern="0" dirty="0">
                <a:solidFill>
                  <a:srgbClr val="000000"/>
                </a:solidFill>
                <a:latin typeface="Arial"/>
                <a:ea typeface="Arial"/>
                <a:cs typeface="Times New Roman"/>
              </a:rPr>
              <a:t>criteria</a:t>
            </a:r>
            <a:r>
              <a:rPr lang="en-AU" sz="1400" kern="0" dirty="0" smtClean="0">
                <a:solidFill>
                  <a:srgbClr val="000000"/>
                </a:solidFill>
                <a:latin typeface="Arial"/>
                <a:ea typeface="Arial"/>
                <a:cs typeface="Times New Roman"/>
              </a:rPr>
              <a:t>’,  based on the NER 6.6.3A(c)(2) (e.g. must be innovative DM with potential to reduce long-term network costs)</a:t>
            </a:r>
            <a:endParaRPr lang="en-AU" sz="1400" kern="0" dirty="0">
              <a:solidFill>
                <a:srgbClr val="000000"/>
              </a:solidFill>
              <a:latin typeface="Arial"/>
              <a:ea typeface="Arial"/>
              <a:cs typeface="Times New Roman"/>
            </a:endParaRPr>
          </a:p>
        </p:txBody>
      </p:sp>
      <p:sp>
        <p:nvSpPr>
          <p:cNvPr id="77" name="Text Box 28"/>
          <p:cNvSpPr txBox="1"/>
          <p:nvPr/>
        </p:nvSpPr>
        <p:spPr>
          <a:xfrm>
            <a:off x="611560" y="2784630"/>
            <a:ext cx="1868231" cy="323850"/>
          </a:xfrm>
          <a:prstGeom prst="rect">
            <a:avLst/>
          </a:prstGeom>
          <a:solidFill>
            <a:srgbClr val="FFC000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  <a:defRPr/>
            </a:pPr>
            <a:r>
              <a:rPr lang="en-AU" sz="1100" b="1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Project eligibility</a:t>
            </a:r>
            <a:endParaRPr lang="en-AU" b="1" kern="0" dirty="0">
              <a:solidFill>
                <a:sysClr val="windowText" lastClr="000000"/>
              </a:solidFill>
              <a:latin typeface="Arial"/>
              <a:ea typeface="Arial"/>
              <a:cs typeface="Times New Roman"/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5802368" y="3659440"/>
            <a:ext cx="334058" cy="0"/>
          </a:xfrm>
          <a:prstGeom prst="straightConnector1">
            <a:avLst/>
          </a:prstGeom>
          <a:noFill/>
          <a:ln w="9525" cap="flat" cmpd="sng" algn="ctr">
            <a:solidFill>
              <a:srgbClr val="51626F">
                <a:shade val="48000"/>
                <a:satMod val="110000"/>
              </a:srgbClr>
            </a:solidFill>
            <a:prstDash val="solid"/>
            <a:tailEnd type="arrow"/>
          </a:ln>
          <a:effectLst/>
        </p:spPr>
      </p:cxnSp>
      <p:cxnSp>
        <p:nvCxnSpPr>
          <p:cNvPr id="80" name="Elbow Connector 79"/>
          <p:cNvCxnSpPr/>
          <p:nvPr/>
        </p:nvCxnSpPr>
        <p:spPr>
          <a:xfrm rot="10800000" flipV="1">
            <a:off x="2549084" y="4192087"/>
            <a:ext cx="4399181" cy="387423"/>
          </a:xfrm>
          <a:prstGeom prst="bentConnector3">
            <a:avLst>
              <a:gd name="adj1" fmla="val -272"/>
            </a:avLst>
          </a:prstGeom>
          <a:noFill/>
          <a:ln w="9525" cap="flat" cmpd="sng" algn="ctr">
            <a:solidFill>
              <a:srgbClr val="51626F">
                <a:shade val="48000"/>
                <a:satMod val="110000"/>
              </a:srgbClr>
            </a:solidFill>
            <a:prstDash val="solid"/>
            <a:tailEnd type="arrow"/>
          </a:ln>
          <a:effectLst/>
        </p:spPr>
      </p:cxnSp>
      <p:cxnSp>
        <p:nvCxnSpPr>
          <p:cNvPr id="88" name="Elbow Connector 87"/>
          <p:cNvCxnSpPr/>
          <p:nvPr/>
        </p:nvCxnSpPr>
        <p:spPr>
          <a:xfrm rot="10800000" flipV="1">
            <a:off x="2489322" y="2684225"/>
            <a:ext cx="1405619" cy="271938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51626F">
                <a:shade val="48000"/>
                <a:satMod val="110000"/>
              </a:srgbClr>
            </a:solidFill>
            <a:prstDash val="solid"/>
            <a:tailEnd type="arrow"/>
          </a:ln>
          <a:effectLst/>
        </p:spPr>
      </p:cxnSp>
      <p:sp>
        <p:nvSpPr>
          <p:cNvPr id="89" name="Text Box 320"/>
          <p:cNvSpPr txBox="1"/>
          <p:nvPr/>
        </p:nvSpPr>
        <p:spPr>
          <a:xfrm>
            <a:off x="630611" y="4399100"/>
            <a:ext cx="1918468" cy="323850"/>
          </a:xfrm>
          <a:prstGeom prst="rect">
            <a:avLst/>
          </a:prstGeom>
          <a:solidFill>
            <a:srgbClr val="FFC000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  <a:defRPr/>
            </a:pPr>
            <a:r>
              <a:rPr lang="en-AU" sz="1100" b="1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Compliance Reporting</a:t>
            </a:r>
            <a:endParaRPr lang="en-AU" b="1" kern="0" dirty="0">
              <a:solidFill>
                <a:sysClr val="windowText" lastClr="000000"/>
              </a:solidFill>
              <a:latin typeface="Arial"/>
              <a:ea typeface="Arial"/>
              <a:cs typeface="Times New Roman"/>
            </a:endParaRPr>
          </a:p>
        </p:txBody>
      </p:sp>
      <p:sp>
        <p:nvSpPr>
          <p:cNvPr id="90" name="Text Box 325"/>
          <p:cNvSpPr txBox="1"/>
          <p:nvPr/>
        </p:nvSpPr>
        <p:spPr>
          <a:xfrm>
            <a:off x="873121" y="4817330"/>
            <a:ext cx="2402735" cy="987934"/>
          </a:xfrm>
          <a:prstGeom prst="roundRect">
            <a:avLst/>
          </a:prstGeom>
          <a:solidFill>
            <a:srgbClr val="92D050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Distributor reports project data/results and socialises </a:t>
            </a:r>
            <a:r>
              <a:rPr lang="en-A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endParaRPr lang="en-A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Straight Arrow Connector 91"/>
          <p:cNvCxnSpPr>
            <a:stCxn id="90" idx="3"/>
            <a:endCxn id="41" idx="1"/>
          </p:cNvCxnSpPr>
          <p:nvPr/>
        </p:nvCxnSpPr>
        <p:spPr>
          <a:xfrm>
            <a:off x="3275856" y="5311297"/>
            <a:ext cx="618571" cy="3349"/>
          </a:xfrm>
          <a:prstGeom prst="straightConnector1">
            <a:avLst/>
          </a:prstGeom>
          <a:noFill/>
          <a:ln w="9525" cap="flat" cmpd="sng" algn="ctr">
            <a:solidFill>
              <a:srgbClr val="51626F">
                <a:shade val="48000"/>
                <a:satMod val="110000"/>
              </a:srgbClr>
            </a:solidFill>
            <a:prstDash val="solid"/>
            <a:tailEnd type="arrow"/>
          </a:ln>
          <a:effectLst/>
        </p:spPr>
      </p:cxnSp>
      <p:sp>
        <p:nvSpPr>
          <p:cNvPr id="94" name="Text Box 18"/>
          <p:cNvSpPr txBox="1"/>
          <p:nvPr/>
        </p:nvSpPr>
        <p:spPr>
          <a:xfrm>
            <a:off x="6136426" y="3174713"/>
            <a:ext cx="1970148" cy="101737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400" kern="0" dirty="0">
                <a:solidFill>
                  <a:srgbClr val="000000"/>
                </a:solidFill>
                <a:latin typeface="Arial"/>
                <a:ea typeface="Arial"/>
                <a:cs typeface="Times New Roman"/>
              </a:rPr>
              <a:t>Distributor may seek indicative </a:t>
            </a:r>
            <a:r>
              <a:rPr lang="en-AU" sz="1400" kern="0" dirty="0" smtClean="0">
                <a:solidFill>
                  <a:srgbClr val="000000"/>
                </a:solidFill>
                <a:latin typeface="Arial"/>
                <a:ea typeface="Arial"/>
                <a:cs typeface="Times New Roman"/>
              </a:rPr>
              <a:t>approval from AER</a:t>
            </a:r>
            <a:endParaRPr lang="en-AU" sz="1400" kern="0" dirty="0">
              <a:solidFill>
                <a:srgbClr val="000000"/>
              </a:solidFill>
              <a:latin typeface="Arial"/>
              <a:ea typeface="Arial"/>
              <a:cs typeface="Times New Roman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478588" y="548680"/>
            <a:ext cx="8183880" cy="619512"/>
          </a:xfrm>
        </p:spPr>
        <p:txBody>
          <a:bodyPr>
            <a:noAutofit/>
          </a:bodyPr>
          <a:lstStyle/>
          <a:p>
            <a:r>
              <a:rPr lang="en-AU" sz="2800" dirty="0" smtClean="0"/>
              <a:t>Draft/final Mechanism summary</a:t>
            </a:r>
            <a:endParaRPr lang="en-AU" sz="2800" dirty="0"/>
          </a:p>
        </p:txBody>
      </p:sp>
      <p:sp>
        <p:nvSpPr>
          <p:cNvPr id="41" name="Text Box 326"/>
          <p:cNvSpPr txBox="1"/>
          <p:nvPr/>
        </p:nvSpPr>
        <p:spPr>
          <a:xfrm>
            <a:off x="3894427" y="4824028"/>
            <a:ext cx="3156638" cy="981236"/>
          </a:xfrm>
          <a:prstGeom prst="roundRect">
            <a:avLst/>
          </a:prstGeom>
          <a:solidFill>
            <a:srgbClr val="92D050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 approves expenditure and determines adjustment if distributor underspends its </a:t>
            </a:r>
            <a:r>
              <a:rPr lang="en-A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allowance</a:t>
            </a:r>
            <a:endParaRPr lang="en-A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000"/>
              </a:spcBef>
              <a:defRPr/>
            </a:pPr>
            <a:r>
              <a:rPr lang="en-AU" sz="1100" kern="0" dirty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 </a:t>
            </a:r>
            <a:endParaRPr lang="en-AU" sz="1400" kern="0" dirty="0">
              <a:solidFill>
                <a:sysClr val="windowText" lastClr="000000"/>
              </a:solidFill>
              <a:latin typeface="Arial"/>
              <a:ea typeface="Arial"/>
              <a:cs typeface="Times New Roman"/>
            </a:endParaRPr>
          </a:p>
        </p:txBody>
      </p:sp>
      <p:sp>
        <p:nvSpPr>
          <p:cNvPr id="16" name="Text Box 28"/>
          <p:cNvSpPr txBox="1"/>
          <p:nvPr/>
        </p:nvSpPr>
        <p:spPr>
          <a:xfrm>
            <a:off x="569109" y="1160911"/>
            <a:ext cx="1868231" cy="323850"/>
          </a:xfrm>
          <a:prstGeom prst="rect">
            <a:avLst/>
          </a:prstGeom>
          <a:solidFill>
            <a:srgbClr val="FFC000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  <a:defRPr/>
            </a:pPr>
            <a:r>
              <a:rPr lang="en-AU" sz="1100" b="1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Setting the Allowance</a:t>
            </a:r>
            <a:endParaRPr lang="en-AU" b="1" kern="0" dirty="0">
              <a:solidFill>
                <a:sysClr val="windowText" lastClr="000000"/>
              </a:solidFill>
              <a:latin typeface="Arial"/>
              <a:ea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587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Feedback on the draft Mechanism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24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762" y="1556792"/>
            <a:ext cx="5578475" cy="398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68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25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348399"/>
              </p:ext>
            </p:extLst>
          </p:nvPr>
        </p:nvGraphicFramePr>
        <p:xfrm>
          <a:off x="539552" y="1124744"/>
          <a:ext cx="8064896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2376264"/>
                <a:gridCol w="2592288"/>
              </a:tblGrid>
              <a:tr h="360040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Submission/s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1578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Ausgrid</a:t>
                      </a:r>
                      <a:r>
                        <a:rPr lang="en-US" baseline="0" dirty="0" smtClean="0"/>
                        <a:t> suggested changing the allowance formula of $200k/year + 0.075% MAR, as MAR is a transmission </a:t>
                      </a:r>
                      <a:r>
                        <a:rPr lang="en-US" dirty="0" smtClean="0"/>
                        <a:t>concept.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allowance per year as </a:t>
                      </a:r>
                      <a:r>
                        <a:rPr lang="en-US" baseline="0" dirty="0" smtClean="0"/>
                        <a:t>$200k+ 0.075% of </a:t>
                      </a:r>
                      <a:r>
                        <a:rPr lang="en-US" dirty="0" smtClean="0"/>
                        <a:t>the annual revenue requirement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Adopt suggested change. </a:t>
                      </a:r>
                      <a:r>
                        <a:rPr lang="en-US" baseline="0" dirty="0" smtClean="0"/>
                        <a:t>Essentially a typo.</a:t>
                      </a:r>
                      <a:endParaRPr kumimoji="0" lang="en-A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16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SAPN</a:t>
                      </a:r>
                      <a:r>
                        <a:rPr lang="en-AU" baseline="0" dirty="0" smtClean="0"/>
                        <a:t> &amp; Ausnet s</a:t>
                      </a:r>
                      <a:r>
                        <a:rPr lang="en-AU" dirty="0" smtClean="0"/>
                        <a:t>uggest increasing</a:t>
                      </a:r>
                      <a:r>
                        <a:rPr lang="en-AU" baseline="0" dirty="0" smtClean="0"/>
                        <a:t> the allowance.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Change to $600k/year + 0.075% (SAPN)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Increase unspecified (Ausnet)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 smtClean="0"/>
                        <a:t>Maintain draft</a:t>
                      </a:r>
                      <a:r>
                        <a:rPr lang="en-AU" b="1" baseline="0" dirty="0" smtClean="0"/>
                        <a:t> formula, </a:t>
                      </a:r>
                      <a:r>
                        <a:rPr lang="en-AU" baseline="0" dirty="0" smtClean="0"/>
                        <a:t>which provides a reasonable allowance (see next slide).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17240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4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Allowance under the Mechanism ($’000)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3250" lvl="2" indent="0">
              <a:buNone/>
            </a:pPr>
            <a:endParaRPr lang="en-AU" dirty="0"/>
          </a:p>
          <a:p>
            <a:pPr marL="823913" lvl="3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26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952884"/>
              </p:ext>
            </p:extLst>
          </p:nvPr>
        </p:nvGraphicFramePr>
        <p:xfrm>
          <a:off x="755576" y="1412776"/>
          <a:ext cx="7560840" cy="4415129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872208"/>
                <a:gridCol w="2232248"/>
                <a:gridCol w="1872208"/>
                <a:gridCol w="1584176"/>
              </a:tblGrid>
              <a:tr h="83422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Distributor</a:t>
                      </a:r>
                      <a:endParaRPr lang="en-A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Allowance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for </a:t>
                      </a: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2019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nom)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Previous annual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DMIA</a:t>
                      </a:r>
                      <a:endParaRPr lang="en-US" sz="14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Change (%)</a:t>
                      </a:r>
                      <a:endParaRPr lang="en-US" sz="14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ActewAGL Distribution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321.5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221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Ausgrid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</a:t>
                      </a:r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1,433.6 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AusNet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</a:t>
                      </a:r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700.0 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CitiPower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</a:t>
                      </a:r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439.1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Endeavour Energy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799.7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33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Energex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</a:t>
                      </a:r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1,276.5 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28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Ergon Energy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</a:t>
                      </a:r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1,215.1 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Essential Energy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</a:t>
                      </a:r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959.4 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Jemena Electricity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</a:t>
                      </a:r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411.0 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105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Powercor Australia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699.4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 Power Networks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</a:t>
                      </a:r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810.7 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35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TasNetworks*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390.3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United Energy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   </a:t>
                      </a:r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544.3 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36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9944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10,001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7,300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A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37</a:t>
                      </a:r>
                      <a:endParaRPr kumimoji="0" lang="en-A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594928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</a:rPr>
              <a:t>* Given reductions in its allowed revenues, TasNetworks’ allowance is expected to be lower than under the DMIA </a:t>
            </a:r>
            <a:endParaRPr lang="en-A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24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189376"/>
              </p:ext>
            </p:extLst>
          </p:nvPr>
        </p:nvGraphicFramePr>
        <p:xfrm>
          <a:off x="539552" y="1124744"/>
          <a:ext cx="8064896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304256"/>
                <a:gridCol w="3096344"/>
              </a:tblGrid>
              <a:tr h="360040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1578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ENA suggests the Mechanism does not constrain the AER from determining a higher allowance as part of its distribution determination, if the AER is satisfied that this serves long term customer interests.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dirty="0" smtClean="0"/>
                        <a:t>The allowance amount could be set flexibly during the reset process rather</a:t>
                      </a:r>
                      <a:r>
                        <a:rPr lang="en-AU" baseline="0" dirty="0" smtClean="0"/>
                        <a:t> than through the Mechanism formula.</a:t>
                      </a:r>
                      <a:r>
                        <a:rPr lang="en-AU" dirty="0" smtClean="0"/>
                        <a:t/>
                      </a:r>
                      <a:br>
                        <a:rPr lang="en-AU" dirty="0" smtClean="0"/>
                      </a:b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draft,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explicitly o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 the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allowance available under the Mechanism to individual resets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invite repetitive debate, creating unnecessary regulatory costs.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17240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07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28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773329"/>
              </p:ext>
            </p:extLst>
          </p:nvPr>
        </p:nvGraphicFramePr>
        <p:xfrm>
          <a:off x="528631" y="908720"/>
          <a:ext cx="8064896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185"/>
                <a:gridCol w="2304256"/>
                <a:gridCol w="3373455"/>
              </a:tblGrid>
              <a:tr h="360040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39431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ENA felt the </a:t>
                      </a: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Mechanism should have flexibility to allow funding to go toward initiatives promoting collaboration, including transparent reporting mechanisms.</a:t>
                      </a:r>
                      <a:endParaRPr lang="en-A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dirty="0" smtClean="0"/>
                        <a:t>E</a:t>
                      </a:r>
                      <a:r>
                        <a:rPr lang="en-AU" baseline="0" dirty="0" smtClean="0"/>
                        <a:t>ncourage distributors to pool funding for collaboration &amp; knowledge sharing.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baseline="0" dirty="0" smtClean="0"/>
                        <a:t>Include clauses to enable cross-collaboration.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clauses for avoidance of doubt, </a:t>
                      </a:r>
                      <a:r>
                        <a:rPr kumimoji="0" lang="en-A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en-A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 will</a:t>
                      </a:r>
                      <a:r>
                        <a:rPr kumimoji="0" lang="en-A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A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permit distributors to collaborate in reporting.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A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a distributor’s eligible project need not be geographically restricted to its distribution network.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AU" sz="1800" b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A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…provided that</a:t>
                      </a:r>
                      <a:r>
                        <a:rPr kumimoji="0" lang="en-A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doing so</a:t>
                      </a:r>
                      <a:r>
                        <a:rPr kumimoji="0" lang="en-A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consistent</a:t>
                      </a:r>
                      <a:r>
                        <a:rPr kumimoji="0" lang="en-A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</a:t>
                      </a:r>
                      <a:r>
                        <a:rPr kumimoji="0" lang="en-A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Mechanism &amp; any relevant laws.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68" y="466085"/>
            <a:ext cx="1733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13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29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466108"/>
              </p:ext>
            </p:extLst>
          </p:nvPr>
        </p:nvGraphicFramePr>
        <p:xfrm>
          <a:off x="528631" y="908720"/>
          <a:ext cx="8064896" cy="4308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1201"/>
                <a:gridCol w="2304256"/>
                <a:gridCol w="3229439"/>
              </a:tblGrid>
              <a:tr h="360040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39431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ISF felt our eligibility requirements would prevent </a:t>
                      </a:r>
                      <a:r>
                        <a:rPr lang="en-US" dirty="0" smtClean="0"/>
                        <a:t>jointly-funded projects, which are valuable for spreading risks/costs &amp;</a:t>
                      </a:r>
                      <a:r>
                        <a:rPr lang="en-US" baseline="0" dirty="0" smtClean="0"/>
                        <a:t> encouraging collaboration. Many other submissions strongly supported collaboration.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clause in the draft Mechanism on project eligibility should be extended to allow the recovery of the costs of eligible projects that have been funded through cross-collaboration.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Adopt suggested revision.</a:t>
                      </a:r>
                      <a:r>
                        <a:rPr kumimoji="0"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 intended t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requirement ISF identified to avoid double-dipping funds, but the draft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Mechanism went too far by excluding projects from funding if any part of its costs were recoverable from other government schemes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68" y="466085"/>
            <a:ext cx="1733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191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183880" cy="763528"/>
          </a:xfrm>
        </p:spPr>
        <p:txBody>
          <a:bodyPr>
            <a:noAutofit/>
          </a:bodyPr>
          <a:lstStyle/>
          <a:p>
            <a:pPr algn="ctr"/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600" dirty="0"/>
              <a:t/>
            </a:r>
            <a:br>
              <a:rPr lang="en-AU" sz="3600" dirty="0"/>
            </a:br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600" dirty="0" smtClean="0"/>
              <a:t>The Scheme</a:t>
            </a:r>
            <a:endParaRPr lang="en-AU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832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30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055201"/>
              </p:ext>
            </p:extLst>
          </p:nvPr>
        </p:nvGraphicFramePr>
        <p:xfrm>
          <a:off x="539552" y="1052736"/>
          <a:ext cx="806489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664296"/>
                <a:gridCol w="2880320"/>
              </a:tblGrid>
              <a:tr h="347217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1649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SAPN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uggests changing the requirement for a director to sign off on the annual compliance reports. 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SAPN suggests</a:t>
                      </a:r>
                      <a:r>
                        <a:rPr lang="en-US" dirty="0" smtClean="0"/>
                        <a:t> either a CEO or suitably qualified officer</a:t>
                      </a:r>
                      <a:r>
                        <a:rPr lang="en-US" baseline="0" dirty="0" smtClean="0"/>
                        <a:t> should be able to sign off instead of exclusively a director.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A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Accept</a:t>
                      </a:r>
                      <a:r>
                        <a:rPr kumimoji="0" lang="en-A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recommendation 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reflect RIN wording. </a:t>
                      </a:r>
                      <a:endParaRPr kumimoji="0" lang="en-A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4333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GreenSync &amp; MEU recommended </a:t>
                      </a:r>
                      <a:r>
                        <a:rPr lang="en-AU" baseline="0" dirty="0" smtClean="0"/>
                        <a:t>we provide a system for the pre-approval of DMIA projects.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dirty="0" smtClean="0"/>
                        <a:t>D</a:t>
                      </a:r>
                      <a:r>
                        <a:rPr lang="en-AU" baseline="0" dirty="0" smtClean="0"/>
                        <a:t>esign a framework to prequalify types of DMIA projects (Greensync).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baseline="0" dirty="0" smtClean="0"/>
                        <a:t>AER should pre-approve projects (MEU).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A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</a:t>
                      </a:r>
                      <a:r>
                        <a:rPr kumimoji="0"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draft </a:t>
                      </a:r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 allows for up-front indicative approval. This is a letter of comfort, providing  assurance that AER staff will recommend the AER Board approve the project ex-post.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18097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723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272808" cy="2376264"/>
          </a:xfrm>
        </p:spPr>
        <p:txBody>
          <a:bodyPr>
            <a:noAutofit/>
          </a:bodyPr>
          <a:lstStyle/>
          <a:p>
            <a:pPr algn="ctr"/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600" dirty="0"/>
              <a:t/>
            </a:r>
            <a:br>
              <a:rPr lang="en-AU" sz="3600" dirty="0"/>
            </a:br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600" dirty="0" smtClean="0"/>
              <a:t>What are your views on our proposed changes between the draft and final Mechanisms?</a:t>
            </a:r>
            <a:endParaRPr lang="en-AU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31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1640" y="3645024"/>
            <a:ext cx="579019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 smtClean="0">
                <a:solidFill>
                  <a:prstClr val="black"/>
                </a:solidFill>
              </a:rPr>
              <a:t>Given…</a:t>
            </a:r>
            <a:r>
              <a:rPr lang="en-US" sz="2000" dirty="0">
                <a:solidFill>
                  <a:prstClr val="black"/>
                </a:solidFill>
              </a:rPr>
              <a:t>t</a:t>
            </a:r>
            <a:r>
              <a:rPr lang="en-US" sz="2000" dirty="0" smtClean="0">
                <a:solidFill>
                  <a:prstClr val="black"/>
                </a:solidFill>
              </a:rPr>
              <a:t>he </a:t>
            </a:r>
            <a:r>
              <a:rPr lang="en-US" sz="2000" dirty="0">
                <a:solidFill>
                  <a:prstClr val="black"/>
                </a:solidFill>
              </a:rPr>
              <a:t>objective of the </a:t>
            </a:r>
            <a:r>
              <a:rPr lang="en-US" sz="2000" i="1" dirty="0" smtClean="0">
                <a:solidFill>
                  <a:prstClr val="black"/>
                </a:solidFill>
              </a:rPr>
              <a:t>Mechanism </a:t>
            </a:r>
            <a:r>
              <a:rPr lang="en-US" sz="2000" dirty="0">
                <a:solidFill>
                  <a:prstClr val="black"/>
                </a:solidFill>
              </a:rPr>
              <a:t>is to provide </a:t>
            </a:r>
            <a:r>
              <a:rPr lang="en-US" sz="2000" i="1" dirty="0">
                <a:solidFill>
                  <a:prstClr val="black"/>
                </a:solidFill>
              </a:rPr>
              <a:t>distributors </a:t>
            </a:r>
            <a:r>
              <a:rPr lang="en-US" sz="2000" dirty="0">
                <a:solidFill>
                  <a:prstClr val="black"/>
                </a:solidFill>
              </a:rPr>
              <a:t>with funding for research and development in DM projects that have the potential to reduce long term </a:t>
            </a:r>
            <a:r>
              <a:rPr lang="en-US" sz="2000" i="1" dirty="0">
                <a:solidFill>
                  <a:prstClr val="black"/>
                </a:solidFill>
              </a:rPr>
              <a:t>network </a:t>
            </a:r>
            <a:r>
              <a:rPr lang="en-US" sz="2000" dirty="0">
                <a:solidFill>
                  <a:prstClr val="black"/>
                </a:solidFill>
              </a:rPr>
              <a:t>costs.</a:t>
            </a:r>
            <a:endParaRPr lang="en-AU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78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249" y="1340768"/>
            <a:ext cx="8183880" cy="439248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200" dirty="0" smtClean="0"/>
              <a:t>Along with the draft Scheme and Mechanism, we published </a:t>
            </a:r>
            <a:r>
              <a:rPr lang="en-AU" sz="2200" dirty="0"/>
              <a:t>a Consultation </a:t>
            </a:r>
            <a:r>
              <a:rPr lang="en-AU" sz="2200" dirty="0" smtClean="0"/>
              <a:t>Paper to gauge </a:t>
            </a:r>
            <a:r>
              <a:rPr lang="en-AU" sz="2200" dirty="0"/>
              <a:t>support for a rule change to let us apply the Scheme to distributors mid-regulatory period </a:t>
            </a:r>
            <a:endParaRPr lang="en-AU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200" dirty="0" smtClean="0"/>
              <a:t>We consider an early application rule change would:</a:t>
            </a:r>
            <a:endParaRPr lang="en-AU" sz="22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prevent long </a:t>
            </a:r>
            <a:r>
              <a:rPr lang="en-AU" sz="2000" dirty="0"/>
              <a:t>delays for some </a:t>
            </a:r>
            <a:r>
              <a:rPr lang="en-AU" sz="2000" dirty="0" smtClean="0"/>
              <a:t>jurisdictions</a:t>
            </a:r>
            <a:endParaRPr lang="en-AU" sz="20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provide distributors with investment certainty</a:t>
            </a:r>
            <a:endParaRPr lang="en-AU" sz="20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000" dirty="0"/>
              <a:t>a</a:t>
            </a:r>
            <a:r>
              <a:rPr lang="en-AU" sz="2000" dirty="0" smtClean="0"/>
              <a:t>llow consumers to capture the benefits sooner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200" dirty="0"/>
              <a:t>We plan to submit the rule change proposal to the AEMC in early December, when we finalise the Scheme and Mechanism.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AU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32</a:t>
            </a:fld>
            <a:endParaRPr lang="en-AU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9552" y="332656"/>
            <a:ext cx="8208912" cy="100811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r>
              <a:rPr lang="en-AU" dirty="0" smtClean="0"/>
              <a:t>Early application rule change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911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33</a:t>
            </a:fld>
            <a:endParaRPr lang="en-AU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9552" y="332656"/>
            <a:ext cx="8208912" cy="72008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r>
              <a:rPr lang="en-AU" dirty="0" smtClean="0"/>
              <a:t>Early application </a:t>
            </a:r>
            <a:r>
              <a:rPr lang="en-AU" dirty="0"/>
              <a:t>rule </a:t>
            </a:r>
            <a:r>
              <a:rPr lang="en-AU" dirty="0" smtClean="0"/>
              <a:t>change support</a:t>
            </a:r>
            <a:endParaRPr lang="en-AU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4444943"/>
            <a:ext cx="8640960" cy="10801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AU" sz="2000" dirty="0" smtClean="0"/>
              <a:t>Fast-track rule change ≈ 12 - 17 weeks (should not delay Scheme application). </a:t>
            </a:r>
            <a:r>
              <a:rPr lang="en-AU" sz="2000" b="1" dirty="0" smtClean="0"/>
              <a:t>Preferred.</a:t>
            </a:r>
          </a:p>
          <a:p>
            <a:pPr>
              <a:spcBef>
                <a:spcPts val="600"/>
              </a:spcBef>
            </a:pPr>
            <a:r>
              <a:rPr lang="en-AU" sz="2000" dirty="0" smtClean="0"/>
              <a:t>Option to seek expedited rule change ≈ 6 weeks (must </a:t>
            </a:r>
            <a:r>
              <a:rPr lang="en-AU" sz="2000" dirty="0"/>
              <a:t>be </a:t>
            </a:r>
            <a:r>
              <a:rPr lang="en-AU" sz="2000" dirty="0" smtClean="0"/>
              <a:t>non-controversial, and we have received an objection) </a:t>
            </a:r>
            <a:endParaRPr lang="en-A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96752"/>
            <a:ext cx="5522913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50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Key stakeholder input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54141477"/>
              </p:ext>
            </p:extLst>
          </p:nvPr>
        </p:nvGraphicFramePr>
        <p:xfrm>
          <a:off x="827584" y="1412776"/>
          <a:ext cx="7632848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735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70422-DD27-41E0-AFF4-BF3EF7FC9DFD}" type="slidenum">
              <a:rPr lang="en-AU" sz="1100" smtClean="0"/>
              <a:pPr>
                <a:defRPr/>
              </a:pPr>
              <a:t>5</a:t>
            </a:fld>
            <a:endParaRPr lang="en-AU" sz="1100" dirty="0"/>
          </a:p>
        </p:txBody>
      </p:sp>
      <p:sp>
        <p:nvSpPr>
          <p:cNvPr id="71" name="Text Box 17"/>
          <p:cNvSpPr txBox="1"/>
          <p:nvPr/>
        </p:nvSpPr>
        <p:spPr>
          <a:xfrm>
            <a:off x="958207" y="1549469"/>
            <a:ext cx="1514475" cy="1128798"/>
          </a:xfrm>
          <a:prstGeom prst="roundRect">
            <a:avLst/>
          </a:prstGeom>
          <a:solidFill>
            <a:srgbClr val="A0CFEB">
              <a:lumMod val="40000"/>
              <a:lumOff val="60000"/>
            </a:srgb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                              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Distributor </a:t>
            </a: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identifies 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need </a:t>
            </a: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on 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its </a:t>
            </a: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network</a:t>
            </a:r>
          </a:p>
        </p:txBody>
      </p:sp>
      <p:sp>
        <p:nvSpPr>
          <p:cNvPr id="72" name="Text Box 22"/>
          <p:cNvSpPr txBox="1"/>
          <p:nvPr/>
        </p:nvSpPr>
        <p:spPr>
          <a:xfrm>
            <a:off x="621086" y="1204563"/>
            <a:ext cx="1816254" cy="236546"/>
          </a:xfrm>
          <a:prstGeom prst="rect">
            <a:avLst/>
          </a:prstGeom>
          <a:solidFill>
            <a:srgbClr val="FFC000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Eligibility</a:t>
            </a:r>
            <a:endParaRPr kumimoji="0" lang="en-AU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"/>
              <a:cs typeface="Times New Roman"/>
            </a:endParaRPr>
          </a:p>
        </p:txBody>
      </p:sp>
      <p:sp>
        <p:nvSpPr>
          <p:cNvPr id="73" name="Text Box 23"/>
          <p:cNvSpPr txBox="1"/>
          <p:nvPr/>
        </p:nvSpPr>
        <p:spPr>
          <a:xfrm>
            <a:off x="974841" y="3214138"/>
            <a:ext cx="1657350" cy="1117703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  <a:defRPr/>
            </a:pP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Distributor commits eligible DM project by signing </a:t>
            </a:r>
            <a:r>
              <a:rPr lang="en-AU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contract </a:t>
            </a:r>
            <a:r>
              <a:rPr lang="en-AU" sz="1200" kern="0" dirty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or </a:t>
            </a:r>
            <a:r>
              <a:rPr lang="en-AU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equivalent document</a:t>
            </a:r>
            <a:endParaRPr kumimoji="0" lang="en-A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"/>
              <a:cs typeface="Times New Roman"/>
            </a:endParaRPr>
          </a:p>
        </p:txBody>
      </p:sp>
      <p:sp>
        <p:nvSpPr>
          <p:cNvPr id="74" name="Text Box 24"/>
          <p:cNvSpPr txBox="1"/>
          <p:nvPr/>
        </p:nvSpPr>
        <p:spPr>
          <a:xfrm>
            <a:off x="2784590" y="1537473"/>
            <a:ext cx="2204807" cy="1140794"/>
          </a:xfrm>
          <a:prstGeom prst="roundRect">
            <a:avLst/>
          </a:prstGeom>
          <a:solidFill>
            <a:srgbClr val="A0CFEB">
              <a:lumMod val="40000"/>
              <a:lumOff val="60000"/>
            </a:srgb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  <a:defRPr/>
            </a:pPr>
            <a:r>
              <a:rPr lang="en-AU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Distributor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 </a:t>
            </a:r>
            <a:r>
              <a:rPr lang="en-AU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identifies project with highest net benefit via</a:t>
            </a:r>
            <a:r>
              <a:rPr lang="en-AU" sz="1200" kern="0" dirty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 </a:t>
            </a:r>
            <a:r>
              <a:rPr lang="en-AU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a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 RIT-D </a:t>
            </a: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or 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a market testing process (if the RIT-D need not</a:t>
            </a:r>
            <a:r>
              <a:rPr kumimoji="0" lang="en-AU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 apply)</a:t>
            </a:r>
            <a:endParaRPr kumimoji="0" lang="en-A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"/>
              <a:cs typeface="Times New Roman"/>
            </a:endParaRPr>
          </a:p>
        </p:txBody>
      </p:sp>
      <p:sp>
        <p:nvSpPr>
          <p:cNvPr id="76" name="Text Box 26"/>
          <p:cNvSpPr txBox="1"/>
          <p:nvPr/>
        </p:nvSpPr>
        <p:spPr>
          <a:xfrm>
            <a:off x="5191253" y="1549469"/>
            <a:ext cx="1777031" cy="1134756"/>
          </a:xfrm>
          <a:prstGeom prst="roundRect">
            <a:avLst/>
          </a:prstGeom>
          <a:solidFill>
            <a:srgbClr val="A0CFEB">
              <a:lumMod val="40000"/>
              <a:lumOff val="60000"/>
            </a:srgb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spcBef>
                <a:spcPts val="1000"/>
              </a:spcBef>
              <a:defRPr/>
            </a:pPr>
            <a:r>
              <a:rPr lang="en-AU" sz="1200" kern="0" dirty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I</a:t>
            </a:r>
            <a:r>
              <a:rPr lang="en-AU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ncentive </a:t>
            </a:r>
            <a:r>
              <a:rPr lang="en-AU" sz="1200" kern="0" dirty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can apply </a:t>
            </a:r>
            <a:r>
              <a:rPr lang="en-AU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if 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the </a:t>
            </a: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highest net benefit </a:t>
            </a:r>
            <a:r>
              <a:rPr lang="en-AU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option has </a:t>
            </a: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a non-network DM 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component</a:t>
            </a:r>
            <a:endParaRPr kumimoji="0" lang="en-A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"/>
              <a:cs typeface="Times New Roman"/>
            </a:endParaRPr>
          </a:p>
        </p:txBody>
      </p:sp>
      <p:sp>
        <p:nvSpPr>
          <p:cNvPr id="77" name="Text Box 28"/>
          <p:cNvSpPr txBox="1"/>
          <p:nvPr/>
        </p:nvSpPr>
        <p:spPr>
          <a:xfrm>
            <a:off x="611560" y="2784630"/>
            <a:ext cx="1868231" cy="323850"/>
          </a:xfrm>
          <a:prstGeom prst="rect">
            <a:avLst/>
          </a:prstGeom>
          <a:solidFill>
            <a:srgbClr val="FFC000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Calculating the incentive</a:t>
            </a:r>
            <a:endParaRPr kumimoji="0" lang="en-AU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"/>
              <a:cs typeface="Times New Roman"/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2654476" y="3676437"/>
            <a:ext cx="260230" cy="0"/>
          </a:xfrm>
          <a:prstGeom prst="straightConnector1">
            <a:avLst/>
          </a:prstGeom>
          <a:noFill/>
          <a:ln w="9525" cap="flat" cmpd="sng" algn="ctr">
            <a:solidFill>
              <a:srgbClr val="51626F">
                <a:shade val="48000"/>
                <a:satMod val="110000"/>
              </a:srgbClr>
            </a:solidFill>
            <a:prstDash val="solid"/>
            <a:tailEnd type="arrow"/>
          </a:ln>
          <a:effectLst/>
        </p:spPr>
      </p:cxnSp>
      <p:cxnSp>
        <p:nvCxnSpPr>
          <p:cNvPr id="80" name="Elbow Connector 79"/>
          <p:cNvCxnSpPr/>
          <p:nvPr/>
        </p:nvCxnSpPr>
        <p:spPr>
          <a:xfrm rot="10800000" flipV="1">
            <a:off x="2470268" y="4331842"/>
            <a:ext cx="4261972" cy="229181"/>
          </a:xfrm>
          <a:prstGeom prst="bentConnector3">
            <a:avLst>
              <a:gd name="adj1" fmla="val 9585"/>
            </a:avLst>
          </a:prstGeom>
          <a:noFill/>
          <a:ln w="9525" cap="flat" cmpd="sng" algn="ctr">
            <a:solidFill>
              <a:srgbClr val="51626F">
                <a:shade val="48000"/>
                <a:satMod val="110000"/>
              </a:srgbClr>
            </a:solidFill>
            <a:prstDash val="solid"/>
            <a:tailEnd type="arrow"/>
          </a:ln>
          <a:effectLst/>
        </p:spPr>
      </p:cxnSp>
      <p:cxnSp>
        <p:nvCxnSpPr>
          <p:cNvPr id="85" name="Straight Arrow Connector 84"/>
          <p:cNvCxnSpPr/>
          <p:nvPr/>
        </p:nvCxnSpPr>
        <p:spPr>
          <a:xfrm>
            <a:off x="2479791" y="2252818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rgbClr val="51626F">
                <a:shade val="48000"/>
                <a:satMod val="110000"/>
              </a:srgbClr>
            </a:solidFill>
            <a:prstDash val="solid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>
          <a:xfrm>
            <a:off x="4989397" y="2248966"/>
            <a:ext cx="200025" cy="0"/>
          </a:xfrm>
          <a:prstGeom prst="straightConnector1">
            <a:avLst/>
          </a:prstGeom>
          <a:noFill/>
          <a:ln w="9525" cap="flat" cmpd="sng" algn="ctr">
            <a:solidFill>
              <a:srgbClr val="51626F">
                <a:shade val="48000"/>
                <a:satMod val="110000"/>
              </a:srgbClr>
            </a:solidFill>
            <a:prstDash val="solid"/>
            <a:tailEnd type="arrow"/>
          </a:ln>
          <a:effectLst/>
        </p:spPr>
      </p:cxnSp>
      <p:cxnSp>
        <p:nvCxnSpPr>
          <p:cNvPr id="88" name="Elbow Connector 87"/>
          <p:cNvCxnSpPr/>
          <p:nvPr/>
        </p:nvCxnSpPr>
        <p:spPr>
          <a:xfrm rot="10800000" flipV="1">
            <a:off x="2489320" y="2684225"/>
            <a:ext cx="4026897" cy="271938"/>
          </a:xfrm>
          <a:prstGeom prst="bentConnector3">
            <a:avLst>
              <a:gd name="adj1" fmla="val 13035"/>
            </a:avLst>
          </a:prstGeom>
          <a:noFill/>
          <a:ln w="9525" cap="flat" cmpd="sng" algn="ctr">
            <a:solidFill>
              <a:srgbClr val="51626F">
                <a:shade val="48000"/>
                <a:satMod val="110000"/>
              </a:srgbClr>
            </a:solidFill>
            <a:prstDash val="solid"/>
            <a:tailEnd type="arrow"/>
          </a:ln>
          <a:effectLst/>
        </p:spPr>
      </p:cxnSp>
      <p:sp>
        <p:nvSpPr>
          <p:cNvPr id="89" name="Text Box 320"/>
          <p:cNvSpPr txBox="1"/>
          <p:nvPr/>
        </p:nvSpPr>
        <p:spPr>
          <a:xfrm>
            <a:off x="630611" y="4399100"/>
            <a:ext cx="1849180" cy="323850"/>
          </a:xfrm>
          <a:prstGeom prst="rect">
            <a:avLst/>
          </a:prstGeom>
          <a:solidFill>
            <a:srgbClr val="FFC000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Compliance Reporting</a:t>
            </a:r>
            <a:endParaRPr kumimoji="0" lang="en-AU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"/>
              <a:cs typeface="Times New Roman"/>
            </a:endParaRPr>
          </a:p>
        </p:txBody>
      </p:sp>
      <p:sp>
        <p:nvSpPr>
          <p:cNvPr id="90" name="Text Box 325"/>
          <p:cNvSpPr txBox="1"/>
          <p:nvPr/>
        </p:nvSpPr>
        <p:spPr>
          <a:xfrm>
            <a:off x="873121" y="4817330"/>
            <a:ext cx="2114703" cy="987934"/>
          </a:xfrm>
          <a:prstGeom prst="roundRect">
            <a:avLst/>
          </a:prstGeom>
          <a:solidFill>
            <a:srgbClr val="92D050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spcBef>
                <a:spcPts val="1000"/>
              </a:spcBef>
              <a:defRPr/>
            </a:pP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Distributer reports 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information </a:t>
            </a:r>
            <a:r>
              <a:rPr lang="en-AU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to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 AER so</a:t>
            </a:r>
            <a:r>
              <a:rPr kumimoji="0" lang="en-AU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 it can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 evaluate</a:t>
            </a:r>
            <a:r>
              <a:rPr kumimoji="0" lang="en-AU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 the incentive available, given constraints</a:t>
            </a:r>
            <a:endParaRPr kumimoji="0" lang="en-A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"/>
              <a:cs typeface="Times New Roman"/>
            </a:endParaRPr>
          </a:p>
        </p:txBody>
      </p:sp>
      <p:sp>
        <p:nvSpPr>
          <p:cNvPr id="91" name="Text Box 326"/>
          <p:cNvSpPr txBox="1"/>
          <p:nvPr/>
        </p:nvSpPr>
        <p:spPr>
          <a:xfrm>
            <a:off x="6227284" y="4817330"/>
            <a:ext cx="1819682" cy="948581"/>
          </a:xfrm>
          <a:prstGeom prst="roundRect">
            <a:avLst/>
          </a:prstGeom>
          <a:solidFill>
            <a:srgbClr val="92D050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Distributor receives</a:t>
            </a:r>
            <a:r>
              <a:rPr kumimoji="0" lang="en-AU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 incentive </a:t>
            </a:r>
            <a:r>
              <a:rPr lang="en-AU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payment with a lag via its control mechanism </a:t>
            </a: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 </a:t>
            </a:r>
            <a:endParaRPr kumimoji="0" lang="en-A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"/>
              <a:cs typeface="Times New Roman"/>
            </a:endParaRPr>
          </a:p>
        </p:txBody>
      </p:sp>
      <p:cxnSp>
        <p:nvCxnSpPr>
          <p:cNvPr id="92" name="Straight Arrow Connector 91"/>
          <p:cNvCxnSpPr>
            <a:stCxn id="90" idx="3"/>
            <a:endCxn id="41" idx="1"/>
          </p:cNvCxnSpPr>
          <p:nvPr/>
        </p:nvCxnSpPr>
        <p:spPr>
          <a:xfrm>
            <a:off x="2987824" y="5311297"/>
            <a:ext cx="288031" cy="3349"/>
          </a:xfrm>
          <a:prstGeom prst="straightConnector1">
            <a:avLst/>
          </a:prstGeom>
          <a:noFill/>
          <a:ln w="9525" cap="flat" cmpd="sng" algn="ctr">
            <a:solidFill>
              <a:srgbClr val="51626F">
                <a:shade val="48000"/>
                <a:satMod val="110000"/>
              </a:srgbClr>
            </a:solidFill>
            <a:prstDash val="solid"/>
            <a:tailEnd type="arrow"/>
          </a:ln>
          <a:effectLst/>
        </p:spPr>
      </p:cxnSp>
      <p:cxnSp>
        <p:nvCxnSpPr>
          <p:cNvPr id="93" name="Straight Arrow Connector 92"/>
          <p:cNvCxnSpPr/>
          <p:nvPr/>
        </p:nvCxnSpPr>
        <p:spPr>
          <a:xfrm>
            <a:off x="4884854" y="3676437"/>
            <a:ext cx="304568" cy="0"/>
          </a:xfrm>
          <a:prstGeom prst="straightConnector1">
            <a:avLst/>
          </a:prstGeom>
          <a:noFill/>
          <a:ln w="9525" cap="flat" cmpd="sng" algn="ctr">
            <a:solidFill>
              <a:srgbClr val="51626F">
                <a:shade val="48000"/>
                <a:satMod val="110000"/>
              </a:srgbClr>
            </a:solidFill>
            <a:prstDash val="solid"/>
            <a:tailEnd type="arrow"/>
          </a:ln>
          <a:effectLst/>
        </p:spPr>
      </p:cxnSp>
      <p:sp>
        <p:nvSpPr>
          <p:cNvPr id="94" name="Text Box 18"/>
          <p:cNvSpPr txBox="1"/>
          <p:nvPr/>
        </p:nvSpPr>
        <p:spPr>
          <a:xfrm>
            <a:off x="2914706" y="3214139"/>
            <a:ext cx="1970148" cy="1117703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spcBef>
                <a:spcPts val="1000"/>
              </a:spcBef>
              <a:defRPr/>
            </a:pPr>
            <a:r>
              <a:rPr lang="en-US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Distributor accrues the project’s incentive of up to 50% of the project’s expected  DM costs, subject to constraints</a:t>
            </a:r>
            <a:endParaRPr kumimoji="0" lang="en-A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"/>
              <a:cs typeface="Times New Roman"/>
            </a:endParaRPr>
          </a:p>
        </p:txBody>
      </p:sp>
      <p:sp>
        <p:nvSpPr>
          <p:cNvPr id="30" name="Text Box 18"/>
          <p:cNvSpPr txBox="1"/>
          <p:nvPr/>
        </p:nvSpPr>
        <p:spPr>
          <a:xfrm>
            <a:off x="5189422" y="3214138"/>
            <a:ext cx="2075724" cy="11177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spcBef>
                <a:spcPts val="1000"/>
              </a:spcBef>
              <a:defRPr/>
            </a:pPr>
            <a:r>
              <a:rPr lang="en-US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Constraint 1: the project’s incentive cannot </a:t>
            </a:r>
            <a:r>
              <a:rPr lang="en-US" sz="1200" kern="0" dirty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exceed its </a:t>
            </a:r>
            <a:r>
              <a:rPr lang="en-US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expected net </a:t>
            </a:r>
            <a:r>
              <a:rPr lang="en-US" sz="1200" kern="0" dirty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benefit across the </a:t>
            </a:r>
            <a:r>
              <a:rPr lang="en-US" sz="1200" kern="0" dirty="0" smtClean="0">
                <a:solidFill>
                  <a:sysClr val="windowText" lastClr="000000"/>
                </a:solidFill>
                <a:latin typeface="Arial"/>
                <a:ea typeface="Arial"/>
                <a:cs typeface="Times New Roman"/>
              </a:rPr>
              <a:t>relevant market</a:t>
            </a: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 </a:t>
            </a:r>
            <a:endParaRPr kumimoji="0" lang="en-A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"/>
              <a:cs typeface="Times New Roman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478588" y="548680"/>
            <a:ext cx="8183880" cy="619512"/>
          </a:xfrm>
        </p:spPr>
        <p:txBody>
          <a:bodyPr>
            <a:noAutofit/>
          </a:bodyPr>
          <a:lstStyle/>
          <a:p>
            <a:r>
              <a:rPr lang="en-AU" sz="2800" dirty="0" smtClean="0"/>
              <a:t>Draft/final Scheme summary*</a:t>
            </a:r>
            <a:endParaRPr lang="en-AU" sz="2800" dirty="0"/>
          </a:p>
        </p:txBody>
      </p:sp>
      <p:sp>
        <p:nvSpPr>
          <p:cNvPr id="41" name="Text Box 326"/>
          <p:cNvSpPr txBox="1"/>
          <p:nvPr/>
        </p:nvSpPr>
        <p:spPr>
          <a:xfrm>
            <a:off x="3275855" y="4824028"/>
            <a:ext cx="2628843" cy="981236"/>
          </a:xfrm>
          <a:prstGeom prst="roundRect">
            <a:avLst/>
          </a:prstGeom>
          <a:solidFill>
            <a:srgbClr val="92D050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Constraint </a:t>
            </a:r>
            <a:r>
              <a:rPr lang="en-AU" sz="1200" kern="0" dirty="0">
                <a:solidFill>
                  <a:srgbClr val="000000"/>
                </a:solidFill>
                <a:latin typeface="Arial"/>
                <a:ea typeface="Arial"/>
                <a:cs typeface="Times New Roman"/>
              </a:rPr>
              <a:t>2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: the</a:t>
            </a:r>
            <a:r>
              <a:rPr kumimoji="0" lang="en-AU" sz="1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 t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otal</a:t>
            </a:r>
            <a:r>
              <a:rPr kumimoji="0" lang="en-AU" sz="1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 incentive accrued to a distributor  any year cannot 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exceed 1.0% </a:t>
            </a: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of </a:t>
            </a:r>
            <a:r>
              <a:rPr kumimoji="0" lang="en-A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its annual allowed revenue that year</a:t>
            </a:r>
            <a:endParaRPr kumimoji="0" lang="en-A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Times New Roman"/>
              </a:rPr>
              <a:t> </a:t>
            </a:r>
            <a:endParaRPr kumimoji="0" lang="en-A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"/>
              <a:cs typeface="Times New Roman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904699" y="5318246"/>
            <a:ext cx="322585" cy="3349"/>
          </a:xfrm>
          <a:prstGeom prst="straightConnector1">
            <a:avLst/>
          </a:prstGeom>
          <a:noFill/>
          <a:ln w="9525" cap="flat" cmpd="sng" algn="ctr">
            <a:solidFill>
              <a:srgbClr val="51626F">
                <a:shade val="48000"/>
                <a:satMod val="110000"/>
              </a:srgbClr>
            </a:solidFill>
            <a:prstDash val="soli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467544" y="6078664"/>
            <a:ext cx="720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Changes between the draft and final are sufficiently non-substantial to not be reflected in this summary</a:t>
            </a:r>
            <a:endParaRPr lang="en-AU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1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Feedback on the draft Scheme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3250" lvl="2" indent="0">
              <a:buNone/>
            </a:pPr>
            <a:endParaRPr lang="en-AU" dirty="0"/>
          </a:p>
          <a:p>
            <a:pPr marL="823913" lvl="3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806" y="1484784"/>
            <a:ext cx="5907087" cy="407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69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183880" cy="936104"/>
          </a:xfrm>
        </p:spPr>
        <p:txBody>
          <a:bodyPr>
            <a:noAutofit/>
          </a:bodyPr>
          <a:lstStyle/>
          <a:p>
            <a:pPr algn="ctr"/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600" dirty="0"/>
              <a:t/>
            </a:r>
            <a:br>
              <a:rPr lang="en-AU" sz="3600" dirty="0"/>
            </a:br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600" dirty="0"/>
              <a:t>Our proposal to incorporate </a:t>
            </a:r>
            <a:r>
              <a:rPr lang="en-AU" sz="3600" dirty="0" smtClean="0"/>
              <a:t>feedback</a:t>
            </a:r>
            <a:endParaRPr lang="en-AU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534841" y="2545883"/>
            <a:ext cx="683431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sz="2200" dirty="0" smtClean="0"/>
              <a:t>Proposed changes to the draft Scheme are minor improvements: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2200" dirty="0"/>
              <a:t>R</a:t>
            </a:r>
            <a:r>
              <a:rPr lang="en-AU" sz="2200" dirty="0" smtClean="0"/>
              <a:t>eflective of stakeholder’s broad support of the draft Scheme.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2200" dirty="0" smtClean="0"/>
              <a:t>Revisions or additions to increase clarity or flexibility, where warranted.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2200" dirty="0" smtClean="0"/>
              <a:t>Correcting some minor typos.</a:t>
            </a: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6021288"/>
            <a:ext cx="77048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 smtClean="0"/>
              <a:t>…and, this is the same for the Mechanism</a:t>
            </a:r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306093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398752"/>
              </p:ext>
            </p:extLst>
          </p:nvPr>
        </p:nvGraphicFramePr>
        <p:xfrm>
          <a:off x="539552" y="1101864"/>
          <a:ext cx="806489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376264"/>
                <a:gridCol w="3528392"/>
              </a:tblGrid>
              <a:tr h="360040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22985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baseline="0" dirty="0" smtClean="0"/>
                        <a:t>ISF &amp; SAPN questioned whether a distributor must identify an initial preferred option before it tests the market.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baseline="0" dirty="0" smtClean="0"/>
                        <a:t>Change so distributors provide information to market on the initial preferred option </a:t>
                      </a:r>
                      <a:r>
                        <a:rPr lang="en-AU" u="sng" baseline="0" dirty="0" smtClean="0"/>
                        <a:t>only if</a:t>
                      </a:r>
                      <a:r>
                        <a:rPr lang="en-AU" u="none" baseline="0" dirty="0" smtClean="0"/>
                        <a:t> </a:t>
                      </a:r>
                      <a:r>
                        <a:rPr lang="en-AU" baseline="0" dirty="0" smtClean="0"/>
                        <a:t>it has already been identified. 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 smtClean="0"/>
                        <a:t>Adopt</a:t>
                      </a:r>
                      <a:r>
                        <a:rPr lang="en-AU" b="1" baseline="0" dirty="0" smtClean="0"/>
                        <a:t> change</a:t>
                      </a:r>
                      <a:r>
                        <a:rPr lang="en-AU" b="1" dirty="0" smtClean="0"/>
                        <a:t>.</a:t>
                      </a:r>
                      <a:r>
                        <a:rPr lang="en-AU" b="1" baseline="0" dirty="0" smtClean="0"/>
                        <a:t> </a:t>
                      </a:r>
                      <a:r>
                        <a:rPr lang="en-AU" baseline="0" dirty="0" smtClean="0"/>
                        <a:t>Clause in draft only included to assist the market in developing DM proposals. If DM is the obvious choice, the requirement is redundant and could stall market testing.</a:t>
                      </a:r>
                      <a:endParaRPr lang="en-AU" dirty="0" smtClean="0"/>
                    </a:p>
                  </a:txBody>
                  <a:tcPr/>
                </a:tc>
              </a:tr>
              <a:tr h="1440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baseline="0" dirty="0" smtClean="0"/>
                        <a:t>ISF concerned we implied that the initial preferred option must be a network option.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AU" baseline="0" dirty="0" smtClean="0"/>
                        <a:t>Do not state distributors must compare DM to a ‘preferred </a:t>
                      </a:r>
                      <a:r>
                        <a:rPr lang="en-AU" u="sng" baseline="0" dirty="0" smtClean="0"/>
                        <a:t>network</a:t>
                      </a:r>
                      <a:r>
                        <a:rPr lang="en-AU" baseline="0" dirty="0" smtClean="0"/>
                        <a:t> option’.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 smtClean="0"/>
                        <a:t>Adopt </a:t>
                      </a:r>
                      <a:r>
                        <a:rPr lang="en-AU" b="1" baseline="0" dirty="0" smtClean="0"/>
                        <a:t>change. </a:t>
                      </a:r>
                      <a:r>
                        <a:rPr lang="en-AU" baseline="0" dirty="0" smtClean="0"/>
                        <a:t>The initial preferred option need not be a network option. Network options are the default.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baseline="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17811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648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pPr marL="347663" lvl="1" indent="0">
              <a:buNone/>
            </a:pPr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D65-3970-449B-8DB2-A40A45FDD5B2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964242"/>
              </p:ext>
            </p:extLst>
          </p:nvPr>
        </p:nvGraphicFramePr>
        <p:xfrm>
          <a:off x="539552" y="1001688"/>
          <a:ext cx="8064896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304256"/>
                <a:gridCol w="3312368"/>
              </a:tblGrid>
              <a:tr h="360040"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Possible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Our proposal</a:t>
                      </a:r>
                      <a:endParaRPr lang="en-AU" dirty="0"/>
                    </a:p>
                  </a:txBody>
                  <a:tcPr/>
                </a:tc>
              </a:tr>
              <a:tr h="3943118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dirty="0" smtClean="0"/>
                        <a:t>CEC</a:t>
                      </a:r>
                      <a:r>
                        <a:rPr lang="en-AU" baseline="0" dirty="0" smtClean="0"/>
                        <a:t> &amp;</a:t>
                      </a:r>
                      <a:r>
                        <a:rPr lang="en-AU" dirty="0" smtClean="0"/>
                        <a:t> EQ question</a:t>
                      </a:r>
                      <a:r>
                        <a:rPr lang="en-AU" baseline="0" dirty="0" smtClean="0"/>
                        <a:t> requirement to meet ‘identified need’, which connects DM to an alternative network option. </a:t>
                      </a:r>
                      <a:endParaRPr lang="en-AU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dirty="0" smtClean="0"/>
                        <a:t>EEC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concerned</a:t>
                      </a:r>
                      <a:r>
                        <a:rPr lang="en-AU" baseline="0" dirty="0" smtClean="0"/>
                        <a:t> with need to assess non-network options against competing network options.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aseline="0" dirty="0" smtClean="0"/>
                        <a:t>Allow </a:t>
                      </a:r>
                      <a:r>
                        <a:rPr lang="en-AU" dirty="0" smtClean="0"/>
                        <a:t>DM solutions tied to network risk rather than immediate</a:t>
                      </a:r>
                      <a:r>
                        <a:rPr lang="en-AU" baseline="0" dirty="0" smtClean="0"/>
                        <a:t> investment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dirty="0" smtClean="0"/>
                        <a:t>Promote </a:t>
                      </a:r>
                      <a:r>
                        <a:rPr lang="en-AU" baseline="0" dirty="0" smtClean="0"/>
                        <a:t>distributors considering DM before network options.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 smtClean="0"/>
                        <a:t>Maintain reference to</a:t>
                      </a:r>
                      <a:r>
                        <a:rPr lang="en-US" b="1" baseline="0" dirty="0" smtClean="0"/>
                        <a:t> identified need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dirty="0" smtClean="0"/>
                        <a:t>The </a:t>
                      </a:r>
                      <a:r>
                        <a:rPr lang="en-US" baseline="0" dirty="0" smtClean="0"/>
                        <a:t>Scheme Objective </a:t>
                      </a:r>
                      <a:r>
                        <a:rPr lang="en-US" dirty="0" smtClean="0"/>
                        <a:t>entails incentivising 'non-network options', tied to addressing identified needs.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 smtClean="0"/>
                        <a:t>Remove unnecessary restrictions</a:t>
                      </a:r>
                      <a:r>
                        <a:rPr lang="en-US" b="0" dirty="0" smtClean="0"/>
                        <a:t>.</a:t>
                      </a:r>
                      <a:r>
                        <a:rPr lang="en-US" b="1" dirty="0" smtClean="0"/>
                        <a:t> </a:t>
                      </a:r>
                      <a:r>
                        <a:rPr lang="en-US" dirty="0" smtClean="0"/>
                        <a:t>Changes</a:t>
                      </a:r>
                      <a:r>
                        <a:rPr lang="en-US" baseline="0" dirty="0" smtClean="0"/>
                        <a:t> in previous slide fix some concerns.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baseline="0" dirty="0" smtClean="0"/>
                        <a:t>Provide additional guidance </a:t>
                      </a:r>
                      <a:r>
                        <a:rPr lang="en-US" baseline="0" dirty="0" smtClean="0"/>
                        <a:t>in the explanatory statement on how net benefit tests might be run.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17811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62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2614</Words>
  <Application>Microsoft Office PowerPoint</Application>
  <PresentationFormat>On-screen Show (4:3)</PresentationFormat>
  <Paragraphs>491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Aspect</vt:lpstr>
      <vt:lpstr>  Feedback forum</vt:lpstr>
      <vt:lpstr>Purpose of this feedback forum</vt:lpstr>
      <vt:lpstr>   The Scheme</vt:lpstr>
      <vt:lpstr>Key stakeholder input</vt:lpstr>
      <vt:lpstr>Draft/final Scheme summary*</vt:lpstr>
      <vt:lpstr>Feedback on the draft Scheme</vt:lpstr>
      <vt:lpstr>   Our proposal to incorporate feedback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1% AAR annual incentive caps</vt:lpstr>
      <vt:lpstr>PowerPoint Presentation</vt:lpstr>
      <vt:lpstr>PowerPoint Presentation</vt:lpstr>
      <vt:lpstr>   What are your views on our proposed changes between the draft and final Schemes?</vt:lpstr>
      <vt:lpstr>   The Mechanism</vt:lpstr>
      <vt:lpstr>Key stakeholder input</vt:lpstr>
      <vt:lpstr>Draft/final Mechanism summary</vt:lpstr>
      <vt:lpstr>Feedback on the draft Mechanism</vt:lpstr>
      <vt:lpstr>PowerPoint Presentation</vt:lpstr>
      <vt:lpstr>Allowance under the Mechanism ($’000)</vt:lpstr>
      <vt:lpstr>PowerPoint Presentation</vt:lpstr>
      <vt:lpstr>PowerPoint Presentation</vt:lpstr>
      <vt:lpstr>PowerPoint Presentation</vt:lpstr>
      <vt:lpstr>PowerPoint Presentation</vt:lpstr>
      <vt:lpstr>   What are your views on our proposed changes between the draft and final Mechanisms?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2017-11-14T04:19:28Z</dcterms:created>
  <dcterms:modified xsi:type="dcterms:W3CDTF">2017-11-14T04:21:53Z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