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7" r:id="rId1"/>
  </p:sldMasterIdLst>
  <p:notesMasterIdLst>
    <p:notesMasterId r:id="rId10"/>
  </p:notesMasterIdLst>
  <p:sldIdLst>
    <p:sldId id="256" r:id="rId2"/>
    <p:sldId id="291" r:id="rId3"/>
    <p:sldId id="292" r:id="rId4"/>
    <p:sldId id="293" r:id="rId5"/>
    <p:sldId id="294" r:id="rId6"/>
    <p:sldId id="295" r:id="rId7"/>
    <p:sldId id="297" r:id="rId8"/>
    <p:sldId id="29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6138"/>
    <a:srgbClr val="695B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99" autoAdjust="0"/>
  </p:normalViewPr>
  <p:slideViewPr>
    <p:cSldViewPr>
      <p:cViewPr>
        <p:scale>
          <a:sx n="100" d="100"/>
          <a:sy n="100" d="100"/>
        </p:scale>
        <p:origin x="-1410" y="360"/>
      </p:cViewPr>
      <p:guideLst>
        <p:guide orient="horz" pos="2160"/>
        <p:guide pos="2880"/>
      </p:guideLst>
    </p:cSldViewPr>
  </p:slideViewPr>
  <p:notesTextViewPr>
    <p:cViewPr>
      <p:scale>
        <a:sx n="100" d="100"/>
        <a:sy n="100" d="100"/>
      </p:scale>
      <p:origin x="0" y="0"/>
    </p:cViewPr>
  </p:notesTextViewPr>
  <p:notesViewPr>
    <p:cSldViewPr>
      <p:cViewPr varScale="1">
        <p:scale>
          <a:sx n="89" d="100"/>
          <a:sy n="89" d="100"/>
        </p:scale>
        <p:origin x="-379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C77ACFB-36F0-4139-BCD5-5F2EAB91D8AD}" type="datetimeFigureOut">
              <a:rPr lang="en-AU"/>
              <a:pPr>
                <a:defRPr/>
              </a:pPr>
              <a:t>3/07/2014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5110783-3D64-4152-8989-AB9397DA02B5}" type="slidenum">
              <a:rPr lang="en-AU"/>
              <a:pPr>
                <a:defRPr/>
              </a:pPr>
              <a:t>‹#›</a:t>
            </a:fld>
            <a:endParaRPr lang="en-AU"/>
          </a:p>
        </p:txBody>
      </p:sp>
    </p:spTree>
    <p:extLst>
      <p:ext uri="{BB962C8B-B14F-4D97-AF65-F5344CB8AC3E}">
        <p14:creationId xmlns:p14="http://schemas.microsoft.com/office/powerpoint/2010/main" val="2061412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1</a:t>
            </a:fld>
            <a:endParaRPr lang="en-AU"/>
          </a:p>
        </p:txBody>
      </p:sp>
    </p:spTree>
    <p:extLst>
      <p:ext uri="{BB962C8B-B14F-4D97-AF65-F5344CB8AC3E}">
        <p14:creationId xmlns:p14="http://schemas.microsoft.com/office/powerpoint/2010/main" val="36656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2</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3</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smtClean="0"/>
              <a:t>AEMC’s amended Rules</a:t>
            </a:r>
          </a:p>
          <a:p>
            <a:endParaRPr lang="en-AU" b="1" dirty="0" smtClean="0"/>
          </a:p>
          <a:p>
            <a:pPr lvl="0"/>
            <a:r>
              <a:rPr lang="en-AU" sz="1200" kern="1200" dirty="0" smtClean="0">
                <a:solidFill>
                  <a:schemeClr val="tx1"/>
                </a:solidFill>
                <a:effectLst/>
                <a:latin typeface="+mn-lt"/>
                <a:ea typeface="+mn-ea"/>
                <a:cs typeface="+mn-cs"/>
              </a:rPr>
              <a:t>Our analysis of the transmission businesses revenue proposals will necessarily consider each of the building blocks components and any inter-relationships between these components as we must decide the businesses revenues as a whole.  In particular, in 2012 and 2013, the National Electricity Law (NEL) and Rules were changed to provide greater emphasis on the NEO and greater discretion to us. The amended Rules allow and encourage us to approach decision making more holistically to meet overall objectives consistent with the NEO, NGO and RPPs. These changes also sought to give consumers a clearer and more prominent role in the decision making process.</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AEMC, Rule Determination National Electricity Amendment (Economic Regulation of Network Service Providers) Rule 2012, National Gas Amendment (Price and Revenue Regulation of Gas Services) Rule 2012 pp. xi, 10, 19, 32 and 35</a:t>
            </a:r>
          </a:p>
          <a:p>
            <a:r>
              <a:rPr lang="en-AU" sz="1200" kern="1200" dirty="0" smtClean="0">
                <a:solidFill>
                  <a:schemeClr val="tx1"/>
                </a:solidFill>
                <a:effectLst/>
                <a:latin typeface="+mn-lt"/>
                <a:ea typeface="+mn-ea"/>
                <a:cs typeface="+mn-cs"/>
              </a:rPr>
              <a:t>AEMC, Rule Determination National Electricity Amendment (Economic Regulation of Network Service Providers) Rule 2012, National Gas Amendment (Price and Revenue Regulation of Gas Services) Rule 2012 </a:t>
            </a:r>
            <a:r>
              <a:rPr lang="en-AU" sz="1200" kern="1200" dirty="0" err="1" smtClean="0">
                <a:solidFill>
                  <a:schemeClr val="tx1"/>
                </a:solidFill>
                <a:effectLst/>
                <a:latin typeface="+mn-lt"/>
                <a:ea typeface="+mn-ea"/>
                <a:cs typeface="+mn-cs"/>
              </a:rPr>
              <a:t>esp</a:t>
            </a:r>
            <a:r>
              <a:rPr lang="en-AU" sz="1200" kern="1200" dirty="0" smtClean="0">
                <a:solidFill>
                  <a:schemeClr val="tx1"/>
                </a:solidFill>
                <a:effectLst/>
                <a:latin typeface="+mn-lt"/>
                <a:ea typeface="+mn-ea"/>
                <a:cs typeface="+mn-cs"/>
              </a:rPr>
              <a:t> pp. 166-170</a:t>
            </a:r>
          </a:p>
          <a:p>
            <a:endParaRPr lang="en-AU"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regulatory framework has since been amended and provides us with more discretion in our assessment of revenue proposals.  As part of these changes to the regulatory framework we have developed a suite of assessment tools (e.g. benchmarking techniques) to enable greater use of top down assessments of proposals.  We intend to use these assessment tools to conduct a first pass assessment of the expenditure proposals in terms of their relative efficiency with other businesses. </a:t>
            </a:r>
          </a:p>
          <a:p>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Another important change in the regulatory framework requires the transmission businesses to engage with consumers and to take into account any consumer preferences in developing the revenue proposals (e.g. proposed expenditure and the accompanying service levels).  </a:t>
            </a:r>
          </a:p>
          <a:p>
            <a:endParaRPr lang="en-AU" b="1" dirty="0" smtClean="0"/>
          </a:p>
          <a:p>
            <a:endParaRPr lang="en-AU" b="1" dirty="0" smtClean="0"/>
          </a:p>
          <a:p>
            <a:endParaRPr lang="en-AU" b="1" dirty="0" smtClean="0"/>
          </a:p>
          <a:p>
            <a:r>
              <a:rPr lang="en-AU" b="1" dirty="0" smtClean="0"/>
              <a:t>Transitional</a:t>
            </a:r>
            <a:r>
              <a:rPr lang="en-AU" b="1" baseline="0" dirty="0" smtClean="0"/>
              <a:t> decision</a:t>
            </a:r>
          </a:p>
          <a:p>
            <a:endParaRPr lang="en-AU" b="1" baseline="0" dirty="0" smtClean="0"/>
          </a:p>
          <a:p>
            <a:r>
              <a:rPr lang="en-AU" b="0" baseline="0" dirty="0" smtClean="0"/>
              <a:t>Provided Transend with a placeholder revenue of $205m and applied some aspects of the new STPIS (NCC)</a:t>
            </a:r>
            <a:endParaRPr lang="en-AU" b="0" dirty="0" smtClean="0"/>
          </a:p>
          <a:p>
            <a:endParaRPr lang="en-AU" b="1" dirty="0" smtClean="0"/>
          </a:p>
          <a:p>
            <a:r>
              <a:rPr lang="en-AU" b="1" dirty="0" smtClean="0"/>
              <a:t>Framework and Approach</a:t>
            </a:r>
          </a:p>
          <a:p>
            <a:endParaRPr lang="en-AU" dirty="0" smtClean="0"/>
          </a:p>
          <a:p>
            <a:pPr eaLnBrk="1" hangingPunct="1"/>
            <a:r>
              <a:rPr lang="en-AU" altLang="en-US" sz="1800" dirty="0" smtClean="0"/>
              <a:t>We will implement new arrangements (CESS) to strengthen</a:t>
            </a:r>
            <a:r>
              <a:rPr lang="en-AU" altLang="en-US" sz="1800" baseline="0" dirty="0" smtClean="0"/>
              <a:t> incentives for efficient </a:t>
            </a:r>
            <a:r>
              <a:rPr lang="en-AU" altLang="en-US" sz="1800" baseline="0" dirty="0" err="1" smtClean="0"/>
              <a:t>capex</a:t>
            </a:r>
            <a:r>
              <a:rPr lang="en-AU" altLang="en-US" sz="1800" baseline="0" dirty="0" smtClean="0"/>
              <a:t> and to improve the balance of incentives between </a:t>
            </a:r>
            <a:r>
              <a:rPr lang="en-AU" altLang="en-US" sz="1800" baseline="0" dirty="0" err="1" smtClean="0"/>
              <a:t>capex</a:t>
            </a:r>
            <a:r>
              <a:rPr lang="en-AU" altLang="en-US" sz="1800" baseline="0" dirty="0" smtClean="0"/>
              <a:t> and </a:t>
            </a:r>
            <a:r>
              <a:rPr lang="en-AU" altLang="en-US" sz="1800" baseline="0" dirty="0" err="1" smtClean="0"/>
              <a:t>opex</a:t>
            </a:r>
            <a:r>
              <a:rPr lang="en-AU" altLang="en-US" sz="1800" baseline="0" dirty="0" smtClean="0"/>
              <a:t> (recognising that </a:t>
            </a:r>
            <a:r>
              <a:rPr lang="en-AU" altLang="en-US" sz="1800" baseline="0" dirty="0" err="1" smtClean="0"/>
              <a:t>capex</a:t>
            </a:r>
            <a:r>
              <a:rPr lang="en-AU" altLang="en-US" sz="1800" baseline="0" dirty="0" smtClean="0"/>
              <a:t> and </a:t>
            </a:r>
            <a:r>
              <a:rPr lang="en-AU" altLang="en-US" sz="1800" baseline="0" dirty="0" err="1" smtClean="0"/>
              <a:t>opex</a:t>
            </a:r>
            <a:r>
              <a:rPr lang="en-AU" altLang="en-US" sz="1800" baseline="0" dirty="0" smtClean="0"/>
              <a:t> are substitutable)</a:t>
            </a:r>
            <a:endParaRPr lang="en-AU" altLang="en-US" sz="1800" dirty="0" smtClean="0"/>
          </a:p>
          <a:p>
            <a:pPr eaLnBrk="1" hangingPunct="1"/>
            <a:endParaRPr lang="en-AU" altLang="en-US" sz="1800" dirty="0" smtClean="0"/>
          </a:p>
          <a:p>
            <a:pPr eaLnBrk="1" hangingPunct="1"/>
            <a:r>
              <a:rPr lang="en-AU" altLang="en-US" sz="1800" dirty="0" smtClean="0"/>
              <a:t>We will apply the amended service incentive scheme, which introduces incentives to:</a:t>
            </a:r>
          </a:p>
          <a:p>
            <a:pPr marL="742950" lvl="1" indent="-285750" eaLnBrk="1" hangingPunct="1">
              <a:buFont typeface="Arial" panose="020B0604020202020204" pitchFamily="34" charset="0"/>
              <a:buChar char="•"/>
            </a:pPr>
            <a:r>
              <a:rPr lang="en-AU" altLang="en-US" sz="1800" dirty="0" smtClean="0"/>
              <a:t>improve network capability when most valued by customers and</a:t>
            </a:r>
          </a:p>
          <a:p>
            <a:pPr marL="742950" lvl="1" indent="-285750" eaLnBrk="1" hangingPunct="1">
              <a:buFont typeface="Arial" panose="020B0604020202020204" pitchFamily="34" charset="0"/>
              <a:buChar char="•"/>
            </a:pPr>
            <a:r>
              <a:rPr lang="en-AU" altLang="en-US" sz="1800" dirty="0" smtClean="0"/>
              <a:t>improve wholesale market outcomes at least cost. </a:t>
            </a:r>
          </a:p>
          <a:p>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4</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5</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6</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7</a:t>
            </a:fld>
            <a:endParaRPr lang="en-AU"/>
          </a:p>
        </p:txBody>
      </p:sp>
    </p:spTree>
    <p:extLst>
      <p:ext uri="{BB962C8B-B14F-4D97-AF65-F5344CB8AC3E}">
        <p14:creationId xmlns:p14="http://schemas.microsoft.com/office/powerpoint/2010/main" val="229187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AER customer engagement guideline</a:t>
            </a:r>
          </a:p>
          <a:p>
            <a:endParaRPr lang="en-AU" dirty="0" smtClean="0"/>
          </a:p>
          <a:p>
            <a:pPr lvl="0"/>
            <a:r>
              <a:rPr lang="en-AU" dirty="0" smtClean="0"/>
              <a:t>This</a:t>
            </a:r>
            <a:r>
              <a:rPr lang="en-AU" baseline="0" dirty="0" smtClean="0"/>
              <a:t> guideline is not prescriptive but </a:t>
            </a:r>
            <a:r>
              <a:rPr lang="en-AU" sz="1200" kern="1200" dirty="0" smtClean="0">
                <a:solidFill>
                  <a:schemeClr val="tx1"/>
                </a:solidFill>
                <a:effectLst/>
                <a:latin typeface="+mn-lt"/>
                <a:ea typeface="+mn-ea"/>
                <a:cs typeface="+mn-cs"/>
              </a:rPr>
              <a:t>sets out our expectations when considering service provider consumer engagement activities:</a:t>
            </a:r>
          </a:p>
          <a:p>
            <a:pPr lvl="0"/>
            <a:endParaRPr lang="en-AU" sz="1200" kern="1200" dirty="0" smtClean="0">
              <a:solidFill>
                <a:schemeClr val="tx1"/>
              </a:solidFill>
              <a:effectLst/>
              <a:latin typeface="+mn-lt"/>
              <a:ea typeface="+mn-ea"/>
              <a:cs typeface="+mn-cs"/>
            </a:endParaRPr>
          </a:p>
          <a:p>
            <a:pPr lvl="0"/>
            <a:r>
              <a:rPr lang="en-AU" sz="1200" b="1" kern="1200" dirty="0" smtClean="0">
                <a:solidFill>
                  <a:schemeClr val="tx1"/>
                </a:solidFill>
                <a:effectLst/>
                <a:latin typeface="+mn-lt"/>
                <a:ea typeface="+mn-ea"/>
                <a:cs typeface="+mn-cs"/>
              </a:rPr>
              <a:t>Priorities</a:t>
            </a:r>
            <a:r>
              <a:rPr lang="en-AU" sz="1200" kern="1200" dirty="0" smtClean="0">
                <a:solidFill>
                  <a:schemeClr val="tx1"/>
                </a:solidFill>
                <a:effectLst/>
                <a:latin typeface="+mn-lt"/>
                <a:ea typeface="+mn-ea"/>
                <a:cs typeface="+mn-cs"/>
              </a:rPr>
              <a:t>—we expect service providers to identify consumer cohorts, and the current views of those cohorts and their service provider; outline their engagement objectives; and discuss the processes to best achieve those objectives.</a:t>
            </a:r>
          </a:p>
          <a:p>
            <a:pPr lvl="0"/>
            <a:r>
              <a:rPr lang="en-AU" sz="1200" b="1" kern="1200" dirty="0" smtClean="0">
                <a:solidFill>
                  <a:schemeClr val="tx1"/>
                </a:solidFill>
                <a:effectLst/>
                <a:latin typeface="+mn-lt"/>
                <a:ea typeface="+mn-ea"/>
                <a:cs typeface="+mn-cs"/>
              </a:rPr>
              <a:t>Delivery</a:t>
            </a:r>
            <a:r>
              <a:rPr lang="en-AU" sz="1200" kern="1200" dirty="0" smtClean="0">
                <a:solidFill>
                  <a:schemeClr val="tx1"/>
                </a:solidFill>
                <a:effectLst/>
                <a:latin typeface="+mn-lt"/>
                <a:ea typeface="+mn-ea"/>
                <a:cs typeface="+mn-cs"/>
              </a:rPr>
              <a:t>—we expect service providers to address the identified priorities via robust and thorough consumer engagement. </a:t>
            </a:r>
          </a:p>
          <a:p>
            <a:pPr lvl="0"/>
            <a:r>
              <a:rPr lang="en-AU" sz="1200" b="1" kern="1200" dirty="0" smtClean="0">
                <a:solidFill>
                  <a:schemeClr val="tx1"/>
                </a:solidFill>
                <a:effectLst/>
                <a:latin typeface="+mn-lt"/>
                <a:ea typeface="+mn-ea"/>
                <a:cs typeface="+mn-cs"/>
              </a:rPr>
              <a:t>Results</a:t>
            </a:r>
            <a:r>
              <a:rPr lang="en-AU" sz="1200" kern="1200" dirty="0" smtClean="0">
                <a:solidFill>
                  <a:schemeClr val="tx1"/>
                </a:solidFill>
                <a:effectLst/>
                <a:latin typeface="+mn-lt"/>
                <a:ea typeface="+mn-ea"/>
                <a:cs typeface="+mn-cs"/>
              </a:rPr>
              <a:t>—we expect service providers to articulate the outcomes of their consumer engagement processes and how they measure the success of those processes reporting back to us, their business and consumers</a:t>
            </a:r>
          </a:p>
          <a:p>
            <a:pPr lvl="0"/>
            <a:r>
              <a:rPr lang="en-AU" sz="1200" b="1" kern="1200" dirty="0" smtClean="0">
                <a:solidFill>
                  <a:schemeClr val="tx1"/>
                </a:solidFill>
                <a:effectLst/>
                <a:latin typeface="+mn-lt"/>
                <a:ea typeface="+mn-ea"/>
                <a:cs typeface="+mn-cs"/>
              </a:rPr>
              <a:t>Evaluation and review</a:t>
            </a:r>
            <a:r>
              <a:rPr lang="en-AU" sz="1200" kern="1200" dirty="0" smtClean="0">
                <a:solidFill>
                  <a:schemeClr val="tx1"/>
                </a:solidFill>
                <a:effectLst/>
                <a:latin typeface="+mn-lt"/>
                <a:ea typeface="+mn-ea"/>
                <a:cs typeface="+mn-cs"/>
              </a:rPr>
              <a:t>—we expect service providers to periodically evaluate and review the effectiveness of their consumer engagement processes. </a:t>
            </a:r>
          </a:p>
          <a:p>
            <a:pPr lvl="0"/>
            <a:endParaRPr lang="en-AU" sz="1200" kern="1200" dirty="0" smtClean="0">
              <a:solidFill>
                <a:schemeClr val="tx1"/>
              </a:solidFill>
              <a:effectLst/>
              <a:latin typeface="+mn-lt"/>
              <a:ea typeface="+mn-ea"/>
              <a:cs typeface="+mn-cs"/>
            </a:endParaRPr>
          </a:p>
          <a:p>
            <a:pPr lvl="0"/>
            <a:r>
              <a:rPr lang="en-AU" sz="1200" b="1" kern="1200" dirty="0" smtClean="0">
                <a:solidFill>
                  <a:schemeClr val="tx1"/>
                </a:solidFill>
                <a:effectLst/>
                <a:latin typeface="+mn-lt"/>
                <a:ea typeface="+mn-ea"/>
                <a:cs typeface="+mn-cs"/>
              </a:rPr>
              <a:t>Proposed pricing methodology</a:t>
            </a:r>
          </a:p>
          <a:p>
            <a:pPr lvl="0"/>
            <a:endParaRPr lang="en-AU" sz="1200" kern="1200" dirty="0" smtClean="0">
              <a:solidFill>
                <a:schemeClr val="tx1"/>
              </a:solidFill>
              <a:effectLst/>
              <a:latin typeface="+mn-lt"/>
              <a:ea typeface="+mn-ea"/>
              <a:cs typeface="+mn-cs"/>
            </a:endParaRPr>
          </a:p>
          <a:p>
            <a:pPr lvl="0"/>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pPr>
              <a:defRPr/>
            </a:pPr>
            <a:fld id="{05110783-3D64-4152-8989-AB9397DA02B5}" type="slidenum">
              <a:rPr lang="en-AU" smtClean="0"/>
              <a:pPr>
                <a:defRPr/>
              </a:pPr>
              <a:t>8</a:t>
            </a:fld>
            <a:endParaRPr lang="en-AU"/>
          </a:p>
        </p:txBody>
      </p:sp>
    </p:spTree>
    <p:extLst>
      <p:ext uri="{BB962C8B-B14F-4D97-AF65-F5344CB8AC3E}">
        <p14:creationId xmlns:p14="http://schemas.microsoft.com/office/powerpoint/2010/main" val="2291871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5819A12E-471E-4E39-A3FF-482F200B86C1}" type="datetime1">
              <a:rPr lang="en-AU"/>
              <a:pPr>
                <a:defRPr/>
              </a:pPr>
              <a:t>3/07/2014</a:t>
            </a:fld>
            <a:endParaRPr lang="en-AU"/>
          </a:p>
        </p:txBody>
      </p:sp>
      <p:sp>
        <p:nvSpPr>
          <p:cNvPr id="8" name="Footer Placeholder 7"/>
          <p:cNvSpPr>
            <a:spLocks noGrp="1"/>
          </p:cNvSpPr>
          <p:nvPr>
            <p:ph type="ftr" sz="quarter" idx="11"/>
          </p:nvPr>
        </p:nvSpPr>
        <p:spPr/>
        <p:txBody>
          <a:bodyPr/>
          <a:lstStyle>
            <a:lvl1pPr>
              <a:defRPr/>
            </a:lvl1pPr>
            <a:extLst/>
          </a:lstStyle>
          <a:p>
            <a:pPr>
              <a:defRPr/>
            </a:pPr>
            <a:endParaRPr lang="en-AU"/>
          </a:p>
        </p:txBody>
      </p:sp>
      <p:sp>
        <p:nvSpPr>
          <p:cNvPr id="9" name="Slide Number Placeholder 10"/>
          <p:cNvSpPr>
            <a:spLocks noGrp="1"/>
          </p:cNvSpPr>
          <p:nvPr>
            <p:ph type="sldNum" sz="quarter" idx="12"/>
          </p:nvPr>
        </p:nvSpPr>
        <p:spPr/>
        <p:txBody>
          <a:bodyPr/>
          <a:lstStyle>
            <a:lvl1pPr>
              <a:defRPr/>
            </a:lvl1pPr>
            <a:extLst/>
          </a:lstStyle>
          <a:p>
            <a:pPr>
              <a:defRPr/>
            </a:pPr>
            <a:fld id="{51A90197-E2FC-425D-86C5-3598EBB17616}" type="slidenum">
              <a:rPr lang="en-AU"/>
              <a:pPr>
                <a:defRPr/>
              </a:pPr>
              <a:t>‹#›</a:t>
            </a:fld>
            <a:endParaRPr lang="en-AU"/>
          </a:p>
        </p:txBody>
      </p:sp>
    </p:spTree>
    <p:extLst>
      <p:ext uri="{BB962C8B-B14F-4D97-AF65-F5344CB8AC3E}">
        <p14:creationId xmlns:p14="http://schemas.microsoft.com/office/powerpoint/2010/main" val="201114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2782039A-52C9-4AC4-9B22-1A382CD3F195}" type="datetime1">
              <a:rPr lang="en-AU"/>
              <a:pPr>
                <a:defRPr/>
              </a:pPr>
              <a:t>3/07/2014</a:t>
            </a:fld>
            <a:endParaRPr lang="en-AU"/>
          </a:p>
        </p:txBody>
      </p:sp>
      <p:sp>
        <p:nvSpPr>
          <p:cNvPr id="5" name="Footer Placeholder 17"/>
          <p:cNvSpPr>
            <a:spLocks noGrp="1"/>
          </p:cNvSpPr>
          <p:nvPr>
            <p:ph type="ftr" sz="quarter" idx="11"/>
          </p:nvPr>
        </p:nvSpPr>
        <p:spPr/>
        <p:txBody>
          <a:bodyPr/>
          <a:lstStyle>
            <a:lvl1pPr>
              <a:defRPr/>
            </a:lvl1pPr>
          </a:lstStyle>
          <a:p>
            <a:pPr>
              <a:defRPr/>
            </a:pPr>
            <a:endParaRPr lang="en-AU"/>
          </a:p>
        </p:txBody>
      </p:sp>
      <p:sp>
        <p:nvSpPr>
          <p:cNvPr id="6" name="Slide Number Placeholder 4"/>
          <p:cNvSpPr>
            <a:spLocks noGrp="1"/>
          </p:cNvSpPr>
          <p:nvPr>
            <p:ph type="sldNum" sz="quarter" idx="12"/>
          </p:nvPr>
        </p:nvSpPr>
        <p:spPr/>
        <p:txBody>
          <a:bodyPr/>
          <a:lstStyle>
            <a:lvl1pPr>
              <a:defRPr/>
            </a:lvl1pPr>
          </a:lstStyle>
          <a:p>
            <a:pPr>
              <a:defRPr/>
            </a:pPr>
            <a:fld id="{3E6580E8-17BE-46B5-9D59-8A443AF555C5}" type="slidenum">
              <a:rPr lang="en-AU"/>
              <a:pPr>
                <a:defRPr/>
              </a:pPr>
              <a:t>‹#›</a:t>
            </a:fld>
            <a:endParaRPr lang="en-AU"/>
          </a:p>
        </p:txBody>
      </p:sp>
    </p:spTree>
    <p:extLst>
      <p:ext uri="{BB962C8B-B14F-4D97-AF65-F5344CB8AC3E}">
        <p14:creationId xmlns:p14="http://schemas.microsoft.com/office/powerpoint/2010/main" val="31699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A1315655-05D9-4368-B113-65B94D41B6E7}" type="datetime1">
              <a:rPr lang="en-AU"/>
              <a:pPr>
                <a:defRPr/>
              </a:pPr>
              <a:t>3/07/2014</a:t>
            </a:fld>
            <a:endParaRPr lang="en-AU"/>
          </a:p>
        </p:txBody>
      </p:sp>
      <p:sp>
        <p:nvSpPr>
          <p:cNvPr id="5" name="Footer Placeholder 17"/>
          <p:cNvSpPr>
            <a:spLocks noGrp="1"/>
          </p:cNvSpPr>
          <p:nvPr>
            <p:ph type="ftr" sz="quarter" idx="11"/>
          </p:nvPr>
        </p:nvSpPr>
        <p:spPr/>
        <p:txBody>
          <a:bodyPr/>
          <a:lstStyle>
            <a:lvl1pPr>
              <a:defRPr/>
            </a:lvl1pPr>
          </a:lstStyle>
          <a:p>
            <a:pPr>
              <a:defRPr/>
            </a:pPr>
            <a:endParaRPr lang="en-AU"/>
          </a:p>
        </p:txBody>
      </p:sp>
      <p:sp>
        <p:nvSpPr>
          <p:cNvPr id="6" name="Slide Number Placeholder 4"/>
          <p:cNvSpPr>
            <a:spLocks noGrp="1"/>
          </p:cNvSpPr>
          <p:nvPr>
            <p:ph type="sldNum" sz="quarter" idx="12"/>
          </p:nvPr>
        </p:nvSpPr>
        <p:spPr/>
        <p:txBody>
          <a:bodyPr/>
          <a:lstStyle>
            <a:lvl1pPr>
              <a:defRPr/>
            </a:lvl1pPr>
          </a:lstStyle>
          <a:p>
            <a:pPr>
              <a:defRPr/>
            </a:pPr>
            <a:fld id="{3352E09B-B688-44F2-8FA2-409D75623315}" type="slidenum">
              <a:rPr lang="en-AU"/>
              <a:pPr>
                <a:defRPr/>
              </a:pPr>
              <a:t>‹#›</a:t>
            </a:fld>
            <a:endParaRPr lang="en-AU"/>
          </a:p>
        </p:txBody>
      </p:sp>
    </p:spTree>
    <p:extLst>
      <p:ext uri="{BB962C8B-B14F-4D97-AF65-F5344CB8AC3E}">
        <p14:creationId xmlns:p14="http://schemas.microsoft.com/office/powerpoint/2010/main" val="382559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1CC86F3B-CCD6-4B61-917E-7410596AE95D}" type="datetime1">
              <a:rPr lang="en-AU"/>
              <a:pPr>
                <a:defRPr/>
              </a:pPr>
              <a:t>3/07/2014</a:t>
            </a:fld>
            <a:endParaRPr lang="en-AU"/>
          </a:p>
        </p:txBody>
      </p:sp>
      <p:sp>
        <p:nvSpPr>
          <p:cNvPr id="5" name="Footer Placeholder 17"/>
          <p:cNvSpPr>
            <a:spLocks noGrp="1"/>
          </p:cNvSpPr>
          <p:nvPr>
            <p:ph type="ftr" sz="quarter" idx="11"/>
          </p:nvPr>
        </p:nvSpPr>
        <p:spPr/>
        <p:txBody>
          <a:bodyPr/>
          <a:lstStyle>
            <a:lvl1pPr>
              <a:defRPr/>
            </a:lvl1pPr>
          </a:lstStyle>
          <a:p>
            <a:pPr>
              <a:defRPr/>
            </a:pPr>
            <a:endParaRPr lang="en-AU"/>
          </a:p>
        </p:txBody>
      </p:sp>
      <p:sp>
        <p:nvSpPr>
          <p:cNvPr id="6" name="Slide Number Placeholder 4"/>
          <p:cNvSpPr>
            <a:spLocks noGrp="1"/>
          </p:cNvSpPr>
          <p:nvPr>
            <p:ph type="sldNum" sz="quarter" idx="12"/>
          </p:nvPr>
        </p:nvSpPr>
        <p:spPr/>
        <p:txBody>
          <a:bodyPr/>
          <a:lstStyle>
            <a:lvl1pPr>
              <a:defRPr/>
            </a:lvl1pPr>
          </a:lstStyle>
          <a:p>
            <a:pPr>
              <a:defRPr/>
            </a:pPr>
            <a:fld id="{F93FA1E6-830E-4BB4-B922-AF0B0F52B7B7}" type="slidenum">
              <a:rPr lang="en-AU"/>
              <a:pPr>
                <a:defRPr/>
              </a:pPr>
              <a:t>‹#›</a:t>
            </a:fld>
            <a:endParaRPr lang="en-AU"/>
          </a:p>
        </p:txBody>
      </p:sp>
    </p:spTree>
    <p:extLst>
      <p:ext uri="{BB962C8B-B14F-4D97-AF65-F5344CB8AC3E}">
        <p14:creationId xmlns:p14="http://schemas.microsoft.com/office/powerpoint/2010/main" val="195712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D8BA788-F2DD-4D1E-A53E-02BAFE3EC76D}" type="datetime1">
              <a:rPr lang="en-AU"/>
              <a:pPr>
                <a:defRPr/>
              </a:pPr>
              <a:t>3/07/2014</a:t>
            </a:fld>
            <a:endParaRPr lang="en-AU"/>
          </a:p>
        </p:txBody>
      </p:sp>
      <p:sp>
        <p:nvSpPr>
          <p:cNvPr id="7" name="Footer Placeholder 4"/>
          <p:cNvSpPr>
            <a:spLocks noGrp="1"/>
          </p:cNvSpPr>
          <p:nvPr>
            <p:ph type="ftr" sz="quarter" idx="11"/>
          </p:nvPr>
        </p:nvSpPr>
        <p:spPr/>
        <p:txBody>
          <a:bodyPr/>
          <a:lstStyle>
            <a:lvl1pPr>
              <a:defRPr/>
            </a:lvl1pPr>
            <a:extLst/>
          </a:lstStyle>
          <a:p>
            <a:pPr>
              <a:defRPr/>
            </a:pPr>
            <a:endParaRPr lang="en-AU"/>
          </a:p>
        </p:txBody>
      </p:sp>
      <p:sp>
        <p:nvSpPr>
          <p:cNvPr id="8" name="Slide Number Placeholder 5"/>
          <p:cNvSpPr>
            <a:spLocks noGrp="1"/>
          </p:cNvSpPr>
          <p:nvPr>
            <p:ph type="sldNum" sz="quarter" idx="12"/>
          </p:nvPr>
        </p:nvSpPr>
        <p:spPr/>
        <p:txBody>
          <a:bodyPr/>
          <a:lstStyle>
            <a:lvl1pPr>
              <a:defRPr/>
            </a:lvl1pPr>
            <a:extLst/>
          </a:lstStyle>
          <a:p>
            <a:pPr>
              <a:defRPr/>
            </a:pPr>
            <a:fld id="{14D77E46-575F-4823-AFC4-B498AF178497}" type="slidenum">
              <a:rPr lang="en-AU"/>
              <a:pPr>
                <a:defRPr/>
              </a:pPr>
              <a:t>‹#›</a:t>
            </a:fld>
            <a:endParaRPr lang="en-AU"/>
          </a:p>
        </p:txBody>
      </p:sp>
    </p:spTree>
    <p:extLst>
      <p:ext uri="{BB962C8B-B14F-4D97-AF65-F5344CB8AC3E}">
        <p14:creationId xmlns:p14="http://schemas.microsoft.com/office/powerpoint/2010/main" val="294924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21B7CB23-FA18-40A3-B2BF-1AD0F23425A0}" type="datetime1">
              <a:rPr lang="en-AU"/>
              <a:pPr>
                <a:defRPr/>
              </a:pPr>
              <a:t>3/07/2014</a:t>
            </a:fld>
            <a:endParaRPr lang="en-AU"/>
          </a:p>
        </p:txBody>
      </p:sp>
      <p:sp>
        <p:nvSpPr>
          <p:cNvPr id="6" name="Footer Placeholder 17"/>
          <p:cNvSpPr>
            <a:spLocks noGrp="1"/>
          </p:cNvSpPr>
          <p:nvPr>
            <p:ph type="ftr" sz="quarter" idx="11"/>
          </p:nvPr>
        </p:nvSpPr>
        <p:spPr/>
        <p:txBody>
          <a:bodyPr/>
          <a:lstStyle>
            <a:lvl1pPr>
              <a:defRPr/>
            </a:lvl1pPr>
          </a:lstStyle>
          <a:p>
            <a:pPr>
              <a:defRPr/>
            </a:pPr>
            <a:endParaRPr lang="en-AU"/>
          </a:p>
        </p:txBody>
      </p:sp>
      <p:sp>
        <p:nvSpPr>
          <p:cNvPr id="7" name="Slide Number Placeholder 4"/>
          <p:cNvSpPr>
            <a:spLocks noGrp="1"/>
          </p:cNvSpPr>
          <p:nvPr>
            <p:ph type="sldNum" sz="quarter" idx="12"/>
          </p:nvPr>
        </p:nvSpPr>
        <p:spPr/>
        <p:txBody>
          <a:bodyPr/>
          <a:lstStyle>
            <a:lvl1pPr>
              <a:defRPr/>
            </a:lvl1pPr>
          </a:lstStyle>
          <a:p>
            <a:pPr>
              <a:defRPr/>
            </a:pPr>
            <a:fld id="{0B0FA1F2-7F23-4F12-817B-271D60A4EF22}" type="slidenum">
              <a:rPr lang="en-AU"/>
              <a:pPr>
                <a:defRPr/>
              </a:pPr>
              <a:t>‹#›</a:t>
            </a:fld>
            <a:endParaRPr lang="en-AU"/>
          </a:p>
        </p:txBody>
      </p:sp>
    </p:spTree>
    <p:extLst>
      <p:ext uri="{BB962C8B-B14F-4D97-AF65-F5344CB8AC3E}">
        <p14:creationId xmlns:p14="http://schemas.microsoft.com/office/powerpoint/2010/main" val="346853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159A4F60-A27C-4D59-B121-953693CBD2D5}" type="datetime1">
              <a:rPr lang="en-AU"/>
              <a:pPr>
                <a:defRPr/>
              </a:pPr>
              <a:t>3/07/2014</a:t>
            </a:fld>
            <a:endParaRPr lang="en-AU"/>
          </a:p>
        </p:txBody>
      </p:sp>
      <p:sp>
        <p:nvSpPr>
          <p:cNvPr id="8" name="Footer Placeholder 17"/>
          <p:cNvSpPr>
            <a:spLocks noGrp="1"/>
          </p:cNvSpPr>
          <p:nvPr>
            <p:ph type="ftr" sz="quarter" idx="11"/>
          </p:nvPr>
        </p:nvSpPr>
        <p:spPr/>
        <p:txBody>
          <a:bodyPr/>
          <a:lstStyle>
            <a:lvl1pPr>
              <a:defRPr/>
            </a:lvl1pPr>
          </a:lstStyle>
          <a:p>
            <a:pPr>
              <a:defRPr/>
            </a:pPr>
            <a:endParaRPr lang="en-AU"/>
          </a:p>
        </p:txBody>
      </p:sp>
      <p:sp>
        <p:nvSpPr>
          <p:cNvPr id="9" name="Slide Number Placeholder 4"/>
          <p:cNvSpPr>
            <a:spLocks noGrp="1"/>
          </p:cNvSpPr>
          <p:nvPr>
            <p:ph type="sldNum" sz="quarter" idx="12"/>
          </p:nvPr>
        </p:nvSpPr>
        <p:spPr/>
        <p:txBody>
          <a:bodyPr/>
          <a:lstStyle>
            <a:lvl1pPr>
              <a:defRPr/>
            </a:lvl1pPr>
          </a:lstStyle>
          <a:p>
            <a:pPr>
              <a:defRPr/>
            </a:pPr>
            <a:fld id="{73C7AD3E-CC54-48FF-B898-E8F15606D318}" type="slidenum">
              <a:rPr lang="en-AU"/>
              <a:pPr>
                <a:defRPr/>
              </a:pPr>
              <a:t>‹#›</a:t>
            </a:fld>
            <a:endParaRPr lang="en-AU"/>
          </a:p>
        </p:txBody>
      </p:sp>
    </p:spTree>
    <p:extLst>
      <p:ext uri="{BB962C8B-B14F-4D97-AF65-F5344CB8AC3E}">
        <p14:creationId xmlns:p14="http://schemas.microsoft.com/office/powerpoint/2010/main" val="417546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4EC4C260-C8E2-45D9-94E8-A14053EA2EF8}" type="datetime1">
              <a:rPr lang="en-AU"/>
              <a:pPr>
                <a:defRPr/>
              </a:pPr>
              <a:t>3/07/2014</a:t>
            </a:fld>
            <a:endParaRPr lang="en-AU"/>
          </a:p>
        </p:txBody>
      </p:sp>
      <p:sp>
        <p:nvSpPr>
          <p:cNvPr id="4" name="Footer Placeholder 17"/>
          <p:cNvSpPr>
            <a:spLocks noGrp="1"/>
          </p:cNvSpPr>
          <p:nvPr>
            <p:ph type="ftr" sz="quarter" idx="11"/>
          </p:nvPr>
        </p:nvSpPr>
        <p:spPr/>
        <p:txBody>
          <a:bodyPr/>
          <a:lstStyle>
            <a:lvl1pPr>
              <a:defRPr/>
            </a:lvl1pPr>
          </a:lstStyle>
          <a:p>
            <a:pPr>
              <a:defRPr/>
            </a:pPr>
            <a:endParaRPr lang="en-AU"/>
          </a:p>
        </p:txBody>
      </p:sp>
      <p:sp>
        <p:nvSpPr>
          <p:cNvPr id="5" name="Slide Number Placeholder 4"/>
          <p:cNvSpPr>
            <a:spLocks noGrp="1"/>
          </p:cNvSpPr>
          <p:nvPr>
            <p:ph type="sldNum" sz="quarter" idx="12"/>
          </p:nvPr>
        </p:nvSpPr>
        <p:spPr/>
        <p:txBody>
          <a:bodyPr/>
          <a:lstStyle>
            <a:lvl1pPr>
              <a:defRPr/>
            </a:lvl1pPr>
          </a:lstStyle>
          <a:p>
            <a:pPr>
              <a:defRPr/>
            </a:pPr>
            <a:fld id="{A840DF86-5889-42FC-9E94-EEE11BD58290}" type="slidenum">
              <a:rPr lang="en-AU"/>
              <a:pPr>
                <a:defRPr/>
              </a:pPr>
              <a:t>‹#›</a:t>
            </a:fld>
            <a:endParaRPr lang="en-AU"/>
          </a:p>
        </p:txBody>
      </p:sp>
    </p:spTree>
    <p:extLst>
      <p:ext uri="{BB962C8B-B14F-4D97-AF65-F5344CB8AC3E}">
        <p14:creationId xmlns:p14="http://schemas.microsoft.com/office/powerpoint/2010/main" val="2863807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fld id="{439C7FC2-DC27-48ED-977B-15B407A4DD4F}" type="datetime1">
              <a:rPr lang="en-AU"/>
              <a:pPr>
                <a:defRPr/>
              </a:pPr>
              <a:t>3/07/2014</a:t>
            </a:fld>
            <a:endParaRPr lang="en-AU"/>
          </a:p>
        </p:txBody>
      </p:sp>
      <p:sp>
        <p:nvSpPr>
          <p:cNvPr id="4" name="Footer Placeholder 2"/>
          <p:cNvSpPr>
            <a:spLocks noGrp="1"/>
          </p:cNvSpPr>
          <p:nvPr>
            <p:ph type="ftr" sz="quarter" idx="11"/>
          </p:nvPr>
        </p:nvSpPr>
        <p:spPr/>
        <p:txBody>
          <a:bodyPr/>
          <a:lstStyle>
            <a:lvl1pPr>
              <a:defRPr/>
            </a:lvl1pPr>
            <a:extLst/>
          </a:lstStyle>
          <a:p>
            <a:pPr>
              <a:defRPr/>
            </a:pPr>
            <a:endParaRPr lang="en-AU"/>
          </a:p>
        </p:txBody>
      </p:sp>
      <p:sp>
        <p:nvSpPr>
          <p:cNvPr id="5" name="Slide Number Placeholder 3"/>
          <p:cNvSpPr>
            <a:spLocks noGrp="1"/>
          </p:cNvSpPr>
          <p:nvPr>
            <p:ph type="sldNum" sz="quarter" idx="12"/>
          </p:nvPr>
        </p:nvSpPr>
        <p:spPr/>
        <p:txBody>
          <a:bodyPr/>
          <a:lstStyle>
            <a:lvl1pPr>
              <a:defRPr/>
            </a:lvl1pPr>
            <a:extLst/>
          </a:lstStyle>
          <a:p>
            <a:pPr>
              <a:defRPr/>
            </a:pPr>
            <a:fld id="{7748D72E-B316-46A1-8A68-B2D3FDBAD005}" type="slidenum">
              <a:rPr lang="en-AU"/>
              <a:pPr>
                <a:defRPr/>
              </a:pPr>
              <a:t>‹#›</a:t>
            </a:fld>
            <a:endParaRPr lang="en-AU"/>
          </a:p>
        </p:txBody>
      </p:sp>
    </p:spTree>
    <p:extLst>
      <p:ext uri="{BB962C8B-B14F-4D97-AF65-F5344CB8AC3E}">
        <p14:creationId xmlns:p14="http://schemas.microsoft.com/office/powerpoint/2010/main" val="339207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EE2A10E9-5577-4938-9CD9-DFC51A73871B}" type="datetime1">
              <a:rPr lang="en-AU"/>
              <a:pPr>
                <a:defRPr/>
              </a:pPr>
              <a:t>3/07/2014</a:t>
            </a:fld>
            <a:endParaRPr lang="en-AU"/>
          </a:p>
        </p:txBody>
      </p:sp>
      <p:sp>
        <p:nvSpPr>
          <p:cNvPr id="6" name="Footer Placeholder 17"/>
          <p:cNvSpPr>
            <a:spLocks noGrp="1"/>
          </p:cNvSpPr>
          <p:nvPr>
            <p:ph type="ftr" sz="quarter" idx="11"/>
          </p:nvPr>
        </p:nvSpPr>
        <p:spPr/>
        <p:txBody>
          <a:bodyPr/>
          <a:lstStyle>
            <a:lvl1pPr>
              <a:defRPr/>
            </a:lvl1pPr>
          </a:lstStyle>
          <a:p>
            <a:pPr>
              <a:defRPr/>
            </a:pPr>
            <a:endParaRPr lang="en-AU"/>
          </a:p>
        </p:txBody>
      </p:sp>
      <p:sp>
        <p:nvSpPr>
          <p:cNvPr id="7" name="Slide Number Placeholder 4"/>
          <p:cNvSpPr>
            <a:spLocks noGrp="1"/>
          </p:cNvSpPr>
          <p:nvPr>
            <p:ph type="sldNum" sz="quarter" idx="12"/>
          </p:nvPr>
        </p:nvSpPr>
        <p:spPr/>
        <p:txBody>
          <a:bodyPr/>
          <a:lstStyle>
            <a:lvl1pPr>
              <a:defRPr/>
            </a:lvl1pPr>
          </a:lstStyle>
          <a:p>
            <a:pPr>
              <a:defRPr/>
            </a:pPr>
            <a:fld id="{4771A8DA-4824-4733-840D-008EE3900C58}" type="slidenum">
              <a:rPr lang="en-AU"/>
              <a:pPr>
                <a:defRPr/>
              </a:pPr>
              <a:t>‹#›</a:t>
            </a:fld>
            <a:endParaRPr lang="en-AU"/>
          </a:p>
        </p:txBody>
      </p:sp>
    </p:spTree>
    <p:extLst>
      <p:ext uri="{BB962C8B-B14F-4D97-AF65-F5344CB8AC3E}">
        <p14:creationId xmlns:p14="http://schemas.microsoft.com/office/powerpoint/2010/main" val="1709192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fld id="{4A8AC66F-4445-43F6-AE37-D26CE4436A8B}" type="datetime1">
              <a:rPr lang="en-AU"/>
              <a:pPr>
                <a:defRPr/>
              </a:pPr>
              <a:t>3/07/2014</a:t>
            </a:fld>
            <a:endParaRPr lang="en-AU"/>
          </a:p>
        </p:txBody>
      </p:sp>
      <p:sp>
        <p:nvSpPr>
          <p:cNvPr id="8" name="Footer Placeholder 5"/>
          <p:cNvSpPr>
            <a:spLocks noGrp="1"/>
          </p:cNvSpPr>
          <p:nvPr>
            <p:ph type="ftr" sz="quarter" idx="11"/>
          </p:nvPr>
        </p:nvSpPr>
        <p:spPr/>
        <p:txBody>
          <a:bodyPr/>
          <a:lstStyle>
            <a:lvl1pPr>
              <a:defRPr/>
            </a:lvl1pPr>
            <a:extLst/>
          </a:lstStyle>
          <a:p>
            <a:pPr>
              <a:defRPr/>
            </a:pPr>
            <a:endParaRPr lang="en-AU"/>
          </a:p>
        </p:txBody>
      </p:sp>
      <p:sp>
        <p:nvSpPr>
          <p:cNvPr id="9" name="Slide Number Placeholder 6"/>
          <p:cNvSpPr>
            <a:spLocks noGrp="1"/>
          </p:cNvSpPr>
          <p:nvPr>
            <p:ph type="sldNum" sz="quarter" idx="12"/>
          </p:nvPr>
        </p:nvSpPr>
        <p:spPr/>
        <p:txBody>
          <a:bodyPr/>
          <a:lstStyle>
            <a:lvl1pPr>
              <a:defRPr/>
            </a:lvl1pPr>
            <a:extLst/>
          </a:lstStyle>
          <a:p>
            <a:pPr>
              <a:defRPr/>
            </a:pPr>
            <a:fld id="{657D4642-8A6E-4509-A56C-2DD97BFA8CE9}" type="slidenum">
              <a:rPr lang="en-AU"/>
              <a:pPr>
                <a:defRPr/>
              </a:pPr>
              <a:t>‹#›</a:t>
            </a:fld>
            <a:endParaRPr lang="en-AU"/>
          </a:p>
        </p:txBody>
      </p:sp>
    </p:spTree>
    <p:extLst>
      <p:ext uri="{BB962C8B-B14F-4D97-AF65-F5344CB8AC3E}">
        <p14:creationId xmlns:p14="http://schemas.microsoft.com/office/powerpoint/2010/main" val="4014743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Arial" charset="0"/>
              </a:defRPr>
            </a:lvl1pPr>
            <a:extLst/>
          </a:lstStyle>
          <a:p>
            <a:pPr>
              <a:defRPr/>
            </a:pPr>
            <a:fld id="{95BD555B-FFE9-451B-937F-338027799E55}" type="datetime1">
              <a:rPr lang="en-AU"/>
              <a:pPr>
                <a:defRPr/>
              </a:pPr>
              <a:t>3/07/2014</a:t>
            </a:fld>
            <a:endParaRPr lang="en-AU"/>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Arial" charset="0"/>
              </a:defRPr>
            </a:lvl1pPr>
            <a:extLst/>
          </a:lstStyle>
          <a:p>
            <a:pPr>
              <a:defRPr/>
            </a:pPr>
            <a:endParaRPr lang="en-AU"/>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Arial" charset="0"/>
              </a:defRPr>
            </a:lvl1pPr>
            <a:extLst/>
          </a:lstStyle>
          <a:p>
            <a:pPr>
              <a:defRPr/>
            </a:pPr>
            <a:fld id="{6C12471C-FE52-478A-8938-05515D9C445D}"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4175" r:id="rId1"/>
    <p:sldLayoutId id="2147484168" r:id="rId2"/>
    <p:sldLayoutId id="2147484176" r:id="rId3"/>
    <p:sldLayoutId id="2147484169" r:id="rId4"/>
    <p:sldLayoutId id="2147484170" r:id="rId5"/>
    <p:sldLayoutId id="2147484171" r:id="rId6"/>
    <p:sldLayoutId id="2147484177" r:id="rId7"/>
    <p:sldLayoutId id="2147484172" r:id="rId8"/>
    <p:sldLayoutId id="2147484178" r:id="rId9"/>
    <p:sldLayoutId id="2147484173" r:id="rId10"/>
    <p:sldLayoutId id="2147484174" r:id="rId11"/>
  </p:sldLayoutIdLst>
  <p:hf sldNum="0" hd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313" y="692150"/>
            <a:ext cx="7772400" cy="1828800"/>
          </a:xfrm>
        </p:spPr>
        <p:txBody>
          <a:bodyPr/>
          <a:lstStyle/>
          <a:p>
            <a:pPr eaLnBrk="1" fontAlgn="auto" hangingPunct="1">
              <a:spcAft>
                <a:spcPts val="0"/>
              </a:spcAft>
              <a:defRPr/>
            </a:pPr>
            <a:r>
              <a:rPr lang="en-AU" dirty="0" smtClean="0"/>
              <a:t>The Australian Energy Regulator</a:t>
            </a:r>
            <a:endParaRPr lang="en-AU" dirty="0"/>
          </a:p>
        </p:txBody>
      </p:sp>
      <p:pic>
        <p:nvPicPr>
          <p:cNvPr id="1026" name="Picture 2" descr="C:\Documents and Settings\lkeog\Local Settings\Temporary Internet Files\Content.IE5\2AIR206U\MP900403216[1].jpg"/>
          <p:cNvPicPr>
            <a:picLocks noChangeAspect="1" noChangeArrowheads="1"/>
          </p:cNvPicPr>
          <p:nvPr/>
        </p:nvPicPr>
        <p:blipFill>
          <a:blip r:embed="rId3" cstate="print"/>
          <a:stretch>
            <a:fillRect/>
          </a:stretch>
        </p:blipFill>
        <p:spPr bwMode="auto">
          <a:xfrm>
            <a:off x="2915816" y="2708920"/>
            <a:ext cx="2016927" cy="3023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148" name="Picture 5" descr="D10 1334418  AER logo_landscape_RGB 300dpi.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5805488"/>
            <a:ext cx="21621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4"/>
          <p:cNvSpPr txBox="1">
            <a:spLocks noChangeArrowheads="1"/>
          </p:cNvSpPr>
          <p:nvPr/>
        </p:nvSpPr>
        <p:spPr bwMode="auto">
          <a:xfrm>
            <a:off x="5651500" y="3789363"/>
            <a:ext cx="309721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AU" altLang="en-US" dirty="0" err="1"/>
              <a:t>TasNetworks</a:t>
            </a:r>
            <a:r>
              <a:rPr lang="en-AU" altLang="en-US" dirty="0"/>
              <a:t> Public </a:t>
            </a:r>
            <a:r>
              <a:rPr lang="en-AU" altLang="en-US" dirty="0" smtClean="0"/>
              <a:t>Forum</a:t>
            </a:r>
          </a:p>
          <a:p>
            <a:pPr algn="ctr" eaLnBrk="1" hangingPunct="1"/>
            <a:endParaRPr lang="en-AU" altLang="en-US" dirty="0" smtClean="0"/>
          </a:p>
          <a:p>
            <a:pPr algn="ctr" eaLnBrk="1" hangingPunct="1"/>
            <a:r>
              <a:rPr lang="en-AU" altLang="en-US" dirty="0" smtClean="0"/>
              <a:t>Revenue </a:t>
            </a:r>
            <a:r>
              <a:rPr lang="en-AU" altLang="en-US" dirty="0"/>
              <a:t>Proposal</a:t>
            </a:r>
          </a:p>
          <a:p>
            <a:pPr algn="ctr" eaLnBrk="1" hangingPunct="1"/>
            <a:r>
              <a:rPr lang="en-AU" altLang="en-US" dirty="0"/>
              <a:t>1 July 2014 to 30 June 2019</a:t>
            </a:r>
          </a:p>
          <a:p>
            <a:pPr algn="ctr" eaLnBrk="1" hangingPunct="1"/>
            <a:endParaRPr lang="en-AU" altLang="en-US" dirty="0" smtClean="0"/>
          </a:p>
          <a:p>
            <a:pPr algn="ctr" eaLnBrk="1" hangingPunct="1"/>
            <a:r>
              <a:rPr lang="en-AU" altLang="en-US" dirty="0" smtClean="0"/>
              <a:t>9 </a:t>
            </a:r>
            <a:r>
              <a:rPr lang="en-AU" altLang="en-US" dirty="0"/>
              <a:t>July 2014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620713"/>
            <a:ext cx="8183562" cy="720725"/>
          </a:xfrm>
        </p:spPr>
        <p:txBody>
          <a:bodyPr/>
          <a:lstStyle/>
          <a:p>
            <a:pPr algn="ctr">
              <a:defRPr/>
            </a:pPr>
            <a:r>
              <a:rPr lang="en-AU" dirty="0"/>
              <a:t>Agenda</a:t>
            </a:r>
          </a:p>
        </p:txBody>
      </p:sp>
      <p:sp>
        <p:nvSpPr>
          <p:cNvPr id="16387" name="Content Placeholder 2"/>
          <p:cNvSpPr>
            <a:spLocks noGrp="1"/>
          </p:cNvSpPr>
          <p:nvPr>
            <p:ph idx="1"/>
          </p:nvPr>
        </p:nvSpPr>
        <p:spPr>
          <a:xfrm>
            <a:off x="503238" y="1484313"/>
            <a:ext cx="8183562" cy="4464967"/>
          </a:xfrm>
        </p:spPr>
        <p:txBody>
          <a:bodyPr/>
          <a:lstStyle/>
          <a:p>
            <a:pPr eaLnBrk="1" hangingPunct="1"/>
            <a:r>
              <a:rPr lang="en-AU" altLang="en-US" sz="2200" dirty="0"/>
              <a:t>Registrations and coffee (9.30 – 10.00</a:t>
            </a:r>
            <a:r>
              <a:rPr lang="en-AU" altLang="en-US" sz="2200" dirty="0" smtClean="0"/>
              <a:t>)</a:t>
            </a:r>
          </a:p>
          <a:p>
            <a:pPr eaLnBrk="1" hangingPunct="1"/>
            <a:r>
              <a:rPr lang="en-AU" altLang="en-US" sz="2200" dirty="0" smtClean="0"/>
              <a:t>Introduction </a:t>
            </a:r>
            <a:r>
              <a:rPr lang="en-AU" altLang="en-US" sz="2200" dirty="0"/>
              <a:t>and the AER’s process (10.00-10.15) – Andrew </a:t>
            </a:r>
            <a:r>
              <a:rPr lang="en-AU" altLang="en-US" sz="2200" dirty="0" smtClean="0"/>
              <a:t>Reeves</a:t>
            </a:r>
          </a:p>
          <a:p>
            <a:pPr eaLnBrk="1" hangingPunct="1"/>
            <a:r>
              <a:rPr lang="en-AU" altLang="en-US" sz="2200" dirty="0" err="1" smtClean="0"/>
              <a:t>TasNetworks</a:t>
            </a:r>
            <a:r>
              <a:rPr lang="en-AU" altLang="en-US" sz="2200" dirty="0" smtClean="0"/>
              <a:t> </a:t>
            </a:r>
            <a:r>
              <a:rPr lang="en-AU" altLang="en-US" sz="2200" dirty="0"/>
              <a:t>presentation (10.15 – 11.00</a:t>
            </a:r>
            <a:r>
              <a:rPr lang="en-AU" altLang="en-US" sz="2200" dirty="0" smtClean="0"/>
              <a:t>)</a:t>
            </a:r>
          </a:p>
          <a:p>
            <a:pPr eaLnBrk="1" hangingPunct="1"/>
            <a:r>
              <a:rPr lang="en-AU" altLang="en-US" sz="2200" dirty="0" smtClean="0"/>
              <a:t>AEMO </a:t>
            </a:r>
            <a:r>
              <a:rPr lang="en-AU" altLang="en-US" sz="2200" dirty="0" smtClean="0"/>
              <a:t>presentation </a:t>
            </a:r>
            <a:r>
              <a:rPr lang="en-AU" altLang="en-US" sz="2200" dirty="0"/>
              <a:t>(11.00-11.30)</a:t>
            </a:r>
          </a:p>
          <a:p>
            <a:pPr eaLnBrk="1" hangingPunct="1"/>
            <a:r>
              <a:rPr lang="en-AU" altLang="en-US" sz="2200" dirty="0"/>
              <a:t>Morning tea (11.30 -11.45)</a:t>
            </a:r>
          </a:p>
          <a:p>
            <a:pPr eaLnBrk="1" hangingPunct="1"/>
            <a:r>
              <a:rPr lang="en-AU" altLang="en-US" sz="2200" dirty="0"/>
              <a:t>CCP presentation (11.45 – 12.15pm)</a:t>
            </a:r>
          </a:p>
          <a:p>
            <a:pPr eaLnBrk="1" hangingPunct="1"/>
            <a:r>
              <a:rPr lang="en-AU" altLang="en-US" sz="2200" dirty="0"/>
              <a:t>Q &amp; A (12.15-12.45pm)</a:t>
            </a:r>
          </a:p>
          <a:p>
            <a:pPr eaLnBrk="1" hangingPunct="1"/>
            <a:r>
              <a:rPr lang="en-AU" altLang="en-US" sz="2200" dirty="0"/>
              <a:t>AER wrap-up (12.45-13.00pm)</a:t>
            </a:r>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105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404665"/>
            <a:ext cx="8183562" cy="648071"/>
          </a:xfrm>
        </p:spPr>
        <p:txBody>
          <a:bodyPr>
            <a:normAutofit/>
          </a:bodyPr>
          <a:lstStyle/>
          <a:p>
            <a:pPr algn="ctr">
              <a:defRPr/>
            </a:pPr>
            <a:r>
              <a:rPr lang="en-AU" dirty="0"/>
              <a:t>Introduction</a:t>
            </a:r>
          </a:p>
        </p:txBody>
      </p:sp>
      <p:sp>
        <p:nvSpPr>
          <p:cNvPr id="16387" name="Content Placeholder 2"/>
          <p:cNvSpPr>
            <a:spLocks noGrp="1"/>
          </p:cNvSpPr>
          <p:nvPr>
            <p:ph idx="1"/>
          </p:nvPr>
        </p:nvSpPr>
        <p:spPr>
          <a:xfrm>
            <a:off x="503238" y="1052737"/>
            <a:ext cx="8183562" cy="4896544"/>
          </a:xfrm>
        </p:spPr>
        <p:txBody>
          <a:bodyPr/>
          <a:lstStyle/>
          <a:p>
            <a:pPr eaLnBrk="1" hangingPunct="1"/>
            <a:r>
              <a:rPr lang="en-AU" altLang="en-US" sz="2000" dirty="0"/>
              <a:t>Forum held to assist AER in making transmission determination for </a:t>
            </a:r>
            <a:r>
              <a:rPr lang="en-AU" altLang="en-US" sz="2000" dirty="0" err="1"/>
              <a:t>TasNetworks</a:t>
            </a:r>
            <a:r>
              <a:rPr lang="en-AU" altLang="en-US" sz="2000" dirty="0"/>
              <a:t> (</a:t>
            </a:r>
            <a:r>
              <a:rPr lang="en-AU" altLang="en-US" sz="2000" dirty="0" err="1"/>
              <a:t>Transend</a:t>
            </a:r>
            <a:r>
              <a:rPr lang="en-AU" altLang="en-US" sz="2000" dirty="0"/>
              <a:t>) under Chapter 6A of the National Electricity Rules (NER) </a:t>
            </a:r>
            <a:endParaRPr lang="en-AU" altLang="en-US" sz="2000" dirty="0" smtClean="0"/>
          </a:p>
          <a:p>
            <a:pPr eaLnBrk="1" hangingPunct="1"/>
            <a:endParaRPr lang="en-AU" altLang="en-US" sz="2000" dirty="0"/>
          </a:p>
          <a:p>
            <a:pPr eaLnBrk="1" hangingPunct="1"/>
            <a:r>
              <a:rPr lang="en-AU" altLang="en-US" sz="2000" dirty="0" smtClean="0"/>
              <a:t>The </a:t>
            </a:r>
            <a:r>
              <a:rPr lang="en-AU" altLang="en-US" sz="2000" dirty="0"/>
              <a:t>AER will set </a:t>
            </a:r>
            <a:r>
              <a:rPr lang="en-AU" altLang="en-US" sz="2000" dirty="0" err="1"/>
              <a:t>TasNetworks</a:t>
            </a:r>
            <a:r>
              <a:rPr lang="en-AU" altLang="en-US" sz="2000" dirty="0"/>
              <a:t> revenue cap for a 5 year period from 1 July 2014 to 30 June </a:t>
            </a:r>
            <a:r>
              <a:rPr lang="en-AU" altLang="en-US" sz="2000" dirty="0" smtClean="0"/>
              <a:t>2019</a:t>
            </a:r>
          </a:p>
          <a:p>
            <a:pPr eaLnBrk="1" hangingPunct="1"/>
            <a:endParaRPr lang="en-AU" altLang="en-US" sz="2000" dirty="0"/>
          </a:p>
          <a:p>
            <a:pPr eaLnBrk="1" hangingPunct="1"/>
            <a:r>
              <a:rPr lang="en-AU" altLang="en-US" sz="2000" dirty="0" err="1" smtClean="0"/>
              <a:t>TasNetworks</a:t>
            </a:r>
            <a:r>
              <a:rPr lang="en-AU" altLang="en-US" sz="2000" dirty="0"/>
              <a:t>’ revenue proposal, proposed negotiating framework and proposed pricing methodology are available on the AER </a:t>
            </a:r>
            <a:r>
              <a:rPr lang="en-AU" altLang="en-US" sz="2000" dirty="0" smtClean="0"/>
              <a:t>website</a:t>
            </a:r>
          </a:p>
          <a:p>
            <a:pPr eaLnBrk="1" hangingPunct="1"/>
            <a:endParaRPr lang="en-AU" altLang="en-US" sz="2000" dirty="0" smtClean="0"/>
          </a:p>
          <a:p>
            <a:pPr eaLnBrk="1" hangingPunct="1"/>
            <a:r>
              <a:rPr lang="en-AU" altLang="en-US" sz="2000" dirty="0" smtClean="0"/>
              <a:t>Issues paper released to assist stakeholders in making submissions</a:t>
            </a:r>
            <a:endParaRPr lang="en-AU" altLang="en-US" sz="2000" dirty="0" smtClean="0"/>
          </a:p>
          <a:p>
            <a:pPr marL="0" indent="0" eaLnBrk="1" hangingPunct="1">
              <a:buNone/>
            </a:pPr>
            <a:endParaRPr lang="en-AU" altLang="en-US" sz="2000" dirty="0" smtClean="0"/>
          </a:p>
          <a:p>
            <a:pPr eaLnBrk="1" hangingPunct="1"/>
            <a:r>
              <a:rPr lang="en-AU" altLang="en-US" sz="2000" dirty="0"/>
              <a:t>W</a:t>
            </a:r>
            <a:r>
              <a:rPr lang="en-AU" altLang="en-US" sz="2000" dirty="0" smtClean="0"/>
              <a:t>ritten </a:t>
            </a:r>
            <a:r>
              <a:rPr lang="en-AU" altLang="en-US" sz="2000" dirty="0"/>
              <a:t>submissions are invited by </a:t>
            </a:r>
            <a:r>
              <a:rPr lang="en-AU" altLang="en-US" sz="2000" b="1" dirty="0"/>
              <a:t>1 August 2014</a:t>
            </a:r>
          </a:p>
          <a:p>
            <a:pPr marL="514350" indent="-514350" eaLnBrk="1" hangingPunct="1">
              <a:buFont typeface="+mj-lt"/>
              <a:buAutoNum type="arabicPeriod"/>
            </a:pPr>
            <a:endParaRPr lang="en-AU" altLang="en-US" sz="24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6674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620713"/>
            <a:ext cx="8183562" cy="648047"/>
          </a:xfrm>
        </p:spPr>
        <p:txBody>
          <a:bodyPr/>
          <a:lstStyle/>
          <a:p>
            <a:pPr algn="ctr">
              <a:defRPr/>
            </a:pPr>
            <a:r>
              <a:rPr lang="en-AU" dirty="0"/>
              <a:t>Regulatory framework</a:t>
            </a:r>
          </a:p>
        </p:txBody>
      </p:sp>
      <p:sp>
        <p:nvSpPr>
          <p:cNvPr id="16387" name="Content Placeholder 2"/>
          <p:cNvSpPr>
            <a:spLocks noGrp="1"/>
          </p:cNvSpPr>
          <p:nvPr>
            <p:ph idx="1"/>
          </p:nvPr>
        </p:nvSpPr>
        <p:spPr>
          <a:xfrm>
            <a:off x="503238" y="1484313"/>
            <a:ext cx="8183562" cy="4392959"/>
          </a:xfrm>
        </p:spPr>
        <p:txBody>
          <a:bodyPr/>
          <a:lstStyle/>
          <a:p>
            <a:pPr eaLnBrk="1" hangingPunct="1"/>
            <a:r>
              <a:rPr lang="en-AU" altLang="en-US" sz="2400" dirty="0"/>
              <a:t>AEMC’s new rules in place 2012</a:t>
            </a:r>
          </a:p>
          <a:p>
            <a:pPr eaLnBrk="1" hangingPunct="1"/>
            <a:endParaRPr lang="en-AU" altLang="en-US" sz="2400" dirty="0"/>
          </a:p>
          <a:p>
            <a:pPr eaLnBrk="1" hangingPunct="1"/>
            <a:r>
              <a:rPr lang="en-AU" altLang="en-US" sz="2400" dirty="0"/>
              <a:t>AER’s Better Regulation Program </a:t>
            </a:r>
            <a:r>
              <a:rPr lang="en-AU" altLang="en-US" sz="2400" dirty="0" smtClean="0"/>
              <a:t>finalised in 2013</a:t>
            </a:r>
            <a:endParaRPr lang="en-AU" altLang="en-US" sz="2400" dirty="0"/>
          </a:p>
          <a:p>
            <a:pPr eaLnBrk="1" hangingPunct="1"/>
            <a:endParaRPr lang="en-AU" altLang="en-US" sz="2400" dirty="0"/>
          </a:p>
          <a:p>
            <a:pPr eaLnBrk="1" hangingPunct="1"/>
            <a:r>
              <a:rPr lang="en-AU" altLang="en-US" sz="2400" dirty="0"/>
              <a:t>Framework and Approach (F&amp;A) </a:t>
            </a:r>
            <a:r>
              <a:rPr lang="en-AU" altLang="en-US" sz="2400" dirty="0" smtClean="0"/>
              <a:t>paper released in </a:t>
            </a:r>
            <a:r>
              <a:rPr lang="en-AU" altLang="en-US" sz="2400" dirty="0"/>
              <a:t>January 2014</a:t>
            </a:r>
          </a:p>
          <a:p>
            <a:pPr eaLnBrk="1" hangingPunct="1"/>
            <a:endParaRPr lang="en-AU" altLang="en-US" sz="2400" dirty="0"/>
          </a:p>
          <a:p>
            <a:pPr eaLnBrk="1" hangingPunct="1"/>
            <a:r>
              <a:rPr lang="en-AU" altLang="en-US" sz="2400" dirty="0"/>
              <a:t>Transitional decision </a:t>
            </a:r>
            <a:r>
              <a:rPr lang="en-AU" altLang="en-US" sz="2400" dirty="0" smtClean="0"/>
              <a:t>28 </a:t>
            </a:r>
            <a:r>
              <a:rPr lang="en-AU" altLang="en-US" sz="2400" dirty="0"/>
              <a:t>March </a:t>
            </a:r>
            <a:r>
              <a:rPr lang="en-AU" altLang="en-US" sz="2400" dirty="0" smtClean="0"/>
              <a:t>2014</a:t>
            </a:r>
            <a:endParaRPr lang="en-AU" altLang="en-US" sz="24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919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620713"/>
            <a:ext cx="8183562" cy="720725"/>
          </a:xfrm>
        </p:spPr>
        <p:txBody>
          <a:bodyPr/>
          <a:lstStyle/>
          <a:p>
            <a:pPr algn="ctr">
              <a:defRPr/>
            </a:pPr>
            <a:r>
              <a:rPr lang="en-AU" dirty="0"/>
              <a:t>AER’s review process</a:t>
            </a:r>
          </a:p>
        </p:txBody>
      </p:sp>
      <p:sp>
        <p:nvSpPr>
          <p:cNvPr id="16387" name="Content Placeholder 2"/>
          <p:cNvSpPr>
            <a:spLocks noGrp="1"/>
          </p:cNvSpPr>
          <p:nvPr>
            <p:ph idx="1"/>
          </p:nvPr>
        </p:nvSpPr>
        <p:spPr>
          <a:xfrm>
            <a:off x="503238" y="1484313"/>
            <a:ext cx="8183562" cy="4392959"/>
          </a:xfrm>
        </p:spPr>
        <p:txBody>
          <a:bodyPr/>
          <a:lstStyle/>
          <a:p>
            <a:pPr eaLnBrk="1" hangingPunct="1"/>
            <a:r>
              <a:rPr lang="en-AU" altLang="en-US" sz="2400" dirty="0"/>
              <a:t>The AER will assess </a:t>
            </a:r>
            <a:r>
              <a:rPr lang="en-AU" altLang="en-US" sz="2400" dirty="0" err="1"/>
              <a:t>TasNetworks</a:t>
            </a:r>
            <a:r>
              <a:rPr lang="en-AU" altLang="en-US" sz="2400" dirty="0"/>
              <a:t>’ revenue proposal, including pricing methodology, against the NER </a:t>
            </a:r>
            <a:r>
              <a:rPr lang="en-AU" altLang="en-US" sz="2400" dirty="0" smtClean="0"/>
              <a:t>requirements</a:t>
            </a:r>
          </a:p>
          <a:p>
            <a:pPr marL="0" indent="0" eaLnBrk="1" hangingPunct="1">
              <a:buNone/>
            </a:pPr>
            <a:endParaRPr lang="en-AU" altLang="en-US" sz="2400" dirty="0"/>
          </a:p>
          <a:p>
            <a:pPr eaLnBrk="1" hangingPunct="1"/>
            <a:r>
              <a:rPr lang="en-AU" altLang="en-US" sz="2400" dirty="0"/>
              <a:t>Interested parties </a:t>
            </a:r>
            <a:r>
              <a:rPr lang="en-AU" altLang="en-US" sz="2400" dirty="0" smtClean="0"/>
              <a:t>are invited to </a:t>
            </a:r>
            <a:r>
              <a:rPr lang="en-AU" altLang="en-US" sz="2400" dirty="0"/>
              <a:t>make </a:t>
            </a:r>
            <a:r>
              <a:rPr lang="en-AU" altLang="en-US" sz="2400" dirty="0" smtClean="0"/>
              <a:t>submissions</a:t>
            </a:r>
            <a:r>
              <a:rPr lang="en-AU" altLang="en-US" sz="2400" dirty="0"/>
              <a:t> </a:t>
            </a:r>
            <a:r>
              <a:rPr lang="en-AU" altLang="en-US" sz="2400" dirty="0" smtClean="0"/>
              <a:t>to the AER on the initial and revised revenue proposals</a:t>
            </a:r>
            <a:endParaRPr lang="en-AU" altLang="en-US" sz="2400" dirty="0" smtClean="0"/>
          </a:p>
          <a:p>
            <a:pPr marL="0" indent="0" eaLnBrk="1" hangingPunct="1">
              <a:buNone/>
            </a:pPr>
            <a:endParaRPr lang="en-AU" altLang="en-US" sz="2400" dirty="0"/>
          </a:p>
          <a:p>
            <a:pPr eaLnBrk="1" hangingPunct="1"/>
            <a:r>
              <a:rPr lang="en-AU" altLang="en-US" sz="2400" dirty="0" smtClean="0"/>
              <a:t>Separate to this review, AER </a:t>
            </a:r>
            <a:r>
              <a:rPr lang="en-AU" altLang="en-US" sz="2400" dirty="0"/>
              <a:t>will </a:t>
            </a:r>
            <a:r>
              <a:rPr lang="en-AU" altLang="en-US" sz="2400" dirty="0" smtClean="0"/>
              <a:t>also publish </a:t>
            </a:r>
            <a:r>
              <a:rPr lang="en-AU" altLang="en-US" sz="2400" dirty="0"/>
              <a:t>its first </a:t>
            </a:r>
            <a:r>
              <a:rPr lang="en-AU" altLang="en-US" sz="2400" dirty="0" smtClean="0"/>
              <a:t>benchmarking </a:t>
            </a:r>
            <a:r>
              <a:rPr lang="en-AU" altLang="en-US" sz="2400" dirty="0"/>
              <a:t>report by 30 September 2014</a:t>
            </a:r>
          </a:p>
          <a:p>
            <a:pPr marL="514350" indent="-514350" eaLnBrk="1" hangingPunct="1">
              <a:buFont typeface="+mj-lt"/>
              <a:buAutoNum type="arabicPeriod"/>
            </a:pPr>
            <a:endParaRPr lang="en-AU" altLang="en-US" sz="24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376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620713"/>
            <a:ext cx="8183562" cy="720725"/>
          </a:xfrm>
        </p:spPr>
        <p:txBody>
          <a:bodyPr/>
          <a:lstStyle/>
          <a:p>
            <a:pPr algn="ctr">
              <a:defRPr/>
            </a:pPr>
            <a:r>
              <a:rPr lang="en-AU" dirty="0" smtClean="0"/>
              <a:t>Timeline – key dates</a:t>
            </a:r>
            <a:endParaRPr lang="en-AU" dirty="0"/>
          </a:p>
        </p:txBody>
      </p:sp>
      <p:sp>
        <p:nvSpPr>
          <p:cNvPr id="16387" name="Content Placeholder 2"/>
          <p:cNvSpPr>
            <a:spLocks noGrp="1"/>
          </p:cNvSpPr>
          <p:nvPr>
            <p:ph idx="1"/>
          </p:nvPr>
        </p:nvSpPr>
        <p:spPr>
          <a:xfrm>
            <a:off x="503238" y="1484313"/>
            <a:ext cx="8183562" cy="4392959"/>
          </a:xfrm>
        </p:spPr>
        <p:txBody>
          <a:bodyPr/>
          <a:lstStyle/>
          <a:p>
            <a:pPr eaLnBrk="1" hangingPunct="1"/>
            <a:r>
              <a:rPr lang="en-AU" altLang="en-US" sz="2000" dirty="0"/>
              <a:t>Proposal received			</a:t>
            </a:r>
            <a:r>
              <a:rPr lang="en-AU" altLang="en-US" sz="2000" dirty="0" smtClean="0"/>
              <a:t>	2 </a:t>
            </a:r>
            <a:r>
              <a:rPr lang="en-AU" altLang="en-US" sz="2000" dirty="0"/>
              <a:t>June 2014</a:t>
            </a:r>
          </a:p>
          <a:p>
            <a:pPr eaLnBrk="1" hangingPunct="1"/>
            <a:r>
              <a:rPr lang="en-AU" altLang="en-US" sz="2000" dirty="0"/>
              <a:t>Public forum				9 July 2014</a:t>
            </a:r>
          </a:p>
          <a:p>
            <a:pPr eaLnBrk="1" hangingPunct="1"/>
            <a:r>
              <a:rPr lang="en-AU" altLang="en-US" sz="2000" dirty="0"/>
              <a:t>Submissions due				1 August 2014</a:t>
            </a:r>
          </a:p>
          <a:p>
            <a:pPr eaLnBrk="1" hangingPunct="1"/>
            <a:r>
              <a:rPr lang="en-AU" altLang="en-US" sz="2000" dirty="0"/>
              <a:t>Draft decision				30 Nov 2014</a:t>
            </a:r>
          </a:p>
          <a:p>
            <a:pPr eaLnBrk="1" hangingPunct="1"/>
            <a:r>
              <a:rPr lang="en-AU" altLang="en-US" sz="2000" dirty="0" smtClean="0"/>
              <a:t>Pre-determination conference		December 2014</a:t>
            </a:r>
          </a:p>
          <a:p>
            <a:pPr eaLnBrk="1" hangingPunct="1"/>
            <a:r>
              <a:rPr lang="en-AU" altLang="en-US" sz="2000" dirty="0" err="1" smtClean="0"/>
              <a:t>TasNetworks</a:t>
            </a:r>
            <a:r>
              <a:rPr lang="en-AU" altLang="en-US" sz="2000" dirty="0"/>
              <a:t>’ revised proposal		January </a:t>
            </a:r>
            <a:r>
              <a:rPr lang="en-AU" altLang="en-US" sz="2000" dirty="0" smtClean="0"/>
              <a:t>2015</a:t>
            </a:r>
          </a:p>
          <a:p>
            <a:pPr eaLnBrk="1" hangingPunct="1"/>
            <a:r>
              <a:rPr lang="en-AU" altLang="en-US" sz="2000" dirty="0" smtClean="0"/>
              <a:t>Submissions due 				February 2015</a:t>
            </a:r>
            <a:endParaRPr lang="en-AU" altLang="en-US" sz="2000" dirty="0"/>
          </a:p>
          <a:p>
            <a:pPr eaLnBrk="1" hangingPunct="1"/>
            <a:r>
              <a:rPr lang="en-AU" altLang="en-US" sz="2000" dirty="0"/>
              <a:t>Final Pricing </a:t>
            </a:r>
            <a:r>
              <a:rPr lang="en-AU" altLang="en-US" sz="2000" dirty="0" smtClean="0"/>
              <a:t>Methodology</a:t>
            </a:r>
            <a:r>
              <a:rPr lang="en-AU" altLang="en-US" sz="2000" dirty="0"/>
              <a:t>			28 March 2015</a:t>
            </a:r>
          </a:p>
          <a:p>
            <a:pPr eaLnBrk="1" hangingPunct="1"/>
            <a:r>
              <a:rPr lang="en-AU" altLang="en-US" sz="2000" dirty="0"/>
              <a:t>Final decision due 			</a:t>
            </a:r>
            <a:r>
              <a:rPr lang="en-AU" altLang="en-US" sz="2000" dirty="0" smtClean="0"/>
              <a:t>	30 </a:t>
            </a:r>
            <a:r>
              <a:rPr lang="en-AU" altLang="en-US" sz="2000" dirty="0"/>
              <a:t>April 2015</a:t>
            </a:r>
          </a:p>
          <a:p>
            <a:pPr eaLnBrk="1" hangingPunct="1"/>
            <a:r>
              <a:rPr lang="en-AU" altLang="en-US" sz="2000" dirty="0"/>
              <a:t>New network charges </a:t>
            </a:r>
            <a:r>
              <a:rPr lang="en-AU" altLang="en-US" sz="2000" dirty="0" smtClean="0"/>
              <a:t>commence</a:t>
            </a:r>
            <a:r>
              <a:rPr lang="en-AU" altLang="en-US" sz="2000" dirty="0"/>
              <a:t>	</a:t>
            </a:r>
            <a:r>
              <a:rPr lang="en-AU" altLang="en-US" sz="2000" dirty="0" smtClean="0"/>
              <a:t>	1 </a:t>
            </a:r>
            <a:r>
              <a:rPr lang="en-AU" altLang="en-US" sz="2000" dirty="0"/>
              <a:t>July 2015</a:t>
            </a:r>
            <a:r>
              <a:rPr lang="en-AU" altLang="en-US" sz="2000" dirty="0">
                <a:solidFill>
                  <a:srgbClr val="FF3300"/>
                </a:solidFill>
              </a:rPr>
              <a:t> </a:t>
            </a:r>
          </a:p>
          <a:p>
            <a:pPr marL="514350" indent="-514350" eaLnBrk="1" hangingPunct="1">
              <a:buFont typeface="+mj-lt"/>
              <a:buAutoNum type="arabicPeriod"/>
            </a:pPr>
            <a:endParaRPr lang="en-AU" altLang="en-US" sz="20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3423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620713"/>
            <a:ext cx="8183562" cy="864071"/>
          </a:xfrm>
        </p:spPr>
        <p:txBody>
          <a:bodyPr>
            <a:normAutofit fontScale="90000"/>
          </a:bodyPr>
          <a:lstStyle/>
          <a:p>
            <a:pPr algn="ctr">
              <a:defRPr/>
            </a:pPr>
            <a:r>
              <a:rPr lang="en-AU" altLang="en-US" dirty="0" smtClean="0"/>
              <a:t>How does proposal affect consumers </a:t>
            </a:r>
            <a:endParaRPr lang="en-AU" dirty="0"/>
          </a:p>
        </p:txBody>
      </p:sp>
      <p:sp>
        <p:nvSpPr>
          <p:cNvPr id="16387" name="Content Placeholder 2"/>
          <p:cNvSpPr>
            <a:spLocks noGrp="1"/>
          </p:cNvSpPr>
          <p:nvPr>
            <p:ph idx="1"/>
          </p:nvPr>
        </p:nvSpPr>
        <p:spPr>
          <a:xfrm>
            <a:off x="503238" y="1484313"/>
            <a:ext cx="8183562" cy="3233737"/>
          </a:xfrm>
        </p:spPr>
        <p:txBody>
          <a:bodyPr/>
          <a:lstStyle/>
          <a:p>
            <a:pPr marL="0" indent="0" eaLnBrk="1" hangingPunct="1">
              <a:buNone/>
            </a:pPr>
            <a:r>
              <a:rPr lang="en-AU" altLang="en-US" sz="2000" dirty="0" err="1"/>
              <a:t>Transend</a:t>
            </a:r>
            <a:r>
              <a:rPr lang="en-AU" altLang="en-US" sz="2000" dirty="0"/>
              <a:t>–Indicative transmission price path from 2009–10 to 2018–19 ($/</a:t>
            </a:r>
            <a:r>
              <a:rPr lang="en-AU" altLang="en-US" sz="2000" dirty="0" err="1"/>
              <a:t>MWh</a:t>
            </a:r>
            <a:r>
              <a:rPr lang="en-AU" altLang="en-US" sz="2000" dirty="0"/>
              <a:t>, nominal)</a:t>
            </a:r>
          </a:p>
          <a:p>
            <a:pPr marL="514350" indent="-514350" eaLnBrk="1" hangingPunct="1">
              <a:buFont typeface="+mj-lt"/>
              <a:buAutoNum type="arabicPeriod"/>
            </a:pPr>
            <a:endParaRPr lang="en-AU" altLang="en-US" sz="24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181994"/>
            <a:ext cx="6822440" cy="3678873"/>
          </a:xfrm>
          <a:prstGeom prst="rect">
            <a:avLst/>
          </a:prstGeom>
          <a:noFill/>
          <a:ln>
            <a:noFill/>
          </a:ln>
        </p:spPr>
      </p:pic>
    </p:spTree>
    <p:extLst>
      <p:ext uri="{BB962C8B-B14F-4D97-AF65-F5344CB8AC3E}">
        <p14:creationId xmlns:p14="http://schemas.microsoft.com/office/powerpoint/2010/main" val="1412794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476673"/>
            <a:ext cx="8183562" cy="504055"/>
          </a:xfrm>
        </p:spPr>
        <p:txBody>
          <a:bodyPr>
            <a:normAutofit fontScale="90000"/>
          </a:bodyPr>
          <a:lstStyle/>
          <a:p>
            <a:pPr algn="ctr">
              <a:defRPr/>
            </a:pPr>
            <a:r>
              <a:rPr lang="en-AU" dirty="0" smtClean="0"/>
              <a:t>AER approach</a:t>
            </a:r>
            <a:endParaRPr lang="en-AU" dirty="0"/>
          </a:p>
        </p:txBody>
      </p:sp>
      <p:sp>
        <p:nvSpPr>
          <p:cNvPr id="16387" name="Content Placeholder 2"/>
          <p:cNvSpPr>
            <a:spLocks noGrp="1"/>
          </p:cNvSpPr>
          <p:nvPr>
            <p:ph idx="1"/>
          </p:nvPr>
        </p:nvSpPr>
        <p:spPr>
          <a:xfrm>
            <a:off x="503238" y="908720"/>
            <a:ext cx="8183562" cy="5256584"/>
          </a:xfrm>
        </p:spPr>
        <p:txBody>
          <a:bodyPr/>
          <a:lstStyle/>
          <a:p>
            <a:pPr eaLnBrk="1" hangingPunct="1"/>
            <a:r>
              <a:rPr lang="en-AU" sz="1800" dirty="0"/>
              <a:t>Our analysis of the </a:t>
            </a:r>
            <a:r>
              <a:rPr lang="en-AU" sz="1800" dirty="0" smtClean="0"/>
              <a:t>revenue proposal </a:t>
            </a:r>
            <a:r>
              <a:rPr lang="en-AU" sz="1800" dirty="0"/>
              <a:t>will necessarily consider each of the </a:t>
            </a:r>
            <a:r>
              <a:rPr lang="en-AU" sz="1800" dirty="0" smtClean="0"/>
              <a:t>revenue </a:t>
            </a:r>
            <a:r>
              <a:rPr lang="en-AU" sz="1800" dirty="0"/>
              <a:t>components and any inter-relationships between these components as we must decide the businesses revenues as a whole. </a:t>
            </a:r>
            <a:endParaRPr lang="en-AU" sz="1800" dirty="0" smtClean="0"/>
          </a:p>
          <a:p>
            <a:pPr marL="0" indent="0" eaLnBrk="1" hangingPunct="1">
              <a:buNone/>
            </a:pPr>
            <a:endParaRPr lang="en-AU" altLang="en-US" sz="1800" dirty="0"/>
          </a:p>
          <a:p>
            <a:pPr eaLnBrk="1" hangingPunct="1"/>
            <a:r>
              <a:rPr lang="en-AU" altLang="en-US" sz="1800" dirty="0" smtClean="0"/>
              <a:t>In assessing the proposed revenue, we will have regard to our ‘Better Regulation’ Guidelines, including:</a:t>
            </a:r>
          </a:p>
          <a:p>
            <a:pPr marL="0" indent="0" eaLnBrk="1" hangingPunct="1">
              <a:buNone/>
            </a:pPr>
            <a:endParaRPr lang="en-AU" altLang="en-US" sz="1800" dirty="0" smtClean="0"/>
          </a:p>
          <a:p>
            <a:pPr lvl="1" eaLnBrk="1" hangingPunct="1"/>
            <a:r>
              <a:rPr lang="en-AU" altLang="en-US" sz="1800" dirty="0" smtClean="0"/>
              <a:t>For </a:t>
            </a:r>
            <a:r>
              <a:rPr lang="en-AU" altLang="en-US" sz="1800" dirty="0" err="1" smtClean="0"/>
              <a:t>capex</a:t>
            </a:r>
            <a:r>
              <a:rPr lang="en-AU" altLang="en-US" sz="1800" dirty="0" smtClean="0"/>
              <a:t> and </a:t>
            </a:r>
            <a:r>
              <a:rPr lang="en-AU" altLang="en-US" sz="1800" dirty="0" err="1" smtClean="0"/>
              <a:t>opex</a:t>
            </a:r>
            <a:r>
              <a:rPr lang="en-AU" altLang="en-US" sz="1800" dirty="0" smtClean="0"/>
              <a:t> we will have regard to our Expenditure Assessment Guideline – and the results from our first benchmarking report</a:t>
            </a:r>
          </a:p>
          <a:p>
            <a:pPr lvl="1" eaLnBrk="1" hangingPunct="1"/>
            <a:r>
              <a:rPr lang="en-AU" altLang="en-US" sz="1800" dirty="0" smtClean="0"/>
              <a:t>For the cost of financing (require rate of return) we will have regard to our Rate of Return Guideline</a:t>
            </a:r>
          </a:p>
          <a:p>
            <a:pPr marL="347663" lvl="1" indent="0" eaLnBrk="1" hangingPunct="1">
              <a:buNone/>
            </a:pPr>
            <a:endParaRPr lang="en-AU" altLang="en-US" sz="1800" dirty="0"/>
          </a:p>
          <a:p>
            <a:pPr eaLnBrk="1" hangingPunct="1"/>
            <a:r>
              <a:rPr lang="en-AU" altLang="en-US" sz="1800" dirty="0" smtClean="0"/>
              <a:t>We will </a:t>
            </a:r>
            <a:r>
              <a:rPr lang="en-AU" altLang="en-US" sz="1800" dirty="0"/>
              <a:t>be interested in </a:t>
            </a:r>
            <a:r>
              <a:rPr lang="en-AU" altLang="en-US" sz="1800" dirty="0" smtClean="0"/>
              <a:t>hearing consumer views </a:t>
            </a:r>
            <a:r>
              <a:rPr lang="en-AU" altLang="en-US" sz="1800" dirty="0"/>
              <a:t>on </a:t>
            </a:r>
            <a:r>
              <a:rPr lang="en-AU" altLang="en-US" sz="1800" dirty="0" err="1"/>
              <a:t>Transend’s</a:t>
            </a:r>
            <a:r>
              <a:rPr lang="en-AU" altLang="en-US" sz="1800" dirty="0"/>
              <a:t> consumer engagement initiatives (including engagement on its proposed changes to the pricing methodology)</a:t>
            </a:r>
          </a:p>
          <a:p>
            <a:pPr eaLnBrk="1" hangingPunct="1"/>
            <a:endParaRPr lang="en-AU" altLang="en-US" sz="1800" dirty="0"/>
          </a:p>
          <a:p>
            <a:pPr eaLnBrk="1" hangingPunct="1"/>
            <a:endParaRPr lang="en-AU" altLang="en-US" sz="1800" dirty="0"/>
          </a:p>
          <a:p>
            <a:pPr marL="0" indent="0" eaLnBrk="1" hangingPunct="1">
              <a:buNone/>
            </a:pPr>
            <a:endParaRPr lang="en-AU" altLang="en-US" sz="2400" dirty="0"/>
          </a:p>
        </p:txBody>
      </p:sp>
      <p:sp>
        <p:nvSpPr>
          <p:cNvPr id="4" name="Footer Placeholder 3"/>
          <p:cNvSpPr>
            <a:spLocks noGrp="1"/>
          </p:cNvSpPr>
          <p:nvPr>
            <p:ph type="ftr" sz="quarter" idx="11"/>
          </p:nvPr>
        </p:nvSpPr>
        <p:spPr/>
        <p:txBody>
          <a:bodyPr/>
          <a:lstStyle/>
          <a:p>
            <a:pPr>
              <a:defRPr/>
            </a:pPr>
            <a:endParaRPr lang="en-AU" dirty="0"/>
          </a:p>
        </p:txBody>
      </p:sp>
      <p:pic>
        <p:nvPicPr>
          <p:cNvPr id="16389"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6021388"/>
            <a:ext cx="26654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76820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1832</TotalTime>
  <Words>636</Words>
  <Application>Microsoft Office PowerPoint</Application>
  <PresentationFormat>On-screen Show (4:3)</PresentationFormat>
  <Paragraphs>109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The Australian Energy Regulator</vt:lpstr>
      <vt:lpstr>Agenda</vt:lpstr>
      <vt:lpstr>Introduction</vt:lpstr>
      <vt:lpstr>Regulatory framework</vt:lpstr>
      <vt:lpstr>AER’s review process</vt:lpstr>
      <vt:lpstr>Timeline – key dates</vt:lpstr>
      <vt:lpstr>How does proposal affect consumers </vt:lpstr>
      <vt:lpstr>AER approach</vt:lpstr>
    </vt:vector>
  </TitlesOfParts>
  <Company>ACCC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Australian Energy Regulation</dc:title>
  <dc:creator>lkeog</dc:creator>
  <cp:lastModifiedBy>Burkitt, Blair</cp:lastModifiedBy>
  <cp:revision>183</cp:revision>
  <dcterms:created xsi:type="dcterms:W3CDTF">2013-02-26T03:21:25Z</dcterms:created>
  <dcterms:modified xsi:type="dcterms:W3CDTF">2014-07-03T07:30:53Z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I">
    <vt:lpwstr>8221565</vt:lpwstr>
  </property>
  <property fmtid="{D5CDD505-2E9C-101B-9397-08002B2CF9AE}" pid="3" name="Status">
    <vt:lpwstr>Ready</vt:lpwstr>
  </property>
  <property fmtid="{D5CDD505-2E9C-101B-9397-08002B2CF9AE}" pid="4" name="DatabaseID">
    <vt:lpwstr>AC</vt:lpwstr>
  </property>
  <property fmtid="{D5CDD505-2E9C-101B-9397-08002B2CF9AE}" pid="5" name="OnClose">
    <vt:lpwstr/>
  </property>
  <property fmtid="{D5CDD505-2E9C-101B-9397-08002B2CF9AE}" pid="6" name="currfile">
    <vt:lpwstr>\\SCBRFS001\home$\bburk\transend 2014 - admin - aer p (AER2014-002331).pptx</vt:lpwstr>
  </property>
</Properties>
</file>