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  <p:sldMasterId id="2147483654" r:id="rId3"/>
  </p:sldMasterIdLst>
  <p:notesMasterIdLst>
    <p:notesMasterId r:id="rId15"/>
  </p:notesMasterIdLst>
  <p:handoutMasterIdLst>
    <p:handoutMasterId r:id="rId16"/>
  </p:handoutMasterIdLst>
  <p:sldIdLst>
    <p:sldId id="590" r:id="rId4"/>
    <p:sldId id="667" r:id="rId5"/>
    <p:sldId id="675" r:id="rId6"/>
    <p:sldId id="673" r:id="rId7"/>
    <p:sldId id="668" r:id="rId8"/>
    <p:sldId id="669" r:id="rId9"/>
    <p:sldId id="670" r:id="rId10"/>
    <p:sldId id="674" r:id="rId11"/>
    <p:sldId id="671" r:id="rId12"/>
    <p:sldId id="664" r:id="rId13"/>
    <p:sldId id="672" r:id="rId14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den, Craig" initials="M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00"/>
    <a:srgbClr val="FFCC66"/>
    <a:srgbClr val="CC6600"/>
    <a:srgbClr val="FBBEA3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9659" autoAdjust="0"/>
  </p:normalViewPr>
  <p:slideViewPr>
    <p:cSldViewPr>
      <p:cViewPr>
        <p:scale>
          <a:sx n="100" d="100"/>
          <a:sy n="100" d="100"/>
        </p:scale>
        <p:origin x="-194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31" cy="4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t" anchorCtr="0" compatLnSpc="1">
            <a:prstTxWarp prst="textNoShape">
              <a:avLst/>
            </a:prstTxWarp>
          </a:bodyPr>
          <a:lstStyle>
            <a:lvl1pPr defTabSz="9558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85" y="0"/>
            <a:ext cx="2944931" cy="4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t" anchorCtr="0" compatLnSpc="1">
            <a:prstTxWarp prst="textNoShape">
              <a:avLst/>
            </a:prstTxWarp>
          </a:bodyPr>
          <a:lstStyle>
            <a:lvl1pPr algn="r" defTabSz="9558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954"/>
            <a:ext cx="2944931" cy="4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b" anchorCtr="0" compatLnSpc="1">
            <a:prstTxWarp prst="textNoShape">
              <a:avLst/>
            </a:prstTxWarp>
          </a:bodyPr>
          <a:lstStyle>
            <a:lvl1pPr defTabSz="9558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85" y="9427954"/>
            <a:ext cx="2944931" cy="4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b" anchorCtr="0" compatLnSpc="1">
            <a:prstTxWarp prst="textNoShape">
              <a:avLst/>
            </a:prstTxWarp>
          </a:bodyPr>
          <a:lstStyle>
            <a:lvl1pPr algn="r" defTabSz="955892">
              <a:defRPr sz="1300">
                <a:latin typeface="Arial" charset="0"/>
              </a:defRPr>
            </a:lvl1pPr>
          </a:lstStyle>
          <a:p>
            <a:pPr>
              <a:defRPr/>
            </a:pPr>
            <a:fld id="{8EBD033D-0AAE-47EA-8945-C57AEE5F17F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644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31" cy="4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t" anchorCtr="0" compatLnSpc="1">
            <a:prstTxWarp prst="textNoShape">
              <a:avLst/>
            </a:prstTxWarp>
          </a:bodyPr>
          <a:lstStyle>
            <a:lvl1pPr defTabSz="9558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85" y="0"/>
            <a:ext cx="2944931" cy="4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t" anchorCtr="0" compatLnSpc="1">
            <a:prstTxWarp prst="textNoShape">
              <a:avLst/>
            </a:prstTxWarp>
          </a:bodyPr>
          <a:lstStyle>
            <a:lvl1pPr algn="r" defTabSz="9558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640" y="4715546"/>
            <a:ext cx="5434396" cy="446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954"/>
            <a:ext cx="2944931" cy="4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b" anchorCtr="0" compatLnSpc="1">
            <a:prstTxWarp prst="textNoShape">
              <a:avLst/>
            </a:prstTxWarp>
          </a:bodyPr>
          <a:lstStyle>
            <a:lvl1pPr defTabSz="955892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85" y="9427954"/>
            <a:ext cx="2944931" cy="4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69" rIns="95539" bIns="47769" numCol="1" anchor="b" anchorCtr="0" compatLnSpc="1">
            <a:prstTxWarp prst="textNoShape">
              <a:avLst/>
            </a:prstTxWarp>
          </a:bodyPr>
          <a:lstStyle>
            <a:lvl1pPr algn="r" defTabSz="955892">
              <a:defRPr sz="1300">
                <a:latin typeface="Arial" charset="0"/>
              </a:defRPr>
            </a:lvl1pPr>
          </a:lstStyle>
          <a:p>
            <a:pPr>
              <a:defRPr/>
            </a:pPr>
            <a:fld id="{08AD5E74-1334-4E78-9E65-0C69FE6E9C9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083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2252" indent="-281635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6541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7157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7773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8390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9006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9622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0239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62966-7481-40E2-9281-54A8AFC30A91}" type="slidenum">
              <a:rPr lang="en-AU" altLang="en-US" smtClean="0"/>
              <a:pPr eaLnBrk="1" hangingPunct="1"/>
              <a:t>1</a:t>
            </a:fld>
            <a:endParaRPr lang="en-AU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AU" alt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FontTx/>
              <a:buNone/>
            </a:pPr>
            <a:endParaRPr lang="en-AU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2252" indent="-281635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6541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7157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7773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8390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9006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9622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0239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1FC38D-DE95-4CA6-B220-BCA33009DB19}" type="slidenum">
              <a:rPr lang="en-AU" altLang="en-US" smtClean="0"/>
              <a:pPr eaLnBrk="1" hangingPunct="1"/>
              <a:t>10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D5E74-1334-4E78-9E65-0C69FE6E9C9C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005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4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2252" indent="-281635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6541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7157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7773" indent="-225308" defTabSz="9544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8390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9006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9622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0239" indent="-225308" defTabSz="954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5B7C68-574D-4FAA-81D7-C0BC50D3CE1C}" type="slidenum">
              <a:rPr lang="en-AU" altLang="en-US" smtClean="0"/>
              <a:pPr eaLnBrk="1" hangingPunct="1"/>
              <a:t>2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D5E74-1334-4E78-9E65-0C69FE6E9C9C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135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D5E74-1334-4E78-9E65-0C69FE6E9C9C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579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D5E74-1334-4E78-9E65-0C69FE6E9C9C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928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Under </a:t>
            </a:r>
            <a:r>
              <a:rPr lang="en-AU" dirty="0"/>
              <a:t>the </a:t>
            </a:r>
            <a:r>
              <a:rPr lang="en-AU" i="1" dirty="0"/>
              <a:t>Public Lighting Code</a:t>
            </a:r>
            <a:r>
              <a:rPr lang="en-AU" dirty="0"/>
              <a:t> street lighting can be built to one of two standards.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Victorian Electricity Supply </a:t>
            </a:r>
            <a:r>
              <a:rPr lang="en-AU" dirty="0" smtClean="0"/>
              <a:t>Industry (VESI) </a:t>
            </a:r>
            <a:r>
              <a:rPr lang="en-AU" dirty="0"/>
              <a:t>standard, which is simpler and therefore cheaper to build, own and operate or to the </a:t>
            </a:r>
            <a:r>
              <a:rPr lang="en-AU" b="1" dirty="0"/>
              <a:t>general wiring standards </a:t>
            </a:r>
            <a:r>
              <a:rPr lang="en-AU" dirty="0"/>
              <a:t>that apply to all other electricity installations.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VESI standard relies on the protection and isolating components inbuilt into the distributor's network to protect the installation against electricity hazards and also allows that a streetlight is not individually metered (it is subject to type 7 metering). </a:t>
            </a:r>
            <a:endParaRPr lang="en-AU" dirty="0" smtClean="0"/>
          </a:p>
          <a:p>
            <a:r>
              <a:rPr lang="en-AU" dirty="0" smtClean="0"/>
              <a:t>The general wiring standard imposes exacting requirements on every installation to have isolation equipment and fault protection devices inbuilt and for the installation to be individually metered. </a:t>
            </a:r>
            <a:r>
              <a:rPr lang="en-AU" b="1" dirty="0" smtClean="0"/>
              <a:t>The general wiring standard is inevitably more expensive to build, own and operate but installations to this standard need not be owned by the distributor</a:t>
            </a:r>
            <a:r>
              <a:rPr lang="en-AU" dirty="0" smtClean="0"/>
              <a:t>. </a:t>
            </a:r>
            <a:r>
              <a:rPr lang="en-AU" u="sng" dirty="0" smtClean="0"/>
              <a:t>Under </a:t>
            </a:r>
            <a:r>
              <a:rPr lang="en-AU" u="sng" dirty="0"/>
              <a:t>safety legislation the VESI standard is only available to an electricity distributor </a:t>
            </a:r>
            <a:r>
              <a:rPr lang="en-AU" dirty="0"/>
              <a:t>to operate and maintain. </a:t>
            </a:r>
          </a:p>
          <a:p>
            <a:r>
              <a:rPr lang="en-AU" dirty="0" smtClean="0"/>
              <a:t>Each </a:t>
            </a:r>
            <a:r>
              <a:rPr lang="en-AU" dirty="0"/>
              <a:t>distributor must have an Electrical Safety Management Scheme (ESMS). Through these mandatory safety schemes a heavily controlled framework for safe access to its network is imposed on each distributor. </a:t>
            </a:r>
          </a:p>
          <a:p>
            <a:r>
              <a:rPr lang="en-AU" dirty="0" smtClean="0"/>
              <a:t>The </a:t>
            </a:r>
            <a:r>
              <a:rPr lang="en-AU" dirty="0"/>
              <a:t>service has a monopoly element that arises from these safety considerations. Having determined that the service does have a monopoly characteristic, we classify the service as a direct control service.</a:t>
            </a:r>
          </a:p>
          <a:p>
            <a:r>
              <a:rPr lang="en-AU" dirty="0" smtClean="0"/>
              <a:t>Source: F and A page 64.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D5E74-1334-4E78-9E65-0C69FE6E9C9C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160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D5E74-1334-4E78-9E65-0C69FE6E9C9C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285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D5E74-1334-4E78-9E65-0C69FE6E9C9C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384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D5E74-1334-4E78-9E65-0C69FE6E9C9C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724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9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32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44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08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14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97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29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44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898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79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226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19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61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145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2789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181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49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023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8210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82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33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20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010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225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58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36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078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3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47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52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57163"/>
            <a:ext cx="9702801" cy="725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2268538" y="2814638"/>
            <a:ext cx="5018087" cy="1236662"/>
            <a:chOff x="899" y="1661"/>
            <a:chExt cx="3977" cy="980"/>
          </a:xfrm>
        </p:grpSpPr>
        <p:pic>
          <p:nvPicPr>
            <p:cNvPr id="1028" name="Picture 11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12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74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‹#› 26-Sep-05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itle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850" y="1773238"/>
            <a:ext cx="8604250" cy="129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b="1" dirty="0" smtClean="0"/>
              <a:t>Public Lighting – </a:t>
            </a:r>
          </a:p>
          <a:p>
            <a:pPr eaLnBrk="1" hangingPunct="1"/>
            <a:r>
              <a:rPr lang="en-AU" altLang="en-US" b="1" dirty="0" smtClean="0"/>
              <a:t>Victoria 2016-2020</a:t>
            </a:r>
          </a:p>
          <a:p>
            <a:pPr eaLnBrk="1" hangingPunct="1"/>
            <a:endParaRPr lang="en-AU" altLang="en-US" b="1" dirty="0" smtClean="0"/>
          </a:p>
          <a:p>
            <a:pPr eaLnBrk="1" hangingPunct="1"/>
            <a:endParaRPr lang="en-AU" altLang="en-US" sz="2400" b="1" dirty="0" smtClean="0"/>
          </a:p>
          <a:p>
            <a:pPr eaLnBrk="1" hangingPunct="1"/>
            <a:r>
              <a:rPr lang="en-AU" altLang="en-US" sz="2400" b="1" dirty="0" smtClean="0"/>
              <a:t>Presentation to Public </a:t>
            </a:r>
            <a:r>
              <a:rPr lang="en-US" altLang="en-US" sz="2400" b="1" dirty="0" smtClean="0"/>
              <a:t>Forum</a:t>
            </a:r>
            <a:endParaRPr lang="en-AU" altLang="en-US" sz="2400" b="1" dirty="0" smtClean="0"/>
          </a:p>
          <a:p>
            <a:pPr eaLnBrk="1" hangingPunct="1"/>
            <a:endParaRPr lang="en-AU" altLang="en-US" sz="2400" b="1" dirty="0" smtClean="0"/>
          </a:p>
          <a:p>
            <a:pPr eaLnBrk="1" hangingPunct="1"/>
            <a:r>
              <a:rPr lang="en-AU" altLang="en-US" sz="2000" dirty="0" smtClean="0"/>
              <a:t>Craig Madden and Nick Innes</a:t>
            </a:r>
          </a:p>
          <a:p>
            <a:pPr eaLnBrk="1" hangingPunct="1"/>
            <a:r>
              <a:rPr lang="en-AU" altLang="en-US" sz="2000" dirty="0" smtClean="0"/>
              <a:t>Networks </a:t>
            </a:r>
          </a:p>
          <a:p>
            <a:pPr eaLnBrk="1" hangingPunct="1"/>
            <a:r>
              <a:rPr lang="en-AU" altLang="en-US" sz="2000" dirty="0" smtClean="0"/>
              <a:t>22 June 2015</a:t>
            </a:r>
          </a:p>
          <a:p>
            <a:pPr eaLnBrk="1" hangingPunct="1"/>
            <a:endParaRPr lang="en-AU" altLang="en-US" sz="2000" dirty="0" smtClean="0"/>
          </a:p>
          <a:p>
            <a:pPr eaLnBrk="1" hangingPunct="1"/>
            <a:endParaRPr lang="en-AU" altLang="en-US" sz="24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84438" y="5013177"/>
            <a:ext cx="4176712" cy="11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AU" altLang="en-US" sz="2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AU" altLang="en-US" sz="2000" dirty="0">
                <a:solidFill>
                  <a:schemeClr val="tx2"/>
                </a:solidFill>
              </a:rPr>
              <a:t/>
            </a:r>
            <a:br>
              <a:rPr lang="en-AU" altLang="en-US" sz="2000" dirty="0">
                <a:solidFill>
                  <a:schemeClr val="tx2"/>
                </a:solidFill>
              </a:rPr>
            </a:br>
            <a:endParaRPr lang="en-AU" altLang="en-US" sz="2000" dirty="0">
              <a:solidFill>
                <a:schemeClr val="tx2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462463" y="549275"/>
            <a:ext cx="46815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4000" b="1" smtClean="0"/>
              <a:t>Concluding comments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Significant phase of regulatory and market evolution is promoting direct customer engagement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expect this to drive improvements in public lighting outcomes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 marL="355600" lvl="1" indent="-355600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Discussion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Questions and comments?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2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smtClean="0"/>
              <a:t>Key points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9750" y="1773238"/>
            <a:ext cx="8229600" cy="4452937"/>
          </a:xfrm>
        </p:spPr>
        <p:txBody>
          <a:bodyPr/>
          <a:lstStyle/>
          <a:p>
            <a:r>
              <a:rPr lang="en-AU" altLang="en-US" dirty="0" smtClean="0"/>
              <a:t>The Framework and Approach - major shifts from the past:</a:t>
            </a:r>
          </a:p>
          <a:p>
            <a:endParaRPr lang="en-AU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/>
              <a:t>Split of </a:t>
            </a:r>
            <a:r>
              <a:rPr lang="en-AU" altLang="en-US" u="sng" dirty="0" smtClean="0"/>
              <a:t>dedicated</a:t>
            </a:r>
            <a:r>
              <a:rPr lang="en-AU" altLang="en-US" dirty="0" smtClean="0"/>
              <a:t> public lighting assets from </a:t>
            </a:r>
            <a:r>
              <a:rPr lang="en-AU" altLang="en-US" b="1" dirty="0" smtClean="0"/>
              <a:t>shared</a:t>
            </a:r>
            <a:r>
              <a:rPr lang="en-AU" altLang="en-US" dirty="0" smtClean="0"/>
              <a:t> public lighting assets</a:t>
            </a:r>
          </a:p>
          <a:p>
            <a:pPr marL="514350" indent="-514350">
              <a:buFont typeface="+mj-lt"/>
              <a:buAutoNum type="arabicPeriod"/>
            </a:pPr>
            <a:endParaRPr lang="en-AU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/>
              <a:t>Unbundling of OMR charge for </a:t>
            </a:r>
            <a:r>
              <a:rPr lang="en-AU" altLang="en-US" u="sng" dirty="0" smtClean="0"/>
              <a:t>dedicated</a:t>
            </a:r>
            <a:r>
              <a:rPr lang="en-AU" altLang="en-US" dirty="0" smtClean="0"/>
              <a:t> public lighting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Regulated and Negotiated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Shared public lighting assets</a:t>
            </a:r>
            <a:r>
              <a:rPr lang="en-AU" dirty="0" smtClean="0"/>
              <a:t>: public lighting assets </a:t>
            </a:r>
            <a:r>
              <a:rPr lang="en-AU" dirty="0"/>
              <a:t>on shared pole with electricity distribution assets</a:t>
            </a:r>
          </a:p>
          <a:p>
            <a:pPr lvl="1"/>
            <a:r>
              <a:rPr lang="en-AU" dirty="0" smtClean="0"/>
              <a:t>Price </a:t>
            </a:r>
            <a:r>
              <a:rPr lang="en-AU" dirty="0"/>
              <a:t>set by </a:t>
            </a:r>
            <a:r>
              <a:rPr lang="en-AU" dirty="0" smtClean="0"/>
              <a:t>AER but proposed by distributor in determination reset</a:t>
            </a:r>
            <a:endParaRPr lang="en-AU" b="1" dirty="0"/>
          </a:p>
          <a:p>
            <a:r>
              <a:rPr lang="en-AU" u="sng" dirty="0" smtClean="0"/>
              <a:t>Dedicated</a:t>
            </a:r>
            <a:r>
              <a:rPr lang="en-AU" b="1" dirty="0" smtClean="0"/>
              <a:t> </a:t>
            </a:r>
            <a:r>
              <a:rPr lang="en-AU" dirty="0" smtClean="0"/>
              <a:t>public lighting assets: </a:t>
            </a:r>
            <a:r>
              <a:rPr lang="en-AU" dirty="0"/>
              <a:t>public lighting assets on </a:t>
            </a:r>
            <a:r>
              <a:rPr lang="en-AU" dirty="0" smtClean="0"/>
              <a:t>a stand alone “dedicated” pole</a:t>
            </a:r>
          </a:p>
          <a:p>
            <a:pPr lvl="1"/>
            <a:r>
              <a:rPr lang="en-AU" dirty="0" smtClean="0"/>
              <a:t>Excised from public lighti</a:t>
            </a:r>
            <a:r>
              <a:rPr lang="en-AU" dirty="0"/>
              <a:t>n</a:t>
            </a:r>
            <a:r>
              <a:rPr lang="en-AU" dirty="0" smtClean="0"/>
              <a:t>g regulatory asset base</a:t>
            </a:r>
          </a:p>
          <a:p>
            <a:pPr lvl="1"/>
            <a:r>
              <a:rPr lang="en-AU" dirty="0" smtClean="0"/>
              <a:t>Price to be negotiated by councils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8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AU" dirty="0" smtClean="0"/>
              <a:t>What is OMR?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Price for operation, maintenance, repair and replacement</a:t>
            </a:r>
            <a:endParaRPr lang="en-AU" dirty="0"/>
          </a:p>
          <a:p>
            <a:pPr lvl="1"/>
            <a:r>
              <a:rPr lang="en-AU" dirty="0" smtClean="0"/>
              <a:t>But of what exactly?</a:t>
            </a:r>
            <a:endParaRPr lang="en-AU" dirty="0"/>
          </a:p>
          <a:p>
            <a:r>
              <a:rPr lang="en-AU" dirty="0" smtClean="0"/>
              <a:t>Luminaires, Poles and Brackets, labour, truck visits, traffic control, corporate overhands (Public Lighting Code, </a:t>
            </a:r>
            <a:r>
              <a:rPr lang="en-AU" smtClean="0"/>
              <a:t>April </a:t>
            </a:r>
            <a:r>
              <a:rPr lang="en-AU" smtClean="0"/>
              <a:t>2005</a:t>
            </a:r>
            <a:r>
              <a:rPr lang="en-AU" dirty="0" smtClean="0"/>
              <a:t>)</a:t>
            </a:r>
          </a:p>
          <a:p>
            <a:pPr lvl="1"/>
            <a:r>
              <a:rPr lang="en-AU" dirty="0"/>
              <a:t>Assets owned by </a:t>
            </a:r>
            <a:r>
              <a:rPr lang="en-AU" dirty="0" smtClean="0"/>
              <a:t>distributor </a:t>
            </a:r>
            <a:r>
              <a:rPr lang="en-AU" dirty="0"/>
              <a:t>(traditionally 	replace like-for-like)</a:t>
            </a:r>
          </a:p>
          <a:p>
            <a:pPr lvl="1"/>
            <a:r>
              <a:rPr lang="en-AU" dirty="0"/>
              <a:t>Paid for by councils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	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21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Service Classifications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214097"/>
              </p:ext>
            </p:extLst>
          </p:nvPr>
        </p:nvGraphicFramePr>
        <p:xfrm>
          <a:off x="539552" y="1412778"/>
          <a:ext cx="8229599" cy="51339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331861"/>
                <a:gridCol w="2126891"/>
                <a:gridCol w="1770847"/>
              </a:tblGrid>
              <a:tr h="50541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AU" sz="1600" b="1" dirty="0">
                          <a:effectLst/>
                        </a:rPr>
                        <a:t>AER service group—public lighting services</a:t>
                      </a:r>
                      <a:endParaRPr lang="en-AU" sz="1600" b="1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 smtClean="0">
                          <a:effectLst/>
                          <a:latin typeface="Gautami"/>
                          <a:ea typeface="Calibri"/>
                          <a:cs typeface="Times New Roman"/>
                        </a:rPr>
                        <a:t>2016-20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 smtClean="0">
                          <a:effectLst/>
                          <a:latin typeface="Gautami"/>
                          <a:ea typeface="Calibri"/>
                          <a:cs typeface="Times New Roman"/>
                        </a:rPr>
                        <a:t>Today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</a:tr>
              <a:tr h="101082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Operation, maintenance, repair and replacement - </a:t>
                      </a:r>
                      <a:r>
                        <a:rPr lang="en-AU" sz="1600" b="1" dirty="0">
                          <a:effectLst/>
                        </a:rPr>
                        <a:t>shared</a:t>
                      </a:r>
                      <a:r>
                        <a:rPr lang="en-AU" sz="1600" dirty="0">
                          <a:effectLst/>
                        </a:rPr>
                        <a:t> public lighting assets </a:t>
                      </a:r>
                      <a:endParaRPr lang="en-AU" sz="1600" dirty="0">
                        <a:effectLst/>
                        <a:latin typeface="Gautami"/>
                        <a:ea typeface="Times New Roman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effectLst/>
                        </a:rPr>
                        <a:t>Alternative </a:t>
                      </a:r>
                      <a:r>
                        <a:rPr lang="en-AU" sz="1600" dirty="0" smtClean="0">
                          <a:effectLst/>
                        </a:rPr>
                        <a:t>control</a:t>
                      </a:r>
                      <a:r>
                        <a:rPr lang="en-AU" sz="1600" baseline="0" dirty="0" smtClean="0">
                          <a:effectLst/>
                        </a:rPr>
                        <a:t> </a:t>
                      </a:r>
                      <a:r>
                        <a:rPr lang="en-AU" sz="1600" dirty="0" smtClean="0">
                          <a:effectLst/>
                        </a:rPr>
                        <a:t>(fee-based</a:t>
                      </a:r>
                      <a:r>
                        <a:rPr lang="en-AU" sz="1600" dirty="0">
                          <a:effectLst/>
                        </a:rPr>
                        <a:t>)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effectLst/>
                        </a:rPr>
                        <a:t>Alternative control (fee based)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</a:tr>
              <a:tr h="101082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Operation, maintenance and repair - </a:t>
                      </a:r>
                      <a:r>
                        <a:rPr lang="en-AU" sz="1600" b="0" u="sng" dirty="0">
                          <a:effectLst/>
                        </a:rPr>
                        <a:t>dedicated</a:t>
                      </a:r>
                      <a:r>
                        <a:rPr lang="en-AU" sz="1600" dirty="0">
                          <a:effectLst/>
                        </a:rPr>
                        <a:t> public lighting assets</a:t>
                      </a:r>
                      <a:endParaRPr lang="en-AU" sz="1600" dirty="0">
                        <a:effectLst/>
                        <a:latin typeface="Gautami"/>
                        <a:ea typeface="Times New Roman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</a:rPr>
                        <a:t>Negotiated</a:t>
                      </a:r>
                      <a:endParaRPr lang="en-AU" sz="1600" dirty="0">
                        <a:solidFill>
                          <a:srgbClr val="FF0000"/>
                        </a:solidFill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 smtClean="0">
                          <a:effectLst/>
                        </a:rPr>
                        <a:t>Alternative </a:t>
                      </a:r>
                      <a:r>
                        <a:rPr lang="en-AU" sz="1600" dirty="0">
                          <a:effectLst/>
                        </a:rPr>
                        <a:t>control (fee based)</a:t>
                      </a:r>
                      <a:endParaRPr lang="en-AU" sz="1600" dirty="0">
                        <a:effectLst/>
                        <a:latin typeface="Gautami"/>
                        <a:ea typeface="Times New Roman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</a:tr>
              <a:tr h="101082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Replacement - </a:t>
                      </a:r>
                      <a:r>
                        <a:rPr lang="en-AU" sz="1600" u="sng" dirty="0">
                          <a:effectLst/>
                        </a:rPr>
                        <a:t>dedicated</a:t>
                      </a:r>
                      <a:r>
                        <a:rPr lang="en-AU" sz="1600" dirty="0">
                          <a:effectLst/>
                        </a:rPr>
                        <a:t> public lighting assets</a:t>
                      </a:r>
                      <a:endParaRPr lang="en-AU" sz="1600" dirty="0">
                        <a:effectLst/>
                        <a:latin typeface="Gautami"/>
                        <a:ea typeface="Times New Roman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solidFill>
                            <a:srgbClr val="FF0000"/>
                          </a:solidFill>
                          <a:effectLst/>
                        </a:rPr>
                        <a:t>Negotiated</a:t>
                      </a:r>
                      <a:endParaRPr lang="en-AU" sz="1600" dirty="0">
                        <a:solidFill>
                          <a:srgbClr val="FF0000"/>
                        </a:solidFill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effectLst/>
                        </a:rPr>
                        <a:t>Alternative control (fee based)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</a:tr>
              <a:tr h="50541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AU" sz="1600" dirty="0">
                          <a:effectLst/>
                        </a:rPr>
                        <a:t>Alteration </a:t>
                      </a:r>
                      <a:r>
                        <a:rPr lang="en-AU" sz="1600" dirty="0" smtClean="0">
                          <a:effectLst/>
                        </a:rPr>
                        <a:t>&amp; relocation </a:t>
                      </a:r>
                      <a:r>
                        <a:rPr lang="en-AU" sz="1600" dirty="0">
                          <a:effectLst/>
                        </a:rPr>
                        <a:t>of DNSP public lighting assets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effectLst/>
                        </a:rPr>
                        <a:t>Negotiated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effectLst/>
                        </a:rPr>
                        <a:t>Negotiated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</a:tr>
              <a:tr h="10108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AU" sz="1600">
                          <a:effectLst/>
                        </a:rPr>
                        <a:t>New public lights (that is, new lighting types not subject to a regulated charge and new public lighting at greenfield sites)</a:t>
                      </a:r>
                      <a:endParaRPr lang="en-AU" sz="160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effectLst/>
                        </a:rPr>
                        <a:t>Negotiated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/>
                        <a:buNone/>
                      </a:pPr>
                      <a:r>
                        <a:rPr lang="en-AU" sz="1600" dirty="0">
                          <a:effectLst/>
                        </a:rPr>
                        <a:t>Negotiated</a:t>
                      </a:r>
                      <a:endParaRPr lang="en-AU" sz="1600" dirty="0">
                        <a:effectLst/>
                        <a:latin typeface="Gautami"/>
                        <a:ea typeface="Calibri"/>
                        <a:cs typeface="Times New Roman"/>
                      </a:endParaRPr>
                    </a:p>
                  </a:txBody>
                  <a:tcPr marL="67461" marR="674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4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Shared</a:t>
            </a:r>
            <a:r>
              <a:rPr lang="en-AU" dirty="0" smtClean="0"/>
              <a:t> public lighting assets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AU" dirty="0" smtClean="0"/>
              <a:t>Luminaires on poles that has other electricity distribution assets attached (wires, substation transformer)</a:t>
            </a:r>
          </a:p>
          <a:p>
            <a:r>
              <a:rPr lang="en-AU" dirty="0" smtClean="0"/>
              <a:t>Owned by distributor – who replace worn assets and maintain and operate the lighting system; council pays for this via annual charge (OMR) based on type of luminaire</a:t>
            </a:r>
          </a:p>
          <a:p>
            <a:r>
              <a:rPr lang="en-AU" dirty="0" smtClean="0"/>
              <a:t>Access to installations controlled by Energy Safe Victoria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4448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sz="3600" u="sng" dirty="0" smtClean="0"/>
              <a:t>Dedicated</a:t>
            </a:r>
            <a:r>
              <a:rPr lang="en-AU" sz="3600" dirty="0" smtClean="0"/>
              <a:t> </a:t>
            </a:r>
            <a:r>
              <a:rPr lang="en-AU" sz="3600" dirty="0"/>
              <a:t>public lighting assets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Consist of </a:t>
            </a:r>
            <a:r>
              <a:rPr lang="en-AU" u="sng" dirty="0" smtClean="0"/>
              <a:t>dedicated</a:t>
            </a:r>
            <a:r>
              <a:rPr lang="en-AU" dirty="0" smtClean="0"/>
              <a:t> public lighting (i.e. stand alone) poles (only attachment is a luminaire)</a:t>
            </a:r>
          </a:p>
          <a:p>
            <a:r>
              <a:rPr lang="en-AU" dirty="0"/>
              <a:t>Reclassified as negotiated</a:t>
            </a:r>
          </a:p>
          <a:p>
            <a:pPr lvl="1"/>
            <a:r>
              <a:rPr lang="en-AU" dirty="0" smtClean="0"/>
              <a:t>Menu of choices for operation, maintenance</a:t>
            </a:r>
            <a:r>
              <a:rPr lang="en-AU" dirty="0"/>
              <a:t>, </a:t>
            </a:r>
            <a:r>
              <a:rPr lang="en-AU" dirty="0" smtClean="0"/>
              <a:t>repair and replacement</a:t>
            </a:r>
          </a:p>
          <a:p>
            <a:r>
              <a:rPr lang="en-AU" dirty="0" smtClean="0"/>
              <a:t>Ownership retained by distributors initially</a:t>
            </a:r>
          </a:p>
          <a:p>
            <a:pPr lvl="1"/>
            <a:r>
              <a:rPr lang="en-AU" dirty="0" smtClean="0"/>
              <a:t>But councils can negotiate to purchase 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05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did AER make the change?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AU" dirty="0" smtClean="0"/>
              <a:t>To enable competition and contestability in lighting provision; to enable councils to negotiate and thereby control lighting options.</a:t>
            </a:r>
          </a:p>
          <a:p>
            <a:pPr lvl="1"/>
            <a:r>
              <a:rPr lang="en-AU" dirty="0" smtClean="0"/>
              <a:t>Submitters proposed it (Streetlight Group of Councils)</a:t>
            </a:r>
            <a:endParaRPr lang="en-AU" dirty="0"/>
          </a:p>
          <a:p>
            <a:r>
              <a:rPr lang="en-AU" dirty="0" smtClean="0"/>
              <a:t>How does it affect council?</a:t>
            </a:r>
          </a:p>
          <a:p>
            <a:pPr lvl="1"/>
            <a:r>
              <a:rPr lang="en-AU" dirty="0" smtClean="0"/>
              <a:t>Ability to determine who you want to undertake maintenance and capital replacement </a:t>
            </a:r>
          </a:p>
          <a:p>
            <a:pPr lvl="1"/>
            <a:r>
              <a:rPr lang="en-AU" dirty="0" smtClean="0"/>
              <a:t>Consider </a:t>
            </a:r>
            <a:r>
              <a:rPr lang="en-AU" dirty="0"/>
              <a:t>if you want to own these assets</a:t>
            </a:r>
          </a:p>
          <a:p>
            <a:pPr lvl="1"/>
            <a:r>
              <a:rPr lang="en-AU" dirty="0" smtClean="0"/>
              <a:t>Negotiate prices, and decide how (individual or collective)</a:t>
            </a:r>
          </a:p>
        </p:txBody>
      </p:sp>
    </p:spTree>
    <p:extLst>
      <p:ext uri="{BB962C8B-B14F-4D97-AF65-F5344CB8AC3E}">
        <p14:creationId xmlns:p14="http://schemas.microsoft.com/office/powerpoint/2010/main" val="20537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Other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65104"/>
          </a:xfrm>
        </p:spPr>
        <p:txBody>
          <a:bodyPr/>
          <a:lstStyle/>
          <a:p>
            <a:r>
              <a:rPr lang="en-AU" dirty="0"/>
              <a:t>Alteration and relocation of </a:t>
            </a:r>
            <a:r>
              <a:rPr lang="en-AU" dirty="0" smtClean="0"/>
              <a:t>distributors </a:t>
            </a:r>
            <a:r>
              <a:rPr lang="en-AU" dirty="0"/>
              <a:t>public lighting </a:t>
            </a:r>
            <a:r>
              <a:rPr lang="en-AU" dirty="0" smtClean="0"/>
              <a:t>assets remain negotiated services</a:t>
            </a:r>
          </a:p>
          <a:p>
            <a:pPr lvl="1"/>
            <a:r>
              <a:rPr lang="en-AU" dirty="0" smtClean="0"/>
              <a:t>How this applies in practice</a:t>
            </a:r>
            <a:endParaRPr lang="en-AU" dirty="0"/>
          </a:p>
          <a:p>
            <a:r>
              <a:rPr lang="en-AU" dirty="0" smtClean="0"/>
              <a:t>Greenfield sites and emerging technologies remain negotiated services</a:t>
            </a:r>
          </a:p>
          <a:p>
            <a:pPr lvl="1"/>
            <a:r>
              <a:rPr lang="en-AU" dirty="0" smtClean="0"/>
              <a:t>How this applies in practice</a:t>
            </a:r>
          </a:p>
          <a:p>
            <a:r>
              <a:rPr lang="en-AU" dirty="0" smtClean="0"/>
              <a:t>AER is concerned over continuing reports of difficulties getting new lighting types approved</a:t>
            </a:r>
          </a:p>
          <a:p>
            <a:pPr lvl="1"/>
            <a:r>
              <a:rPr lang="en-AU" dirty="0" smtClean="0"/>
              <a:t>Emerging technology (i.e. LEDs)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90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economics refresher - Lecture 1">
  <a:themeElements>
    <a:clrScheme name="Microeconomics refresher - Lectur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economics refresher - Lectur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economics refresher - Lectur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ER_Compendium_graphic">
  <a:themeElements>
    <a:clrScheme name="AER_Compendium_graph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ER_Compendium_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_Compendium_graph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Microeconomics refresher - Lecture 1</Template>
  <TotalTime>14843</TotalTime>
  <Words>769</Words>
  <Application>Microsoft Office PowerPoint</Application>
  <PresentationFormat>On-screen Show (4:3)</PresentationFormat>
  <Paragraphs>100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Microeconomics refresher - Lecture 1</vt:lpstr>
      <vt:lpstr>2_Custom Design</vt:lpstr>
      <vt:lpstr>AER_Compendium_graphic</vt:lpstr>
      <vt:lpstr>PowerPoint Presentation</vt:lpstr>
      <vt:lpstr>Key points</vt:lpstr>
      <vt:lpstr>Regulated and Negotiated</vt:lpstr>
      <vt:lpstr>What is OMR?</vt:lpstr>
      <vt:lpstr>Service Classifications</vt:lpstr>
      <vt:lpstr>Shared public lighting assets</vt:lpstr>
      <vt:lpstr>Dedicated public lighting assets </vt:lpstr>
      <vt:lpstr>Why did AER make the change?</vt:lpstr>
      <vt:lpstr>Other services</vt:lpstr>
      <vt:lpstr>Concluding comments</vt:lpstr>
      <vt:lpstr>Discussion</vt:lpstr>
    </vt:vector>
  </TitlesOfParts>
  <Company>ACCC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Micro-economics refresher course</dc:title>
  <dc:creator>DBigg</dc:creator>
  <cp:lastModifiedBy>Innes, Nick</cp:lastModifiedBy>
  <cp:revision>388</cp:revision>
  <cp:lastPrinted>2015-06-22T03:06:15Z</cp:lastPrinted>
  <dcterms:created xsi:type="dcterms:W3CDTF">2005-10-20T22:59:29Z</dcterms:created>
  <dcterms:modified xsi:type="dcterms:W3CDTF">2015-06-29T01:25:40Z</dcterms:modified>
</cp:coreProperties>
</file>