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3" r:id="rId4"/>
    <p:sldId id="264" r:id="rId5"/>
    <p:sldId id="266" r:id="rId6"/>
    <p:sldId id="267" r:id="rId7"/>
    <p:sldId id="270" r:id="rId8"/>
    <p:sldId id="268" r:id="rId9"/>
    <p:sldId id="262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5" autoAdjust="0"/>
    <p:restoredTop sz="83140" autoAdjust="0"/>
  </p:normalViewPr>
  <p:slideViewPr>
    <p:cSldViewPr>
      <p:cViewPr varScale="1">
        <p:scale>
          <a:sx n="100" d="100"/>
          <a:sy n="100" d="100"/>
        </p:scale>
        <p:origin x="2130" y="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31/10/2018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96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8302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20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6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Nomination and </a:t>
            </a:r>
            <a:r>
              <a:rPr lang="en-AU" dirty="0"/>
              <a:t>s</a:t>
            </a:r>
            <a:r>
              <a:rPr lang="en-AU" dirty="0" smtClean="0"/>
              <a:t>cheduling records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Reporting obligations for facility operators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19 October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476672"/>
            <a:ext cx="8208456" cy="5618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dirty="0" smtClean="0"/>
              <a:t>Discussion and Questions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16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AU" dirty="0"/>
              <a:t>AER record keeping guideline</a:t>
            </a:r>
          </a:p>
          <a:p>
            <a:pPr>
              <a:lnSpc>
                <a:spcPct val="200000"/>
              </a:lnSpc>
            </a:pPr>
            <a:r>
              <a:rPr lang="en-AU" dirty="0"/>
              <a:t>Legislative reporting requirements – Part 25</a:t>
            </a:r>
          </a:p>
          <a:p>
            <a:pPr>
              <a:lnSpc>
                <a:spcPct val="200000"/>
              </a:lnSpc>
            </a:pPr>
            <a:r>
              <a:rPr lang="en-AU" dirty="0"/>
              <a:t>Transitional reporting obligations </a:t>
            </a:r>
          </a:p>
          <a:p>
            <a:pPr>
              <a:lnSpc>
                <a:spcPct val="200000"/>
              </a:lnSpc>
            </a:pPr>
            <a:r>
              <a:rPr lang="en-AU" dirty="0"/>
              <a:t>Form of recording data</a:t>
            </a:r>
          </a:p>
          <a:p>
            <a:pPr>
              <a:lnSpc>
                <a:spcPct val="200000"/>
              </a:lnSpc>
            </a:pPr>
            <a:r>
              <a:rPr lang="en-AU" dirty="0"/>
              <a:t>Staff view </a:t>
            </a:r>
            <a:r>
              <a:rPr lang="en-AU" dirty="0" smtClean="0"/>
              <a:t>on </a:t>
            </a:r>
            <a:r>
              <a:rPr lang="en-AU" dirty="0"/>
              <a:t>record keeping  </a:t>
            </a:r>
            <a:endParaRPr lang="en-AU" dirty="0" smtClean="0"/>
          </a:p>
          <a:p>
            <a:pPr>
              <a:lnSpc>
                <a:spcPct val="200000"/>
              </a:lnSpc>
            </a:pPr>
            <a:r>
              <a:rPr lang="en-AU" dirty="0" smtClean="0"/>
              <a:t>Next </a:t>
            </a:r>
            <a:r>
              <a:rPr lang="en-AU" dirty="0"/>
              <a:t>steps: High-level </a:t>
            </a:r>
            <a:r>
              <a:rPr lang="en-AU" dirty="0" smtClean="0"/>
              <a:t>timeline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Discussion and Questions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AER record keeping guideline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sz="2200" dirty="0"/>
              <a:t>Published by 1 Dec 2018, in effect by 1 March 2019</a:t>
            </a:r>
            <a:br>
              <a:rPr lang="en-AU" sz="2200" dirty="0"/>
            </a:br>
            <a:endParaRPr lang="en-AU" sz="2200" dirty="0"/>
          </a:p>
          <a:p>
            <a:r>
              <a:rPr lang="en-AU" sz="2200" dirty="0"/>
              <a:t>Outlines scope, frequency and form of data reporting</a:t>
            </a:r>
            <a:br>
              <a:rPr lang="en-AU" sz="2200" dirty="0"/>
            </a:br>
            <a:endParaRPr lang="en-AU" sz="2200" dirty="0"/>
          </a:p>
          <a:p>
            <a:r>
              <a:rPr lang="en-AU" sz="2200" dirty="0"/>
              <a:t>Process to handle confidential information</a:t>
            </a:r>
          </a:p>
          <a:p>
            <a:endParaRPr lang="en-AU" sz="2200" dirty="0"/>
          </a:p>
          <a:p>
            <a:r>
              <a:rPr lang="en-AU" sz="2200" dirty="0"/>
              <a:t>Outlines when AER may request more information </a:t>
            </a:r>
          </a:p>
          <a:p>
            <a:endParaRPr lang="en-AU" sz="2200" dirty="0"/>
          </a:p>
          <a:p>
            <a:r>
              <a:rPr lang="en-AU" sz="2200" dirty="0"/>
              <a:t>Does not detail AER compliance approach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63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Legislative reporting requirements – Part 25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AU" sz="3600" dirty="0"/>
              <a:t>Facility operators must report: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b="1" dirty="0"/>
              <a:t>D-1 nominations</a:t>
            </a:r>
            <a:r>
              <a:rPr lang="en-AU" sz="3600" dirty="0"/>
              <a:t>, noting nomination quantity and time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b="1" dirty="0"/>
              <a:t>Renominations on the day</a:t>
            </a:r>
            <a:r>
              <a:rPr lang="en-AU" sz="3600" dirty="0"/>
              <a:t>, noting quantity and time of renomination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b="1" dirty="0"/>
              <a:t>Scheduled quantity </a:t>
            </a:r>
            <a:r>
              <a:rPr lang="en-AU" sz="3600" dirty="0"/>
              <a:t>for each service provided by means of the facility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AU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AU" sz="3600" dirty="0"/>
              <a:t>The nomination and scheduling records must set out the: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dirty="0"/>
              <a:t>Gas day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dirty="0"/>
              <a:t>Shipper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dirty="0"/>
              <a:t>Auction facility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3600" dirty="0"/>
              <a:t>Transportation service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AU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AU" sz="3600" dirty="0"/>
              <a:t>Records must be maintained for a </a:t>
            </a:r>
            <a:r>
              <a:rPr lang="en-AU" sz="3600" b="1" dirty="0"/>
              <a:t>period of five years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AU" sz="3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AU" sz="3600" dirty="0" smtClean="0"/>
              <a:t>Note: </a:t>
            </a:r>
            <a:r>
              <a:rPr lang="en-AU" sz="3600" dirty="0"/>
              <a:t>AEMO does not get this information for STTM. In Victoria, AEMO receives aggregate data on nominations and scheduled quantities, it does not get information at shipper level.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664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Transitional obligations for the first two years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sz="1400" dirty="0"/>
              <a:t>Facility operators must as part of the record keeping specifically identify</a:t>
            </a:r>
          </a:p>
          <a:p>
            <a:pPr>
              <a:lnSpc>
                <a:spcPct val="150000"/>
              </a:lnSpc>
            </a:pPr>
            <a:r>
              <a:rPr lang="en-AU" sz="1400" b="1" dirty="0"/>
              <a:t>Nominations for transitional firm quantity </a:t>
            </a:r>
            <a:r>
              <a:rPr lang="en-AU" sz="1400" dirty="0"/>
              <a:t>and the </a:t>
            </a:r>
            <a:r>
              <a:rPr lang="en-AU" sz="1400" b="1" dirty="0"/>
              <a:t>market generating unit </a:t>
            </a:r>
            <a:r>
              <a:rPr lang="en-AU" sz="1400" dirty="0"/>
              <a:t>to</a:t>
            </a:r>
            <a:r>
              <a:rPr lang="en-AU" sz="1400" b="1" dirty="0"/>
              <a:t> </a:t>
            </a:r>
            <a:r>
              <a:rPr lang="en-AU" sz="1400" dirty="0"/>
              <a:t>which the transitional firm quantity was supplied; and </a:t>
            </a:r>
          </a:p>
          <a:p>
            <a:pPr>
              <a:lnSpc>
                <a:spcPct val="150000"/>
              </a:lnSpc>
            </a:pPr>
            <a:r>
              <a:rPr lang="en-AU" sz="1400" b="1" dirty="0"/>
              <a:t>Any renomination of the transitional firm service that occurred after the nomination cut-off time </a:t>
            </a:r>
            <a:r>
              <a:rPr lang="en-AU" sz="1400" dirty="0"/>
              <a:t>that reduced the transitional firm quantity or resulted in any part of the transitional firm quantity used in the calculation of an auction quantity limit being supplied other than: </a:t>
            </a:r>
          </a:p>
          <a:p>
            <a:pPr lvl="1">
              <a:lnSpc>
                <a:spcPct val="150000"/>
              </a:lnSpc>
            </a:pPr>
            <a:r>
              <a:rPr lang="en-AU" sz="1400" dirty="0"/>
              <a:t>for consumption of a market generating unit; or </a:t>
            </a:r>
          </a:p>
          <a:p>
            <a:pPr lvl="1">
              <a:lnSpc>
                <a:spcPct val="150000"/>
              </a:lnSpc>
            </a:pPr>
            <a:r>
              <a:rPr lang="en-AU" sz="1400" dirty="0"/>
              <a:t>to another transportation facility for onward transportation to a market generating unit.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400" dirty="0"/>
              <a:t>Facility operators are responsible for: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AU" sz="1400" dirty="0"/>
              <a:t>classifying a service under a primary contract as a transitional firm service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AU" sz="1400" dirty="0"/>
              <a:t>notify the AER if they intend to do so, no later than 30 bus. days before classification takes effect. </a:t>
            </a:r>
          </a:p>
          <a:p>
            <a:pPr marL="0" lvl="0" indent="0">
              <a:lnSpc>
                <a:spcPct val="150000"/>
              </a:lnSpc>
              <a:buNone/>
            </a:pPr>
            <a:endParaRPr lang="en-AU" sz="1400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AU" sz="1400" dirty="0" smtClean="0"/>
              <a:t>Further </a:t>
            </a:r>
            <a:r>
              <a:rPr lang="en-AU" sz="1400" dirty="0"/>
              <a:t>information on TFSR registration process will be on our website in November.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AU" sz="1400" dirty="0" smtClean="0"/>
              <a:t>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4694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Form of reporting data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421855"/>
            <a:ext cx="8208143" cy="791542"/>
          </a:xfrm>
        </p:spPr>
        <p:txBody>
          <a:bodyPr>
            <a:noAutofit/>
          </a:bodyPr>
          <a:lstStyle/>
          <a:p>
            <a:r>
              <a:rPr lang="en-AU" sz="1400" dirty="0"/>
              <a:t>Data should follow form specified below</a:t>
            </a:r>
          </a:p>
          <a:p>
            <a:r>
              <a:rPr lang="en-AU" sz="1400" dirty="0"/>
              <a:t>Form of recording should not limit facility operators to retain records against their own systems</a:t>
            </a:r>
          </a:p>
          <a:p>
            <a:r>
              <a:rPr lang="en-AU" sz="1400" dirty="0"/>
              <a:t>But data must submitted to AER in an excel worksheet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851518"/>
              </p:ext>
            </p:extLst>
          </p:nvPr>
        </p:nvGraphicFramePr>
        <p:xfrm>
          <a:off x="1316672" y="2472209"/>
          <a:ext cx="6510655" cy="3581400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2319224">
                  <a:extLst>
                    <a:ext uri="{9D8B030D-6E8A-4147-A177-3AD203B41FA5}">
                      <a16:colId xmlns:a16="http://schemas.microsoft.com/office/drawing/2014/main" val="1615091932"/>
                    </a:ext>
                  </a:extLst>
                </a:gridCol>
                <a:gridCol w="4191431">
                  <a:extLst>
                    <a:ext uri="{9D8B030D-6E8A-4147-A177-3AD203B41FA5}">
                      <a16:colId xmlns:a16="http://schemas.microsoft.com/office/drawing/2014/main" val="4257221567"/>
                    </a:ext>
                  </a:extLst>
                </a:gridCol>
              </a:tblGrid>
              <a:tr h="4638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kern="1200" dirty="0" smtClean="0">
                          <a:effectLst/>
                        </a:rPr>
                        <a:t>Gas day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A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the gas date the nomination or renomination is made for Expressed as: day-month-year (X/X/XXX) for example: 1/03/2019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5216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Time 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Is the time, in 24 hour format: HH:MM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235631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Transportation facility user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The name of the shipper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149339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Auction facility 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The name of the pipeline or compression station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2355989"/>
                  </a:ext>
                </a:extLst>
              </a:tr>
              <a:tr h="6711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Transportation service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Is a description the type of transportation product? For example, firm or as available. If the pipeline is bi-directional, it must be clear whether the service is a forward haul service or backhaul service. 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1742292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Scheduled quantity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Must be expressed in GJ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3668131"/>
                  </a:ext>
                </a:extLst>
              </a:tr>
              <a:tr h="4862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effectLst/>
                        </a:rPr>
                        <a:t>Day-ahead nomination(s) and Renomination(s)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Must </a:t>
                      </a:r>
                      <a:r>
                        <a:rPr lang="en-AU" sz="1000" dirty="0">
                          <a:effectLst/>
                        </a:rPr>
                        <a:t>be expressed in GJ. </a:t>
                      </a:r>
                      <a:endParaRPr lang="en-AU" sz="1000" dirty="0" smtClean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AU" sz="1000" dirty="0" smtClean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3094598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Transitional firm quantity</a:t>
                      </a:r>
                      <a:endParaRPr lang="en-AU" sz="11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Must be expressed in GJ </a:t>
                      </a:r>
                      <a:endParaRPr lang="en-AU" sz="11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29161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Market generating unit</a:t>
                      </a:r>
                      <a:endParaRPr lang="en-AU" sz="11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The</a:t>
                      </a:r>
                      <a:r>
                        <a:rPr lang="en-AU" sz="1000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n</a:t>
                      </a:r>
                      <a:r>
                        <a:rPr lang="en-AU" sz="1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ame </a:t>
                      </a:r>
                      <a:r>
                        <a:rPr lang="en-AU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of the gas powered </a:t>
                      </a:r>
                      <a:r>
                        <a:rPr lang="en-AU" sz="1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generator</a:t>
                      </a:r>
                      <a:endParaRPr lang="en-AU" sz="11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653520"/>
                  </a:ext>
                </a:extLst>
              </a:tr>
              <a:tr h="209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b="1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renomination of transitional firm quantity</a:t>
                      </a:r>
                      <a:endParaRPr lang="en-AU" sz="1000" b="1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10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 be flagged or</a:t>
                      </a:r>
                      <a:r>
                        <a:rPr lang="en-AU" sz="1000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identifiable </a:t>
                      </a:r>
                      <a:endParaRPr lang="en-AU" sz="100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38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5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Examples of recording data </a:t>
            </a:r>
            <a:endParaRPr lang="en-A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44" y="1628800"/>
            <a:ext cx="8969307" cy="18722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99" y="4221088"/>
            <a:ext cx="9080211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Staff view on record keeping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299230"/>
              </p:ext>
            </p:extLst>
          </p:nvPr>
        </p:nvGraphicFramePr>
        <p:xfrm>
          <a:off x="647562" y="1490429"/>
          <a:ext cx="7848873" cy="4314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282">
                  <a:extLst>
                    <a:ext uri="{9D8B030D-6E8A-4147-A177-3AD203B41FA5}">
                      <a16:colId xmlns:a16="http://schemas.microsoft.com/office/drawing/2014/main" val="810814676"/>
                    </a:ext>
                  </a:extLst>
                </a:gridCol>
                <a:gridCol w="5869591">
                  <a:extLst>
                    <a:ext uri="{9D8B030D-6E8A-4147-A177-3AD203B41FA5}">
                      <a16:colId xmlns:a16="http://schemas.microsoft.com/office/drawing/2014/main" val="722194458"/>
                    </a:ext>
                  </a:extLst>
                </a:gridCol>
              </a:tblGrid>
              <a:tr h="389828">
                <a:tc>
                  <a:txBody>
                    <a:bodyPr/>
                    <a:lstStyle/>
                    <a:p>
                      <a:r>
                        <a:rPr lang="en-AU" dirty="0" smtClean="0"/>
                        <a:t>Issue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Staff view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611380"/>
                  </a:ext>
                </a:extLst>
              </a:tr>
              <a:tr h="133617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Form of record</a:t>
                      </a:r>
                      <a:r>
                        <a:rPr lang="en-AU" sz="1600" baseline="0" dirty="0" smtClean="0"/>
                        <a:t> keeping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We</a:t>
                      </a:r>
                      <a:r>
                        <a:rPr lang="en-AU" sz="1600" baseline="0" dirty="0" smtClean="0"/>
                        <a:t> will not issue a template, will a</a:t>
                      </a:r>
                      <a:r>
                        <a:rPr lang="en-AU" sz="1600" dirty="0" smtClean="0"/>
                        <a:t>llow operators to retain reporting against their own systems  </a:t>
                      </a:r>
                    </a:p>
                    <a:p>
                      <a:endParaRPr lang="en-AU" sz="1600" dirty="0" smtClean="0"/>
                    </a:p>
                    <a:p>
                      <a:r>
                        <a:rPr lang="en-AU" sz="1600" dirty="0" smtClean="0"/>
                        <a:t>But nomination and scheduling data</a:t>
                      </a:r>
                      <a:r>
                        <a:rPr lang="en-AU" sz="1600" baseline="0" dirty="0" smtClean="0"/>
                        <a:t> must be submitted to AER as an excel spreadsheet</a:t>
                      </a:r>
                      <a:endParaRPr lang="en-A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044183"/>
                  </a:ext>
                </a:extLst>
              </a:tr>
              <a:tr h="258883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Frequency of reporting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Periodic reporting (either quarterly</a:t>
                      </a:r>
                      <a:r>
                        <a:rPr lang="en-AU" sz="1600" b="1" baseline="0" dirty="0" smtClean="0"/>
                        <a:t> or monthly). </a:t>
                      </a:r>
                      <a:r>
                        <a:rPr lang="en-AU" sz="1600" baseline="0" dirty="0" smtClean="0"/>
                        <a:t>If quarterly, we propose the first set of data be provided in April for the first month of the auction to allow an earlier review of market data. </a:t>
                      </a:r>
                    </a:p>
                    <a:p>
                      <a:endParaRPr lang="en-AU" sz="1600" baseline="0" dirty="0" smtClean="0"/>
                    </a:p>
                    <a:p>
                      <a:r>
                        <a:rPr lang="en-AU" sz="1600" baseline="0" dirty="0" smtClean="0"/>
                        <a:t> and </a:t>
                      </a:r>
                    </a:p>
                    <a:p>
                      <a:endParaRPr lang="en-AU" sz="1600" baseline="0" dirty="0" smtClean="0"/>
                    </a:p>
                    <a:p>
                      <a:r>
                        <a:rPr lang="en-AU" sz="1600" b="1" baseline="0" dirty="0" smtClean="0"/>
                        <a:t>AER may request data at any time</a:t>
                      </a:r>
                      <a:r>
                        <a:rPr lang="en-AU" sz="1600" baseline="0" dirty="0" smtClean="0"/>
                        <a:t>. For example, in relation to a specific event such as a high auction price or large curtailment of auction gas.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096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Next steps: High-level timeline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10167"/>
              </p:ext>
            </p:extLst>
          </p:nvPr>
        </p:nvGraphicFramePr>
        <p:xfrm>
          <a:off x="683568" y="1628800"/>
          <a:ext cx="7560840" cy="40766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2149">
                  <a:extLst>
                    <a:ext uri="{9D8B030D-6E8A-4147-A177-3AD203B41FA5}">
                      <a16:colId xmlns:a16="http://schemas.microsoft.com/office/drawing/2014/main" val="3197131926"/>
                    </a:ext>
                  </a:extLst>
                </a:gridCol>
                <a:gridCol w="5498691">
                  <a:extLst>
                    <a:ext uri="{9D8B030D-6E8A-4147-A177-3AD203B41FA5}">
                      <a16:colId xmlns:a16="http://schemas.microsoft.com/office/drawing/2014/main" val="1098514395"/>
                    </a:ext>
                  </a:extLst>
                </a:gridCol>
              </a:tblGrid>
              <a:tr h="429617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smtClean="0"/>
                        <a:t>Activity </a:t>
                      </a:r>
                      <a:endParaRPr lang="en-A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153732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dirty="0" smtClean="0"/>
                        <a:t>22 October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Workshop</a:t>
                      </a:r>
                      <a:r>
                        <a:rPr lang="en-AU" baseline="0" dirty="0" smtClean="0"/>
                        <a:t> with shippers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659370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November </a:t>
                      </a:r>
                      <a:endParaRPr lang="en-A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Seek</a:t>
                      </a:r>
                      <a:r>
                        <a:rPr lang="en-AU" dirty="0" smtClean="0"/>
                        <a:t> feedback on draft record</a:t>
                      </a:r>
                      <a:r>
                        <a:rPr lang="en-AU" baseline="0" dirty="0" smtClean="0"/>
                        <a:t> keeping guideline</a:t>
                      </a:r>
                      <a:r>
                        <a:rPr lang="en-AU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77303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dirty="0" smtClean="0"/>
                        <a:t>November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Law and Rules are proclaimed by SA </a:t>
                      </a:r>
                      <a:r>
                        <a:rPr lang="en-AU" sz="1800" kern="1200" baseline="0" dirty="0" smtClean="0"/>
                        <a:t>parliament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kern="1200" baseline="0" dirty="0" smtClean="0"/>
                        <a:t>AER web page launch to include: information on exemptions, record keeping guideline requirements, TFSR registration process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86660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dirty="0" smtClean="0"/>
                        <a:t>By</a:t>
                      </a:r>
                      <a:r>
                        <a:rPr lang="en-AU" baseline="0" dirty="0" smtClean="0"/>
                        <a:t> 1 December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Publish record keeping guideline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741483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dirty="0" smtClean="0"/>
                        <a:t>Before</a:t>
                      </a:r>
                      <a:r>
                        <a:rPr lang="en-AU" baseline="0" dirty="0" smtClean="0"/>
                        <a:t> March 19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Publish guidance note</a:t>
                      </a:r>
                      <a:r>
                        <a:rPr lang="en-AU" baseline="0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27152"/>
                  </a:ext>
                </a:extLst>
              </a:tr>
              <a:tr h="381943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r>
                        <a:rPr lang="en-AU" baseline="0" dirty="0" smtClean="0"/>
                        <a:t> March 2019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Auction</a:t>
                      </a:r>
                      <a:r>
                        <a:rPr lang="en-AU" baseline="0" dirty="0" smtClean="0"/>
                        <a:t> start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8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4457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689</Words>
  <Application>Microsoft Office PowerPoint</Application>
  <PresentationFormat>On-screen Show (4:3)</PresentationFormat>
  <Paragraphs>106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 Linotype</vt:lpstr>
      <vt:lpstr>Times New Roman</vt:lpstr>
      <vt:lpstr>blank</vt:lpstr>
      <vt:lpstr>Nomination and scheduling records</vt:lpstr>
      <vt:lpstr>Agenda</vt:lpstr>
      <vt:lpstr>AER record keeping guideline</vt:lpstr>
      <vt:lpstr>Legislative reporting requirements – Part 25</vt:lpstr>
      <vt:lpstr>Transitional obligations for the first two years</vt:lpstr>
      <vt:lpstr>Form of reporting data </vt:lpstr>
      <vt:lpstr>Examples of recording data </vt:lpstr>
      <vt:lpstr>Staff view on record keeping</vt:lpstr>
      <vt:lpstr>Next steps: High-level timeline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2018-10-31T02:25:01Z</dcterms:created>
  <dcterms:modified xsi:type="dcterms:W3CDTF">2018-10-31T02:25:07Z</dcterms:modified>
</cp:coreProperties>
</file>