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63" r:id="rId4"/>
    <p:sldId id="264" r:id="rId5"/>
    <p:sldId id="266" r:id="rId6"/>
    <p:sldId id="267" r:id="rId7"/>
    <p:sldId id="270" r:id="rId8"/>
    <p:sldId id="268" r:id="rId9"/>
    <p:sldId id="262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2D631"/>
    <a:srgbClr val="4F2D7F"/>
    <a:srgbClr val="DC5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95" autoAdjust="0"/>
    <p:restoredTop sz="83140" autoAdjust="0"/>
  </p:normalViewPr>
  <p:slideViewPr>
    <p:cSldViewPr>
      <p:cViewPr varScale="1">
        <p:scale>
          <a:sx n="100" d="100"/>
          <a:sy n="100" d="100"/>
        </p:scale>
        <p:origin x="2130" y="8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1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923E1-EC3A-4716-AD5E-1819149564C8}" type="datetimeFigureOut">
              <a:rPr lang="en-AU" smtClean="0"/>
              <a:t>31/10/2018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6DED9-0B76-4814-8107-559A135C20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167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2961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8302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0202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9762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636912"/>
            <a:ext cx="6480720" cy="1368152"/>
          </a:xfrm>
        </p:spPr>
        <p:txBody>
          <a:bodyPr anchor="ctr" anchorCtr="0"/>
          <a:lstStyle>
            <a:lvl1pPr>
              <a:defRPr sz="40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91680" y="4149080"/>
            <a:ext cx="5464696" cy="64807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000" baseline="0">
                <a:solidFill>
                  <a:srgbClr val="000000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 or speaker name</a:t>
            </a:r>
            <a:endParaRPr lang="en-AU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2483768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AU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732240" y="5733256"/>
            <a:ext cx="0" cy="72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6804248" y="59399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/>
                </a:solidFill>
              </a:rPr>
              <a:t>aer.gov.au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692275" y="4941888"/>
            <a:ext cx="3671888" cy="6477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 baseline="0">
                <a:solidFill>
                  <a:srgbClr val="000000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AU" dirty="0" smtClean="0"/>
              <a:t>Click to add Date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72457"/>
            <a:ext cx="2304256" cy="547846"/>
          </a:xfrm>
          <a:prstGeom prst="rect">
            <a:avLst/>
          </a:prstGeom>
        </p:spPr>
      </p:pic>
      <p:pic>
        <p:nvPicPr>
          <p:cNvPr id="10" name="Picture 9"/>
          <p:cNvPicPr/>
          <p:nvPr userDrawn="1"/>
        </p:nvPicPr>
        <p:blipFill rotWithShape="1">
          <a:blip r:embed="rId3" cstate="print">
            <a:duotone>
              <a:prstClr val="black"/>
              <a:srgbClr val="0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 b="41813"/>
          <a:stretch/>
        </p:blipFill>
        <p:spPr>
          <a:xfrm>
            <a:off x="683568" y="1052736"/>
            <a:ext cx="1137140" cy="68872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539552" y="6309240"/>
            <a:ext cx="1584176" cy="28811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85000" lnSpcReduction="20000"/>
          </a:bodyPr>
          <a:lstStyle/>
          <a:p>
            <a:fld id="{764AC080-8EDB-4C95-A3E3-5154D1DE47EE}" type="slidenum">
              <a:rPr lang="en-AU" smtClean="0">
                <a:solidFill>
                  <a:schemeClr val="accent2">
                    <a:lumMod val="75000"/>
                  </a:schemeClr>
                </a:solidFill>
              </a:rPr>
              <a:t>‹#›</a:t>
            </a:fld>
            <a:endParaRPr lang="en-A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46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74642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208143" cy="4535958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1558800"/>
            <a:ext cx="4038600" cy="4536000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8800"/>
            <a:ext cx="4038600" cy="453650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88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6872"/>
            <a:ext cx="4040188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58800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547200"/>
            <a:ext cx="8208000" cy="867600"/>
          </a:xfrm>
        </p:spPr>
        <p:txBody>
          <a:bodyPr anchor="ctr" anchorCtr="0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556792"/>
            <a:ext cx="5111750" cy="4536504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000" y="1558799"/>
            <a:ext cx="3008313" cy="45360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9934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1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Click to edit Master subtitle style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4100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380312" y="6318652"/>
            <a:ext cx="0" cy="36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52320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/>
                </a:solidFill>
              </a:rPr>
              <a:t>aer.gov.au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39552" y="6309240"/>
            <a:ext cx="1584176" cy="28811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85000" lnSpcReduction="20000"/>
          </a:bodyPr>
          <a:lstStyle/>
          <a:p>
            <a:fld id="{764AC080-8EDB-4C95-A3E3-5154D1DE47EE}" type="slidenum">
              <a:rPr lang="en-AU" smtClean="0">
                <a:solidFill>
                  <a:schemeClr val="accent2">
                    <a:lumMod val="75000"/>
                  </a:schemeClr>
                </a:solidFill>
              </a:rPr>
              <a:t>‹#›</a:t>
            </a:fld>
            <a:endParaRPr lang="en-A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•"/>
        <a:tabLst/>
        <a:defRPr sz="2800" kern="1200" baseline="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348880"/>
            <a:ext cx="6480720" cy="1656184"/>
          </a:xfrm>
        </p:spPr>
        <p:txBody>
          <a:bodyPr/>
          <a:lstStyle/>
          <a:p>
            <a:r>
              <a:rPr lang="en-AU" dirty="0" smtClean="0"/>
              <a:t>Nomination and </a:t>
            </a:r>
            <a:r>
              <a:rPr lang="en-AU" dirty="0"/>
              <a:t>s</a:t>
            </a:r>
            <a:r>
              <a:rPr lang="en-AU" dirty="0" smtClean="0"/>
              <a:t>cheduling records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149080"/>
            <a:ext cx="6480720" cy="648072"/>
          </a:xfrm>
        </p:spPr>
        <p:txBody>
          <a:bodyPr>
            <a:normAutofit/>
          </a:bodyPr>
          <a:lstStyle/>
          <a:p>
            <a:r>
              <a:rPr lang="en-AU" dirty="0" smtClean="0"/>
              <a:t>Reporting obligations for facility operators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19 October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96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476672"/>
            <a:ext cx="8208456" cy="561812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dirty="0" smtClean="0"/>
              <a:t>Discussion and Questions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716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Agenda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AU" dirty="0"/>
              <a:t>AER record keeping guideline</a:t>
            </a:r>
          </a:p>
          <a:p>
            <a:pPr>
              <a:lnSpc>
                <a:spcPct val="200000"/>
              </a:lnSpc>
            </a:pPr>
            <a:r>
              <a:rPr lang="en-AU" dirty="0"/>
              <a:t>Legislative reporting requirements – Part 25</a:t>
            </a:r>
          </a:p>
          <a:p>
            <a:pPr>
              <a:lnSpc>
                <a:spcPct val="200000"/>
              </a:lnSpc>
            </a:pPr>
            <a:r>
              <a:rPr lang="en-AU" dirty="0"/>
              <a:t>Transitional reporting obligations </a:t>
            </a:r>
          </a:p>
          <a:p>
            <a:pPr>
              <a:lnSpc>
                <a:spcPct val="200000"/>
              </a:lnSpc>
            </a:pPr>
            <a:r>
              <a:rPr lang="en-AU" dirty="0"/>
              <a:t>Form of recording data</a:t>
            </a:r>
          </a:p>
          <a:p>
            <a:pPr>
              <a:lnSpc>
                <a:spcPct val="200000"/>
              </a:lnSpc>
            </a:pPr>
            <a:r>
              <a:rPr lang="en-AU" dirty="0"/>
              <a:t>Staff view </a:t>
            </a:r>
            <a:r>
              <a:rPr lang="en-AU" dirty="0" smtClean="0"/>
              <a:t>on </a:t>
            </a:r>
            <a:r>
              <a:rPr lang="en-AU" dirty="0"/>
              <a:t>record keeping  </a:t>
            </a:r>
            <a:endParaRPr lang="en-AU" dirty="0" smtClean="0"/>
          </a:p>
          <a:p>
            <a:pPr>
              <a:lnSpc>
                <a:spcPct val="200000"/>
              </a:lnSpc>
            </a:pPr>
            <a:r>
              <a:rPr lang="en-AU" dirty="0" smtClean="0"/>
              <a:t>Next </a:t>
            </a:r>
            <a:r>
              <a:rPr lang="en-AU" dirty="0"/>
              <a:t>steps: High-level </a:t>
            </a:r>
            <a:r>
              <a:rPr lang="en-AU" dirty="0" smtClean="0"/>
              <a:t>timeline</a:t>
            </a:r>
          </a:p>
          <a:p>
            <a:pPr>
              <a:lnSpc>
                <a:spcPct val="200000"/>
              </a:lnSpc>
            </a:pPr>
            <a:r>
              <a:rPr lang="en-AU" dirty="0" smtClean="0"/>
              <a:t>Discussion and Questions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1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AER record keeping guideline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AU" sz="2200" dirty="0"/>
              <a:t>Published by 1 Dec 2018, in effect by 1 March 2019</a:t>
            </a:r>
            <a:br>
              <a:rPr lang="en-AU" sz="2200" dirty="0"/>
            </a:br>
            <a:endParaRPr lang="en-AU" sz="2200" dirty="0"/>
          </a:p>
          <a:p>
            <a:r>
              <a:rPr lang="en-AU" sz="2200" dirty="0"/>
              <a:t>Outlines scope, frequency and form of data reporting</a:t>
            </a:r>
            <a:br>
              <a:rPr lang="en-AU" sz="2200" dirty="0"/>
            </a:br>
            <a:endParaRPr lang="en-AU" sz="2200" dirty="0"/>
          </a:p>
          <a:p>
            <a:r>
              <a:rPr lang="en-AU" sz="2200" dirty="0"/>
              <a:t>Process to handle confidential information</a:t>
            </a:r>
          </a:p>
          <a:p>
            <a:endParaRPr lang="en-AU" sz="2200" dirty="0"/>
          </a:p>
          <a:p>
            <a:r>
              <a:rPr lang="en-AU" sz="2200" dirty="0"/>
              <a:t>Outlines when AER may request more information </a:t>
            </a:r>
          </a:p>
          <a:p>
            <a:endParaRPr lang="en-AU" sz="2200" dirty="0"/>
          </a:p>
          <a:p>
            <a:r>
              <a:rPr lang="en-AU" sz="2200" dirty="0"/>
              <a:t>Does not detail AER compliance approach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637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Legislative reporting requirements – Part 25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AU" sz="3600" dirty="0"/>
              <a:t>Facility operators must report: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AU" sz="3600" b="1" dirty="0"/>
              <a:t>D-1 nominations</a:t>
            </a:r>
            <a:r>
              <a:rPr lang="en-AU" sz="3600" dirty="0"/>
              <a:t>, noting nomination quantity and time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AU" sz="3600" b="1" dirty="0"/>
              <a:t>Renominations on the day</a:t>
            </a:r>
            <a:r>
              <a:rPr lang="en-AU" sz="3600" dirty="0"/>
              <a:t>, noting quantity and time of renomination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AU" sz="3600" b="1" dirty="0"/>
              <a:t>Scheduled quantity </a:t>
            </a:r>
            <a:r>
              <a:rPr lang="en-AU" sz="3600" dirty="0"/>
              <a:t>for each service provided by means of the facility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AU" sz="36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AU" sz="3600" dirty="0"/>
              <a:t>The nomination and scheduling records must set out the: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AU" sz="3600" dirty="0"/>
              <a:t>Gas day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AU" sz="3600" dirty="0"/>
              <a:t>Shipper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AU" sz="3600" dirty="0"/>
              <a:t>Auction facility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AU" sz="3600" dirty="0"/>
              <a:t>Transportation service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AU" sz="36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AU" sz="3600" dirty="0"/>
              <a:t>Records must be maintained for a </a:t>
            </a:r>
            <a:r>
              <a:rPr lang="en-AU" sz="3600" b="1" dirty="0"/>
              <a:t>period of five years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AU" sz="36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AU" sz="3600" dirty="0" smtClean="0"/>
              <a:t>Note: </a:t>
            </a:r>
            <a:r>
              <a:rPr lang="en-AU" sz="3600" dirty="0"/>
              <a:t>AEMO does not get this information for STTM. In Victoria, AEMO receives aggregate data on nominations and scheduled quantities, it does not get information at shipper level.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664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Transitional obligations for the first two years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AU" sz="1400" dirty="0"/>
              <a:t>Facility operators must as part of the record keeping specifically identify</a:t>
            </a:r>
          </a:p>
          <a:p>
            <a:pPr>
              <a:lnSpc>
                <a:spcPct val="150000"/>
              </a:lnSpc>
            </a:pPr>
            <a:r>
              <a:rPr lang="en-AU" sz="1400" b="1" dirty="0"/>
              <a:t>Nominations for transitional firm quantity </a:t>
            </a:r>
            <a:r>
              <a:rPr lang="en-AU" sz="1400" dirty="0"/>
              <a:t>and the </a:t>
            </a:r>
            <a:r>
              <a:rPr lang="en-AU" sz="1400" b="1" dirty="0"/>
              <a:t>market generating unit </a:t>
            </a:r>
            <a:r>
              <a:rPr lang="en-AU" sz="1400" dirty="0"/>
              <a:t>to</a:t>
            </a:r>
            <a:r>
              <a:rPr lang="en-AU" sz="1400" b="1" dirty="0"/>
              <a:t> </a:t>
            </a:r>
            <a:r>
              <a:rPr lang="en-AU" sz="1400" dirty="0"/>
              <a:t>which the transitional firm quantity was supplied; and </a:t>
            </a:r>
          </a:p>
          <a:p>
            <a:pPr>
              <a:lnSpc>
                <a:spcPct val="150000"/>
              </a:lnSpc>
            </a:pPr>
            <a:r>
              <a:rPr lang="en-AU" sz="1400" b="1" dirty="0"/>
              <a:t>Any renomination of the transitional firm service that occurred after the nomination cut-off time </a:t>
            </a:r>
            <a:r>
              <a:rPr lang="en-AU" sz="1400" dirty="0"/>
              <a:t>that reduced the transitional firm quantity or resulted in any part of the transitional firm quantity used in the calculation of an auction quantity limit being supplied other than: </a:t>
            </a:r>
          </a:p>
          <a:p>
            <a:pPr lvl="1">
              <a:lnSpc>
                <a:spcPct val="150000"/>
              </a:lnSpc>
            </a:pPr>
            <a:r>
              <a:rPr lang="en-AU" sz="1400" dirty="0"/>
              <a:t>for consumption of a market generating unit; or </a:t>
            </a:r>
          </a:p>
          <a:p>
            <a:pPr lvl="1">
              <a:lnSpc>
                <a:spcPct val="150000"/>
              </a:lnSpc>
            </a:pPr>
            <a:r>
              <a:rPr lang="en-AU" sz="1400" dirty="0"/>
              <a:t>to another transportation facility for onward transportation to a market generating unit.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1400" dirty="0"/>
              <a:t>Facility operators are responsible for: 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en-AU" sz="1400" dirty="0"/>
              <a:t>classifying a service under a primary contract as a transitional firm service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en-AU" sz="1400" dirty="0"/>
              <a:t>notify the AER if they intend to do so, no later than 30 bus. days before classification takes effect. </a:t>
            </a:r>
          </a:p>
          <a:p>
            <a:pPr marL="0" lvl="0" indent="0">
              <a:lnSpc>
                <a:spcPct val="150000"/>
              </a:lnSpc>
              <a:buNone/>
            </a:pPr>
            <a:endParaRPr lang="en-AU" sz="1400" dirty="0" smtClean="0"/>
          </a:p>
          <a:p>
            <a:pPr marL="0" lvl="0" indent="0">
              <a:lnSpc>
                <a:spcPct val="150000"/>
              </a:lnSpc>
              <a:buNone/>
            </a:pPr>
            <a:r>
              <a:rPr lang="en-AU" sz="1400" dirty="0" smtClean="0"/>
              <a:t>Further </a:t>
            </a:r>
            <a:r>
              <a:rPr lang="en-AU" sz="1400" dirty="0"/>
              <a:t>information on TFSR registration process will be on our website in November.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AU" sz="1400" dirty="0" smtClean="0"/>
              <a:t> 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146947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Form of reporting data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3" y="1421855"/>
            <a:ext cx="8208143" cy="791542"/>
          </a:xfrm>
        </p:spPr>
        <p:txBody>
          <a:bodyPr>
            <a:noAutofit/>
          </a:bodyPr>
          <a:lstStyle/>
          <a:p>
            <a:r>
              <a:rPr lang="en-AU" sz="1400" dirty="0"/>
              <a:t>Data should follow form specified below</a:t>
            </a:r>
          </a:p>
          <a:p>
            <a:r>
              <a:rPr lang="en-AU" sz="1400" dirty="0"/>
              <a:t>Form of recording should not limit facility operators to retain records against their own systems</a:t>
            </a:r>
          </a:p>
          <a:p>
            <a:r>
              <a:rPr lang="en-AU" sz="1400" dirty="0"/>
              <a:t>But data must submitted to AER in an excel worksheet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851518"/>
              </p:ext>
            </p:extLst>
          </p:nvPr>
        </p:nvGraphicFramePr>
        <p:xfrm>
          <a:off x="1316672" y="2472209"/>
          <a:ext cx="6510655" cy="3581400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2319224">
                  <a:extLst>
                    <a:ext uri="{9D8B030D-6E8A-4147-A177-3AD203B41FA5}">
                      <a16:colId xmlns:a16="http://schemas.microsoft.com/office/drawing/2014/main" val="1615091932"/>
                    </a:ext>
                  </a:extLst>
                </a:gridCol>
                <a:gridCol w="4191431">
                  <a:extLst>
                    <a:ext uri="{9D8B030D-6E8A-4147-A177-3AD203B41FA5}">
                      <a16:colId xmlns:a16="http://schemas.microsoft.com/office/drawing/2014/main" val="4257221567"/>
                    </a:ext>
                  </a:extLst>
                </a:gridCol>
              </a:tblGrid>
              <a:tr h="4638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kern="1200" dirty="0" smtClean="0">
                          <a:effectLst/>
                        </a:rPr>
                        <a:t>Gas day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the gas date the nomination or renomination is made for Expressed as: day-month-year (X/X/XXX) for example: 1/03/2019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55216"/>
                  </a:ext>
                </a:extLst>
              </a:tr>
              <a:tr h="2099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000" dirty="0">
                          <a:effectLst/>
                        </a:rPr>
                        <a:t>Time </a:t>
                      </a:r>
                      <a:endParaRPr lang="en-A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000" dirty="0">
                          <a:effectLst/>
                        </a:rPr>
                        <a:t>Is the time, in 24 hour format: HH:MM</a:t>
                      </a:r>
                      <a:endParaRPr lang="en-A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0235631"/>
                  </a:ext>
                </a:extLst>
              </a:tr>
              <a:tr h="2099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000" dirty="0">
                          <a:effectLst/>
                        </a:rPr>
                        <a:t>Transportation facility user</a:t>
                      </a:r>
                      <a:endParaRPr lang="en-A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000" dirty="0">
                          <a:effectLst/>
                        </a:rPr>
                        <a:t>The name of the shipper</a:t>
                      </a:r>
                      <a:endParaRPr lang="en-A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149339"/>
                  </a:ext>
                </a:extLst>
              </a:tr>
              <a:tr h="2099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000" dirty="0">
                          <a:effectLst/>
                        </a:rPr>
                        <a:t>Auction facility </a:t>
                      </a:r>
                      <a:endParaRPr lang="en-A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000" dirty="0">
                          <a:effectLst/>
                        </a:rPr>
                        <a:t>The name of the pipeline or compression station</a:t>
                      </a:r>
                      <a:endParaRPr lang="en-A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2355989"/>
                  </a:ext>
                </a:extLst>
              </a:tr>
              <a:tr h="6711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000" dirty="0">
                          <a:effectLst/>
                        </a:rPr>
                        <a:t>Transportation service</a:t>
                      </a:r>
                      <a:endParaRPr lang="en-A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000" dirty="0">
                          <a:effectLst/>
                        </a:rPr>
                        <a:t>Is a description the type of transportation product? For example, firm or as available. If the pipeline is bi-directional, it must be clear whether the service is a forward haul service or backhaul service. </a:t>
                      </a:r>
                      <a:endParaRPr lang="en-A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1742292"/>
                  </a:ext>
                </a:extLst>
              </a:tr>
              <a:tr h="2099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000" dirty="0">
                          <a:effectLst/>
                        </a:rPr>
                        <a:t>Scheduled quantity</a:t>
                      </a:r>
                      <a:endParaRPr lang="en-A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000" dirty="0">
                          <a:effectLst/>
                        </a:rPr>
                        <a:t>Must be expressed in GJ</a:t>
                      </a:r>
                      <a:endParaRPr lang="en-A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73668131"/>
                  </a:ext>
                </a:extLst>
              </a:tr>
              <a:tr h="4862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000" dirty="0">
                          <a:effectLst/>
                        </a:rPr>
                        <a:t>Day-ahead nomination(s) and Renomination(s)</a:t>
                      </a:r>
                      <a:endParaRPr lang="en-A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Must </a:t>
                      </a:r>
                      <a:r>
                        <a:rPr lang="en-AU" sz="1000" dirty="0">
                          <a:effectLst/>
                        </a:rPr>
                        <a:t>be expressed in GJ. </a:t>
                      </a:r>
                      <a:endParaRPr lang="en-AU" sz="100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000" dirty="0" smtClean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3094598"/>
                  </a:ext>
                </a:extLst>
              </a:tr>
              <a:tr h="2099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Transitional firm quantity</a:t>
                      </a:r>
                      <a:endParaRPr lang="en-AU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Must be expressed in GJ </a:t>
                      </a:r>
                      <a:endParaRPr lang="en-AU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729161"/>
                  </a:ext>
                </a:extLst>
              </a:tr>
              <a:tr h="2099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Market generating unit</a:t>
                      </a:r>
                      <a:endParaRPr lang="en-AU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0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The</a:t>
                      </a:r>
                      <a:r>
                        <a:rPr lang="en-AU" sz="1000" baseline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n</a:t>
                      </a:r>
                      <a:r>
                        <a:rPr lang="en-AU" sz="10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ame </a:t>
                      </a:r>
                      <a:r>
                        <a:rPr lang="en-A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of the gas powered </a:t>
                      </a:r>
                      <a:r>
                        <a:rPr lang="en-AU" sz="10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generator</a:t>
                      </a:r>
                      <a:endParaRPr lang="en-AU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653520"/>
                  </a:ext>
                </a:extLst>
              </a:tr>
              <a:tr h="2099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0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 renomination of transitional firm quantity</a:t>
                      </a:r>
                      <a:endParaRPr lang="en-AU" sz="1000" b="1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00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Must be flagged or</a:t>
                      </a:r>
                      <a:r>
                        <a:rPr lang="en-AU" sz="1000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identifiable </a:t>
                      </a:r>
                      <a:endParaRPr lang="en-AU" sz="1000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38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58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Examples of recording data </a:t>
            </a:r>
            <a:endParaRPr lang="en-AU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44" y="1628800"/>
            <a:ext cx="8969307" cy="18722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99" y="4221088"/>
            <a:ext cx="9080211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06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Staff view on record keeping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299230"/>
              </p:ext>
            </p:extLst>
          </p:nvPr>
        </p:nvGraphicFramePr>
        <p:xfrm>
          <a:off x="647562" y="1490429"/>
          <a:ext cx="7848873" cy="4314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282">
                  <a:extLst>
                    <a:ext uri="{9D8B030D-6E8A-4147-A177-3AD203B41FA5}">
                      <a16:colId xmlns:a16="http://schemas.microsoft.com/office/drawing/2014/main" val="810814676"/>
                    </a:ext>
                  </a:extLst>
                </a:gridCol>
                <a:gridCol w="5869591">
                  <a:extLst>
                    <a:ext uri="{9D8B030D-6E8A-4147-A177-3AD203B41FA5}">
                      <a16:colId xmlns:a16="http://schemas.microsoft.com/office/drawing/2014/main" val="722194458"/>
                    </a:ext>
                  </a:extLst>
                </a:gridCol>
              </a:tblGrid>
              <a:tr h="389828">
                <a:tc>
                  <a:txBody>
                    <a:bodyPr/>
                    <a:lstStyle/>
                    <a:p>
                      <a:r>
                        <a:rPr lang="en-AU" dirty="0" smtClean="0"/>
                        <a:t>Issue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Staff view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611380"/>
                  </a:ext>
                </a:extLst>
              </a:tr>
              <a:tr h="133617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Form of record</a:t>
                      </a:r>
                      <a:r>
                        <a:rPr lang="en-AU" sz="1600" baseline="0" dirty="0" smtClean="0"/>
                        <a:t> keeping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We</a:t>
                      </a:r>
                      <a:r>
                        <a:rPr lang="en-AU" sz="1600" baseline="0" dirty="0" smtClean="0"/>
                        <a:t> will not issue a template, will a</a:t>
                      </a:r>
                      <a:r>
                        <a:rPr lang="en-AU" sz="1600" dirty="0" smtClean="0"/>
                        <a:t>llow operators to retain reporting against their own systems  </a:t>
                      </a:r>
                    </a:p>
                    <a:p>
                      <a:endParaRPr lang="en-AU" sz="1600" dirty="0" smtClean="0"/>
                    </a:p>
                    <a:p>
                      <a:r>
                        <a:rPr lang="en-AU" sz="1600" dirty="0" smtClean="0"/>
                        <a:t>But nomination and scheduling data</a:t>
                      </a:r>
                      <a:r>
                        <a:rPr lang="en-AU" sz="1600" baseline="0" dirty="0" smtClean="0"/>
                        <a:t> must be submitted to AER as an excel spreadsheet</a:t>
                      </a:r>
                      <a:endParaRPr lang="en-AU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044183"/>
                  </a:ext>
                </a:extLst>
              </a:tr>
              <a:tr h="2588834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Frequency of reporting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Periodic reporting (either quarterly</a:t>
                      </a:r>
                      <a:r>
                        <a:rPr lang="en-AU" sz="1600" b="1" baseline="0" dirty="0" smtClean="0"/>
                        <a:t> or monthly). </a:t>
                      </a:r>
                      <a:r>
                        <a:rPr lang="en-AU" sz="1600" baseline="0" dirty="0" smtClean="0"/>
                        <a:t>If quarterly, we propose the first set of data be provided in April for the first month of the auction to allow an earlier review of market data. </a:t>
                      </a:r>
                    </a:p>
                    <a:p>
                      <a:endParaRPr lang="en-AU" sz="1600" baseline="0" dirty="0" smtClean="0"/>
                    </a:p>
                    <a:p>
                      <a:r>
                        <a:rPr lang="en-AU" sz="1600" baseline="0" dirty="0" smtClean="0"/>
                        <a:t> and </a:t>
                      </a:r>
                    </a:p>
                    <a:p>
                      <a:endParaRPr lang="en-AU" sz="1600" baseline="0" dirty="0" smtClean="0"/>
                    </a:p>
                    <a:p>
                      <a:r>
                        <a:rPr lang="en-AU" sz="1600" b="1" baseline="0" dirty="0" smtClean="0"/>
                        <a:t>AER may request data at any time</a:t>
                      </a:r>
                      <a:r>
                        <a:rPr lang="en-AU" sz="1600" baseline="0" dirty="0" smtClean="0"/>
                        <a:t>. For example, in relation to a specific event such as a high auction price or large curtailment of auction gas.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096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29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Next steps: High-level timeline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210167"/>
              </p:ext>
            </p:extLst>
          </p:nvPr>
        </p:nvGraphicFramePr>
        <p:xfrm>
          <a:off x="683568" y="1628800"/>
          <a:ext cx="7560840" cy="40766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62149">
                  <a:extLst>
                    <a:ext uri="{9D8B030D-6E8A-4147-A177-3AD203B41FA5}">
                      <a16:colId xmlns:a16="http://schemas.microsoft.com/office/drawing/2014/main" val="3197131926"/>
                    </a:ext>
                  </a:extLst>
                </a:gridCol>
                <a:gridCol w="5498691">
                  <a:extLst>
                    <a:ext uri="{9D8B030D-6E8A-4147-A177-3AD203B41FA5}">
                      <a16:colId xmlns:a16="http://schemas.microsoft.com/office/drawing/2014/main" val="1098514395"/>
                    </a:ext>
                  </a:extLst>
                </a:gridCol>
              </a:tblGrid>
              <a:tr h="429617">
                <a:tc>
                  <a:txBody>
                    <a:bodyPr/>
                    <a:lstStyle/>
                    <a:p>
                      <a:r>
                        <a:rPr lang="en-AU" dirty="0" smtClean="0"/>
                        <a:t>Date</a:t>
                      </a:r>
                      <a:endParaRPr lang="en-A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smtClean="0"/>
                        <a:t>Activity </a:t>
                      </a:r>
                      <a:endParaRPr lang="en-AU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153732"/>
                  </a:ext>
                </a:extLst>
              </a:tr>
              <a:tr h="381943">
                <a:tc>
                  <a:txBody>
                    <a:bodyPr/>
                    <a:lstStyle/>
                    <a:p>
                      <a:r>
                        <a:rPr lang="en-AU" dirty="0" smtClean="0"/>
                        <a:t>22 October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Workshop</a:t>
                      </a:r>
                      <a:r>
                        <a:rPr lang="en-AU" baseline="0" dirty="0" smtClean="0"/>
                        <a:t> with shippers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659370"/>
                  </a:ext>
                </a:extLst>
              </a:tr>
              <a:tr h="381943">
                <a:tc>
                  <a:txBody>
                    <a:bodyPr/>
                    <a:lstStyle/>
                    <a:p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Early November </a:t>
                      </a:r>
                      <a:endParaRPr lang="en-A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Seek</a:t>
                      </a:r>
                      <a:r>
                        <a:rPr lang="en-AU" dirty="0" smtClean="0"/>
                        <a:t> feedback on draft record</a:t>
                      </a:r>
                      <a:r>
                        <a:rPr lang="en-AU" baseline="0" dirty="0" smtClean="0"/>
                        <a:t> keeping guideline</a:t>
                      </a:r>
                      <a:r>
                        <a:rPr lang="en-AU" dirty="0" smtClean="0"/>
                        <a:t> 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077303"/>
                  </a:ext>
                </a:extLst>
              </a:tr>
              <a:tr h="381943">
                <a:tc>
                  <a:txBody>
                    <a:bodyPr/>
                    <a:lstStyle/>
                    <a:p>
                      <a:r>
                        <a:rPr lang="en-AU" dirty="0" smtClean="0"/>
                        <a:t>November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Law and Rules are proclaimed by SA </a:t>
                      </a:r>
                      <a:r>
                        <a:rPr lang="en-AU" sz="1800" kern="1200" baseline="0" dirty="0" smtClean="0"/>
                        <a:t>parliament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800" kern="12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kern="1200" baseline="0" dirty="0" smtClean="0"/>
                        <a:t>AER web page launch to include: information on exemptions, record keeping guideline requirements, TFSR registration process</a:t>
                      </a:r>
                    </a:p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686660"/>
                  </a:ext>
                </a:extLst>
              </a:tr>
              <a:tr h="381943">
                <a:tc>
                  <a:txBody>
                    <a:bodyPr/>
                    <a:lstStyle/>
                    <a:p>
                      <a:r>
                        <a:rPr lang="en-AU" dirty="0" smtClean="0"/>
                        <a:t>By</a:t>
                      </a:r>
                      <a:r>
                        <a:rPr lang="en-AU" baseline="0" dirty="0" smtClean="0"/>
                        <a:t> 1 December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Publish record keeping guideline 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741483"/>
                  </a:ext>
                </a:extLst>
              </a:tr>
              <a:tr h="381943">
                <a:tc>
                  <a:txBody>
                    <a:bodyPr/>
                    <a:lstStyle/>
                    <a:p>
                      <a:r>
                        <a:rPr lang="en-AU" dirty="0" smtClean="0"/>
                        <a:t>Before</a:t>
                      </a:r>
                      <a:r>
                        <a:rPr lang="en-AU" baseline="0" dirty="0" smtClean="0"/>
                        <a:t> March 19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Publish guidance note</a:t>
                      </a:r>
                      <a:r>
                        <a:rPr lang="en-AU" baseline="0" dirty="0" smtClean="0"/>
                        <a:t> 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227152"/>
                  </a:ext>
                </a:extLst>
              </a:tr>
              <a:tr h="381943"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r>
                        <a:rPr lang="en-AU" baseline="0" dirty="0" smtClean="0"/>
                        <a:t> March 2019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Auction</a:t>
                      </a:r>
                      <a:r>
                        <a:rPr lang="en-AU" baseline="0" dirty="0" smtClean="0"/>
                        <a:t> start 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286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4457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AER Colour theme">
      <a:dk1>
        <a:srgbClr val="076A92"/>
      </a:dk1>
      <a:lt1>
        <a:sysClr val="window" lastClr="FFFFFF"/>
      </a:lt1>
      <a:dk2>
        <a:srgbClr val="70635A"/>
      </a:dk2>
      <a:lt2>
        <a:srgbClr val="FFFFFF"/>
      </a:lt2>
      <a:accent1>
        <a:srgbClr val="2F002F"/>
      </a:accent1>
      <a:accent2>
        <a:srgbClr val="C14E00"/>
      </a:accent2>
      <a:accent3>
        <a:srgbClr val="002060"/>
      </a:accent3>
      <a:accent4>
        <a:srgbClr val="C00000"/>
      </a:accent4>
      <a:accent5>
        <a:srgbClr val="000000"/>
      </a:accent5>
      <a:accent6>
        <a:srgbClr val="70303C"/>
      </a:accent6>
      <a:hlink>
        <a:srgbClr val="0000FF"/>
      </a:hlink>
      <a:folHlink>
        <a:srgbClr val="800080"/>
      </a:folHlink>
    </a:clrScheme>
    <a:fontScheme name="ACCC">
      <a:majorFont>
        <a:latin typeface="Palatino Linotyp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689</Words>
  <Application>Microsoft Office PowerPoint</Application>
  <PresentationFormat>On-screen Show (4:3)</PresentationFormat>
  <Paragraphs>106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Palatino Linotype</vt:lpstr>
      <vt:lpstr>Times New Roman</vt:lpstr>
      <vt:lpstr>blank</vt:lpstr>
      <vt:lpstr>Nomination and scheduling records</vt:lpstr>
      <vt:lpstr>Agenda</vt:lpstr>
      <vt:lpstr>AER record keeping guideline</vt:lpstr>
      <vt:lpstr>Legislative reporting requirements – Part 25</vt:lpstr>
      <vt:lpstr>Transitional obligations for the first two years</vt:lpstr>
      <vt:lpstr>Form of reporting data </vt:lpstr>
      <vt:lpstr>Examples of recording data </vt:lpstr>
      <vt:lpstr>Staff view on record keeping</vt:lpstr>
      <vt:lpstr>Next steps: High-level timeline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2018-10-31T02:25:01Z</dcterms:created>
  <dcterms:modified xsi:type="dcterms:W3CDTF">2018-10-31T02:25:07Z</dcterms:modified>
</cp:coreProperties>
</file>