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28" r:id="rId1"/>
  </p:sldMasterIdLst>
  <p:notesMasterIdLst>
    <p:notesMasterId r:id="rId6"/>
  </p:notesMasterIdLst>
  <p:handoutMasterIdLst>
    <p:handoutMasterId r:id="rId7"/>
  </p:handoutMasterIdLst>
  <p:sldIdLst>
    <p:sldId id="325" r:id="rId2"/>
    <p:sldId id="324" r:id="rId3"/>
    <p:sldId id="288" r:id="rId4"/>
    <p:sldId id="320" r:id="rId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8E25"/>
    <a:srgbClr val="706138"/>
    <a:srgbClr val="695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762" autoAdjust="0"/>
    <p:restoredTop sz="70430" autoAdjust="0"/>
  </p:normalViewPr>
  <p:slideViewPr>
    <p:cSldViewPr>
      <p:cViewPr>
        <p:scale>
          <a:sx n="75" d="100"/>
          <a:sy n="75" d="100"/>
        </p:scale>
        <p:origin x="-1674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360" y="-7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B1806-8E73-4E99-8C2D-A92FC66897C8}" type="datetimeFigureOut">
              <a:rPr lang="en-AU" smtClean="0"/>
              <a:t>11/07/2014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64800-CF8E-4A47-B729-517988504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6434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90FA72-92EE-46D0-839E-870D2244B01A}" type="datetimeFigureOut">
              <a:rPr lang="en-AU"/>
              <a:pPr>
                <a:defRPr/>
              </a:pPr>
              <a:t>11/07/2014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FB3645-CA44-4448-ACEC-ECBF116936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9045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AU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716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1195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eaLnBrk="1" hangingPunct="1"/>
            <a:endParaRPr lang="en-AU" sz="1200" dirty="0" smtClean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000" dirty="0" smtClean="0">
              <a:latin typeface="Lucida Fax" pitchFamily="18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FB3645-CA44-4448-ACEC-ECBF11693634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89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56233D-B0E4-42FE-AD66-07B251CEC933}" type="datetime1">
              <a:rPr lang="en-AU" smtClean="0"/>
              <a:t>11/07/2014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5CA4F6-5590-4839-99B7-5115499F27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28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C4B07-FDDA-4DE5-A695-43810325C4B7}" type="datetime1">
              <a:rPr lang="en-AU" smtClean="0"/>
              <a:t>11/07/2014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CB8B4-C7E1-4571-98F6-7D5E8463CA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796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9DA3D-4E2B-4FDD-A6FA-E08E434AE9DF}" type="datetime1">
              <a:rPr lang="en-AU" smtClean="0"/>
              <a:t>11/07/2014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FED62-FA5C-488D-8751-66051ED6C24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153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96F6F-DCAA-4E4B-B142-627110B50CA9}" type="datetime1">
              <a:rPr lang="en-AU" smtClean="0"/>
              <a:t>11/07/2014</a:t>
            </a:fld>
            <a:endParaRPr lang="en-AU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FEB61-D040-4E37-B4BA-CBE8C8ED11E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258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E059C0-9BA7-4AEE-9466-4C2C37C56486}" type="datetime1">
              <a:rPr lang="en-AU" smtClean="0"/>
              <a:t>11/07/2014</a:t>
            </a:fld>
            <a:endParaRPr lang="en-A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6FD645-19B2-421C-9D90-44E494BCDBE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159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8D2DA-89D3-4F3A-8ECE-20E7AFE165A5}" type="datetime1">
              <a:rPr lang="en-AU" smtClean="0"/>
              <a:t>11/07/2014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2CC65-D72F-402D-9080-D7E37753765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435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BE9BC-C15C-480F-91A0-BE511A03AEE9}" type="datetime1">
              <a:rPr lang="en-AU" smtClean="0"/>
              <a:t>11/07/2014</a:t>
            </a:fld>
            <a:endParaRPr lang="en-AU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C44B4-1227-44E5-BE13-AC342D050A5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132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87E45-88B5-40A7-A32D-D852F50D0461}" type="datetime1">
              <a:rPr lang="en-AU" smtClean="0"/>
              <a:t>11/07/2014</a:t>
            </a:fld>
            <a:endParaRPr lang="en-AU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F631-41D1-464A-A79E-43AD28A091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3317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05F985-5375-4E11-B37F-E09B5E5FD9F4}" type="datetime1">
              <a:rPr lang="en-AU" smtClean="0"/>
              <a:t>11/07/2014</a:t>
            </a:fld>
            <a:endParaRPr lang="en-A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2CE10E-8C29-40AA-A9D4-4577DC7B5C8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928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3F7FC-B6CE-4046-BCF7-38E2218AE3E6}" type="datetime1">
              <a:rPr lang="en-AU" smtClean="0"/>
              <a:t>11/07/2014</a:t>
            </a:fld>
            <a:endParaRPr lang="en-AU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50CB4-C0DB-4260-89DA-8D7631B60F0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3102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8E1A53-1382-4130-96F5-78D79E0FDDA7}" type="datetime1">
              <a:rPr lang="en-AU" smtClean="0"/>
              <a:t>11/07/2014</a:t>
            </a:fld>
            <a:endParaRPr lang="en-A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593679-BA99-4924-8DFA-E9F1AC8A0FF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108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8C54225-D272-4884-A2F8-B48C947BAE9A}" type="datetime1">
              <a:rPr lang="en-AU" smtClean="0"/>
              <a:t>11/07/2014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BD4CD29-3D7B-4FEE-976C-88BB285D80F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34" r:id="rId2"/>
    <p:sldLayoutId id="2147483942" r:id="rId3"/>
    <p:sldLayoutId id="2147483935" r:id="rId4"/>
    <p:sldLayoutId id="2147483936" r:id="rId5"/>
    <p:sldLayoutId id="2147483937" r:id="rId6"/>
    <p:sldLayoutId id="2147483943" r:id="rId7"/>
    <p:sldLayoutId id="2147483938" r:id="rId8"/>
    <p:sldLayoutId id="2147483944" r:id="rId9"/>
    <p:sldLayoutId id="2147483939" r:id="rId10"/>
    <p:sldLayoutId id="214748394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259631" y="1916832"/>
            <a:ext cx="6337349" cy="2736304"/>
          </a:xfrm>
        </p:spPr>
        <p:txBody>
          <a:bodyPr/>
          <a:lstStyle/>
          <a:p>
            <a:pPr marL="347663" lvl="1" indent="0" algn="ctr">
              <a:buNone/>
            </a:pPr>
            <a:r>
              <a:rPr lang="en-AU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AER wrap-up</a:t>
            </a:r>
          </a:p>
          <a:p>
            <a:pPr marL="347663" lvl="1" indent="0" algn="ctr">
              <a:buNone/>
            </a:pPr>
            <a:r>
              <a:rPr lang="en-AU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Jim Cox, AER board member</a:t>
            </a: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endParaRPr lang="en-AU" sz="1800" dirty="0">
              <a:solidFill>
                <a:schemeClr val="accent1">
                  <a:lumMod val="75000"/>
                </a:schemeClr>
              </a:solidFill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307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64747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How to make submissions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87692" y="1268760"/>
            <a:ext cx="8183562" cy="4403849"/>
          </a:xfrm>
        </p:spPr>
        <p:txBody>
          <a:bodyPr/>
          <a:lstStyle/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lang="en-A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seeking submissions on the NSW distributors’ proposals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AER issues paper published to assist stakeholders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 issues paper is designed to draw attention to the important issues</a:t>
            </a:r>
            <a:endParaRPr lang="en-A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It is helpful if submissions are supported by reasons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Submissions </a:t>
            </a:r>
            <a:r>
              <a:rPr lang="en-A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will be published on our </a:t>
            </a: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website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Submissions are sought by 1 August 2014</a:t>
            </a:r>
            <a:endParaRPr lang="en-A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AU" sz="1800" dirty="0">
              <a:latin typeface="Lucida Fax" pitchFamily="18" charset="0"/>
            </a:endParaRPr>
          </a:p>
          <a:p>
            <a:endParaRPr lang="en-AU" sz="1800" dirty="0">
              <a:latin typeface="Lucida Fax" pitchFamily="18" charset="0"/>
            </a:endParaRPr>
          </a:p>
          <a:p>
            <a:pPr eaLnBrk="1" hangingPunct="1"/>
            <a:endParaRPr lang="en-AU" sz="1200" dirty="0">
              <a:latin typeface="Lucida Fax" pitchFamily="18" charset="0"/>
            </a:endParaRPr>
          </a:p>
          <a:p>
            <a:pPr marL="0" indent="0" eaLnBrk="1" hangingPunct="1">
              <a:buNone/>
            </a:pPr>
            <a:endParaRPr lang="en-AU" sz="1200" dirty="0" smtClean="0">
              <a:latin typeface="Lucida Fax" pitchFamily="18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41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549275"/>
            <a:ext cx="8183563" cy="71948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Next steps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pic>
        <p:nvPicPr>
          <p:cNvPr id="17412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186574"/>
              </p:ext>
            </p:extLst>
          </p:nvPr>
        </p:nvGraphicFramePr>
        <p:xfrm>
          <a:off x="1002729" y="1556792"/>
          <a:ext cx="6598568" cy="3120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2303"/>
                <a:gridCol w="2376265"/>
              </a:tblGrid>
              <a:tr h="501161">
                <a:tc>
                  <a:txBody>
                    <a:bodyPr/>
                    <a:lstStyle/>
                    <a:p>
                      <a:r>
                        <a:rPr lang="en-AU" dirty="0" smtClean="0"/>
                        <a:t>Task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Date</a:t>
                      </a:r>
                      <a:endParaRPr lang="en-AU" dirty="0"/>
                    </a:p>
                  </a:txBody>
                  <a:tcPr/>
                </a:tc>
              </a:tr>
              <a:tr h="4832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Stakeholders submissions on revenue proposals close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August 2014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0116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AER issues draft decision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November 2014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393713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Distributors submit revised revenue proposals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2015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6439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Stakeholder submissions on revised revenue proposals close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Late February 2015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0116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AER issues final decision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April 2015</a:t>
                      </a:r>
                      <a:endParaRPr lang="en-A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10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692696"/>
            <a:ext cx="8183563" cy="57546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AU" dirty="0" smtClean="0">
                <a:solidFill>
                  <a:schemeClr val="accent1">
                    <a:tint val="88000"/>
                    <a:satMod val="150000"/>
                  </a:schemeClr>
                </a:solidFill>
                <a:latin typeface="Lucida Fax" pitchFamily="18" charset="0"/>
              </a:rPr>
              <a:t>Key contact details</a:t>
            </a:r>
            <a:endParaRPr lang="en-AU" dirty="0">
              <a:solidFill>
                <a:schemeClr val="accent1">
                  <a:tint val="88000"/>
                  <a:satMod val="150000"/>
                </a:schemeClr>
              </a:solidFill>
              <a:latin typeface="Lucida Fax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67545" y="1268761"/>
            <a:ext cx="5976664" cy="2592288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A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Central mailbox: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NSWACTelectricity@aer.gov.au</a:t>
            </a:r>
          </a:p>
          <a:p>
            <a:pPr eaLnBrk="1" hangingPunct="1">
              <a:spcBef>
                <a:spcPts val="600"/>
              </a:spcBef>
            </a:pPr>
            <a:r>
              <a:rPr lang="en-A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Project director: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john.skinner@aer.gov.au</a:t>
            </a:r>
          </a:p>
          <a:p>
            <a:pPr lvl="1" eaLnBrk="1" hangingPunct="1">
              <a:spcBef>
                <a:spcPts val="600"/>
              </a:spcBef>
            </a:pPr>
            <a:r>
              <a:rPr lang="en-A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(02) 9230 3855</a:t>
            </a:r>
          </a:p>
          <a:p>
            <a:pPr eaLnBrk="1" hangingPunct="1">
              <a:spcBef>
                <a:spcPts val="600"/>
              </a:spcBef>
            </a:pPr>
            <a:endParaRPr lang="en-AU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en-AU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220" name="Picture 3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949950"/>
            <a:ext cx="2160587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FEB61-D040-4E37-B4BA-CBE8C8ED11E3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02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</Words>
  <Application>Microsoft Office PowerPoint</Application>
  <PresentationFormat>On-screen Show (4:3)</PresentationFormat>
  <Paragraphs>43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PowerPoint Presentation</vt:lpstr>
      <vt:lpstr>How to make submissions</vt:lpstr>
      <vt:lpstr>Next steps</vt:lpstr>
      <vt:lpstr>Key contact details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2013-09-18T06:13:18Z</dcterms:created>
  <dcterms:modified xsi:type="dcterms:W3CDTF">2014-07-11T06:42:10Z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I">
    <vt:lpwstr>8219852</vt:lpwstr>
  </property>
  <property fmtid="{D5CDD505-2E9C-101B-9397-08002B2CF9AE}" pid="3" name="Status">
    <vt:lpwstr>Ready</vt:lpwstr>
  </property>
  <property fmtid="{D5CDD505-2E9C-101B-9397-08002B2CF9AE}" pid="4" name="DatabaseID">
    <vt:lpwstr>AC</vt:lpwstr>
  </property>
  <property fmtid="{D5CDD505-2E9C-101B-9397-08002B2CF9AE}" pid="5" name="OnClose">
    <vt:lpwstr/>
  </property>
  <property fmtid="{D5CDD505-2E9C-101B-9397-08002B2CF9AE}" pid="6" name="currfile">
    <vt:lpwstr>\\SCBRFS001.accc.local\home$\sminh\Public Forum Doris upload\Public Forum 10 July\AER public forum 10 July 2014 - AER wrap-up.pptx</vt:lpwstr>
  </property>
</Properties>
</file>