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5"/>
  </p:notesMasterIdLst>
  <p:handoutMasterIdLst>
    <p:handoutMasterId r:id="rId26"/>
  </p:handoutMasterIdLst>
  <p:sldIdLst>
    <p:sldId id="329" r:id="rId3"/>
    <p:sldId id="330" r:id="rId4"/>
    <p:sldId id="343" r:id="rId5"/>
    <p:sldId id="351" r:id="rId6"/>
    <p:sldId id="352" r:id="rId7"/>
    <p:sldId id="354" r:id="rId8"/>
    <p:sldId id="356" r:id="rId9"/>
    <p:sldId id="340" r:id="rId10"/>
    <p:sldId id="357" r:id="rId11"/>
    <p:sldId id="349" r:id="rId12"/>
    <p:sldId id="350" r:id="rId13"/>
    <p:sldId id="334" r:id="rId14"/>
    <p:sldId id="348" r:id="rId15"/>
    <p:sldId id="359" r:id="rId16"/>
    <p:sldId id="360" r:id="rId17"/>
    <p:sldId id="358" r:id="rId18"/>
    <p:sldId id="346" r:id="rId19"/>
    <p:sldId id="347" r:id="rId20"/>
    <p:sldId id="344" r:id="rId21"/>
    <p:sldId id="331" r:id="rId22"/>
    <p:sldId id="338" r:id="rId23"/>
    <p:sldId id="337" r:id="rId24"/>
  </p:sldIdLst>
  <p:sldSz cx="9144000" cy="6858000" type="screen4x3"/>
  <p:notesSz cx="6864350" cy="9996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42C1A07-25F0-4F6F-BFB9-8A2FB931BB1B}">
          <p14:sldIdLst>
            <p14:sldId id="329"/>
            <p14:sldId id="330"/>
            <p14:sldId id="343"/>
            <p14:sldId id="351"/>
            <p14:sldId id="352"/>
            <p14:sldId id="354"/>
            <p14:sldId id="356"/>
            <p14:sldId id="340"/>
            <p14:sldId id="357"/>
            <p14:sldId id="349"/>
            <p14:sldId id="350"/>
            <p14:sldId id="334"/>
            <p14:sldId id="348"/>
            <p14:sldId id="359"/>
            <p14:sldId id="360"/>
            <p14:sldId id="358"/>
            <p14:sldId id="346"/>
            <p14:sldId id="347"/>
            <p14:sldId id="344"/>
            <p14:sldId id="331"/>
            <p14:sldId id="338"/>
            <p14:sldId id="337"/>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hgug" initials="m" lastIdx="1" clrIdx="0"/>
  <p:cmAuthor id="1" name="Kristin Raman" initials="KR" lastIdx="11" clrIdx="1"/>
  <p:cmAuthor id="2" name="Peter Bucki" initials="PB"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6600"/>
    <a:srgbClr val="FFFF99"/>
    <a:srgbClr val="D0E6D8"/>
    <a:srgbClr val="C5E1CF"/>
    <a:srgbClr val="B1D7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875" autoAdjust="0"/>
    <p:restoredTop sz="76696" autoAdjust="0"/>
  </p:normalViewPr>
  <p:slideViewPr>
    <p:cSldViewPr snapToGrid="0">
      <p:cViewPr varScale="1">
        <p:scale>
          <a:sx n="114" d="100"/>
          <a:sy n="114" d="100"/>
        </p:scale>
        <p:origin x="-120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Sally\AppData\Local\Microsoft\Windows\INetCache\Content.Outlook\K5LJ4HK3\Book1.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chartUserShapes" Target="../drawings/drawing1.xml"/><Relationship Id="rId1" Type="http://schemas.openxmlformats.org/officeDocument/2006/relationships/oleObject" Target="../embeddings/oleObject1.bin"/><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embeddings/oleObject2.bin"/></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1"/>
          <c:showSerName val="0"/>
          <c:showPercent val="1"/>
          <c:showBubbleSize val="0"/>
          <c:showLeaderLines val="0"/>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[Book1.xlsx]Sheet1!$F$2</c:f>
              <c:strCache>
                <c:ptCount val="1"/>
                <c:pt idx="0">
                  <c:v>Customers</c:v>
                </c:pt>
              </c:strCache>
            </c:strRef>
          </c:tx>
          <c:dPt>
            <c:idx val="0"/>
            <c:bubble3D val="0"/>
            <c:spPr>
              <a:solidFill>
                <a:schemeClr val="tx2"/>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1-1F87-4648-990F-5681980FFF57}"/>
              </c:ext>
            </c:extLst>
          </c:dPt>
          <c:dPt>
            <c:idx val="1"/>
            <c:bubble3D val="0"/>
            <c:spPr>
              <a:solidFill>
                <a:schemeClr val="accent1">
                  <a:lumMod val="60000"/>
                  <a:lumOff val="40000"/>
                </a:schemeClr>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3-1F87-4648-990F-5681980FFF57}"/>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5-1F87-4648-990F-5681980FFF57}"/>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7-1F87-4648-990F-5681980FFF57}"/>
              </c:ext>
            </c:extLst>
          </c:dPt>
          <c:dPt>
            <c:idx val="4"/>
            <c:bubble3D val="0"/>
            <c:spPr>
              <a:solidFill>
                <a:srgbClr val="FFFF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9-1F87-4648-990F-5681980FFF57}"/>
              </c:ext>
            </c:extLst>
          </c:dPt>
          <c:dLbls>
            <c:dLbl>
              <c:idx val="0"/>
              <c:layout>
                <c:manualLayout>
                  <c:x val="0.15469175962932324"/>
                  <c:y val="3.2284421656166663E-2"/>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1F87-4648-990F-5681980FFF57}"/>
                </c:ext>
                <c:ext xmlns:c15="http://schemas.microsoft.com/office/drawing/2012/chart" uri="{CE6537A1-D6FC-4f65-9D91-7224C49458BB}">
                  <c15:layout/>
                </c:ext>
              </c:extLst>
            </c:dLbl>
            <c:dLbl>
              <c:idx val="1"/>
              <c:layout>
                <c:manualLayout>
                  <c:x val="-0.12311957454642702"/>
                  <c:y val="-0.31401564131323345"/>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1F87-4648-990F-5681980FFF57}"/>
                </c:ext>
                <c:ext xmlns:c15="http://schemas.microsoft.com/office/drawing/2012/chart" uri="{CE6537A1-D6FC-4f65-9D91-7224C49458BB}">
                  <c15:layout/>
                </c:ext>
              </c:extLst>
            </c:dLbl>
            <c:dLbl>
              <c:idx val="2"/>
              <c:layout>
                <c:manualLayout>
                  <c:x val="6.1050208305541066E-2"/>
                  <c:y val="0.1374016804767304"/>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1F87-4648-990F-5681980FFF57}"/>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[Book1.xlsx]Sheet1!$C$3:$C$7</c:f>
              <c:strCache>
                <c:ptCount val="5"/>
                <c:pt idx="0">
                  <c:v>Albury</c:v>
                </c:pt>
                <c:pt idx="1">
                  <c:v>Central</c:v>
                </c:pt>
                <c:pt idx="2">
                  <c:v>Northern</c:v>
                </c:pt>
                <c:pt idx="3">
                  <c:v>Murray Valley Vic</c:v>
                </c:pt>
                <c:pt idx="4">
                  <c:v>Bairnsdale</c:v>
                </c:pt>
              </c:strCache>
            </c:strRef>
          </c:cat>
          <c:val>
            <c:numRef>
              <c:f>[Book1.xlsx]Sheet1!$F$3:$F$7</c:f>
              <c:numCache>
                <c:formatCode>_-* #,##0_-;\-* #,##0_-;_-* "-"??_-;_-@_-</c:formatCode>
                <c:ptCount val="5"/>
                <c:pt idx="0">
                  <c:v>21114.550684931506</c:v>
                </c:pt>
                <c:pt idx="1">
                  <c:v>520798.94520547945</c:v>
                </c:pt>
                <c:pt idx="2">
                  <c:v>73380.531506849322</c:v>
                </c:pt>
                <c:pt idx="3">
                  <c:v>10289.183561643835</c:v>
                </c:pt>
                <c:pt idx="4">
                  <c:v>3423.4575342465755</c:v>
                </c:pt>
              </c:numCache>
            </c:numRef>
          </c:val>
          <c:extLst xmlns:c16r2="http://schemas.microsoft.com/office/drawing/2015/06/chart">
            <c:ext xmlns:c16="http://schemas.microsoft.com/office/drawing/2014/chart" uri="{C3380CC4-5D6E-409C-BE32-E72D297353CC}">
              <c16:uniqueId val="{0000000A-1F87-4648-990F-5681980FFF57}"/>
            </c:ext>
          </c:extLst>
        </c:ser>
        <c:dLbls>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2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Entry>
      <c:layout>
        <c:manualLayout>
          <c:xMode val="edge"/>
          <c:yMode val="edge"/>
          <c:x val="0.58860342733740256"/>
          <c:y val="3.734888402263891E-2"/>
          <c:w val="0.40183373130398631"/>
          <c:h val="0.85719567802771957"/>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Arial Narrow" panose="020B060602020203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[Book1.xlsx]Sheet1!$D$2</c:f>
              <c:strCache>
                <c:ptCount val="1"/>
                <c:pt idx="0">
                  <c:v>Revenue</c:v>
                </c:pt>
              </c:strCache>
            </c:strRef>
          </c:tx>
          <c:spPr>
            <a:solidFill>
              <a:schemeClr val="accent1"/>
            </a:solidFill>
            <a:ln>
              <a:noFill/>
            </a:ln>
            <a:effectLst/>
          </c:spPr>
          <c:invertIfNegative val="0"/>
          <c:cat>
            <c:strRef>
              <c:f>[Book1.xlsx]Sheet1!$C$3:$C$7</c:f>
              <c:strCache>
                <c:ptCount val="5"/>
                <c:pt idx="0">
                  <c:v>Albury</c:v>
                </c:pt>
                <c:pt idx="1">
                  <c:v>Central</c:v>
                </c:pt>
                <c:pt idx="2">
                  <c:v>Northern</c:v>
                </c:pt>
                <c:pt idx="3">
                  <c:v>Murray Valley Vic</c:v>
                </c:pt>
                <c:pt idx="4">
                  <c:v>Bairnsdale</c:v>
                </c:pt>
              </c:strCache>
            </c:strRef>
          </c:cat>
          <c:val>
            <c:numRef>
              <c:f>[Book1.xlsx]Sheet1!$D$3:$D$7</c:f>
              <c:numCache>
                <c:formatCode>_-* #,##0_-;\-* #,##0_-;_-* "-"??_-;_-@_-</c:formatCode>
                <c:ptCount val="5"/>
                <c:pt idx="0">
                  <c:v>5808900.5367796868</c:v>
                </c:pt>
                <c:pt idx="1">
                  <c:v>167534005.11755818</c:v>
                </c:pt>
                <c:pt idx="2">
                  <c:v>20143340.119872723</c:v>
                </c:pt>
                <c:pt idx="3">
                  <c:v>1860109.3678213374</c:v>
                </c:pt>
                <c:pt idx="4">
                  <c:v>1446828.5498104426</c:v>
                </c:pt>
              </c:numCache>
            </c:numRef>
          </c:val>
          <c:extLst xmlns:c16r2="http://schemas.microsoft.com/office/drawing/2015/06/chart">
            <c:ext xmlns:c16="http://schemas.microsoft.com/office/drawing/2014/chart" uri="{C3380CC4-5D6E-409C-BE32-E72D297353CC}">
              <c16:uniqueId val="{00000000-FA06-4880-835E-742DB5EFA023}"/>
            </c:ext>
          </c:extLst>
        </c:ser>
        <c:dLbls>
          <c:showLegendKey val="0"/>
          <c:showVal val="0"/>
          <c:showCatName val="0"/>
          <c:showSerName val="0"/>
          <c:showPercent val="0"/>
          <c:showBubbleSize val="0"/>
        </c:dLbls>
        <c:gapWidth val="150"/>
        <c:overlap val="100"/>
        <c:axId val="229252480"/>
        <c:axId val="229303424"/>
      </c:barChart>
      <c:catAx>
        <c:axId val="229252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9303424"/>
        <c:crossesAt val="0"/>
        <c:auto val="1"/>
        <c:lblAlgn val="ctr"/>
        <c:lblOffset val="100"/>
        <c:noMultiLvlLbl val="0"/>
      </c:catAx>
      <c:valAx>
        <c:axId val="22930342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9252480"/>
        <c:crosses val="autoZero"/>
        <c:crossBetween val="between"/>
        <c:dispUnits>
          <c:builtInUnit val="millions"/>
          <c:dispUnitsLbl>
            <c:layout>
              <c:manualLayout>
                <c:xMode val="edge"/>
                <c:yMode val="edge"/>
                <c:x val="2.5000000000000001E-2"/>
                <c:y val="0.41245370370370371"/>
              </c:manualLayout>
            </c:layout>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[Book1.xlsx]Sheet1!$F$2</c:f>
              <c:strCache>
                <c:ptCount val="1"/>
                <c:pt idx="0">
                  <c:v>Customers</c:v>
                </c:pt>
              </c:strCache>
            </c:strRef>
          </c:tx>
          <c:spPr>
            <a:solidFill>
              <a:schemeClr val="accent1"/>
            </a:solidFill>
            <a:ln>
              <a:noFill/>
            </a:ln>
            <a:effectLst/>
          </c:spPr>
          <c:invertIfNegative val="0"/>
          <c:cat>
            <c:strRef>
              <c:f>[Book1.xlsx]Sheet1!$C$3:$C$7</c:f>
              <c:strCache>
                <c:ptCount val="5"/>
                <c:pt idx="0">
                  <c:v>Albury</c:v>
                </c:pt>
                <c:pt idx="1">
                  <c:v>Central</c:v>
                </c:pt>
                <c:pt idx="2">
                  <c:v>Northern</c:v>
                </c:pt>
                <c:pt idx="3">
                  <c:v>Murray Valley Vic</c:v>
                </c:pt>
                <c:pt idx="4">
                  <c:v>Bairnsdale</c:v>
                </c:pt>
              </c:strCache>
            </c:strRef>
          </c:cat>
          <c:val>
            <c:numRef>
              <c:f>[Book1.xlsx]Sheet1!$F$3:$F$7</c:f>
              <c:numCache>
                <c:formatCode>_-* #,##0_-;\-* #,##0_-;_-* "-"??_-;_-@_-</c:formatCode>
                <c:ptCount val="5"/>
                <c:pt idx="0">
                  <c:v>21114.550684931506</c:v>
                </c:pt>
                <c:pt idx="1">
                  <c:v>520798.94520547945</c:v>
                </c:pt>
                <c:pt idx="2">
                  <c:v>73380.531506849322</c:v>
                </c:pt>
                <c:pt idx="3">
                  <c:v>10289.183561643835</c:v>
                </c:pt>
                <c:pt idx="4">
                  <c:v>3423.4575342465755</c:v>
                </c:pt>
              </c:numCache>
            </c:numRef>
          </c:val>
          <c:extLst xmlns:c16r2="http://schemas.microsoft.com/office/drawing/2015/06/chart">
            <c:ext xmlns:c16="http://schemas.microsoft.com/office/drawing/2014/chart" uri="{C3380CC4-5D6E-409C-BE32-E72D297353CC}">
              <c16:uniqueId val="{00000000-D92E-4744-9AEE-AB4D4F483844}"/>
            </c:ext>
          </c:extLst>
        </c:ser>
        <c:dLbls>
          <c:showLegendKey val="0"/>
          <c:showVal val="0"/>
          <c:showCatName val="0"/>
          <c:showSerName val="0"/>
          <c:showPercent val="0"/>
          <c:showBubbleSize val="0"/>
        </c:dLbls>
        <c:gapWidth val="219"/>
        <c:overlap val="-27"/>
        <c:axId val="230544896"/>
        <c:axId val="230546432"/>
      </c:barChart>
      <c:catAx>
        <c:axId val="230544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0546432"/>
        <c:crosses val="autoZero"/>
        <c:auto val="1"/>
        <c:lblAlgn val="ctr"/>
        <c:lblOffset val="100"/>
        <c:noMultiLvlLbl val="0"/>
      </c:catAx>
      <c:valAx>
        <c:axId val="230546432"/>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05448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0.84536</cdr:x>
      <cdr:y>0.79126</cdr:y>
    </cdr:from>
    <cdr:to>
      <cdr:x>1</cdr:x>
      <cdr:y>0.85219</cdr:y>
    </cdr:to>
    <cdr:sp macro="" textlink="">
      <cdr:nvSpPr>
        <cdr:cNvPr id="2" name="TextBox 2"/>
        <cdr:cNvSpPr txBox="1"/>
      </cdr:nvSpPr>
      <cdr:spPr>
        <a:xfrm xmlns:a="http://schemas.openxmlformats.org/drawingml/2006/main">
          <a:off x="6736079" y="3597467"/>
          <a:ext cx="1232264"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AU" sz="1200" dirty="0" smtClean="0">
              <a:solidFill>
                <a:schemeClr val="tx1">
                  <a:lumMod val="65000"/>
                  <a:lumOff val="35000"/>
                </a:schemeClr>
              </a:solidFill>
              <a:latin typeface="Arial Narrow" panose="020B0606020202030204" pitchFamily="34" charset="0"/>
            </a:rPr>
            <a:t>(</a:t>
          </a:r>
          <a:r>
            <a:rPr lang="en-AU" sz="1200" dirty="0">
              <a:solidFill>
                <a:schemeClr val="tx1">
                  <a:lumMod val="65000"/>
                  <a:lumOff val="35000"/>
                </a:schemeClr>
              </a:solidFill>
              <a:latin typeface="Arial Narrow" panose="020B0606020202030204" pitchFamily="34" charset="0"/>
            </a:rPr>
            <a:t>3</a:t>
          </a:r>
          <a:r>
            <a:rPr lang="en-AU" sz="1200" dirty="0" smtClean="0">
              <a:solidFill>
                <a:schemeClr val="tx1">
                  <a:lumMod val="65000"/>
                  <a:lumOff val="35000"/>
                </a:schemeClr>
              </a:solidFill>
              <a:latin typeface="Arial Narrow" panose="020B0606020202030204" pitchFamily="34" charset="0"/>
            </a:rPr>
            <a:t>,000)</a:t>
          </a:r>
          <a:endParaRPr lang="en-AU" sz="1200" dirty="0">
            <a:solidFill>
              <a:schemeClr val="tx1">
                <a:lumMod val="65000"/>
                <a:lumOff val="35000"/>
              </a:schemeClr>
            </a:solidFill>
            <a:latin typeface="Arial Narrow" panose="020B060602020203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74338" cy="499745"/>
          </a:xfrm>
          <a:prstGeom prst="rect">
            <a:avLst/>
          </a:prstGeom>
        </p:spPr>
        <p:txBody>
          <a:bodyPr vert="horz" lIns="92058" tIns="46029" rIns="92058" bIns="46029" rtlCol="0"/>
          <a:lstStyle>
            <a:lvl1pPr algn="l">
              <a:defRPr sz="1200"/>
            </a:lvl1pPr>
          </a:lstStyle>
          <a:p>
            <a:endParaRPr lang="en-AU" dirty="0"/>
          </a:p>
        </p:txBody>
      </p:sp>
      <p:sp>
        <p:nvSpPr>
          <p:cNvPr id="3" name="Date Placeholder 2"/>
          <p:cNvSpPr>
            <a:spLocks noGrp="1"/>
          </p:cNvSpPr>
          <p:nvPr>
            <p:ph type="dt" sz="quarter" idx="1"/>
          </p:nvPr>
        </p:nvSpPr>
        <p:spPr>
          <a:xfrm>
            <a:off x="3888412" y="0"/>
            <a:ext cx="2974338" cy="499745"/>
          </a:xfrm>
          <a:prstGeom prst="rect">
            <a:avLst/>
          </a:prstGeom>
        </p:spPr>
        <p:txBody>
          <a:bodyPr vert="horz" lIns="92058" tIns="46029" rIns="92058" bIns="46029" rtlCol="0"/>
          <a:lstStyle>
            <a:lvl1pPr algn="r">
              <a:defRPr sz="1200"/>
            </a:lvl1pPr>
          </a:lstStyle>
          <a:p>
            <a:fld id="{CEC9C3F8-5B6E-40AC-BBED-99A668C7CE27}" type="datetimeFigureOut">
              <a:rPr lang="en-AU" smtClean="0"/>
              <a:t>4/02/2016</a:t>
            </a:fld>
            <a:endParaRPr lang="en-AU" dirty="0"/>
          </a:p>
        </p:txBody>
      </p:sp>
      <p:sp>
        <p:nvSpPr>
          <p:cNvPr id="4" name="Footer Placeholder 3"/>
          <p:cNvSpPr>
            <a:spLocks noGrp="1"/>
          </p:cNvSpPr>
          <p:nvPr>
            <p:ph type="ftr" sz="quarter" idx="2"/>
          </p:nvPr>
        </p:nvSpPr>
        <p:spPr>
          <a:xfrm>
            <a:off x="2" y="9495147"/>
            <a:ext cx="2974338" cy="499744"/>
          </a:xfrm>
          <a:prstGeom prst="rect">
            <a:avLst/>
          </a:prstGeom>
        </p:spPr>
        <p:txBody>
          <a:bodyPr vert="horz" lIns="92058" tIns="46029" rIns="92058" bIns="46029"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88412" y="9495147"/>
            <a:ext cx="2974338" cy="499744"/>
          </a:xfrm>
          <a:prstGeom prst="rect">
            <a:avLst/>
          </a:prstGeom>
        </p:spPr>
        <p:txBody>
          <a:bodyPr vert="horz" lIns="92058" tIns="46029" rIns="92058" bIns="46029" rtlCol="0" anchor="b"/>
          <a:lstStyle>
            <a:lvl1pPr algn="r">
              <a:defRPr sz="1200"/>
            </a:lvl1pPr>
          </a:lstStyle>
          <a:p>
            <a:fld id="{66918943-E3B8-4D1B-90C0-CFC3B704E879}" type="slidenum">
              <a:rPr lang="en-AU" smtClean="0"/>
              <a:t>‹#›</a:t>
            </a:fld>
            <a:endParaRPr lang="en-AU" dirty="0"/>
          </a:p>
        </p:txBody>
      </p:sp>
    </p:spTree>
    <p:extLst>
      <p:ext uri="{BB962C8B-B14F-4D97-AF65-F5344CB8AC3E}">
        <p14:creationId xmlns:p14="http://schemas.microsoft.com/office/powerpoint/2010/main" val="3910718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74552" cy="499825"/>
          </a:xfrm>
          <a:prstGeom prst="rect">
            <a:avLst/>
          </a:prstGeom>
        </p:spPr>
        <p:txBody>
          <a:bodyPr vert="horz" lIns="92054" tIns="46027" rIns="92054" bIns="46027" rtlCol="0"/>
          <a:lstStyle>
            <a:lvl1pPr algn="l">
              <a:defRPr sz="1200"/>
            </a:lvl1pPr>
          </a:lstStyle>
          <a:p>
            <a:endParaRPr lang="en-AU" dirty="0"/>
          </a:p>
        </p:txBody>
      </p:sp>
      <p:sp>
        <p:nvSpPr>
          <p:cNvPr id="3" name="Date Placeholder 2"/>
          <p:cNvSpPr>
            <a:spLocks noGrp="1"/>
          </p:cNvSpPr>
          <p:nvPr>
            <p:ph type="dt" idx="1"/>
          </p:nvPr>
        </p:nvSpPr>
        <p:spPr>
          <a:xfrm>
            <a:off x="3888211" y="1"/>
            <a:ext cx="2974552" cy="499825"/>
          </a:xfrm>
          <a:prstGeom prst="rect">
            <a:avLst/>
          </a:prstGeom>
        </p:spPr>
        <p:txBody>
          <a:bodyPr vert="horz" lIns="92054" tIns="46027" rIns="92054" bIns="46027" rtlCol="0"/>
          <a:lstStyle>
            <a:lvl1pPr algn="r">
              <a:defRPr sz="1200"/>
            </a:lvl1pPr>
          </a:lstStyle>
          <a:p>
            <a:fld id="{9248A634-DEBB-48EC-AB5F-776BBA8673B7}" type="datetimeFigureOut">
              <a:rPr lang="en-AU" smtClean="0"/>
              <a:t>4/02/2016</a:t>
            </a:fld>
            <a:endParaRPr lang="en-AU" dirty="0"/>
          </a:p>
        </p:txBody>
      </p:sp>
      <p:sp>
        <p:nvSpPr>
          <p:cNvPr id="4" name="Slide Image Placeholder 3"/>
          <p:cNvSpPr>
            <a:spLocks noGrp="1" noRot="1" noChangeAspect="1"/>
          </p:cNvSpPr>
          <p:nvPr>
            <p:ph type="sldImg" idx="2"/>
          </p:nvPr>
        </p:nvSpPr>
        <p:spPr>
          <a:xfrm>
            <a:off x="935038" y="750888"/>
            <a:ext cx="4994275" cy="3746500"/>
          </a:xfrm>
          <a:prstGeom prst="rect">
            <a:avLst/>
          </a:prstGeom>
          <a:noFill/>
          <a:ln w="12700">
            <a:solidFill>
              <a:prstClr val="black"/>
            </a:solidFill>
          </a:ln>
        </p:spPr>
        <p:txBody>
          <a:bodyPr vert="horz" lIns="92054" tIns="46027" rIns="92054" bIns="46027" rtlCol="0" anchor="ctr"/>
          <a:lstStyle/>
          <a:p>
            <a:endParaRPr lang="en-AU" dirty="0"/>
          </a:p>
        </p:txBody>
      </p:sp>
      <p:sp>
        <p:nvSpPr>
          <p:cNvPr id="5" name="Notes Placeholder 4"/>
          <p:cNvSpPr>
            <a:spLocks noGrp="1"/>
          </p:cNvSpPr>
          <p:nvPr>
            <p:ph type="body" sz="quarter" idx="3"/>
          </p:nvPr>
        </p:nvSpPr>
        <p:spPr>
          <a:xfrm>
            <a:off x="686435" y="4748334"/>
            <a:ext cx="5491480" cy="4498419"/>
          </a:xfrm>
          <a:prstGeom prst="rect">
            <a:avLst/>
          </a:prstGeom>
        </p:spPr>
        <p:txBody>
          <a:bodyPr vert="horz" lIns="92054" tIns="46027" rIns="92054" bIns="460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2" y="9494930"/>
            <a:ext cx="2974552" cy="499825"/>
          </a:xfrm>
          <a:prstGeom prst="rect">
            <a:avLst/>
          </a:prstGeom>
        </p:spPr>
        <p:txBody>
          <a:bodyPr vert="horz" lIns="92054" tIns="46027" rIns="92054" bIns="46027"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8211" y="9494930"/>
            <a:ext cx="2974552" cy="499825"/>
          </a:xfrm>
          <a:prstGeom prst="rect">
            <a:avLst/>
          </a:prstGeom>
        </p:spPr>
        <p:txBody>
          <a:bodyPr vert="horz" lIns="92054" tIns="46027" rIns="92054" bIns="46027" rtlCol="0" anchor="b"/>
          <a:lstStyle>
            <a:lvl1pPr algn="r">
              <a:defRPr sz="1200"/>
            </a:lvl1pPr>
          </a:lstStyle>
          <a:p>
            <a:fld id="{EB923219-4D47-4EAF-B584-D4E6C1830AB8}" type="slidenum">
              <a:rPr lang="en-AU" smtClean="0"/>
              <a:t>‹#›</a:t>
            </a:fld>
            <a:endParaRPr lang="en-AU" dirty="0"/>
          </a:p>
        </p:txBody>
      </p:sp>
    </p:spTree>
    <p:extLst>
      <p:ext uri="{BB962C8B-B14F-4D97-AF65-F5344CB8AC3E}">
        <p14:creationId xmlns:p14="http://schemas.microsoft.com/office/powerpoint/2010/main" val="587959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34A479-1E64-3347-BFCD-B2C41F3F6A4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374364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10</a:t>
            </a:fld>
            <a:endParaRPr lang="en-AU" dirty="0"/>
          </a:p>
        </p:txBody>
      </p:sp>
    </p:spTree>
    <p:extLst>
      <p:ext uri="{BB962C8B-B14F-4D97-AF65-F5344CB8AC3E}">
        <p14:creationId xmlns:p14="http://schemas.microsoft.com/office/powerpoint/2010/main" val="3902292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11</a:t>
            </a:fld>
            <a:endParaRPr lang="en-AU" dirty="0"/>
          </a:p>
        </p:txBody>
      </p:sp>
    </p:spTree>
    <p:extLst>
      <p:ext uri="{BB962C8B-B14F-4D97-AF65-F5344CB8AC3E}">
        <p14:creationId xmlns:p14="http://schemas.microsoft.com/office/powerpoint/2010/main" val="2335445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12</a:t>
            </a:fld>
            <a:endParaRPr lang="en-AU" dirty="0"/>
          </a:p>
        </p:txBody>
      </p:sp>
    </p:spTree>
    <p:extLst>
      <p:ext uri="{BB962C8B-B14F-4D97-AF65-F5344CB8AC3E}">
        <p14:creationId xmlns:p14="http://schemas.microsoft.com/office/powerpoint/2010/main" val="3077012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13</a:t>
            </a:fld>
            <a:endParaRPr lang="en-AU" dirty="0"/>
          </a:p>
        </p:txBody>
      </p:sp>
    </p:spTree>
    <p:extLst>
      <p:ext uri="{BB962C8B-B14F-4D97-AF65-F5344CB8AC3E}">
        <p14:creationId xmlns:p14="http://schemas.microsoft.com/office/powerpoint/2010/main" val="2597710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14</a:t>
            </a:fld>
            <a:endParaRPr lang="en-AU" dirty="0"/>
          </a:p>
        </p:txBody>
      </p:sp>
    </p:spTree>
    <p:extLst>
      <p:ext uri="{BB962C8B-B14F-4D97-AF65-F5344CB8AC3E}">
        <p14:creationId xmlns:p14="http://schemas.microsoft.com/office/powerpoint/2010/main" val="19615510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15</a:t>
            </a:fld>
            <a:endParaRPr lang="en-AU" dirty="0"/>
          </a:p>
        </p:txBody>
      </p:sp>
    </p:spTree>
    <p:extLst>
      <p:ext uri="{BB962C8B-B14F-4D97-AF65-F5344CB8AC3E}">
        <p14:creationId xmlns:p14="http://schemas.microsoft.com/office/powerpoint/2010/main" val="19657714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16</a:t>
            </a:fld>
            <a:endParaRPr lang="en-AU" dirty="0"/>
          </a:p>
        </p:txBody>
      </p:sp>
    </p:spTree>
    <p:extLst>
      <p:ext uri="{BB962C8B-B14F-4D97-AF65-F5344CB8AC3E}">
        <p14:creationId xmlns:p14="http://schemas.microsoft.com/office/powerpoint/2010/main" val="41172038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17</a:t>
            </a:fld>
            <a:endParaRPr lang="en-AU" dirty="0"/>
          </a:p>
        </p:txBody>
      </p:sp>
    </p:spTree>
    <p:extLst>
      <p:ext uri="{BB962C8B-B14F-4D97-AF65-F5344CB8AC3E}">
        <p14:creationId xmlns:p14="http://schemas.microsoft.com/office/powerpoint/2010/main" val="26182579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18</a:t>
            </a:fld>
            <a:endParaRPr lang="en-AU" dirty="0"/>
          </a:p>
        </p:txBody>
      </p:sp>
    </p:spTree>
    <p:extLst>
      <p:ext uri="{BB962C8B-B14F-4D97-AF65-F5344CB8AC3E}">
        <p14:creationId xmlns:p14="http://schemas.microsoft.com/office/powerpoint/2010/main" val="15261886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19</a:t>
            </a:fld>
            <a:endParaRPr lang="en-AU" dirty="0"/>
          </a:p>
        </p:txBody>
      </p:sp>
    </p:spTree>
    <p:extLst>
      <p:ext uri="{BB962C8B-B14F-4D97-AF65-F5344CB8AC3E}">
        <p14:creationId xmlns:p14="http://schemas.microsoft.com/office/powerpoint/2010/main" val="850168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34A479-1E64-3347-BFCD-B2C41F3F6A4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3743640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20</a:t>
            </a:fld>
            <a:endParaRPr lang="en-AU" dirty="0"/>
          </a:p>
        </p:txBody>
      </p:sp>
    </p:spTree>
    <p:extLst>
      <p:ext uri="{BB962C8B-B14F-4D97-AF65-F5344CB8AC3E}">
        <p14:creationId xmlns:p14="http://schemas.microsoft.com/office/powerpoint/2010/main" val="6218498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21</a:t>
            </a:fld>
            <a:endParaRPr lang="en-AU" dirty="0"/>
          </a:p>
        </p:txBody>
      </p:sp>
    </p:spTree>
    <p:extLst>
      <p:ext uri="{BB962C8B-B14F-4D97-AF65-F5344CB8AC3E}">
        <p14:creationId xmlns:p14="http://schemas.microsoft.com/office/powerpoint/2010/main" val="1421844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22</a:t>
            </a:fld>
            <a:endParaRPr lang="en-AU" dirty="0"/>
          </a:p>
        </p:txBody>
      </p:sp>
    </p:spTree>
    <p:extLst>
      <p:ext uri="{BB962C8B-B14F-4D97-AF65-F5344CB8AC3E}">
        <p14:creationId xmlns:p14="http://schemas.microsoft.com/office/powerpoint/2010/main" val="3243666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3</a:t>
            </a:fld>
            <a:endParaRPr lang="en-AU" dirty="0"/>
          </a:p>
        </p:txBody>
      </p:sp>
    </p:spTree>
    <p:extLst>
      <p:ext uri="{BB962C8B-B14F-4D97-AF65-F5344CB8AC3E}">
        <p14:creationId xmlns:p14="http://schemas.microsoft.com/office/powerpoint/2010/main" val="3903093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4</a:t>
            </a:fld>
            <a:endParaRPr lang="en-AU" dirty="0"/>
          </a:p>
        </p:txBody>
      </p:sp>
    </p:spTree>
    <p:extLst>
      <p:ext uri="{BB962C8B-B14F-4D97-AF65-F5344CB8AC3E}">
        <p14:creationId xmlns:p14="http://schemas.microsoft.com/office/powerpoint/2010/main" val="3964754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5</a:t>
            </a:fld>
            <a:endParaRPr lang="en-AU" dirty="0"/>
          </a:p>
        </p:txBody>
      </p:sp>
    </p:spTree>
    <p:extLst>
      <p:ext uri="{BB962C8B-B14F-4D97-AF65-F5344CB8AC3E}">
        <p14:creationId xmlns:p14="http://schemas.microsoft.com/office/powerpoint/2010/main" val="1687796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6</a:t>
            </a:fld>
            <a:endParaRPr lang="en-AU" dirty="0"/>
          </a:p>
        </p:txBody>
      </p:sp>
    </p:spTree>
    <p:extLst>
      <p:ext uri="{BB962C8B-B14F-4D97-AF65-F5344CB8AC3E}">
        <p14:creationId xmlns:p14="http://schemas.microsoft.com/office/powerpoint/2010/main" val="377637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7</a:t>
            </a:fld>
            <a:endParaRPr lang="en-AU" dirty="0"/>
          </a:p>
        </p:txBody>
      </p:sp>
    </p:spTree>
    <p:extLst>
      <p:ext uri="{BB962C8B-B14F-4D97-AF65-F5344CB8AC3E}">
        <p14:creationId xmlns:p14="http://schemas.microsoft.com/office/powerpoint/2010/main" val="2400919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8</a:t>
            </a:fld>
            <a:endParaRPr lang="en-AU" dirty="0"/>
          </a:p>
        </p:txBody>
      </p:sp>
    </p:spTree>
    <p:extLst>
      <p:ext uri="{BB962C8B-B14F-4D97-AF65-F5344CB8AC3E}">
        <p14:creationId xmlns:p14="http://schemas.microsoft.com/office/powerpoint/2010/main" val="1254785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B923219-4D47-4EAF-B584-D4E6C1830AB8}" type="slidenum">
              <a:rPr lang="en-AU" smtClean="0"/>
              <a:t>9</a:t>
            </a:fld>
            <a:endParaRPr lang="en-AU" dirty="0"/>
          </a:p>
        </p:txBody>
      </p:sp>
    </p:spTree>
    <p:extLst>
      <p:ext uri="{BB962C8B-B14F-4D97-AF65-F5344CB8AC3E}">
        <p14:creationId xmlns:p14="http://schemas.microsoft.com/office/powerpoint/2010/main" val="4202965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2224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7430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57232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06658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316566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70413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11753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86389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012525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31882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91316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71767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09052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509578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170202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8" name="Picture 7" descr="C:\Users\mcmillanj\AppData\Local\Microsoft\Windows\Temporary Internet Files\Content.Outlook\C420YX02\AusGasNetworks.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86879" y="305167"/>
            <a:ext cx="2056691" cy="581505"/>
          </a:xfrm>
          <a:prstGeom prst="rect">
            <a:avLst/>
          </a:prstGeom>
          <a:noFill/>
          <a:ln>
            <a:noFill/>
          </a:ln>
        </p:spPr>
      </p:pic>
    </p:spTree>
    <p:extLst>
      <p:ext uri="{BB962C8B-B14F-4D97-AF65-F5344CB8AC3E}">
        <p14:creationId xmlns:p14="http://schemas.microsoft.com/office/powerpoint/2010/main" val="3843952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99103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17583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32098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55374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16171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58054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42FFD210-F3A2-DB46-A6E0-17A1DC8F7769}" type="datetimeFigureOut">
              <a:rPr lang="en-US" smtClean="0">
                <a:solidFill>
                  <a:prstClr val="black">
                    <a:tint val="75000"/>
                  </a:prstClr>
                </a:solidFill>
              </a:rPr>
              <a:pPr/>
              <a:t>2/4/2016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8200CCF-48C5-9644-BF4E-3C4C9E1286F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48880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42FFD210-F3A2-DB46-A6E0-17A1DC8F7769}" type="datetimeFigureOut">
              <a:rPr lang="en-US" smtClean="0">
                <a:solidFill>
                  <a:prstClr val="black">
                    <a:tint val="75000"/>
                  </a:prstClr>
                </a:solidFill>
              </a:rPr>
              <a:pPr defTabSz="457200"/>
              <a:t>2/4/2016</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38200CCF-48C5-9644-BF4E-3C4C9E1286FA}"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23329696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42FFD210-F3A2-DB46-A6E0-17A1DC8F7769}" type="datetimeFigureOut">
              <a:rPr lang="en-US" smtClean="0">
                <a:solidFill>
                  <a:prstClr val="black">
                    <a:tint val="75000"/>
                  </a:prstClr>
                </a:solidFill>
              </a:rPr>
              <a:pPr defTabSz="457200"/>
              <a:t>2/4/2016</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38200CCF-48C5-9644-BF4E-3C4C9E1286FA}" type="slidenum">
              <a:rPr lang="en-US" smtClean="0">
                <a:solidFill>
                  <a:prstClr val="black">
                    <a:tint val="75000"/>
                  </a:prstClr>
                </a:solidFill>
              </a:rPr>
              <a:pPr defTabSz="457200"/>
              <a:t>‹#›</a:t>
            </a:fld>
            <a:endParaRPr lang="en-US" dirty="0">
              <a:solidFill>
                <a:prstClr val="black">
                  <a:tint val="75000"/>
                </a:prstClr>
              </a:solidFill>
            </a:endParaRPr>
          </a:p>
        </p:txBody>
      </p:sp>
    </p:spTree>
    <p:extLst>
      <p:ext uri="{BB962C8B-B14F-4D97-AF65-F5344CB8AC3E}">
        <p14:creationId xmlns:p14="http://schemas.microsoft.com/office/powerpoint/2010/main" val="13248880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23.xml"/><Relationship Id="rId4" Type="http://schemas.openxmlformats.org/officeDocument/2006/relationships/chart" Target="../charts/char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0.xml"/><Relationship Id="rId1" Type="http://schemas.openxmlformats.org/officeDocument/2006/relationships/slideLayout" Target="../slideLayouts/slideLayout23.xml"/><Relationship Id="rId4" Type="http://schemas.openxmlformats.org/officeDocument/2006/relationships/image" Target="../media/image5.emf"/></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1.xml"/><Relationship Id="rId1" Type="http://schemas.openxmlformats.org/officeDocument/2006/relationships/slideLayout" Target="../slideLayouts/slideLayout23.xml"/><Relationship Id="rId4" Type="http://schemas.openxmlformats.org/officeDocument/2006/relationships/image" Target="../media/image7.emf"/></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2.xml"/><Relationship Id="rId1" Type="http://schemas.openxmlformats.org/officeDocument/2006/relationships/slideLayout" Target="../slideLayouts/slideLayout23.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184571" y="834571"/>
            <a:ext cx="184666" cy="369332"/>
          </a:xfrm>
          <a:prstGeom prst="rect">
            <a:avLst/>
          </a:prstGeom>
          <a:noFill/>
        </p:spPr>
        <p:txBody>
          <a:bodyPr wrap="none" rtlCol="0">
            <a:spAutoFit/>
          </a:bodyPr>
          <a:lstStyle/>
          <a:p>
            <a:pPr defTabSz="457200"/>
            <a:endParaRPr lang="en-US" dirty="0">
              <a:solidFill>
                <a:prstClr val="black"/>
              </a:solidFill>
            </a:endParaRPr>
          </a:p>
        </p:txBody>
      </p:sp>
      <p:sp>
        <p:nvSpPr>
          <p:cNvPr id="4" name="TextBox 3"/>
          <p:cNvSpPr txBox="1"/>
          <p:nvPr/>
        </p:nvSpPr>
        <p:spPr>
          <a:xfrm>
            <a:off x="5132173" y="4509835"/>
            <a:ext cx="4011828" cy="1089529"/>
          </a:xfrm>
          <a:prstGeom prst="rect">
            <a:avLst/>
          </a:prstGeom>
          <a:noFill/>
        </p:spPr>
        <p:txBody>
          <a:bodyPr wrap="square" rtlCol="0">
            <a:spAutoFit/>
          </a:bodyPr>
          <a:lstStyle/>
          <a:p>
            <a:pPr defTabSz="457200">
              <a:lnSpc>
                <a:spcPct val="90000"/>
              </a:lnSpc>
            </a:pPr>
            <a:r>
              <a:rPr lang="en-US" sz="2400" b="1" spc="50" dirty="0" smtClean="0">
                <a:solidFill>
                  <a:srgbClr val="56A0D3"/>
                </a:solidFill>
                <a:latin typeface="Arial Narrow" panose="020B0606020202030204" pitchFamily="34" charset="0"/>
                <a:cs typeface="Arial Narrow Bold"/>
              </a:rPr>
              <a:t>Proposed Consolidation of Albury </a:t>
            </a:r>
            <a:r>
              <a:rPr lang="en-US" sz="2400" b="1" spc="50" smtClean="0">
                <a:solidFill>
                  <a:srgbClr val="56A0D3"/>
                </a:solidFill>
                <a:latin typeface="Arial Narrow" panose="020B0606020202030204" pitchFamily="34" charset="0"/>
                <a:cs typeface="Arial Narrow Bold"/>
              </a:rPr>
              <a:t>and Victorian </a:t>
            </a:r>
            <a:r>
              <a:rPr lang="en-US" sz="2400" b="1" spc="50" dirty="0" smtClean="0">
                <a:solidFill>
                  <a:srgbClr val="56A0D3"/>
                </a:solidFill>
                <a:latin typeface="Arial Narrow" panose="020B0606020202030204" pitchFamily="34" charset="0"/>
                <a:cs typeface="Arial Narrow Bold"/>
              </a:rPr>
              <a:t>Access Arrangements</a:t>
            </a:r>
          </a:p>
        </p:txBody>
      </p:sp>
      <p:sp>
        <p:nvSpPr>
          <p:cNvPr id="5" name="TextBox 4"/>
          <p:cNvSpPr txBox="1"/>
          <p:nvPr/>
        </p:nvSpPr>
        <p:spPr>
          <a:xfrm>
            <a:off x="5838366" y="5994149"/>
            <a:ext cx="3480077" cy="292388"/>
          </a:xfrm>
          <a:prstGeom prst="rect">
            <a:avLst/>
          </a:prstGeom>
          <a:noFill/>
        </p:spPr>
        <p:txBody>
          <a:bodyPr wrap="square" rtlCol="0">
            <a:spAutoFit/>
          </a:bodyPr>
          <a:lstStyle/>
          <a:p>
            <a:pPr defTabSz="457200">
              <a:tabLst>
                <a:tab pos="1162050" algn="l"/>
                <a:tab pos="1343025" algn="l"/>
              </a:tabLst>
            </a:pPr>
            <a:r>
              <a:rPr lang="en-US" sz="1300" spc="50" dirty="0" smtClean="0">
                <a:solidFill>
                  <a:prstClr val="white"/>
                </a:solidFill>
                <a:latin typeface="Arial Narrow"/>
                <a:cs typeface="Arial Narrow"/>
              </a:rPr>
              <a:t>10 November 2015</a:t>
            </a:r>
            <a:endParaRPr lang="en-US" sz="1300" spc="50" dirty="0">
              <a:solidFill>
                <a:prstClr val="white"/>
              </a:solidFill>
              <a:latin typeface="Arial Narrow"/>
              <a:cs typeface="Arial Narrow"/>
            </a:endParaRPr>
          </a:p>
        </p:txBody>
      </p:sp>
    </p:spTree>
    <p:extLst>
      <p:ext uri="{BB962C8B-B14F-4D97-AF65-F5344CB8AC3E}">
        <p14:creationId xmlns:p14="http://schemas.microsoft.com/office/powerpoint/2010/main" val="1814234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5695408"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National Gas Rules</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10</a:t>
            </a:fld>
            <a:endParaRPr lang="en-US" dirty="0">
              <a:solidFill>
                <a:prstClr val="black">
                  <a:tint val="75000"/>
                </a:prstClr>
              </a:solidFill>
              <a:latin typeface="Arial Narrow" panose="020B0606020202030204" pitchFamily="34" charset="0"/>
            </a:endParaRPr>
          </a:p>
        </p:txBody>
      </p:sp>
      <p:sp>
        <p:nvSpPr>
          <p:cNvPr id="8" name="Rectangle 7"/>
          <p:cNvSpPr/>
          <p:nvPr/>
        </p:nvSpPr>
        <p:spPr>
          <a:xfrm>
            <a:off x="131814" y="1188217"/>
            <a:ext cx="7785464" cy="4462760"/>
          </a:xfrm>
          <a:prstGeom prst="rect">
            <a:avLst/>
          </a:prstGeom>
        </p:spPr>
        <p:txBody>
          <a:bodyPr wrap="square">
            <a:spAutoFit/>
          </a:bodyPr>
          <a:lstStyle/>
          <a:p>
            <a:pPr marL="639763" lvl="4" indent="-182563" defTabSz="457200">
              <a:spcBef>
                <a:spcPts val="600"/>
              </a:spcBef>
              <a:spcAft>
                <a:spcPts val="600"/>
              </a:spcAft>
              <a:buClr>
                <a:srgbClr val="002060"/>
              </a:buClr>
              <a:buSzPct val="100000"/>
              <a:buFont typeface="Wingdings" panose="05000000000000000000" pitchFamily="2" charset="2"/>
              <a:buChar char="§"/>
              <a:tabLst>
                <a:tab pos="1433513" algn="l"/>
              </a:tabLst>
            </a:pPr>
            <a:r>
              <a:rPr lang="en-AU" dirty="0" smtClean="0">
                <a:solidFill>
                  <a:srgbClr val="002060"/>
                </a:solidFill>
                <a:latin typeface="Arial Narrow" pitchFamily="34" charset="0"/>
              </a:rPr>
              <a:t>AGN is proposing to consolidate under National Gas Rule 53</a:t>
            </a:r>
          </a:p>
          <a:p>
            <a:pPr marL="639763" lvl="4" indent="-182563" defTabSz="457200">
              <a:spcBef>
                <a:spcPts val="600"/>
              </a:spcBef>
              <a:spcAft>
                <a:spcPts val="600"/>
              </a:spcAft>
              <a:buClr>
                <a:srgbClr val="002060"/>
              </a:buClr>
              <a:buSzPct val="100000"/>
              <a:buFont typeface="Wingdings" panose="05000000000000000000" pitchFamily="2" charset="2"/>
              <a:buChar char="§"/>
              <a:tabLst>
                <a:tab pos="1433513" algn="l"/>
              </a:tabLst>
            </a:pPr>
            <a:r>
              <a:rPr lang="en-AU" dirty="0" smtClean="0">
                <a:solidFill>
                  <a:srgbClr val="002060"/>
                </a:solidFill>
                <a:latin typeface="Arial Narrow" pitchFamily="34" charset="0"/>
              </a:rPr>
              <a:t>Under NGR 53, the AER may direct the service provider to submit a consolidated access arrangement proposal which can be initiated </a:t>
            </a:r>
            <a:r>
              <a:rPr lang="en-AU" dirty="0">
                <a:solidFill>
                  <a:srgbClr val="002060"/>
                </a:solidFill>
                <a:latin typeface="Arial Narrow" pitchFamily="34" charset="0"/>
              </a:rPr>
              <a:t>by either the service provider or the AER</a:t>
            </a:r>
          </a:p>
          <a:p>
            <a:pPr marL="1096963" lvl="5" indent="-182563" defTabSz="457200">
              <a:spcBef>
                <a:spcPts val="600"/>
              </a:spcBef>
              <a:spcAft>
                <a:spcPts val="600"/>
              </a:spcAft>
              <a:buClr>
                <a:srgbClr val="002060"/>
              </a:buClr>
              <a:buSzPct val="100000"/>
              <a:buFont typeface="Wingdings" panose="05000000000000000000" pitchFamily="2" charset="2"/>
              <a:buChar char="§"/>
              <a:tabLst>
                <a:tab pos="1433513" algn="l"/>
              </a:tabLst>
            </a:pPr>
            <a:r>
              <a:rPr lang="en-AU" dirty="0" smtClean="0">
                <a:solidFill>
                  <a:srgbClr val="002060"/>
                </a:solidFill>
                <a:latin typeface="Arial Narrow" pitchFamily="34" charset="0"/>
              </a:rPr>
              <a:t>The AER must consider the nature of the pipeline and pipeline services as well as any other matter</a:t>
            </a:r>
          </a:p>
          <a:p>
            <a:pPr marL="1096963" lvl="5" indent="-182563" defTabSz="457200">
              <a:spcBef>
                <a:spcPts val="600"/>
              </a:spcBef>
              <a:spcAft>
                <a:spcPts val="600"/>
              </a:spcAft>
              <a:buClr>
                <a:srgbClr val="002060"/>
              </a:buClr>
              <a:buSzPct val="100000"/>
              <a:buFont typeface="Wingdings" panose="05000000000000000000" pitchFamily="2" charset="2"/>
              <a:buChar char="§"/>
              <a:tabLst>
                <a:tab pos="1433513" algn="l"/>
              </a:tabLst>
            </a:pPr>
            <a:r>
              <a:rPr lang="en-AU" dirty="0" smtClean="0">
                <a:solidFill>
                  <a:srgbClr val="002060"/>
                </a:solidFill>
                <a:latin typeface="Arial Narrow" pitchFamily="34" charset="0"/>
              </a:rPr>
              <a:t>The AER must consult on the proposed terms of the direction with the service provider and  any other persons it considers appropriate and may require certain conditions to be met</a:t>
            </a:r>
          </a:p>
          <a:p>
            <a:pPr marL="457200" lvl="4" defTabSz="457200">
              <a:spcBef>
                <a:spcPts val="600"/>
              </a:spcBef>
              <a:spcAft>
                <a:spcPts val="600"/>
              </a:spcAft>
              <a:buClr>
                <a:srgbClr val="002060"/>
              </a:buClr>
              <a:buSzPct val="100000"/>
              <a:tabLst>
                <a:tab pos="1433513" algn="l"/>
              </a:tabLst>
            </a:pPr>
            <a:r>
              <a:rPr lang="en-AU" dirty="0" smtClean="0">
                <a:solidFill>
                  <a:srgbClr val="002060"/>
                </a:solidFill>
                <a:latin typeface="Arial Narrow" pitchFamily="34" charset="0"/>
              </a:rPr>
              <a:t>National gas objective:</a:t>
            </a:r>
          </a:p>
          <a:p>
            <a:pPr marL="457200" lvl="4" defTabSz="457200">
              <a:spcBef>
                <a:spcPts val="600"/>
              </a:spcBef>
              <a:spcAft>
                <a:spcPts val="600"/>
              </a:spcAft>
              <a:buClr>
                <a:srgbClr val="002060"/>
              </a:buClr>
              <a:buSzPct val="100000"/>
              <a:tabLst>
                <a:tab pos="1433513" algn="l"/>
              </a:tabLst>
            </a:pPr>
            <a:r>
              <a:rPr lang="en-AU" i="1" dirty="0">
                <a:solidFill>
                  <a:srgbClr val="002060"/>
                </a:solidFill>
                <a:latin typeface="Arial Narrow" pitchFamily="34" charset="0"/>
              </a:rPr>
              <a:t>T</a:t>
            </a:r>
            <a:r>
              <a:rPr lang="en-AU" i="1" dirty="0" smtClean="0">
                <a:solidFill>
                  <a:srgbClr val="002060"/>
                </a:solidFill>
                <a:latin typeface="Arial Narrow" pitchFamily="34" charset="0"/>
              </a:rPr>
              <a:t>o promote efficient investment in, and efficient operation and use of, natural gas services for the long term interests of consumers of natural gas with respect to price, quality, safety, reliability and security of supply of natural gas.</a:t>
            </a:r>
          </a:p>
        </p:txBody>
      </p:sp>
      <p:sp>
        <p:nvSpPr>
          <p:cNvPr id="3" name="TextBox 2"/>
          <p:cNvSpPr txBox="1"/>
          <p:nvPr/>
        </p:nvSpPr>
        <p:spPr>
          <a:xfrm>
            <a:off x="705395" y="5829437"/>
            <a:ext cx="7556268" cy="830997"/>
          </a:xfrm>
          <a:prstGeom prst="rect">
            <a:avLst/>
          </a:prstGeom>
          <a:solidFill>
            <a:schemeClr val="tx2">
              <a:lumMod val="75000"/>
            </a:schemeClr>
          </a:solidFill>
        </p:spPr>
        <p:txBody>
          <a:bodyPr wrap="square" rtlCol="0">
            <a:spAutoFit/>
          </a:bodyPr>
          <a:lstStyle/>
          <a:p>
            <a:pPr marL="0" lvl="4" algn="ctr"/>
            <a:r>
              <a:rPr lang="en-AU" sz="2400" dirty="0" smtClean="0">
                <a:solidFill>
                  <a:schemeClr val="bg1"/>
                </a:solidFill>
                <a:latin typeface="Arial Narrow" pitchFamily="34" charset="0"/>
              </a:rPr>
              <a:t>We want to understand and consider any issues or concerns of stakeholders </a:t>
            </a:r>
            <a:endParaRPr lang="en-AU" sz="2400" dirty="0">
              <a:solidFill>
                <a:schemeClr val="bg1"/>
              </a:solidFill>
              <a:latin typeface="Arial Narrow" pitchFamily="34" charset="0"/>
            </a:endParaRPr>
          </a:p>
        </p:txBody>
      </p:sp>
    </p:spTree>
    <p:extLst>
      <p:ext uri="{BB962C8B-B14F-4D97-AF65-F5344CB8AC3E}">
        <p14:creationId xmlns:p14="http://schemas.microsoft.com/office/powerpoint/2010/main" val="4214233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5695408"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What is the impact of consolidation?</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11</a:t>
            </a:fld>
            <a:endParaRPr lang="en-US" dirty="0">
              <a:solidFill>
                <a:prstClr val="black">
                  <a:tint val="75000"/>
                </a:prstClr>
              </a:solidFill>
              <a:latin typeface="Arial Narrow" panose="020B0606020202030204" pitchFamily="34" charset="0"/>
            </a:endParaRPr>
          </a:p>
        </p:txBody>
      </p:sp>
      <p:sp>
        <p:nvSpPr>
          <p:cNvPr id="8" name="Rectangle 7"/>
          <p:cNvSpPr/>
          <p:nvPr/>
        </p:nvSpPr>
        <p:spPr>
          <a:xfrm>
            <a:off x="115191" y="1175998"/>
            <a:ext cx="8588234" cy="4401205"/>
          </a:xfrm>
          <a:prstGeom prst="rect">
            <a:avLst/>
          </a:prstGeom>
        </p:spPr>
        <p:txBody>
          <a:bodyPr wrap="square">
            <a:spAutoFit/>
          </a:bodyPr>
          <a:lstStyle/>
          <a:p>
            <a:pPr marL="639763" lvl="4" indent="-182563" defTabSz="457200">
              <a:spcAft>
                <a:spcPts val="2000"/>
              </a:spcAft>
              <a:buClr>
                <a:srgbClr val="002060"/>
              </a:buClr>
              <a:buSzPct val="100000"/>
              <a:buFont typeface="Wingdings" panose="05000000000000000000" pitchFamily="2" charset="2"/>
              <a:buChar char="§"/>
              <a:tabLst>
                <a:tab pos="1433513" algn="l"/>
              </a:tabLst>
            </a:pPr>
            <a:r>
              <a:rPr lang="en-AU" dirty="0">
                <a:solidFill>
                  <a:srgbClr val="002060"/>
                </a:solidFill>
                <a:latin typeface="Arial Narrow" pitchFamily="34" charset="0"/>
              </a:rPr>
              <a:t>Albury operates under the same market rules as Victoria and as such retail market dynamics are dictated by Victorian market </a:t>
            </a:r>
            <a:r>
              <a:rPr lang="en-AU" dirty="0" smtClean="0">
                <a:solidFill>
                  <a:srgbClr val="002060"/>
                </a:solidFill>
                <a:latin typeface="Arial Narrow" pitchFamily="34" charset="0"/>
              </a:rPr>
              <a:t>characteristics; and</a:t>
            </a:r>
          </a:p>
          <a:p>
            <a:pPr marL="639763" lvl="4" indent="-182563" defTabSz="457200">
              <a:spcAft>
                <a:spcPts val="2000"/>
              </a:spcAft>
              <a:buClr>
                <a:srgbClr val="002060"/>
              </a:buClr>
              <a:buSzPct val="100000"/>
              <a:buFont typeface="Wingdings" panose="05000000000000000000" pitchFamily="2" charset="2"/>
              <a:buChar char="§"/>
              <a:tabLst>
                <a:tab pos="1433513" algn="l"/>
              </a:tabLst>
            </a:pPr>
            <a:r>
              <a:rPr lang="en-AU" dirty="0">
                <a:solidFill>
                  <a:srgbClr val="002060"/>
                </a:solidFill>
                <a:latin typeface="Arial Narrow" pitchFamily="34" charset="0"/>
              </a:rPr>
              <a:t>T</a:t>
            </a:r>
            <a:r>
              <a:rPr lang="en-AU" dirty="0" smtClean="0">
                <a:solidFill>
                  <a:srgbClr val="002060"/>
                </a:solidFill>
                <a:latin typeface="Arial Narrow" pitchFamily="34" charset="0"/>
              </a:rPr>
              <a:t>he Albury network is </a:t>
            </a:r>
            <a:r>
              <a:rPr lang="en-AU" dirty="0">
                <a:solidFill>
                  <a:srgbClr val="002060"/>
                </a:solidFill>
                <a:latin typeface="Arial Narrow" pitchFamily="34" charset="0"/>
              </a:rPr>
              <a:t>managed </a:t>
            </a:r>
            <a:r>
              <a:rPr lang="en-AU" dirty="0" smtClean="0">
                <a:solidFill>
                  <a:srgbClr val="002060"/>
                </a:solidFill>
                <a:latin typeface="Arial Narrow" pitchFamily="34" charset="0"/>
              </a:rPr>
              <a:t>and operated by </a:t>
            </a:r>
            <a:r>
              <a:rPr lang="en-AU" dirty="0">
                <a:solidFill>
                  <a:srgbClr val="002060"/>
                </a:solidFill>
                <a:latin typeface="Arial Narrow" pitchFamily="34" charset="0"/>
              </a:rPr>
              <a:t>the Victorian </a:t>
            </a:r>
            <a:r>
              <a:rPr lang="en-AU" dirty="0" smtClean="0">
                <a:solidFill>
                  <a:srgbClr val="002060"/>
                </a:solidFill>
                <a:latin typeface="Arial Narrow" pitchFamily="34" charset="0"/>
              </a:rPr>
              <a:t>business</a:t>
            </a:r>
          </a:p>
          <a:p>
            <a:pPr marL="1096963" lvl="5" indent="-182563" defTabSz="457200">
              <a:spcAft>
                <a:spcPts val="2000"/>
              </a:spcAft>
              <a:buClr>
                <a:srgbClr val="002060"/>
              </a:buClr>
              <a:buSzPct val="100000"/>
              <a:buFont typeface="Wingdings" panose="05000000000000000000" pitchFamily="2" charset="2"/>
              <a:buChar char="§"/>
              <a:tabLst>
                <a:tab pos="1433513" algn="l"/>
              </a:tabLst>
            </a:pPr>
            <a:r>
              <a:rPr lang="en-AU" dirty="0" smtClean="0">
                <a:solidFill>
                  <a:schemeClr val="accent1"/>
                </a:solidFill>
                <a:latin typeface="Arial Narrow" pitchFamily="34" charset="0"/>
              </a:rPr>
              <a:t>Therefore no change in the operation or services of the network</a:t>
            </a:r>
            <a:endParaRPr lang="en-AU" dirty="0">
              <a:solidFill>
                <a:schemeClr val="accent1"/>
              </a:solidFill>
              <a:latin typeface="Arial Narrow" pitchFamily="34" charset="0"/>
            </a:endParaRPr>
          </a:p>
          <a:p>
            <a:pPr marL="639763" lvl="4" indent="-182563" defTabSz="457200">
              <a:spcAft>
                <a:spcPts val="2000"/>
              </a:spcAft>
              <a:buClr>
                <a:srgbClr val="002060"/>
              </a:buClr>
              <a:buSzPct val="100000"/>
              <a:buFont typeface="Wingdings" panose="05000000000000000000" pitchFamily="2" charset="2"/>
              <a:buChar char="§"/>
              <a:tabLst>
                <a:tab pos="1433513" algn="l"/>
              </a:tabLst>
            </a:pPr>
            <a:r>
              <a:rPr lang="en-AU" dirty="0" smtClean="0">
                <a:solidFill>
                  <a:srgbClr val="002060"/>
                </a:solidFill>
                <a:latin typeface="Arial Narrow" pitchFamily="34" charset="0"/>
              </a:rPr>
              <a:t>The AER reviewed the Access Arrangements together in its 2012 review (as did the ESCV five years earlier)</a:t>
            </a:r>
          </a:p>
          <a:p>
            <a:pPr marL="1096963" lvl="5" indent="-182563" defTabSz="457200">
              <a:spcAft>
                <a:spcPts val="2000"/>
              </a:spcAft>
              <a:buClr>
                <a:srgbClr val="002060"/>
              </a:buClr>
              <a:buSzPct val="100000"/>
              <a:buFont typeface="Wingdings" panose="05000000000000000000" pitchFamily="2" charset="2"/>
              <a:buChar char="§"/>
              <a:tabLst>
                <a:tab pos="1433513" algn="l"/>
              </a:tabLst>
            </a:pPr>
            <a:r>
              <a:rPr lang="en-AU" dirty="0" smtClean="0">
                <a:solidFill>
                  <a:schemeClr val="accent1"/>
                </a:solidFill>
                <a:latin typeface="Arial Narrow" pitchFamily="34" charset="0"/>
              </a:rPr>
              <a:t>Therefore no change in stakeholders’ ability to influence the review of the Access Arrangement</a:t>
            </a:r>
          </a:p>
          <a:p>
            <a:pPr marL="639763" lvl="4" indent="-182563" defTabSz="457200">
              <a:spcAft>
                <a:spcPts val="2000"/>
              </a:spcAft>
              <a:buClr>
                <a:srgbClr val="002060"/>
              </a:buClr>
              <a:buSzPct val="100000"/>
              <a:buFont typeface="Wingdings" panose="05000000000000000000" pitchFamily="2" charset="2"/>
              <a:buChar char="§"/>
              <a:tabLst>
                <a:tab pos="1433513" algn="l"/>
              </a:tabLst>
            </a:pPr>
            <a:r>
              <a:rPr lang="en-AU" dirty="0" smtClean="0">
                <a:solidFill>
                  <a:srgbClr val="002060"/>
                </a:solidFill>
                <a:latin typeface="Arial Narrow" pitchFamily="34" charset="0"/>
              </a:rPr>
              <a:t>Tariffs in Albury will be subject to the same review process as before</a:t>
            </a:r>
          </a:p>
          <a:p>
            <a:pPr marL="1096963" lvl="5" indent="-182563" defTabSz="457200">
              <a:spcAft>
                <a:spcPts val="2000"/>
              </a:spcAft>
              <a:buClr>
                <a:srgbClr val="002060"/>
              </a:buClr>
              <a:buSzPct val="100000"/>
              <a:buFont typeface="Wingdings" panose="05000000000000000000" pitchFamily="2" charset="2"/>
              <a:buChar char="§"/>
              <a:tabLst>
                <a:tab pos="1433513" algn="l"/>
              </a:tabLst>
            </a:pPr>
            <a:r>
              <a:rPr lang="en-AU" dirty="0" smtClean="0">
                <a:solidFill>
                  <a:schemeClr val="accent1"/>
                </a:solidFill>
                <a:latin typeface="Arial Narrow" pitchFamily="34" charset="0"/>
              </a:rPr>
              <a:t>Therefore no change in the tariff setting process</a:t>
            </a:r>
          </a:p>
        </p:txBody>
      </p:sp>
      <p:sp>
        <p:nvSpPr>
          <p:cNvPr id="5" name="TextBox 4"/>
          <p:cNvSpPr txBox="1"/>
          <p:nvPr/>
        </p:nvSpPr>
        <p:spPr>
          <a:xfrm>
            <a:off x="815834" y="5766382"/>
            <a:ext cx="7458891" cy="830997"/>
          </a:xfrm>
          <a:prstGeom prst="rect">
            <a:avLst/>
          </a:prstGeom>
          <a:solidFill>
            <a:schemeClr val="tx2">
              <a:lumMod val="75000"/>
            </a:schemeClr>
          </a:solidFill>
        </p:spPr>
        <p:txBody>
          <a:bodyPr wrap="square" rtlCol="0">
            <a:spAutoFit/>
          </a:bodyPr>
          <a:lstStyle/>
          <a:p>
            <a:pPr marL="0" lvl="4" algn="ctr"/>
            <a:r>
              <a:rPr lang="en-AU" sz="2400" dirty="0" smtClean="0">
                <a:solidFill>
                  <a:schemeClr val="bg1"/>
                </a:solidFill>
                <a:latin typeface="Arial Narrow" pitchFamily="34" charset="0"/>
              </a:rPr>
              <a:t>Are there any other issues that might exist that would require Albury to retain a separate AA?</a:t>
            </a:r>
            <a:endParaRPr lang="en-AU" sz="2400" dirty="0">
              <a:solidFill>
                <a:schemeClr val="bg1"/>
              </a:solidFill>
              <a:latin typeface="Arial Narrow" pitchFamily="34" charset="0"/>
            </a:endParaRPr>
          </a:p>
        </p:txBody>
      </p:sp>
    </p:spTree>
    <p:extLst>
      <p:ext uri="{BB962C8B-B14F-4D97-AF65-F5344CB8AC3E}">
        <p14:creationId xmlns:p14="http://schemas.microsoft.com/office/powerpoint/2010/main" val="113631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fade">
                                      <p:cBhvr>
                                        <p:cTn id="10" dur="500"/>
                                        <p:tgtEl>
                                          <p:spTgt spid="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500"/>
                                        <p:tgtEl>
                                          <p:spTgt spid="8">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xEl>
                                              <p:pRg st="3" end="3"/>
                                            </p:txEl>
                                          </p:spTgt>
                                        </p:tgtEl>
                                        <p:attrNameLst>
                                          <p:attrName>style.visibility</p:attrName>
                                        </p:attrNameLst>
                                      </p:cBhvr>
                                      <p:to>
                                        <p:strVal val="visible"/>
                                      </p:to>
                                    </p:set>
                                    <p:animEffect transition="in" filter="fade">
                                      <p:cBhvr>
                                        <p:cTn id="20" dur="500"/>
                                        <p:tgtEl>
                                          <p:spTgt spid="8">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Effect transition="in" filter="fade">
                                      <p:cBhvr>
                                        <p:cTn id="25" dur="500"/>
                                        <p:tgtEl>
                                          <p:spTgt spid="8">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xEl>
                                              <p:pRg st="5" end="5"/>
                                            </p:txEl>
                                          </p:spTgt>
                                        </p:tgtEl>
                                        <p:attrNameLst>
                                          <p:attrName>style.visibility</p:attrName>
                                        </p:attrNameLst>
                                      </p:cBhvr>
                                      <p:to>
                                        <p:strVal val="visible"/>
                                      </p:to>
                                    </p:set>
                                    <p:animEffect transition="in" filter="fade">
                                      <p:cBhvr>
                                        <p:cTn id="30" dur="500"/>
                                        <p:tgtEl>
                                          <p:spTgt spid="8">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Effect transition="in" filter="fade">
                                      <p:cBhvr>
                                        <p:cTn id="35" dur="500"/>
                                        <p:tgtEl>
                                          <p:spTgt spid="8">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6799942"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Why consolidate?</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12</a:t>
            </a:fld>
            <a:endParaRPr lang="en-US" dirty="0">
              <a:solidFill>
                <a:prstClr val="black">
                  <a:tint val="75000"/>
                </a:prstClr>
              </a:solidFill>
              <a:latin typeface="Arial Narrow" panose="020B0606020202030204" pitchFamily="34" charset="0"/>
            </a:endParaRPr>
          </a:p>
        </p:txBody>
      </p:sp>
      <p:sp>
        <p:nvSpPr>
          <p:cNvPr id="6" name="Rectangle 5"/>
          <p:cNvSpPr/>
          <p:nvPr/>
        </p:nvSpPr>
        <p:spPr>
          <a:xfrm>
            <a:off x="444137" y="1062161"/>
            <a:ext cx="8242663" cy="4698722"/>
          </a:xfrm>
          <a:prstGeom prst="rect">
            <a:avLst/>
          </a:prstGeom>
        </p:spPr>
        <p:txBody>
          <a:bodyPr wrap="square">
            <a:spAutoFit/>
          </a:bodyPr>
          <a:lstStyle/>
          <a:p>
            <a:pPr marL="182563" lvl="3" indent="-182563" defTabSz="457200">
              <a:spcAft>
                <a:spcPts val="2000"/>
              </a:spcAft>
              <a:buClr>
                <a:srgbClr val="002060"/>
              </a:buClr>
              <a:buSzPct val="100000"/>
              <a:buFont typeface="Wingdings" panose="05000000000000000000" pitchFamily="2" charset="2"/>
              <a:buChar char="§"/>
              <a:tabLst>
                <a:tab pos="1433513" algn="l"/>
              </a:tabLst>
            </a:pPr>
            <a:r>
              <a:rPr lang="en-AU" dirty="0" smtClean="0">
                <a:solidFill>
                  <a:srgbClr val="002060"/>
                </a:solidFill>
                <a:latin typeface="Arial Narrow" pitchFamily="34" charset="0"/>
              </a:rPr>
              <a:t>The benefits of consolidating the Albury AA into the Victorian AA are: </a:t>
            </a:r>
          </a:p>
          <a:p>
            <a:pPr marL="639763" lvl="4" indent="-182563" defTabSz="457200">
              <a:spcAft>
                <a:spcPts val="2000"/>
              </a:spcAft>
              <a:buClr>
                <a:srgbClr val="002060"/>
              </a:buClr>
              <a:buSzPct val="100000"/>
              <a:buFont typeface="Wingdings" panose="05000000000000000000" pitchFamily="2" charset="2"/>
              <a:buChar char="§"/>
              <a:tabLst>
                <a:tab pos="1433513" algn="l"/>
              </a:tabLst>
            </a:pPr>
            <a:r>
              <a:rPr lang="en-AU" dirty="0" smtClean="0">
                <a:solidFill>
                  <a:srgbClr val="002060"/>
                </a:solidFill>
                <a:latin typeface="Arial Narrow" pitchFamily="34" charset="0"/>
              </a:rPr>
              <a:t>Reduced administrative burden and cost:</a:t>
            </a:r>
          </a:p>
          <a:p>
            <a:pPr marL="1096963" lvl="5" indent="-182563" defTabSz="457200">
              <a:spcAft>
                <a:spcPts val="2000"/>
              </a:spcAft>
              <a:buClr>
                <a:srgbClr val="002060"/>
              </a:buClr>
              <a:buSzPct val="100000"/>
              <a:buFont typeface="Wingdings" panose="05000000000000000000" pitchFamily="2" charset="2"/>
              <a:buChar char="§"/>
              <a:tabLst>
                <a:tab pos="1433513" algn="l"/>
              </a:tabLst>
            </a:pPr>
            <a:r>
              <a:rPr lang="en-AU" dirty="0">
                <a:solidFill>
                  <a:schemeClr val="accent1"/>
                </a:solidFill>
                <a:latin typeface="Arial Narrow" pitchFamily="34" charset="0"/>
              </a:rPr>
              <a:t>A</a:t>
            </a:r>
            <a:r>
              <a:rPr lang="en-AU" dirty="0" smtClean="0">
                <a:solidFill>
                  <a:schemeClr val="accent1"/>
                </a:solidFill>
                <a:latin typeface="Arial Narrow" pitchFamily="34" charset="0"/>
              </a:rPr>
              <a:t>void </a:t>
            </a:r>
            <a:r>
              <a:rPr lang="en-AU" dirty="0">
                <a:solidFill>
                  <a:schemeClr val="accent1"/>
                </a:solidFill>
                <a:latin typeface="Arial Narrow" pitchFamily="34" charset="0"/>
              </a:rPr>
              <a:t>the costs associated with preparing and complying with two Access Arrangements</a:t>
            </a:r>
          </a:p>
          <a:p>
            <a:pPr marL="1096963" lvl="5" indent="-182563" defTabSz="457200">
              <a:spcAft>
                <a:spcPts val="2000"/>
              </a:spcAft>
              <a:buClr>
                <a:srgbClr val="002060"/>
              </a:buClr>
              <a:buSzPct val="100000"/>
              <a:buFont typeface="Wingdings" panose="05000000000000000000" pitchFamily="2" charset="2"/>
              <a:buChar char="§"/>
              <a:tabLst>
                <a:tab pos="1433513" algn="l"/>
              </a:tabLst>
            </a:pPr>
            <a:r>
              <a:rPr lang="en-AU" dirty="0">
                <a:solidFill>
                  <a:schemeClr val="accent1"/>
                </a:solidFill>
                <a:latin typeface="Arial Narrow" pitchFamily="34" charset="0"/>
              </a:rPr>
              <a:t>C</a:t>
            </a:r>
            <a:r>
              <a:rPr lang="en-AU" dirty="0" smtClean="0">
                <a:solidFill>
                  <a:schemeClr val="accent1"/>
                </a:solidFill>
                <a:latin typeface="Arial Narrow" pitchFamily="34" charset="0"/>
              </a:rPr>
              <a:t>ost </a:t>
            </a:r>
            <a:r>
              <a:rPr lang="en-AU" dirty="0">
                <a:solidFill>
                  <a:schemeClr val="accent1"/>
                </a:solidFill>
                <a:latin typeface="Arial Narrow" pitchFamily="34" charset="0"/>
              </a:rPr>
              <a:t>savings are maximised if Albury can be treated the same as other zones in the Victorian Access Arrangement rather than requiring continued formal separate reporting through a Regulatory Information Notice (RIN</a:t>
            </a:r>
            <a:r>
              <a:rPr lang="en-AU" dirty="0" smtClean="0">
                <a:solidFill>
                  <a:schemeClr val="accent1"/>
                </a:solidFill>
                <a:latin typeface="Arial Narrow" pitchFamily="34" charset="0"/>
              </a:rPr>
              <a:t>)</a:t>
            </a:r>
          </a:p>
          <a:p>
            <a:pPr marL="639763" lvl="4" indent="-182563" defTabSz="457200">
              <a:spcAft>
                <a:spcPts val="2000"/>
              </a:spcAft>
              <a:buClr>
                <a:srgbClr val="002060"/>
              </a:buClr>
              <a:buSzPct val="100000"/>
              <a:buFont typeface="Wingdings" panose="05000000000000000000" pitchFamily="2" charset="2"/>
              <a:buChar char="§"/>
              <a:tabLst>
                <a:tab pos="1433513" algn="l"/>
              </a:tabLst>
            </a:pPr>
            <a:r>
              <a:rPr lang="en-AU" dirty="0" smtClean="0">
                <a:solidFill>
                  <a:srgbClr val="002060"/>
                </a:solidFill>
                <a:latin typeface="Arial Narrow" pitchFamily="34" charset="0"/>
              </a:rPr>
              <a:t>Improved certainty to support efficient investment:</a:t>
            </a:r>
            <a:endParaRPr lang="en-AU" dirty="0">
              <a:solidFill>
                <a:srgbClr val="002060"/>
              </a:solidFill>
              <a:latin typeface="Arial Narrow" pitchFamily="34" charset="0"/>
            </a:endParaRPr>
          </a:p>
          <a:p>
            <a:pPr marL="1096963" lvl="5" indent="-182563" defTabSz="457200">
              <a:spcAft>
                <a:spcPts val="2000"/>
              </a:spcAft>
              <a:buClr>
                <a:srgbClr val="002060"/>
              </a:buClr>
              <a:buSzPct val="100000"/>
              <a:buFont typeface="Wingdings" panose="05000000000000000000" pitchFamily="2" charset="2"/>
              <a:buChar char="§"/>
              <a:tabLst>
                <a:tab pos="1433513" algn="l"/>
              </a:tabLst>
            </a:pPr>
            <a:r>
              <a:rPr lang="en-AU" dirty="0">
                <a:solidFill>
                  <a:schemeClr val="accent1"/>
                </a:solidFill>
                <a:latin typeface="Arial Narrow" pitchFamily="34" charset="0"/>
              </a:rPr>
              <a:t>B</a:t>
            </a:r>
            <a:r>
              <a:rPr lang="en-AU" dirty="0" smtClean="0">
                <a:solidFill>
                  <a:schemeClr val="accent1"/>
                </a:solidFill>
                <a:latin typeface="Arial Narrow" pitchFamily="34" charset="0"/>
              </a:rPr>
              <a:t>oth networks will be reviewed under one arrangement, assessed at the same time and operated under the same terms and conditions. This formalises the current approach but removes any doubt that the networks could be treated differently by the regulator. Greater certainty allows more efficient investment</a:t>
            </a:r>
          </a:p>
        </p:txBody>
      </p:sp>
    </p:spTree>
    <p:extLst>
      <p:ext uri="{BB962C8B-B14F-4D97-AF65-F5344CB8AC3E}">
        <p14:creationId xmlns:p14="http://schemas.microsoft.com/office/powerpoint/2010/main" val="1618871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fade">
                                      <p:cBhvr>
                                        <p:cTn id="16" dur="500"/>
                                        <p:tgtEl>
                                          <p:spTgt spid="6">
                                            <p:txEl>
                                              <p:pRg st="2" end="2"/>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fade">
                                      <p:cBhvr>
                                        <p:cTn id="20" dur="500"/>
                                        <p:tgtEl>
                                          <p:spTgt spid="6">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fade">
                                      <p:cBhvr>
                                        <p:cTn id="25" dur="500"/>
                                        <p:tgtEl>
                                          <p:spTgt spid="6">
                                            <p:txEl>
                                              <p:pRg st="4" end="4"/>
                                            </p:txEl>
                                          </p:spTgt>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Effect transition="in" filter="fade">
                                      <p:cBhvr>
                                        <p:cTn id="29"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6773816"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If the AAs are consolidated:</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13</a:t>
            </a:fld>
            <a:endParaRPr lang="en-US" dirty="0">
              <a:solidFill>
                <a:prstClr val="black">
                  <a:tint val="75000"/>
                </a:prstClr>
              </a:solidFill>
              <a:latin typeface="Arial Narrow" panose="020B0606020202030204" pitchFamily="34" charset="0"/>
            </a:endParaRPr>
          </a:p>
        </p:txBody>
      </p:sp>
      <p:sp>
        <p:nvSpPr>
          <p:cNvPr id="6" name="Rectangle 5"/>
          <p:cNvSpPr/>
          <p:nvPr/>
        </p:nvSpPr>
        <p:spPr>
          <a:xfrm>
            <a:off x="536765" y="1328173"/>
            <a:ext cx="8255727" cy="3888244"/>
          </a:xfrm>
          <a:prstGeom prst="rect">
            <a:avLst/>
          </a:prstGeom>
        </p:spPr>
        <p:txBody>
          <a:bodyPr wrap="square">
            <a:spAutoFit/>
          </a:bodyPr>
          <a:lstStyle/>
          <a:p>
            <a:pPr marL="182563" lvl="3" indent="-182563" defTabSz="457200">
              <a:spcAft>
                <a:spcPts val="2000"/>
              </a:spcAft>
              <a:buClr>
                <a:srgbClr val="002060"/>
              </a:buClr>
              <a:buSzPct val="100000"/>
              <a:buFont typeface="Wingdings" panose="05000000000000000000" pitchFamily="2" charset="2"/>
              <a:buChar char="§"/>
              <a:tabLst>
                <a:tab pos="1433513" algn="l"/>
              </a:tabLst>
            </a:pPr>
            <a:r>
              <a:rPr lang="en-AU" sz="2000" dirty="0" smtClean="0">
                <a:solidFill>
                  <a:srgbClr val="002060"/>
                </a:solidFill>
                <a:latin typeface="Arial Narrow" pitchFamily="34" charset="0"/>
              </a:rPr>
              <a:t>AGN will submit one consolidated Access Arrangement Proposal on </a:t>
            </a:r>
            <a:r>
              <a:rPr lang="en-AU" sz="2000" dirty="0">
                <a:solidFill>
                  <a:srgbClr val="002060"/>
                </a:solidFill>
                <a:latin typeface="Arial Narrow" pitchFamily="34" charset="0"/>
              </a:rPr>
              <a:t>1</a:t>
            </a:r>
            <a:r>
              <a:rPr lang="en-AU" sz="2000" dirty="0" smtClean="0">
                <a:solidFill>
                  <a:srgbClr val="002060"/>
                </a:solidFill>
                <a:latin typeface="Arial Narrow" pitchFamily="34" charset="0"/>
              </a:rPr>
              <a:t> January 2017</a:t>
            </a:r>
          </a:p>
          <a:p>
            <a:pPr marL="182563" lvl="3" indent="-182563" defTabSz="457200">
              <a:spcAft>
                <a:spcPts val="2000"/>
              </a:spcAft>
              <a:buClr>
                <a:srgbClr val="002060"/>
              </a:buClr>
              <a:buSzPct val="100000"/>
              <a:buFont typeface="Wingdings" panose="05000000000000000000" pitchFamily="2" charset="2"/>
              <a:buChar char="§"/>
              <a:tabLst>
                <a:tab pos="1433513" algn="l"/>
              </a:tabLst>
            </a:pPr>
            <a:r>
              <a:rPr lang="en-AU" sz="2000" dirty="0" smtClean="0">
                <a:solidFill>
                  <a:srgbClr val="002060"/>
                </a:solidFill>
                <a:latin typeface="Arial Narrow" pitchFamily="34" charset="0"/>
              </a:rPr>
              <a:t>AGN will combine the Albury regulatory asset base (RAB) with the Victoria RAB</a:t>
            </a:r>
          </a:p>
          <a:p>
            <a:pPr marL="182563" lvl="3" indent="-182563" defTabSz="457200">
              <a:spcAft>
                <a:spcPts val="2000"/>
              </a:spcAft>
              <a:buClr>
                <a:srgbClr val="002060"/>
              </a:buClr>
              <a:buSzPct val="100000"/>
              <a:buFont typeface="Wingdings" panose="05000000000000000000" pitchFamily="2" charset="2"/>
              <a:buChar char="§"/>
              <a:tabLst>
                <a:tab pos="1433513" algn="l"/>
              </a:tabLst>
            </a:pPr>
            <a:r>
              <a:rPr lang="en-AU" sz="2000" dirty="0" smtClean="0">
                <a:solidFill>
                  <a:srgbClr val="002060"/>
                </a:solidFill>
                <a:latin typeface="Arial Narrow" pitchFamily="34" charset="0"/>
              </a:rPr>
              <a:t>Tariffs in Albury will be subject to the same regulatory review process but will be considered and calculated in the same way as the reference tariffs for other zones of the Victorian Access Arrangement</a:t>
            </a:r>
          </a:p>
          <a:p>
            <a:pPr marL="182563" lvl="3" indent="-182563" defTabSz="457200">
              <a:spcAft>
                <a:spcPts val="2000"/>
              </a:spcAft>
              <a:buClr>
                <a:srgbClr val="002060"/>
              </a:buClr>
              <a:buSzPct val="100000"/>
              <a:buFont typeface="Wingdings" panose="05000000000000000000" pitchFamily="2" charset="2"/>
              <a:buChar char="§"/>
              <a:tabLst>
                <a:tab pos="1433513" algn="l"/>
              </a:tabLst>
            </a:pPr>
            <a:r>
              <a:rPr lang="en-AU" sz="2000" dirty="0">
                <a:solidFill>
                  <a:srgbClr val="002060"/>
                </a:solidFill>
                <a:latin typeface="Arial Narrow" pitchFamily="34" charset="0"/>
              </a:rPr>
              <a:t>Movements in tariffs for all zones will be considered together and costs will be allocated in line with the </a:t>
            </a:r>
            <a:r>
              <a:rPr lang="en-AU" sz="2000" dirty="0" smtClean="0">
                <a:solidFill>
                  <a:srgbClr val="002060"/>
                </a:solidFill>
                <a:latin typeface="Arial Narrow" pitchFamily="34" charset="0"/>
              </a:rPr>
              <a:t>approved allocation method</a:t>
            </a:r>
          </a:p>
          <a:p>
            <a:pPr marL="182563" lvl="3" indent="-182563" defTabSz="457200">
              <a:spcAft>
                <a:spcPts val="2000"/>
              </a:spcAft>
              <a:buClr>
                <a:srgbClr val="002060"/>
              </a:buClr>
              <a:buSzPct val="100000"/>
              <a:buFont typeface="Wingdings" panose="05000000000000000000" pitchFamily="2" charset="2"/>
              <a:buChar char="§"/>
              <a:tabLst>
                <a:tab pos="1433513" algn="l"/>
              </a:tabLst>
            </a:pPr>
            <a:r>
              <a:rPr lang="en-AU" sz="2000" dirty="0" smtClean="0">
                <a:solidFill>
                  <a:srgbClr val="002060"/>
                </a:solidFill>
                <a:latin typeface="Arial Narrow" pitchFamily="34" charset="0"/>
              </a:rPr>
              <a:t>Information for Albury will continue to be captured separately. However, only one regulatory information notice (RIN) will be prepared</a:t>
            </a:r>
          </a:p>
        </p:txBody>
      </p:sp>
    </p:spTree>
    <p:extLst>
      <p:ext uri="{BB962C8B-B14F-4D97-AF65-F5344CB8AC3E}">
        <p14:creationId xmlns:p14="http://schemas.microsoft.com/office/powerpoint/2010/main" val="1236127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6799942"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Stakeholder Engagement</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14</a:t>
            </a:fld>
            <a:endParaRPr lang="en-US" dirty="0">
              <a:solidFill>
                <a:prstClr val="black">
                  <a:tint val="75000"/>
                </a:prstClr>
              </a:solidFill>
              <a:latin typeface="Arial Narrow" panose="020B0606020202030204" pitchFamily="34" charset="0"/>
            </a:endParaRPr>
          </a:p>
        </p:txBody>
      </p:sp>
      <p:sp>
        <p:nvSpPr>
          <p:cNvPr id="6" name="Rectangle 5"/>
          <p:cNvSpPr/>
          <p:nvPr/>
        </p:nvSpPr>
        <p:spPr>
          <a:xfrm>
            <a:off x="444137" y="1062161"/>
            <a:ext cx="8242663" cy="4914166"/>
          </a:xfrm>
          <a:prstGeom prst="rect">
            <a:avLst/>
          </a:prstGeom>
        </p:spPr>
        <p:txBody>
          <a:bodyPr wrap="square">
            <a:spAutoFit/>
          </a:bodyPr>
          <a:lstStyle/>
          <a:p>
            <a:pPr marL="0" lvl="3" defTabSz="457200">
              <a:spcAft>
                <a:spcPts val="2000"/>
              </a:spcAft>
              <a:buClr>
                <a:srgbClr val="002060"/>
              </a:buClr>
              <a:buSzPct val="100000"/>
              <a:tabLst>
                <a:tab pos="1433513" algn="l"/>
              </a:tabLst>
            </a:pPr>
            <a:r>
              <a:rPr lang="en-AU" dirty="0" smtClean="0">
                <a:solidFill>
                  <a:srgbClr val="002060"/>
                </a:solidFill>
                <a:latin typeface="Arial Narrow" pitchFamily="34" charset="0"/>
              </a:rPr>
              <a:t>AGN has to date met with: </a:t>
            </a:r>
          </a:p>
          <a:p>
            <a:pPr marL="285750" lvl="3" indent="-285750" defTabSz="457200">
              <a:spcAft>
                <a:spcPts val="2000"/>
              </a:spcAft>
              <a:buClr>
                <a:srgbClr val="002060"/>
              </a:buClr>
              <a:buSzPct val="100000"/>
              <a:buFont typeface="Arial" panose="020B0604020202020204" pitchFamily="34" charset="0"/>
              <a:buChar char="•"/>
              <a:tabLst>
                <a:tab pos="1433513" algn="l"/>
              </a:tabLst>
            </a:pPr>
            <a:r>
              <a:rPr lang="en-AU" dirty="0">
                <a:solidFill>
                  <a:schemeClr val="accent1"/>
                </a:solidFill>
                <a:latin typeface="Arial Narrow" pitchFamily="34" charset="0"/>
              </a:rPr>
              <a:t>NSW Energy </a:t>
            </a:r>
            <a:r>
              <a:rPr lang="en-AU" dirty="0" smtClean="0">
                <a:solidFill>
                  <a:schemeClr val="accent1"/>
                </a:solidFill>
                <a:latin typeface="Arial Narrow" pitchFamily="34" charset="0"/>
              </a:rPr>
              <a:t>Department;</a:t>
            </a:r>
          </a:p>
          <a:p>
            <a:pPr marL="285750" lvl="3" indent="-285750" defTabSz="457200">
              <a:spcAft>
                <a:spcPts val="2000"/>
              </a:spcAft>
              <a:buClr>
                <a:srgbClr val="002060"/>
              </a:buClr>
              <a:buSzPct val="100000"/>
              <a:buFont typeface="Arial" panose="020B0604020202020204" pitchFamily="34" charset="0"/>
              <a:buChar char="•"/>
              <a:tabLst>
                <a:tab pos="1433513" algn="l"/>
              </a:tabLst>
            </a:pPr>
            <a:r>
              <a:rPr lang="en-AU" dirty="0" smtClean="0">
                <a:solidFill>
                  <a:schemeClr val="accent1"/>
                </a:solidFill>
                <a:latin typeface="Arial Narrow" pitchFamily="34" charset="0"/>
              </a:rPr>
              <a:t>IPART; and</a:t>
            </a:r>
          </a:p>
          <a:p>
            <a:pPr marL="285750" lvl="3" indent="-285750" defTabSz="457200">
              <a:spcAft>
                <a:spcPts val="2000"/>
              </a:spcAft>
              <a:buClr>
                <a:srgbClr val="002060"/>
              </a:buClr>
              <a:buSzPct val="100000"/>
              <a:buFont typeface="Arial" panose="020B0604020202020204" pitchFamily="34" charset="0"/>
              <a:buChar char="•"/>
              <a:tabLst>
                <a:tab pos="1433513" algn="l"/>
              </a:tabLst>
            </a:pPr>
            <a:r>
              <a:rPr lang="en-AU" dirty="0" smtClean="0">
                <a:solidFill>
                  <a:schemeClr val="accent1"/>
                </a:solidFill>
                <a:latin typeface="Arial Narrow" pitchFamily="34" charset="0"/>
              </a:rPr>
              <a:t>AGN’s Retailer </a:t>
            </a:r>
            <a:r>
              <a:rPr lang="en-AU" dirty="0">
                <a:solidFill>
                  <a:schemeClr val="accent1"/>
                </a:solidFill>
                <a:latin typeface="Arial Narrow" pitchFamily="34" charset="0"/>
              </a:rPr>
              <a:t>Reference </a:t>
            </a:r>
            <a:r>
              <a:rPr lang="en-AU" dirty="0" smtClean="0">
                <a:solidFill>
                  <a:schemeClr val="accent1"/>
                </a:solidFill>
                <a:latin typeface="Arial Narrow" pitchFamily="34" charset="0"/>
              </a:rPr>
              <a:t>Group</a:t>
            </a:r>
            <a:r>
              <a:rPr lang="en-AU" dirty="0">
                <a:solidFill>
                  <a:schemeClr val="accent1"/>
                </a:solidFill>
                <a:latin typeface="Arial Narrow" pitchFamily="34" charset="0"/>
              </a:rPr>
              <a:t> </a:t>
            </a:r>
            <a:r>
              <a:rPr lang="en-AU" dirty="0" smtClean="0">
                <a:solidFill>
                  <a:schemeClr val="accent1"/>
                </a:solidFill>
                <a:latin typeface="Arial Narrow" pitchFamily="34" charset="0"/>
              </a:rPr>
              <a:t>for the Victorian and Albury AA reviews.</a:t>
            </a:r>
          </a:p>
          <a:p>
            <a:pPr marL="0" lvl="3" defTabSz="457200">
              <a:spcAft>
                <a:spcPts val="2000"/>
              </a:spcAft>
              <a:buClr>
                <a:srgbClr val="002060"/>
              </a:buClr>
              <a:buSzPct val="100000"/>
              <a:tabLst>
                <a:tab pos="1433513" algn="l"/>
              </a:tabLst>
            </a:pPr>
            <a:r>
              <a:rPr lang="en-AU" dirty="0" smtClean="0">
                <a:solidFill>
                  <a:schemeClr val="tx2"/>
                </a:solidFill>
                <a:latin typeface="Arial Narrow" pitchFamily="34" charset="0"/>
              </a:rPr>
              <a:t>AGN intends to also meet with:</a:t>
            </a:r>
          </a:p>
          <a:p>
            <a:pPr marL="285750" lvl="3" indent="-285750" defTabSz="457200">
              <a:spcAft>
                <a:spcPts val="2000"/>
              </a:spcAft>
              <a:buClr>
                <a:srgbClr val="002060"/>
              </a:buClr>
              <a:buSzPct val="100000"/>
              <a:buFont typeface="Arial" panose="020B0604020202020204" pitchFamily="34" charset="0"/>
              <a:buChar char="•"/>
              <a:tabLst>
                <a:tab pos="1433513" algn="l"/>
              </a:tabLst>
            </a:pPr>
            <a:r>
              <a:rPr lang="en-AU" dirty="0" smtClean="0">
                <a:solidFill>
                  <a:schemeClr val="accent1"/>
                </a:solidFill>
                <a:latin typeface="Arial Narrow" pitchFamily="34" charset="0"/>
              </a:rPr>
              <a:t>Victorian Energy Department; </a:t>
            </a:r>
          </a:p>
          <a:p>
            <a:pPr marL="285750" lvl="3" indent="-285750" defTabSz="457200">
              <a:spcAft>
                <a:spcPts val="2000"/>
              </a:spcAft>
              <a:buClr>
                <a:srgbClr val="002060"/>
              </a:buClr>
              <a:buSzPct val="100000"/>
              <a:buFont typeface="Arial" panose="020B0604020202020204" pitchFamily="34" charset="0"/>
              <a:buChar char="•"/>
              <a:tabLst>
                <a:tab pos="1433513" algn="l"/>
              </a:tabLst>
            </a:pPr>
            <a:r>
              <a:rPr lang="en-AU" dirty="0" smtClean="0">
                <a:solidFill>
                  <a:schemeClr val="accent1"/>
                </a:solidFill>
                <a:latin typeface="Arial Narrow" pitchFamily="34" charset="0"/>
              </a:rPr>
              <a:t>ESCV; and</a:t>
            </a:r>
          </a:p>
          <a:p>
            <a:pPr marL="285750" lvl="3" indent="-285750" defTabSz="457200">
              <a:spcAft>
                <a:spcPts val="2000"/>
              </a:spcAft>
              <a:buClr>
                <a:srgbClr val="002060"/>
              </a:buClr>
              <a:buSzPct val="100000"/>
              <a:buFont typeface="Arial" panose="020B0604020202020204" pitchFamily="34" charset="0"/>
              <a:buChar char="•"/>
              <a:tabLst>
                <a:tab pos="1433513" algn="l"/>
              </a:tabLst>
            </a:pPr>
            <a:r>
              <a:rPr lang="en-AU" dirty="0" smtClean="0">
                <a:solidFill>
                  <a:schemeClr val="accent1"/>
                </a:solidFill>
                <a:latin typeface="Arial Narrow" pitchFamily="34" charset="0"/>
              </a:rPr>
              <a:t>PIAC</a:t>
            </a:r>
          </a:p>
          <a:p>
            <a:pPr marL="0" lvl="2" defTabSz="457200">
              <a:spcAft>
                <a:spcPts val="2000"/>
              </a:spcAft>
              <a:buClr>
                <a:srgbClr val="002060"/>
              </a:buClr>
              <a:buSzPct val="100000"/>
              <a:tabLst>
                <a:tab pos="1433513" algn="l"/>
              </a:tabLst>
            </a:pPr>
            <a:r>
              <a:rPr lang="en-AU" dirty="0" smtClean="0">
                <a:solidFill>
                  <a:schemeClr val="tx2"/>
                </a:solidFill>
                <a:latin typeface="Arial Narrow" pitchFamily="34" charset="0"/>
              </a:rPr>
              <a:t>Feedback from stakeholders has been supportive, expressing understanding of AGN’s reasons for pursing consolidation</a:t>
            </a:r>
          </a:p>
        </p:txBody>
      </p:sp>
    </p:spTree>
    <p:extLst>
      <p:ext uri="{BB962C8B-B14F-4D97-AF65-F5344CB8AC3E}">
        <p14:creationId xmlns:p14="http://schemas.microsoft.com/office/powerpoint/2010/main" val="1667698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500"/>
                                        <p:tgtEl>
                                          <p:spTgt spid="6">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fade">
                                      <p:cBhvr>
                                        <p:cTn id="25" dur="500"/>
                                        <p:tgtEl>
                                          <p:spTgt spid="6">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fade">
                                      <p:cBhvr>
                                        <p:cTn id="28" dur="500"/>
                                        <p:tgtEl>
                                          <p:spTgt spid="6">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fade">
                                      <p:cBhvr>
                                        <p:cTn id="31"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6799942"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Next steps</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15</a:t>
            </a:fld>
            <a:endParaRPr lang="en-US" dirty="0">
              <a:solidFill>
                <a:prstClr val="black">
                  <a:tint val="75000"/>
                </a:prstClr>
              </a:solidFill>
              <a:latin typeface="Arial Narrow" panose="020B0606020202030204" pitchFamily="34" charset="0"/>
            </a:endParaRPr>
          </a:p>
        </p:txBody>
      </p:sp>
      <p:sp>
        <p:nvSpPr>
          <p:cNvPr id="5" name="Rectangle 4"/>
          <p:cNvSpPr/>
          <p:nvPr/>
        </p:nvSpPr>
        <p:spPr>
          <a:xfrm>
            <a:off x="444137" y="1062161"/>
            <a:ext cx="8242663" cy="2246769"/>
          </a:xfrm>
          <a:prstGeom prst="rect">
            <a:avLst/>
          </a:prstGeom>
        </p:spPr>
        <p:txBody>
          <a:bodyPr wrap="square">
            <a:spAutoFit/>
          </a:bodyPr>
          <a:lstStyle/>
          <a:p>
            <a:pPr marL="0" lvl="3" defTabSz="457200">
              <a:spcAft>
                <a:spcPts val="2000"/>
              </a:spcAft>
              <a:buClr>
                <a:srgbClr val="002060"/>
              </a:buClr>
              <a:buSzPct val="100000"/>
              <a:tabLst>
                <a:tab pos="1433513" algn="l"/>
              </a:tabLst>
            </a:pPr>
            <a:r>
              <a:rPr lang="en-AU" dirty="0" smtClean="0">
                <a:solidFill>
                  <a:srgbClr val="002060"/>
                </a:solidFill>
                <a:latin typeface="Arial Narrow" pitchFamily="34" charset="0"/>
              </a:rPr>
              <a:t>AGN’s next steps are to:</a:t>
            </a:r>
          </a:p>
          <a:p>
            <a:pPr marL="285750" lvl="3" indent="-285750" defTabSz="457200">
              <a:spcAft>
                <a:spcPts val="2000"/>
              </a:spcAft>
              <a:buClr>
                <a:srgbClr val="002060"/>
              </a:buClr>
              <a:buSzPct val="100000"/>
              <a:buFont typeface="Arial" panose="020B0604020202020204" pitchFamily="34" charset="0"/>
              <a:buChar char="•"/>
              <a:tabLst>
                <a:tab pos="1433513" algn="l"/>
              </a:tabLst>
            </a:pPr>
            <a:r>
              <a:rPr lang="en-AU" dirty="0" smtClean="0">
                <a:solidFill>
                  <a:schemeClr val="accent1"/>
                </a:solidFill>
                <a:latin typeface="Arial Narrow" pitchFamily="34" charset="0"/>
              </a:rPr>
              <a:t>Conclude stakeholder engagement; </a:t>
            </a:r>
          </a:p>
          <a:p>
            <a:pPr marL="285750" lvl="3" indent="-285750" defTabSz="457200">
              <a:spcAft>
                <a:spcPts val="2000"/>
              </a:spcAft>
              <a:buClr>
                <a:srgbClr val="002060"/>
              </a:buClr>
              <a:buSzPct val="100000"/>
              <a:buFont typeface="Arial" panose="020B0604020202020204" pitchFamily="34" charset="0"/>
              <a:buChar char="•"/>
              <a:tabLst>
                <a:tab pos="1433513" algn="l"/>
              </a:tabLst>
            </a:pPr>
            <a:r>
              <a:rPr lang="en-AU" dirty="0" smtClean="0">
                <a:solidFill>
                  <a:schemeClr val="accent1"/>
                </a:solidFill>
                <a:latin typeface="Arial Narrow" pitchFamily="34" charset="0"/>
              </a:rPr>
              <a:t>Reflect feedback from engagement into application to the AER; and</a:t>
            </a:r>
          </a:p>
          <a:p>
            <a:pPr marL="285750" lvl="3" indent="-285750" defTabSz="457200">
              <a:spcAft>
                <a:spcPts val="2000"/>
              </a:spcAft>
              <a:buClr>
                <a:srgbClr val="002060"/>
              </a:buClr>
              <a:buSzPct val="100000"/>
              <a:buFont typeface="Arial" panose="020B0604020202020204" pitchFamily="34" charset="0"/>
              <a:buChar char="•"/>
              <a:tabLst>
                <a:tab pos="1433513" algn="l"/>
              </a:tabLst>
            </a:pPr>
            <a:r>
              <a:rPr lang="en-AU" dirty="0" smtClean="0">
                <a:solidFill>
                  <a:schemeClr val="accent1"/>
                </a:solidFill>
                <a:latin typeface="Arial Narrow" pitchFamily="34" charset="0"/>
              </a:rPr>
              <a:t>Finalise and submit consolidation application to the AER – aiming for this to be provided prior to 20 November 2015.</a:t>
            </a:r>
          </a:p>
        </p:txBody>
      </p:sp>
    </p:spTree>
    <p:extLst>
      <p:ext uri="{BB962C8B-B14F-4D97-AF65-F5344CB8AC3E}">
        <p14:creationId xmlns:p14="http://schemas.microsoft.com/office/powerpoint/2010/main" val="72527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6773816"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Feedback</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16</a:t>
            </a:fld>
            <a:endParaRPr lang="en-US" dirty="0">
              <a:solidFill>
                <a:prstClr val="black">
                  <a:tint val="75000"/>
                </a:prstClr>
              </a:solidFill>
              <a:latin typeface="Arial Narrow" panose="020B0606020202030204" pitchFamily="34" charset="0"/>
            </a:endParaRPr>
          </a:p>
        </p:txBody>
      </p:sp>
      <p:sp>
        <p:nvSpPr>
          <p:cNvPr id="5" name="TextBox 4"/>
          <p:cNvSpPr txBox="1"/>
          <p:nvPr/>
        </p:nvSpPr>
        <p:spPr>
          <a:xfrm>
            <a:off x="857398" y="3162238"/>
            <a:ext cx="7458891" cy="523220"/>
          </a:xfrm>
          <a:prstGeom prst="rect">
            <a:avLst/>
          </a:prstGeom>
          <a:solidFill>
            <a:schemeClr val="tx2">
              <a:lumMod val="75000"/>
            </a:schemeClr>
          </a:solidFill>
        </p:spPr>
        <p:txBody>
          <a:bodyPr wrap="square" rtlCol="0">
            <a:spAutoFit/>
          </a:bodyPr>
          <a:lstStyle/>
          <a:p>
            <a:pPr marL="0" lvl="4" algn="ctr"/>
            <a:r>
              <a:rPr lang="en-AU" sz="2800" dirty="0" smtClean="0">
                <a:solidFill>
                  <a:schemeClr val="bg1"/>
                </a:solidFill>
                <a:latin typeface="Arial Narrow" pitchFamily="34" charset="0"/>
              </a:rPr>
              <a:t>Your Comments?</a:t>
            </a:r>
            <a:endParaRPr lang="en-AU" sz="2800" dirty="0">
              <a:solidFill>
                <a:schemeClr val="bg1"/>
              </a:solidFill>
              <a:latin typeface="Arial Narrow" pitchFamily="34" charset="0"/>
            </a:endParaRPr>
          </a:p>
        </p:txBody>
      </p:sp>
    </p:spTree>
    <p:extLst>
      <p:ext uri="{BB962C8B-B14F-4D97-AF65-F5344CB8AC3E}">
        <p14:creationId xmlns:p14="http://schemas.microsoft.com/office/powerpoint/2010/main" val="3685780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5096" y="2957862"/>
            <a:ext cx="6505303" cy="1107996"/>
          </a:xfrm>
          <a:prstGeom prst="rect">
            <a:avLst/>
          </a:prstGeom>
          <a:noFill/>
        </p:spPr>
        <p:txBody>
          <a:bodyPr wrap="square" rtlCol="0">
            <a:spAutoFit/>
          </a:bodyPr>
          <a:lstStyle/>
          <a:p>
            <a:pPr lvl="0" defTabSz="457200">
              <a:spcBef>
                <a:spcPct val="0"/>
              </a:spcBef>
              <a:defRPr/>
            </a:pPr>
            <a:r>
              <a:rPr lang="en-AU" sz="6600" b="1" dirty="0" smtClean="0">
                <a:solidFill>
                  <a:srgbClr val="002060"/>
                </a:solidFill>
                <a:effectLst>
                  <a:outerShdw blurRad="38100" dist="38100" dir="2700000" algn="tl">
                    <a:srgbClr val="000000">
                      <a:alpha val="43137"/>
                    </a:srgbClr>
                  </a:outerShdw>
                </a:effectLst>
                <a:latin typeface="Arial Narrow" pitchFamily="34" charset="0"/>
              </a:rPr>
              <a:t>Supporting slides</a:t>
            </a:r>
            <a:endParaRPr lang="en-AU" sz="66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17</a:t>
            </a:fld>
            <a:endParaRPr lang="en-US" dirty="0">
              <a:solidFill>
                <a:prstClr val="black">
                  <a:tint val="75000"/>
                </a:prstClr>
              </a:solidFill>
              <a:latin typeface="Arial Narrow" panose="020B0606020202030204" pitchFamily="34" charset="0"/>
            </a:endParaRPr>
          </a:p>
        </p:txBody>
      </p:sp>
    </p:spTree>
    <p:extLst>
      <p:ext uri="{BB962C8B-B14F-4D97-AF65-F5344CB8AC3E}">
        <p14:creationId xmlns:p14="http://schemas.microsoft.com/office/powerpoint/2010/main" val="16142699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6505303"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Comparison of zones</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18</a:t>
            </a:fld>
            <a:endParaRPr lang="en-US" dirty="0">
              <a:solidFill>
                <a:prstClr val="black">
                  <a:tint val="75000"/>
                </a:prstClr>
              </a:solidFill>
              <a:latin typeface="Arial Narrow" panose="020B0606020202030204"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2297117748"/>
              </p:ext>
            </p:extLst>
          </p:nvPr>
        </p:nvGraphicFramePr>
        <p:xfrm>
          <a:off x="274320" y="1227910"/>
          <a:ext cx="4023360" cy="49900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4063060976"/>
              </p:ext>
            </p:extLst>
          </p:nvPr>
        </p:nvGraphicFramePr>
        <p:xfrm>
          <a:off x="4558937" y="1227910"/>
          <a:ext cx="3997233" cy="499001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301119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6505303"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Comparison of zones</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19</a:t>
            </a:fld>
            <a:endParaRPr lang="en-US" dirty="0">
              <a:solidFill>
                <a:prstClr val="black">
                  <a:tint val="75000"/>
                </a:prstClr>
              </a:solidFill>
              <a:latin typeface="Arial Narrow" panose="020B0606020202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010091496"/>
              </p:ext>
            </p:extLst>
          </p:nvPr>
        </p:nvGraphicFramePr>
        <p:xfrm>
          <a:off x="849085" y="2155370"/>
          <a:ext cx="7262948" cy="3200400"/>
        </p:xfrm>
        <a:graphic>
          <a:graphicData uri="http://schemas.openxmlformats.org/drawingml/2006/table">
            <a:tbl>
              <a:tblPr firstRow="1" bandRow="1">
                <a:tableStyleId>{5C22544A-7EE6-4342-B048-85BDC9FD1C3A}</a:tableStyleId>
              </a:tblPr>
              <a:tblGrid>
                <a:gridCol w="1815737">
                  <a:extLst>
                    <a:ext uri="{9D8B030D-6E8A-4147-A177-3AD203B41FA5}">
                      <a16:colId xmlns:a16="http://schemas.microsoft.com/office/drawing/2014/main" xmlns="" val="3647781998"/>
                    </a:ext>
                  </a:extLst>
                </a:gridCol>
                <a:gridCol w="1815737">
                  <a:extLst>
                    <a:ext uri="{9D8B030D-6E8A-4147-A177-3AD203B41FA5}">
                      <a16:colId xmlns:a16="http://schemas.microsoft.com/office/drawing/2014/main" xmlns="" val="3447439372"/>
                    </a:ext>
                  </a:extLst>
                </a:gridCol>
                <a:gridCol w="1815737">
                  <a:extLst>
                    <a:ext uri="{9D8B030D-6E8A-4147-A177-3AD203B41FA5}">
                      <a16:colId xmlns:a16="http://schemas.microsoft.com/office/drawing/2014/main" xmlns="" val="414336727"/>
                    </a:ext>
                  </a:extLst>
                </a:gridCol>
                <a:gridCol w="1815737">
                  <a:extLst>
                    <a:ext uri="{9D8B030D-6E8A-4147-A177-3AD203B41FA5}">
                      <a16:colId xmlns:a16="http://schemas.microsoft.com/office/drawing/2014/main" xmlns="" val="78237083"/>
                    </a:ext>
                  </a:extLst>
                </a:gridCol>
              </a:tblGrid>
              <a:tr h="530631">
                <a:tc>
                  <a:txBody>
                    <a:bodyPr/>
                    <a:lstStyle/>
                    <a:p>
                      <a:pPr marL="72000" algn="l" fontAlgn="b">
                        <a:spcBef>
                          <a:spcPts val="600"/>
                        </a:spcBef>
                        <a:spcAft>
                          <a:spcPts val="600"/>
                        </a:spcAft>
                      </a:pPr>
                      <a:r>
                        <a:rPr lang="en-AU" sz="1600" b="1" i="0" u="none" strike="noStrike" dirty="0">
                          <a:solidFill>
                            <a:schemeClr val="bg1"/>
                          </a:solidFill>
                          <a:effectLst/>
                          <a:latin typeface="Calibri" panose="020F0502020204030204" pitchFamily="34" charset="0"/>
                        </a:rPr>
                        <a:t>&lt;10TJ Customers</a:t>
                      </a:r>
                    </a:p>
                  </a:txBody>
                  <a:tcPr marL="9525" marR="9525" marT="9525" marB="0" anchor="ctr"/>
                </a:tc>
                <a:tc>
                  <a:txBody>
                    <a:bodyPr/>
                    <a:lstStyle/>
                    <a:p>
                      <a:pPr marL="72000" algn="ctr" fontAlgn="b">
                        <a:spcBef>
                          <a:spcPts val="600"/>
                        </a:spcBef>
                        <a:spcAft>
                          <a:spcPts val="600"/>
                        </a:spcAft>
                      </a:pPr>
                      <a:r>
                        <a:rPr lang="en-AU" sz="1600" b="1" i="0" u="none" strike="noStrike" dirty="0" smtClean="0">
                          <a:solidFill>
                            <a:schemeClr val="bg1"/>
                          </a:solidFill>
                          <a:effectLst/>
                          <a:latin typeface="Calibri" panose="020F0502020204030204" pitchFamily="34" charset="0"/>
                        </a:rPr>
                        <a:t>Revenue ($)</a:t>
                      </a:r>
                      <a:endParaRPr lang="en-AU" sz="1600" b="1" i="0" u="none" strike="noStrike" dirty="0">
                        <a:solidFill>
                          <a:schemeClr val="bg1"/>
                        </a:solidFill>
                        <a:effectLst/>
                        <a:latin typeface="Calibri" panose="020F0502020204030204" pitchFamily="34" charset="0"/>
                      </a:endParaRPr>
                    </a:p>
                  </a:txBody>
                  <a:tcPr marL="9525" marR="9525" marT="9525" marB="0" anchor="ctr"/>
                </a:tc>
                <a:tc>
                  <a:txBody>
                    <a:bodyPr/>
                    <a:lstStyle/>
                    <a:p>
                      <a:pPr marL="72000" algn="ctr" fontAlgn="b">
                        <a:spcBef>
                          <a:spcPts val="600"/>
                        </a:spcBef>
                        <a:spcAft>
                          <a:spcPts val="600"/>
                        </a:spcAft>
                      </a:pPr>
                      <a:r>
                        <a:rPr lang="en-AU" sz="1600" b="1" i="0" u="none" strike="noStrike" dirty="0" smtClean="0">
                          <a:solidFill>
                            <a:schemeClr val="bg1"/>
                          </a:solidFill>
                          <a:effectLst/>
                          <a:latin typeface="Calibri" panose="020F0502020204030204" pitchFamily="34" charset="0"/>
                        </a:rPr>
                        <a:t>Volumes (GJ)</a:t>
                      </a:r>
                      <a:endParaRPr lang="en-AU" sz="1600" b="1" i="0" u="none" strike="noStrike" dirty="0">
                        <a:solidFill>
                          <a:schemeClr val="bg1"/>
                        </a:solidFill>
                        <a:effectLst/>
                        <a:latin typeface="Calibri" panose="020F0502020204030204" pitchFamily="34" charset="0"/>
                      </a:endParaRPr>
                    </a:p>
                  </a:txBody>
                  <a:tcPr marL="9525" marR="9525" marT="9525" marB="0" anchor="ctr"/>
                </a:tc>
                <a:tc>
                  <a:txBody>
                    <a:bodyPr/>
                    <a:lstStyle/>
                    <a:p>
                      <a:pPr marL="72000" algn="ctr" fontAlgn="b">
                        <a:spcBef>
                          <a:spcPts val="600"/>
                        </a:spcBef>
                        <a:spcAft>
                          <a:spcPts val="600"/>
                        </a:spcAft>
                      </a:pPr>
                      <a:r>
                        <a:rPr lang="en-AU" sz="1600" b="1" i="0" u="none" strike="noStrike">
                          <a:solidFill>
                            <a:schemeClr val="bg1"/>
                          </a:solidFill>
                          <a:effectLst/>
                          <a:latin typeface="Calibri" panose="020F0502020204030204" pitchFamily="34" charset="0"/>
                        </a:rPr>
                        <a:t>Customers</a:t>
                      </a:r>
                    </a:p>
                  </a:txBody>
                  <a:tcPr marL="9525" marR="9525" marT="9525" marB="0" anchor="ctr"/>
                </a:tc>
                <a:extLst>
                  <a:ext uri="{0D108BD9-81ED-4DB2-BD59-A6C34878D82A}">
                    <a16:rowId xmlns:a16="http://schemas.microsoft.com/office/drawing/2014/main" xmlns="" val="2468924088"/>
                  </a:ext>
                </a:extLst>
              </a:tr>
              <a:tr h="530631">
                <a:tc>
                  <a:txBody>
                    <a:bodyPr/>
                    <a:lstStyle/>
                    <a:p>
                      <a:pPr marL="72000" lvl="0" algn="l" fontAlgn="b">
                        <a:spcBef>
                          <a:spcPts val="600"/>
                        </a:spcBef>
                        <a:spcAft>
                          <a:spcPts val="600"/>
                        </a:spcAft>
                      </a:pPr>
                      <a:r>
                        <a:rPr lang="en-AU" sz="1600" b="1" i="0" u="none" strike="noStrike" dirty="0">
                          <a:solidFill>
                            <a:schemeClr val="tx1"/>
                          </a:solidFill>
                          <a:effectLst/>
                          <a:latin typeface="Calibri" panose="020F0502020204030204" pitchFamily="34" charset="0"/>
                        </a:rPr>
                        <a:t>Albury</a:t>
                      </a:r>
                    </a:p>
                  </a:txBody>
                  <a:tcPr marL="9525" marR="9525" marT="9525" marB="0" anchor="ctr"/>
                </a:tc>
                <a:tc>
                  <a:txBody>
                    <a:bodyPr/>
                    <a:lstStyle/>
                    <a:p>
                      <a:pPr marL="72000" lvl="0" algn="ctr" fontAlgn="b">
                        <a:spcBef>
                          <a:spcPts val="600"/>
                        </a:spcBef>
                        <a:spcAft>
                          <a:spcPts val="600"/>
                        </a:spcAft>
                      </a:pPr>
                      <a:r>
                        <a:rPr lang="en-AU" sz="1600" b="0" i="0" u="none" strike="noStrike" dirty="0">
                          <a:solidFill>
                            <a:schemeClr val="tx1"/>
                          </a:solidFill>
                          <a:effectLst/>
                          <a:latin typeface="Calibri" panose="020F0502020204030204" pitchFamily="34" charset="0"/>
                        </a:rPr>
                        <a:t>              5,808,901 </a:t>
                      </a:r>
                    </a:p>
                  </a:txBody>
                  <a:tcPr marL="9525" marR="9525" marT="9525" marB="0" anchor="ctr"/>
                </a:tc>
                <a:tc>
                  <a:txBody>
                    <a:bodyPr/>
                    <a:lstStyle/>
                    <a:p>
                      <a:pPr marL="72000" lvl="0" algn="ctr" fontAlgn="b">
                        <a:spcBef>
                          <a:spcPts val="600"/>
                        </a:spcBef>
                        <a:spcAft>
                          <a:spcPts val="600"/>
                        </a:spcAft>
                      </a:pPr>
                      <a:r>
                        <a:rPr lang="en-AU" sz="1600" b="0" i="0" u="none" strike="noStrike" dirty="0">
                          <a:solidFill>
                            <a:schemeClr val="tx1"/>
                          </a:solidFill>
                          <a:effectLst/>
                          <a:latin typeface="Calibri" panose="020F0502020204030204" pitchFamily="34" charset="0"/>
                        </a:rPr>
                        <a:t>           1,103,957 </a:t>
                      </a:r>
                    </a:p>
                  </a:txBody>
                  <a:tcPr marL="9525" marR="9525" marT="9525" marB="0" anchor="ctr"/>
                </a:tc>
                <a:tc>
                  <a:txBody>
                    <a:bodyPr/>
                    <a:lstStyle/>
                    <a:p>
                      <a:pPr marL="72000" lvl="0" algn="ctr" fontAlgn="b">
                        <a:spcBef>
                          <a:spcPts val="600"/>
                        </a:spcBef>
                        <a:spcAft>
                          <a:spcPts val="600"/>
                        </a:spcAft>
                      </a:pPr>
                      <a:r>
                        <a:rPr lang="en-AU" sz="1600" b="0" i="0" u="none" strike="noStrike" dirty="0">
                          <a:solidFill>
                            <a:schemeClr val="tx1"/>
                          </a:solidFill>
                          <a:effectLst/>
                          <a:latin typeface="Calibri" panose="020F0502020204030204" pitchFamily="34" charset="0"/>
                        </a:rPr>
                        <a:t>           21,115 </a:t>
                      </a:r>
                    </a:p>
                  </a:txBody>
                  <a:tcPr marL="9525" marR="9525" marT="9525" marB="0" anchor="ctr"/>
                </a:tc>
                <a:extLst>
                  <a:ext uri="{0D108BD9-81ED-4DB2-BD59-A6C34878D82A}">
                    <a16:rowId xmlns:a16="http://schemas.microsoft.com/office/drawing/2014/main" xmlns="" val="939991336"/>
                  </a:ext>
                </a:extLst>
              </a:tr>
              <a:tr h="547245">
                <a:tc>
                  <a:txBody>
                    <a:bodyPr/>
                    <a:lstStyle/>
                    <a:p>
                      <a:pPr marL="72000" lvl="0" algn="l" fontAlgn="b">
                        <a:spcBef>
                          <a:spcPts val="600"/>
                        </a:spcBef>
                        <a:spcAft>
                          <a:spcPts val="600"/>
                        </a:spcAft>
                      </a:pPr>
                      <a:r>
                        <a:rPr lang="en-AU" sz="1600" b="1" i="0" u="none" strike="noStrike">
                          <a:solidFill>
                            <a:schemeClr val="tx1"/>
                          </a:solidFill>
                          <a:effectLst/>
                          <a:latin typeface="Calibri" panose="020F0502020204030204" pitchFamily="34" charset="0"/>
                        </a:rPr>
                        <a:t>Central</a:t>
                      </a:r>
                    </a:p>
                  </a:txBody>
                  <a:tcPr marL="9525" marR="9525" marT="9525" marB="0" anchor="ctr"/>
                </a:tc>
                <a:tc>
                  <a:txBody>
                    <a:bodyPr/>
                    <a:lstStyle/>
                    <a:p>
                      <a:pPr marL="72000" lvl="0" algn="ctr" fontAlgn="b">
                        <a:spcBef>
                          <a:spcPts val="600"/>
                        </a:spcBef>
                        <a:spcAft>
                          <a:spcPts val="600"/>
                        </a:spcAft>
                      </a:pPr>
                      <a:r>
                        <a:rPr lang="en-AU" sz="1600" b="0" i="0" u="none" strike="noStrike">
                          <a:solidFill>
                            <a:schemeClr val="tx1"/>
                          </a:solidFill>
                          <a:effectLst/>
                          <a:latin typeface="Calibri" panose="020F0502020204030204" pitchFamily="34" charset="0"/>
                        </a:rPr>
                        <a:t>         167,534,005 </a:t>
                      </a:r>
                    </a:p>
                  </a:txBody>
                  <a:tcPr marL="9525" marR="9525" marT="9525" marB="0" anchor="ctr"/>
                </a:tc>
                <a:tc>
                  <a:txBody>
                    <a:bodyPr/>
                    <a:lstStyle/>
                    <a:p>
                      <a:pPr marL="72000" lvl="0" algn="ctr" fontAlgn="b">
                        <a:spcBef>
                          <a:spcPts val="600"/>
                        </a:spcBef>
                        <a:spcAft>
                          <a:spcPts val="600"/>
                        </a:spcAft>
                      </a:pPr>
                      <a:r>
                        <a:rPr lang="en-AU" sz="1600" b="0" i="0" u="none" strike="noStrike" dirty="0">
                          <a:solidFill>
                            <a:schemeClr val="tx1"/>
                          </a:solidFill>
                          <a:effectLst/>
                          <a:latin typeface="Calibri" panose="020F0502020204030204" pitchFamily="34" charset="0"/>
                        </a:rPr>
                        <a:t>         29,289,705 </a:t>
                      </a:r>
                    </a:p>
                  </a:txBody>
                  <a:tcPr marL="9525" marR="9525" marT="9525" marB="0" anchor="ctr"/>
                </a:tc>
                <a:tc>
                  <a:txBody>
                    <a:bodyPr/>
                    <a:lstStyle/>
                    <a:p>
                      <a:pPr marL="72000" lvl="0" algn="ctr" fontAlgn="b">
                        <a:spcBef>
                          <a:spcPts val="600"/>
                        </a:spcBef>
                        <a:spcAft>
                          <a:spcPts val="600"/>
                        </a:spcAft>
                      </a:pPr>
                      <a:r>
                        <a:rPr lang="en-AU" sz="1600" b="0" i="0" u="none" strike="noStrike" dirty="0">
                          <a:solidFill>
                            <a:schemeClr val="tx1"/>
                          </a:solidFill>
                          <a:effectLst/>
                          <a:latin typeface="Calibri" panose="020F0502020204030204" pitchFamily="34" charset="0"/>
                        </a:rPr>
                        <a:t>         520,799 </a:t>
                      </a:r>
                    </a:p>
                  </a:txBody>
                  <a:tcPr marL="9525" marR="9525" marT="9525" marB="0" anchor="ctr"/>
                </a:tc>
                <a:extLst>
                  <a:ext uri="{0D108BD9-81ED-4DB2-BD59-A6C34878D82A}">
                    <a16:rowId xmlns:a16="http://schemas.microsoft.com/office/drawing/2014/main" xmlns="" val="2233454143"/>
                  </a:ext>
                </a:extLst>
              </a:tr>
              <a:tr h="530631">
                <a:tc>
                  <a:txBody>
                    <a:bodyPr/>
                    <a:lstStyle/>
                    <a:p>
                      <a:pPr marL="72000" lvl="0" algn="l" fontAlgn="b">
                        <a:spcBef>
                          <a:spcPts val="600"/>
                        </a:spcBef>
                        <a:spcAft>
                          <a:spcPts val="600"/>
                        </a:spcAft>
                      </a:pPr>
                      <a:r>
                        <a:rPr lang="en-AU" sz="1600" b="1" i="0" u="none" strike="noStrike">
                          <a:solidFill>
                            <a:schemeClr val="tx1"/>
                          </a:solidFill>
                          <a:effectLst/>
                          <a:latin typeface="Calibri" panose="020F0502020204030204" pitchFamily="34" charset="0"/>
                        </a:rPr>
                        <a:t>Northern</a:t>
                      </a:r>
                    </a:p>
                  </a:txBody>
                  <a:tcPr marL="9525" marR="9525" marT="9525" marB="0" anchor="ctr"/>
                </a:tc>
                <a:tc>
                  <a:txBody>
                    <a:bodyPr/>
                    <a:lstStyle/>
                    <a:p>
                      <a:pPr marL="72000" lvl="0" algn="ctr" fontAlgn="b">
                        <a:spcBef>
                          <a:spcPts val="600"/>
                        </a:spcBef>
                        <a:spcAft>
                          <a:spcPts val="600"/>
                        </a:spcAft>
                      </a:pPr>
                      <a:r>
                        <a:rPr lang="en-AU" sz="1600" b="0" i="0" u="none" strike="noStrike">
                          <a:solidFill>
                            <a:schemeClr val="tx1"/>
                          </a:solidFill>
                          <a:effectLst/>
                          <a:latin typeface="Calibri" panose="020F0502020204030204" pitchFamily="34" charset="0"/>
                        </a:rPr>
                        <a:t>            20,143,340 </a:t>
                      </a:r>
                    </a:p>
                  </a:txBody>
                  <a:tcPr marL="9525" marR="9525" marT="9525" marB="0" anchor="ctr"/>
                </a:tc>
                <a:tc>
                  <a:txBody>
                    <a:bodyPr/>
                    <a:lstStyle/>
                    <a:p>
                      <a:pPr marL="72000" lvl="0" algn="ctr" fontAlgn="b">
                        <a:spcBef>
                          <a:spcPts val="600"/>
                        </a:spcBef>
                        <a:spcAft>
                          <a:spcPts val="600"/>
                        </a:spcAft>
                      </a:pPr>
                      <a:r>
                        <a:rPr lang="en-AU" sz="1600" b="0" i="0" u="none" strike="noStrike">
                          <a:solidFill>
                            <a:schemeClr val="tx1"/>
                          </a:solidFill>
                          <a:effectLst/>
                          <a:latin typeface="Calibri" panose="020F0502020204030204" pitchFamily="34" charset="0"/>
                        </a:rPr>
                        <a:t>           3,847,198 </a:t>
                      </a:r>
                    </a:p>
                  </a:txBody>
                  <a:tcPr marL="9525" marR="9525" marT="9525" marB="0" anchor="ctr"/>
                </a:tc>
                <a:tc>
                  <a:txBody>
                    <a:bodyPr/>
                    <a:lstStyle/>
                    <a:p>
                      <a:pPr marL="72000" lvl="0" algn="ctr" fontAlgn="b">
                        <a:spcBef>
                          <a:spcPts val="600"/>
                        </a:spcBef>
                        <a:spcAft>
                          <a:spcPts val="600"/>
                        </a:spcAft>
                      </a:pPr>
                      <a:r>
                        <a:rPr lang="en-AU" sz="1600" b="0" i="0" u="none" strike="noStrike" dirty="0">
                          <a:solidFill>
                            <a:schemeClr val="tx1"/>
                          </a:solidFill>
                          <a:effectLst/>
                          <a:latin typeface="Calibri" panose="020F0502020204030204" pitchFamily="34" charset="0"/>
                        </a:rPr>
                        <a:t>           73,381 </a:t>
                      </a:r>
                    </a:p>
                  </a:txBody>
                  <a:tcPr marL="9525" marR="9525" marT="9525" marB="0" anchor="ctr"/>
                </a:tc>
                <a:extLst>
                  <a:ext uri="{0D108BD9-81ED-4DB2-BD59-A6C34878D82A}">
                    <a16:rowId xmlns:a16="http://schemas.microsoft.com/office/drawing/2014/main" xmlns="" val="3590471574"/>
                  </a:ext>
                </a:extLst>
              </a:tr>
              <a:tr h="530631">
                <a:tc>
                  <a:txBody>
                    <a:bodyPr/>
                    <a:lstStyle/>
                    <a:p>
                      <a:pPr marL="72000" lvl="0" algn="l" fontAlgn="b">
                        <a:spcBef>
                          <a:spcPts val="600"/>
                        </a:spcBef>
                        <a:spcAft>
                          <a:spcPts val="600"/>
                        </a:spcAft>
                      </a:pPr>
                      <a:r>
                        <a:rPr lang="en-AU" sz="1600" b="1" i="0" u="none" strike="noStrike">
                          <a:solidFill>
                            <a:schemeClr val="tx1"/>
                          </a:solidFill>
                          <a:effectLst/>
                          <a:latin typeface="Calibri" panose="020F0502020204030204" pitchFamily="34" charset="0"/>
                        </a:rPr>
                        <a:t>Murray Valley Vic</a:t>
                      </a:r>
                    </a:p>
                  </a:txBody>
                  <a:tcPr marL="9525" marR="9525" marT="9525" marB="0" anchor="ctr"/>
                </a:tc>
                <a:tc>
                  <a:txBody>
                    <a:bodyPr/>
                    <a:lstStyle/>
                    <a:p>
                      <a:pPr marL="72000" lvl="0" algn="ctr" fontAlgn="b">
                        <a:spcBef>
                          <a:spcPts val="600"/>
                        </a:spcBef>
                        <a:spcAft>
                          <a:spcPts val="600"/>
                        </a:spcAft>
                      </a:pPr>
                      <a:r>
                        <a:rPr lang="en-AU" sz="1600" b="0" i="0" u="none" strike="noStrike">
                          <a:solidFill>
                            <a:schemeClr val="tx1"/>
                          </a:solidFill>
                          <a:effectLst/>
                          <a:latin typeface="Calibri" panose="020F0502020204030204" pitchFamily="34" charset="0"/>
                        </a:rPr>
                        <a:t>              1,860,109 </a:t>
                      </a:r>
                    </a:p>
                  </a:txBody>
                  <a:tcPr marL="9525" marR="9525" marT="9525" marB="0" anchor="ctr"/>
                </a:tc>
                <a:tc>
                  <a:txBody>
                    <a:bodyPr/>
                    <a:lstStyle/>
                    <a:p>
                      <a:pPr marL="72000" lvl="0" algn="ctr" fontAlgn="b">
                        <a:spcBef>
                          <a:spcPts val="600"/>
                        </a:spcBef>
                        <a:spcAft>
                          <a:spcPts val="600"/>
                        </a:spcAft>
                      </a:pPr>
                      <a:r>
                        <a:rPr lang="en-AU" sz="1600" b="0" i="0" u="none" strike="noStrike">
                          <a:solidFill>
                            <a:schemeClr val="tx1"/>
                          </a:solidFill>
                          <a:effectLst/>
                          <a:latin typeface="Calibri" panose="020F0502020204030204" pitchFamily="34" charset="0"/>
                        </a:rPr>
                        <a:t>           1,004,318 </a:t>
                      </a:r>
                    </a:p>
                  </a:txBody>
                  <a:tcPr marL="9525" marR="9525" marT="9525" marB="0" anchor="ctr"/>
                </a:tc>
                <a:tc>
                  <a:txBody>
                    <a:bodyPr/>
                    <a:lstStyle/>
                    <a:p>
                      <a:pPr marL="72000" lvl="0" algn="ctr" fontAlgn="b">
                        <a:spcBef>
                          <a:spcPts val="600"/>
                        </a:spcBef>
                        <a:spcAft>
                          <a:spcPts val="600"/>
                        </a:spcAft>
                      </a:pPr>
                      <a:r>
                        <a:rPr lang="en-AU" sz="1600" b="0" i="0" u="none" strike="noStrike" dirty="0">
                          <a:solidFill>
                            <a:schemeClr val="tx1"/>
                          </a:solidFill>
                          <a:effectLst/>
                          <a:latin typeface="Calibri" panose="020F0502020204030204" pitchFamily="34" charset="0"/>
                        </a:rPr>
                        <a:t>           10,289 </a:t>
                      </a:r>
                    </a:p>
                  </a:txBody>
                  <a:tcPr marL="9525" marR="9525" marT="9525" marB="0" anchor="ctr"/>
                </a:tc>
                <a:extLst>
                  <a:ext uri="{0D108BD9-81ED-4DB2-BD59-A6C34878D82A}">
                    <a16:rowId xmlns:a16="http://schemas.microsoft.com/office/drawing/2014/main" xmlns="" val="2702103433"/>
                  </a:ext>
                </a:extLst>
              </a:tr>
              <a:tr h="530631">
                <a:tc>
                  <a:txBody>
                    <a:bodyPr/>
                    <a:lstStyle/>
                    <a:p>
                      <a:pPr marL="72000" lvl="0" algn="l" fontAlgn="b">
                        <a:spcBef>
                          <a:spcPts val="600"/>
                        </a:spcBef>
                        <a:spcAft>
                          <a:spcPts val="600"/>
                        </a:spcAft>
                      </a:pPr>
                      <a:r>
                        <a:rPr lang="en-AU" sz="1600" b="1" i="0" u="none" strike="noStrike">
                          <a:solidFill>
                            <a:schemeClr val="tx1"/>
                          </a:solidFill>
                          <a:effectLst/>
                          <a:latin typeface="Calibri" panose="020F0502020204030204" pitchFamily="34" charset="0"/>
                        </a:rPr>
                        <a:t>Bairnsdale</a:t>
                      </a:r>
                    </a:p>
                  </a:txBody>
                  <a:tcPr marL="9525" marR="9525" marT="9525" marB="0" anchor="ctr"/>
                </a:tc>
                <a:tc>
                  <a:txBody>
                    <a:bodyPr/>
                    <a:lstStyle/>
                    <a:p>
                      <a:pPr marL="72000" lvl="0" algn="ctr" fontAlgn="b">
                        <a:spcBef>
                          <a:spcPts val="600"/>
                        </a:spcBef>
                        <a:spcAft>
                          <a:spcPts val="600"/>
                        </a:spcAft>
                      </a:pPr>
                      <a:r>
                        <a:rPr lang="en-AU" sz="1600" b="0" i="0" u="none" strike="noStrike">
                          <a:solidFill>
                            <a:schemeClr val="tx1"/>
                          </a:solidFill>
                          <a:effectLst/>
                          <a:latin typeface="Calibri" panose="020F0502020204030204" pitchFamily="34" charset="0"/>
                        </a:rPr>
                        <a:t>              1,446,829 </a:t>
                      </a:r>
                    </a:p>
                  </a:txBody>
                  <a:tcPr marL="9525" marR="9525" marT="9525" marB="0" anchor="ctr"/>
                </a:tc>
                <a:tc>
                  <a:txBody>
                    <a:bodyPr/>
                    <a:lstStyle/>
                    <a:p>
                      <a:pPr marL="72000" lvl="0" algn="ctr" fontAlgn="b">
                        <a:spcBef>
                          <a:spcPts val="600"/>
                        </a:spcBef>
                        <a:spcAft>
                          <a:spcPts val="600"/>
                        </a:spcAft>
                      </a:pPr>
                      <a:r>
                        <a:rPr lang="en-AU" sz="1600" b="0" i="0" u="none" strike="noStrike" dirty="0">
                          <a:solidFill>
                            <a:schemeClr val="tx1"/>
                          </a:solidFill>
                          <a:effectLst/>
                          <a:latin typeface="Calibri" panose="020F0502020204030204" pitchFamily="34" charset="0"/>
                        </a:rPr>
                        <a:t>               167,527 </a:t>
                      </a:r>
                    </a:p>
                  </a:txBody>
                  <a:tcPr marL="9525" marR="9525" marT="9525" marB="0" anchor="ctr"/>
                </a:tc>
                <a:tc>
                  <a:txBody>
                    <a:bodyPr/>
                    <a:lstStyle/>
                    <a:p>
                      <a:pPr marL="72000" lvl="0" algn="ctr" fontAlgn="b">
                        <a:spcBef>
                          <a:spcPts val="600"/>
                        </a:spcBef>
                        <a:spcAft>
                          <a:spcPts val="600"/>
                        </a:spcAft>
                      </a:pPr>
                      <a:r>
                        <a:rPr lang="en-AU" sz="1600" b="0" i="0" u="none" strike="noStrike" dirty="0">
                          <a:solidFill>
                            <a:schemeClr val="tx1"/>
                          </a:solidFill>
                          <a:effectLst/>
                          <a:latin typeface="Calibri" panose="020F0502020204030204" pitchFamily="34" charset="0"/>
                        </a:rPr>
                        <a:t>             3,423 </a:t>
                      </a:r>
                    </a:p>
                  </a:txBody>
                  <a:tcPr marL="9525" marR="9525" marT="9525" marB="0" anchor="ctr"/>
                </a:tc>
                <a:extLst>
                  <a:ext uri="{0D108BD9-81ED-4DB2-BD59-A6C34878D82A}">
                    <a16:rowId xmlns:a16="http://schemas.microsoft.com/office/drawing/2014/main" xmlns="" val="3804871686"/>
                  </a:ext>
                </a:extLst>
              </a:tr>
            </a:tbl>
          </a:graphicData>
        </a:graphic>
      </p:graphicFrame>
    </p:spTree>
    <p:extLst>
      <p:ext uri="{BB962C8B-B14F-4D97-AF65-F5344CB8AC3E}">
        <p14:creationId xmlns:p14="http://schemas.microsoft.com/office/powerpoint/2010/main" val="3706301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184571" y="834571"/>
            <a:ext cx="184666" cy="369332"/>
          </a:xfrm>
          <a:prstGeom prst="rect">
            <a:avLst/>
          </a:prstGeom>
          <a:noFill/>
        </p:spPr>
        <p:txBody>
          <a:bodyPr wrap="none" rtlCol="0">
            <a:spAutoFit/>
          </a:bodyPr>
          <a:lstStyle/>
          <a:p>
            <a:pPr defTabSz="457200"/>
            <a:endParaRPr lang="en-US" dirty="0">
              <a:solidFill>
                <a:prstClr val="black"/>
              </a:solidFill>
            </a:endParaRPr>
          </a:p>
        </p:txBody>
      </p:sp>
      <p:sp>
        <p:nvSpPr>
          <p:cNvPr id="4" name="Rectangle 3"/>
          <p:cNvSpPr/>
          <p:nvPr/>
        </p:nvSpPr>
        <p:spPr>
          <a:xfrm>
            <a:off x="378822" y="1203903"/>
            <a:ext cx="8042057" cy="4349909"/>
          </a:xfrm>
          <a:prstGeom prst="rect">
            <a:avLst/>
          </a:prstGeom>
        </p:spPr>
        <p:txBody>
          <a:bodyPr wrap="square">
            <a:spAutoFit/>
          </a:bodyPr>
          <a:lstStyle/>
          <a:p>
            <a:pPr marL="182563" indent="-182563">
              <a:spcBef>
                <a:spcPts val="1000"/>
              </a:spcBef>
              <a:spcAft>
                <a:spcPts val="1000"/>
              </a:spcAft>
              <a:buClr>
                <a:schemeClr val="bg1"/>
              </a:buClr>
              <a:buSzPct val="80000"/>
              <a:buFont typeface="Wingdings" panose="05000000000000000000" pitchFamily="2" charset="2"/>
              <a:buChar char="§"/>
            </a:pPr>
            <a:r>
              <a:rPr lang="en-AU" sz="2000" b="1" dirty="0" smtClean="0">
                <a:solidFill>
                  <a:schemeClr val="bg1"/>
                </a:solidFill>
                <a:latin typeface="Arial Narrow" pitchFamily="34" charset="0"/>
              </a:rPr>
              <a:t>Overview</a:t>
            </a:r>
          </a:p>
          <a:p>
            <a:pPr marL="182563" indent="-182563">
              <a:spcBef>
                <a:spcPts val="1000"/>
              </a:spcBef>
              <a:spcAft>
                <a:spcPts val="1000"/>
              </a:spcAft>
              <a:buClr>
                <a:schemeClr val="bg1"/>
              </a:buClr>
              <a:buSzPct val="80000"/>
              <a:buFont typeface="Wingdings" panose="05000000000000000000" pitchFamily="2" charset="2"/>
              <a:buChar char="§"/>
            </a:pPr>
            <a:r>
              <a:rPr lang="en-AU" sz="2000" b="1" dirty="0" smtClean="0">
                <a:solidFill>
                  <a:schemeClr val="bg1"/>
                </a:solidFill>
                <a:latin typeface="Arial Narrow" pitchFamily="34" charset="0"/>
              </a:rPr>
              <a:t>Victoria and Albury networks</a:t>
            </a:r>
          </a:p>
          <a:p>
            <a:pPr marL="182563" indent="-182563">
              <a:spcBef>
                <a:spcPts val="1000"/>
              </a:spcBef>
              <a:spcAft>
                <a:spcPts val="1000"/>
              </a:spcAft>
              <a:buClr>
                <a:schemeClr val="bg1"/>
              </a:buClr>
              <a:buSzPct val="80000"/>
              <a:buFont typeface="Wingdings" panose="05000000000000000000" pitchFamily="2" charset="2"/>
              <a:buChar char="§"/>
            </a:pPr>
            <a:r>
              <a:rPr lang="en-AU" sz="2000" b="1" dirty="0" smtClean="0">
                <a:solidFill>
                  <a:schemeClr val="bg1"/>
                </a:solidFill>
                <a:latin typeface="Arial Narrow" pitchFamily="34" charset="0"/>
              </a:rPr>
              <a:t>Customers by zone</a:t>
            </a:r>
          </a:p>
          <a:p>
            <a:pPr marL="182563" indent="-182563">
              <a:spcBef>
                <a:spcPts val="1000"/>
              </a:spcBef>
              <a:spcAft>
                <a:spcPts val="1000"/>
              </a:spcAft>
              <a:buClr>
                <a:schemeClr val="bg1"/>
              </a:buClr>
              <a:buSzPct val="80000"/>
              <a:buFont typeface="Wingdings" panose="05000000000000000000" pitchFamily="2" charset="2"/>
              <a:buChar char="§"/>
            </a:pPr>
            <a:r>
              <a:rPr lang="en-AU" sz="2000" b="1" dirty="0" smtClean="0">
                <a:solidFill>
                  <a:schemeClr val="bg1"/>
                </a:solidFill>
                <a:latin typeface="Arial Narrow" pitchFamily="34" charset="0"/>
              </a:rPr>
              <a:t>Reference Services</a:t>
            </a:r>
          </a:p>
          <a:p>
            <a:pPr marL="182563" indent="-182563">
              <a:spcBef>
                <a:spcPts val="1000"/>
              </a:spcBef>
              <a:spcAft>
                <a:spcPts val="1000"/>
              </a:spcAft>
              <a:buClr>
                <a:schemeClr val="bg1"/>
              </a:buClr>
              <a:buSzPct val="80000"/>
              <a:buFont typeface="Wingdings" panose="05000000000000000000" pitchFamily="2" charset="2"/>
              <a:buChar char="§"/>
            </a:pPr>
            <a:r>
              <a:rPr lang="en-AU" sz="2000" b="1" dirty="0" smtClean="0">
                <a:solidFill>
                  <a:schemeClr val="bg1"/>
                </a:solidFill>
                <a:latin typeface="Arial Narrow" pitchFamily="34" charset="0"/>
              </a:rPr>
              <a:t>National Gas Rules</a:t>
            </a:r>
          </a:p>
          <a:p>
            <a:pPr marL="182563" indent="-182563">
              <a:spcBef>
                <a:spcPts val="1000"/>
              </a:spcBef>
              <a:spcAft>
                <a:spcPts val="1000"/>
              </a:spcAft>
              <a:buClr>
                <a:schemeClr val="bg1"/>
              </a:buClr>
              <a:buSzPct val="80000"/>
              <a:buFont typeface="Wingdings" panose="05000000000000000000" pitchFamily="2" charset="2"/>
              <a:buChar char="§"/>
            </a:pPr>
            <a:r>
              <a:rPr lang="en-AU" sz="2000" b="1" dirty="0" smtClean="0">
                <a:solidFill>
                  <a:schemeClr val="bg1"/>
                </a:solidFill>
                <a:latin typeface="Arial Narrow" pitchFamily="34" charset="0"/>
              </a:rPr>
              <a:t>Impact</a:t>
            </a:r>
          </a:p>
          <a:p>
            <a:pPr marL="182563" indent="-182563">
              <a:spcBef>
                <a:spcPts val="1000"/>
              </a:spcBef>
              <a:spcAft>
                <a:spcPts val="1000"/>
              </a:spcAft>
              <a:buClr>
                <a:schemeClr val="bg1"/>
              </a:buClr>
              <a:buSzPct val="80000"/>
              <a:buFont typeface="Wingdings" panose="05000000000000000000" pitchFamily="2" charset="2"/>
              <a:buChar char="§"/>
            </a:pPr>
            <a:r>
              <a:rPr lang="en-AU" sz="2000" b="1" dirty="0" smtClean="0">
                <a:solidFill>
                  <a:schemeClr val="bg1"/>
                </a:solidFill>
                <a:latin typeface="Arial Narrow" pitchFamily="34" charset="0"/>
              </a:rPr>
              <a:t>Benefits</a:t>
            </a:r>
          </a:p>
          <a:p>
            <a:pPr marL="182563" indent="-182563">
              <a:spcBef>
                <a:spcPts val="1000"/>
              </a:spcBef>
              <a:spcAft>
                <a:spcPts val="1000"/>
              </a:spcAft>
              <a:buClr>
                <a:schemeClr val="bg1"/>
              </a:buClr>
              <a:buSzPct val="80000"/>
              <a:buFont typeface="Wingdings" panose="05000000000000000000" pitchFamily="2" charset="2"/>
              <a:buChar char="§"/>
            </a:pPr>
            <a:r>
              <a:rPr lang="en-AU" sz="2000" b="1" dirty="0" smtClean="0">
                <a:solidFill>
                  <a:schemeClr val="bg1"/>
                </a:solidFill>
                <a:latin typeface="Arial Narrow" pitchFamily="34" charset="0"/>
              </a:rPr>
              <a:t>Approach</a:t>
            </a:r>
          </a:p>
        </p:txBody>
      </p:sp>
      <p:sp>
        <p:nvSpPr>
          <p:cNvPr id="5" name="TextBox 4"/>
          <p:cNvSpPr txBox="1"/>
          <p:nvPr/>
        </p:nvSpPr>
        <p:spPr>
          <a:xfrm>
            <a:off x="378822" y="556993"/>
            <a:ext cx="5201289" cy="523220"/>
          </a:xfrm>
          <a:prstGeom prst="rect">
            <a:avLst/>
          </a:prstGeom>
          <a:noFill/>
        </p:spPr>
        <p:txBody>
          <a:bodyPr wrap="square" rtlCol="0">
            <a:spAutoFit/>
          </a:bodyPr>
          <a:lstStyle/>
          <a:p>
            <a:pPr lvl="0" defTabSz="457200">
              <a:spcBef>
                <a:spcPct val="0"/>
              </a:spcBef>
              <a:defRPr/>
            </a:pPr>
            <a:r>
              <a:rPr lang="en-AU" sz="2800" b="1" dirty="0" smtClean="0">
                <a:solidFill>
                  <a:schemeClr val="bg1"/>
                </a:solidFill>
                <a:effectLst>
                  <a:outerShdw blurRad="38100" dist="38100" dir="2700000" algn="tl">
                    <a:srgbClr val="000000">
                      <a:alpha val="43137"/>
                    </a:srgbClr>
                  </a:outerShdw>
                </a:effectLst>
                <a:latin typeface="Arial Narrow" pitchFamily="34" charset="0"/>
              </a:rPr>
              <a:t>Outline </a:t>
            </a:r>
            <a:endParaRPr lang="en-AU" sz="28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1485415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7244080"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Key metrics – Albury </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20</a:t>
            </a:fld>
            <a:endParaRPr lang="en-US" dirty="0">
              <a:solidFill>
                <a:prstClr val="black">
                  <a:tint val="75000"/>
                </a:prstClr>
              </a:solidFill>
              <a:latin typeface="Arial Narrow" panose="020B0606020202030204" pitchFamily="34" charset="0"/>
            </a:endParaRPr>
          </a:p>
        </p:txBody>
      </p:sp>
      <p:sp>
        <p:nvSpPr>
          <p:cNvPr id="6" name="Rectangle 5"/>
          <p:cNvSpPr/>
          <p:nvPr/>
        </p:nvSpPr>
        <p:spPr>
          <a:xfrm>
            <a:off x="95249" y="1062161"/>
            <a:ext cx="8832183" cy="1087477"/>
          </a:xfrm>
          <a:prstGeom prst="rect">
            <a:avLst/>
          </a:prstGeom>
        </p:spPr>
        <p:txBody>
          <a:bodyPr wrap="square">
            <a:spAutoFit/>
          </a:bodyPr>
          <a:lstStyle/>
          <a:p>
            <a:pPr marL="182563" lvl="3" indent="-182563" defTabSz="457200">
              <a:spcAft>
                <a:spcPts val="2000"/>
              </a:spcAft>
              <a:buClr>
                <a:srgbClr val="002060"/>
              </a:buClr>
              <a:buSzPct val="100000"/>
              <a:buFont typeface="Wingdings" panose="05000000000000000000" pitchFamily="2" charset="2"/>
              <a:buChar char="§"/>
              <a:tabLst>
                <a:tab pos="1433513" algn="l"/>
              </a:tabLst>
            </a:pPr>
            <a:r>
              <a:rPr lang="en-AU" sz="1600" dirty="0">
                <a:solidFill>
                  <a:srgbClr val="002060"/>
                </a:solidFill>
                <a:latin typeface="Arial Narrow" pitchFamily="34" charset="0"/>
              </a:rPr>
              <a:t>The Albury network delivers gas to nearly 22,000 customers and accounts for around </a:t>
            </a:r>
            <a:r>
              <a:rPr lang="en-AU" sz="1600" dirty="0" smtClean="0">
                <a:solidFill>
                  <a:srgbClr val="002060"/>
                </a:solidFill>
                <a:latin typeface="Arial Narrow" pitchFamily="34" charset="0"/>
              </a:rPr>
              <a:t>1% </a:t>
            </a:r>
            <a:r>
              <a:rPr lang="en-AU" sz="1600" dirty="0">
                <a:solidFill>
                  <a:srgbClr val="002060"/>
                </a:solidFill>
                <a:latin typeface="Arial Narrow" pitchFamily="34" charset="0"/>
              </a:rPr>
              <a:t>(or </a:t>
            </a:r>
            <a:r>
              <a:rPr lang="en-AU" sz="1600" dirty="0" smtClean="0">
                <a:solidFill>
                  <a:srgbClr val="002060"/>
                </a:solidFill>
                <a:latin typeface="Arial Narrow" pitchFamily="34" charset="0"/>
              </a:rPr>
              <a:t>$6 </a:t>
            </a:r>
            <a:r>
              <a:rPr lang="en-AU" sz="1600" dirty="0">
                <a:solidFill>
                  <a:srgbClr val="002060"/>
                </a:solidFill>
                <a:latin typeface="Arial Narrow" pitchFamily="34" charset="0"/>
              </a:rPr>
              <a:t>million) of AGN’s total revenue. </a:t>
            </a:r>
            <a:r>
              <a:rPr lang="en-AU" sz="1600" dirty="0" smtClean="0">
                <a:solidFill>
                  <a:srgbClr val="002060"/>
                </a:solidFill>
                <a:latin typeface="Arial Narrow" pitchFamily="34" charset="0"/>
              </a:rPr>
              <a:t> AGN </a:t>
            </a:r>
            <a:r>
              <a:rPr lang="en-AU" sz="1600" dirty="0">
                <a:solidFill>
                  <a:srgbClr val="002060"/>
                </a:solidFill>
                <a:latin typeface="Arial Narrow" pitchFamily="34" charset="0"/>
              </a:rPr>
              <a:t>estimates </a:t>
            </a:r>
            <a:r>
              <a:rPr lang="en-AU" sz="1600" dirty="0" smtClean="0">
                <a:solidFill>
                  <a:srgbClr val="002060"/>
                </a:solidFill>
                <a:latin typeface="Arial Narrow" pitchFamily="34" charset="0"/>
              </a:rPr>
              <a:t>a </a:t>
            </a:r>
            <a:r>
              <a:rPr lang="en-AU" sz="1600" dirty="0">
                <a:solidFill>
                  <a:srgbClr val="002060"/>
                </a:solidFill>
                <a:latin typeface="Arial Narrow" pitchFamily="34" charset="0"/>
              </a:rPr>
              <a:t>penetration rate of </a:t>
            </a:r>
            <a:r>
              <a:rPr lang="en-AU" sz="1600" dirty="0" smtClean="0">
                <a:solidFill>
                  <a:srgbClr val="002060"/>
                </a:solidFill>
                <a:latin typeface="Arial Narrow" pitchFamily="34" charset="0"/>
              </a:rPr>
              <a:t>approximately 88%. </a:t>
            </a:r>
          </a:p>
          <a:p>
            <a:pPr marL="0" lvl="3" defTabSz="457200">
              <a:spcAft>
                <a:spcPts val="2000"/>
              </a:spcAft>
              <a:buClr>
                <a:srgbClr val="002060"/>
              </a:buClr>
              <a:buSzPct val="100000"/>
              <a:tabLst>
                <a:tab pos="1433513" algn="l"/>
              </a:tabLst>
            </a:pPr>
            <a:endParaRPr lang="en-AU" sz="1600" dirty="0" smtClean="0">
              <a:solidFill>
                <a:srgbClr val="002060"/>
              </a:solidFill>
              <a:latin typeface="Arial Narrow" pitchFamily="34" charset="0"/>
            </a:endParaRPr>
          </a:p>
        </p:txBody>
      </p:sp>
      <p:pic>
        <p:nvPicPr>
          <p:cNvPr id="11" name="Picture 10"/>
          <p:cNvPicPr>
            <a:picLocks noChangeAspect="1"/>
          </p:cNvPicPr>
          <p:nvPr/>
        </p:nvPicPr>
        <p:blipFill>
          <a:blip r:embed="rId3"/>
          <a:stretch>
            <a:fillRect/>
          </a:stretch>
        </p:blipFill>
        <p:spPr>
          <a:xfrm>
            <a:off x="0" y="1666834"/>
            <a:ext cx="4336633" cy="3177015"/>
          </a:xfrm>
          <a:prstGeom prst="rect">
            <a:avLst/>
          </a:prstGeom>
        </p:spPr>
      </p:pic>
      <p:pic>
        <p:nvPicPr>
          <p:cNvPr id="12" name="Picture 11"/>
          <p:cNvPicPr>
            <a:picLocks noChangeAspect="1"/>
          </p:cNvPicPr>
          <p:nvPr/>
        </p:nvPicPr>
        <p:blipFill>
          <a:blip r:embed="rId4"/>
          <a:stretch>
            <a:fillRect/>
          </a:stretch>
        </p:blipFill>
        <p:spPr>
          <a:xfrm>
            <a:off x="4336633" y="1666834"/>
            <a:ext cx="4807367" cy="3078162"/>
          </a:xfrm>
          <a:prstGeom prst="rect">
            <a:avLst/>
          </a:prstGeom>
        </p:spPr>
      </p:pic>
      <p:sp>
        <p:nvSpPr>
          <p:cNvPr id="13" name="Rectangle 12"/>
          <p:cNvSpPr/>
          <p:nvPr/>
        </p:nvSpPr>
        <p:spPr>
          <a:xfrm>
            <a:off x="95248" y="4843849"/>
            <a:ext cx="4241385" cy="1169551"/>
          </a:xfrm>
          <a:prstGeom prst="rect">
            <a:avLst/>
          </a:prstGeom>
        </p:spPr>
        <p:txBody>
          <a:bodyPr wrap="square">
            <a:spAutoFit/>
          </a:bodyPr>
          <a:lstStyle/>
          <a:p>
            <a:pPr marL="0" lvl="3" defTabSz="457200">
              <a:spcAft>
                <a:spcPts val="600"/>
              </a:spcAft>
              <a:buClr>
                <a:srgbClr val="002060"/>
              </a:buClr>
              <a:buSzPct val="100000"/>
              <a:tabLst>
                <a:tab pos="1433513" algn="l"/>
              </a:tabLst>
            </a:pPr>
            <a:r>
              <a:rPr lang="en-AU" sz="1200" b="1" dirty="0" smtClean="0">
                <a:solidFill>
                  <a:srgbClr val="002060"/>
                </a:solidFill>
                <a:latin typeface="Arial Narrow" pitchFamily="34" charset="0"/>
              </a:rPr>
              <a:t>Residential</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smtClean="0">
                <a:solidFill>
                  <a:srgbClr val="002060"/>
                </a:solidFill>
                <a:latin typeface="Arial Narrow" pitchFamily="34" charset="0"/>
              </a:rPr>
              <a:t>Connections </a:t>
            </a:r>
            <a:r>
              <a:rPr lang="en-AU" sz="1200" dirty="0">
                <a:solidFill>
                  <a:srgbClr val="002060"/>
                </a:solidFill>
                <a:latin typeface="Arial Narrow" pitchFamily="34" charset="0"/>
              </a:rPr>
              <a:t>have grown steadily by 1.8% on average over the past five years. </a:t>
            </a:r>
            <a:endParaRPr lang="en-AU" sz="1200" dirty="0" smtClean="0">
              <a:solidFill>
                <a:srgbClr val="002060"/>
              </a:solidFill>
              <a:latin typeface="Arial Narrow" pitchFamily="34" charset="0"/>
            </a:endParaRP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smtClean="0">
                <a:solidFill>
                  <a:srgbClr val="002060"/>
                </a:solidFill>
                <a:latin typeface="Arial Narrow" pitchFamily="34" charset="0"/>
              </a:rPr>
              <a:t>Average </a:t>
            </a:r>
            <a:r>
              <a:rPr lang="en-AU" sz="1200" dirty="0">
                <a:solidFill>
                  <a:srgbClr val="002060"/>
                </a:solidFill>
                <a:latin typeface="Arial Narrow" pitchFamily="34" charset="0"/>
              </a:rPr>
              <a:t>(non-weather adjusted) consumption has declined by around 2.5% per annum on average over the past five years.  </a:t>
            </a:r>
            <a:endParaRPr lang="en-AU" sz="1200" dirty="0" smtClean="0">
              <a:solidFill>
                <a:srgbClr val="002060"/>
              </a:solidFill>
              <a:latin typeface="Arial Narrow" pitchFamily="34" charset="0"/>
            </a:endParaRPr>
          </a:p>
        </p:txBody>
      </p:sp>
      <p:sp>
        <p:nvSpPr>
          <p:cNvPr id="14" name="Rectangle 13"/>
          <p:cNvSpPr/>
          <p:nvPr/>
        </p:nvSpPr>
        <p:spPr>
          <a:xfrm>
            <a:off x="4619623" y="4843849"/>
            <a:ext cx="4241385" cy="1169551"/>
          </a:xfrm>
          <a:prstGeom prst="rect">
            <a:avLst/>
          </a:prstGeom>
        </p:spPr>
        <p:txBody>
          <a:bodyPr wrap="square">
            <a:spAutoFit/>
          </a:bodyPr>
          <a:lstStyle/>
          <a:p>
            <a:pPr marL="0" lvl="3" defTabSz="457200">
              <a:spcAft>
                <a:spcPts val="600"/>
              </a:spcAft>
              <a:buClr>
                <a:srgbClr val="002060"/>
              </a:buClr>
              <a:buSzPct val="100000"/>
              <a:tabLst>
                <a:tab pos="1433513" algn="l"/>
              </a:tabLst>
            </a:pPr>
            <a:r>
              <a:rPr lang="en-AU" sz="1200" b="1" dirty="0" smtClean="0">
                <a:solidFill>
                  <a:srgbClr val="002060"/>
                </a:solidFill>
                <a:latin typeface="Arial Narrow" pitchFamily="34" charset="0"/>
              </a:rPr>
              <a:t>Commercial</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a:solidFill>
                  <a:srgbClr val="002060"/>
                </a:solidFill>
                <a:latin typeface="Arial Narrow" pitchFamily="34" charset="0"/>
              </a:rPr>
              <a:t>Connections have grown steadily by 1.0% on average over the past five years. </a:t>
            </a:r>
            <a:endParaRPr lang="en-AU" sz="1200" dirty="0" smtClean="0">
              <a:solidFill>
                <a:srgbClr val="002060"/>
              </a:solidFill>
              <a:latin typeface="Arial Narrow" pitchFamily="34" charset="0"/>
            </a:endParaRP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smtClean="0">
                <a:solidFill>
                  <a:srgbClr val="002060"/>
                </a:solidFill>
                <a:latin typeface="Arial Narrow" pitchFamily="34" charset="0"/>
              </a:rPr>
              <a:t>Average </a:t>
            </a:r>
            <a:r>
              <a:rPr lang="en-AU" sz="1200" dirty="0">
                <a:solidFill>
                  <a:srgbClr val="002060"/>
                </a:solidFill>
                <a:latin typeface="Arial Narrow" pitchFamily="34" charset="0"/>
              </a:rPr>
              <a:t>(non-weather adjusted) consumption has been relatively flat, increasing by 0.7% per annum on average over the past five years. </a:t>
            </a:r>
            <a:endParaRPr lang="en-AU" sz="1600" dirty="0" smtClean="0">
              <a:solidFill>
                <a:srgbClr val="002060"/>
              </a:solidFill>
              <a:latin typeface="Arial Narrow" pitchFamily="34" charset="0"/>
            </a:endParaRPr>
          </a:p>
        </p:txBody>
      </p:sp>
    </p:spTree>
    <p:extLst>
      <p:ext uri="{BB962C8B-B14F-4D97-AF65-F5344CB8AC3E}">
        <p14:creationId xmlns:p14="http://schemas.microsoft.com/office/powerpoint/2010/main" val="28213319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600"/>
            <a:ext cx="7244080"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Key metrics – </a:t>
            </a:r>
            <a:r>
              <a:rPr lang="en-AU" sz="2800" b="1" dirty="0">
                <a:solidFill>
                  <a:srgbClr val="002060"/>
                </a:solidFill>
                <a:effectLst>
                  <a:outerShdw blurRad="38100" dist="38100" dir="2700000" algn="tl">
                    <a:srgbClr val="000000">
                      <a:alpha val="43137"/>
                    </a:srgbClr>
                  </a:outerShdw>
                </a:effectLst>
                <a:latin typeface="Arial Narrow" pitchFamily="34" charset="0"/>
              </a:rPr>
              <a:t>Northern </a:t>
            </a:r>
            <a:r>
              <a:rPr lang="en-AU" sz="2800" b="1" dirty="0" smtClean="0">
                <a:solidFill>
                  <a:srgbClr val="002060"/>
                </a:solidFill>
                <a:effectLst>
                  <a:outerShdw blurRad="38100" dist="38100" dir="2700000" algn="tl">
                    <a:srgbClr val="000000">
                      <a:alpha val="43137"/>
                    </a:srgbClr>
                  </a:outerShdw>
                </a:effectLst>
                <a:latin typeface="Arial Narrow" pitchFamily="34" charset="0"/>
              </a:rPr>
              <a:t>Victorian </a:t>
            </a:r>
            <a:r>
              <a:rPr lang="en-AU" sz="2800" b="1" dirty="0">
                <a:solidFill>
                  <a:srgbClr val="002060"/>
                </a:solidFill>
                <a:effectLst>
                  <a:outerShdw blurRad="38100" dist="38100" dir="2700000" algn="tl">
                    <a:srgbClr val="000000">
                      <a:alpha val="43137"/>
                    </a:srgbClr>
                  </a:outerShdw>
                </a:effectLst>
                <a:latin typeface="Arial Narrow" pitchFamily="34" charset="0"/>
              </a:rPr>
              <a:t>Zone</a:t>
            </a: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21</a:t>
            </a:fld>
            <a:endParaRPr lang="en-US" dirty="0">
              <a:solidFill>
                <a:prstClr val="black">
                  <a:tint val="75000"/>
                </a:prstClr>
              </a:solidFill>
              <a:latin typeface="Arial Narrow" panose="020B0606020202030204" pitchFamily="34" charset="0"/>
            </a:endParaRPr>
          </a:p>
        </p:txBody>
      </p:sp>
      <p:sp>
        <p:nvSpPr>
          <p:cNvPr id="6" name="Rectangle 5"/>
          <p:cNvSpPr/>
          <p:nvPr/>
        </p:nvSpPr>
        <p:spPr>
          <a:xfrm>
            <a:off x="95249" y="1062161"/>
            <a:ext cx="8832183" cy="1087477"/>
          </a:xfrm>
          <a:prstGeom prst="rect">
            <a:avLst/>
          </a:prstGeom>
        </p:spPr>
        <p:txBody>
          <a:bodyPr wrap="square">
            <a:spAutoFit/>
          </a:bodyPr>
          <a:lstStyle/>
          <a:p>
            <a:pPr marL="182563" lvl="3" indent="-182563" defTabSz="457200">
              <a:spcAft>
                <a:spcPts val="2000"/>
              </a:spcAft>
              <a:buClr>
                <a:srgbClr val="002060"/>
              </a:buClr>
              <a:buSzPct val="100000"/>
              <a:buFont typeface="Wingdings" panose="05000000000000000000" pitchFamily="2" charset="2"/>
              <a:buChar char="§"/>
              <a:tabLst>
                <a:tab pos="1433513" algn="l"/>
              </a:tabLst>
            </a:pPr>
            <a:r>
              <a:rPr lang="en-AU" sz="1600" dirty="0" smtClean="0">
                <a:solidFill>
                  <a:srgbClr val="002060"/>
                </a:solidFill>
                <a:latin typeface="Arial Narrow" pitchFamily="34" charset="0"/>
              </a:rPr>
              <a:t>There </a:t>
            </a:r>
            <a:r>
              <a:rPr lang="en-AU" sz="1600" dirty="0">
                <a:solidFill>
                  <a:srgbClr val="002060"/>
                </a:solidFill>
                <a:latin typeface="Arial Narrow" pitchFamily="34" charset="0"/>
              </a:rPr>
              <a:t>are 74,000 customers in AGN’s Northern Victorian zone accounting for around 3% (or $20 million) of AGN’s total revenue</a:t>
            </a:r>
          </a:p>
          <a:p>
            <a:pPr marL="0" lvl="3" defTabSz="457200">
              <a:spcAft>
                <a:spcPts val="2000"/>
              </a:spcAft>
              <a:buClr>
                <a:srgbClr val="002060"/>
              </a:buClr>
              <a:buSzPct val="100000"/>
              <a:tabLst>
                <a:tab pos="1433513" algn="l"/>
              </a:tabLst>
            </a:pPr>
            <a:endParaRPr lang="en-AU" sz="1600" dirty="0" smtClean="0">
              <a:solidFill>
                <a:srgbClr val="002060"/>
              </a:solidFill>
              <a:latin typeface="Arial Narrow" pitchFamily="34" charset="0"/>
            </a:endParaRPr>
          </a:p>
        </p:txBody>
      </p:sp>
      <p:sp>
        <p:nvSpPr>
          <p:cNvPr id="13" name="Rectangle 12"/>
          <p:cNvSpPr/>
          <p:nvPr/>
        </p:nvSpPr>
        <p:spPr>
          <a:xfrm>
            <a:off x="95248" y="4843849"/>
            <a:ext cx="4241385" cy="1169551"/>
          </a:xfrm>
          <a:prstGeom prst="rect">
            <a:avLst/>
          </a:prstGeom>
        </p:spPr>
        <p:txBody>
          <a:bodyPr wrap="square">
            <a:spAutoFit/>
          </a:bodyPr>
          <a:lstStyle/>
          <a:p>
            <a:pPr marL="0" lvl="3" defTabSz="457200">
              <a:spcAft>
                <a:spcPts val="600"/>
              </a:spcAft>
              <a:buClr>
                <a:srgbClr val="002060"/>
              </a:buClr>
              <a:buSzPct val="100000"/>
              <a:tabLst>
                <a:tab pos="1433513" algn="l"/>
              </a:tabLst>
            </a:pPr>
            <a:r>
              <a:rPr lang="en-AU" sz="1200" b="1" dirty="0" smtClean="0">
                <a:solidFill>
                  <a:srgbClr val="002060"/>
                </a:solidFill>
                <a:latin typeface="Arial Narrow" pitchFamily="34" charset="0"/>
              </a:rPr>
              <a:t>Residential</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smtClean="0">
                <a:solidFill>
                  <a:srgbClr val="002060"/>
                </a:solidFill>
                <a:latin typeface="Arial Narrow" pitchFamily="34" charset="0"/>
              </a:rPr>
              <a:t>Connections </a:t>
            </a:r>
            <a:r>
              <a:rPr lang="en-AU" sz="1200" dirty="0">
                <a:solidFill>
                  <a:srgbClr val="002060"/>
                </a:solidFill>
                <a:latin typeface="Arial Narrow" pitchFamily="34" charset="0"/>
              </a:rPr>
              <a:t>have grown steadily by </a:t>
            </a:r>
            <a:r>
              <a:rPr lang="en-AU" sz="1200" dirty="0" smtClean="0">
                <a:solidFill>
                  <a:srgbClr val="002060"/>
                </a:solidFill>
                <a:latin typeface="Arial Narrow" pitchFamily="34" charset="0"/>
              </a:rPr>
              <a:t>2.3% </a:t>
            </a:r>
            <a:r>
              <a:rPr lang="en-AU" sz="1200" dirty="0">
                <a:solidFill>
                  <a:srgbClr val="002060"/>
                </a:solidFill>
                <a:latin typeface="Arial Narrow" pitchFamily="34" charset="0"/>
              </a:rPr>
              <a:t>on average over the past </a:t>
            </a:r>
            <a:r>
              <a:rPr lang="en-AU" sz="1200" dirty="0" smtClean="0">
                <a:solidFill>
                  <a:srgbClr val="002060"/>
                </a:solidFill>
                <a:latin typeface="Arial Narrow" pitchFamily="34" charset="0"/>
              </a:rPr>
              <a:t>four years</a:t>
            </a:r>
            <a:r>
              <a:rPr lang="en-AU" sz="1200" dirty="0">
                <a:solidFill>
                  <a:srgbClr val="002060"/>
                </a:solidFill>
                <a:latin typeface="Arial Narrow" pitchFamily="34" charset="0"/>
              </a:rPr>
              <a:t>. </a:t>
            </a:r>
            <a:endParaRPr lang="en-AU" sz="1200" dirty="0" smtClean="0">
              <a:solidFill>
                <a:srgbClr val="002060"/>
              </a:solidFill>
              <a:latin typeface="Arial Narrow" pitchFamily="34" charset="0"/>
            </a:endParaRP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smtClean="0">
                <a:solidFill>
                  <a:srgbClr val="002060"/>
                </a:solidFill>
                <a:latin typeface="Arial Narrow" pitchFamily="34" charset="0"/>
              </a:rPr>
              <a:t>Average </a:t>
            </a:r>
            <a:r>
              <a:rPr lang="en-AU" sz="1200" dirty="0">
                <a:solidFill>
                  <a:srgbClr val="002060"/>
                </a:solidFill>
                <a:latin typeface="Arial Narrow" pitchFamily="34" charset="0"/>
              </a:rPr>
              <a:t>(non-weather adjusted) consumption has declined by around </a:t>
            </a:r>
            <a:r>
              <a:rPr lang="en-AU" sz="1200" dirty="0" smtClean="0">
                <a:solidFill>
                  <a:srgbClr val="002060"/>
                </a:solidFill>
                <a:latin typeface="Arial Narrow" pitchFamily="34" charset="0"/>
              </a:rPr>
              <a:t>2.7% </a:t>
            </a:r>
            <a:r>
              <a:rPr lang="en-AU" sz="1200" dirty="0">
                <a:solidFill>
                  <a:srgbClr val="002060"/>
                </a:solidFill>
                <a:latin typeface="Arial Narrow" pitchFamily="34" charset="0"/>
              </a:rPr>
              <a:t>per annum on average over the past four years.  </a:t>
            </a:r>
            <a:endParaRPr lang="en-AU" sz="1200" dirty="0" smtClean="0">
              <a:solidFill>
                <a:srgbClr val="002060"/>
              </a:solidFill>
              <a:latin typeface="Arial Narrow" pitchFamily="34" charset="0"/>
            </a:endParaRPr>
          </a:p>
        </p:txBody>
      </p:sp>
      <p:sp>
        <p:nvSpPr>
          <p:cNvPr id="14" name="Rectangle 13"/>
          <p:cNvSpPr/>
          <p:nvPr/>
        </p:nvSpPr>
        <p:spPr>
          <a:xfrm>
            <a:off x="4619623" y="4843849"/>
            <a:ext cx="4241385" cy="1169551"/>
          </a:xfrm>
          <a:prstGeom prst="rect">
            <a:avLst/>
          </a:prstGeom>
        </p:spPr>
        <p:txBody>
          <a:bodyPr wrap="square">
            <a:spAutoFit/>
          </a:bodyPr>
          <a:lstStyle/>
          <a:p>
            <a:pPr marL="0" lvl="3" defTabSz="457200">
              <a:spcAft>
                <a:spcPts val="600"/>
              </a:spcAft>
              <a:buClr>
                <a:srgbClr val="002060"/>
              </a:buClr>
              <a:buSzPct val="100000"/>
              <a:tabLst>
                <a:tab pos="1433513" algn="l"/>
              </a:tabLst>
            </a:pPr>
            <a:r>
              <a:rPr lang="en-AU" sz="1200" b="1" dirty="0" smtClean="0">
                <a:solidFill>
                  <a:srgbClr val="002060"/>
                </a:solidFill>
                <a:latin typeface="Arial Narrow" pitchFamily="34" charset="0"/>
              </a:rPr>
              <a:t>Commercial</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a:solidFill>
                  <a:srgbClr val="002060"/>
                </a:solidFill>
                <a:latin typeface="Arial Narrow" pitchFamily="34" charset="0"/>
              </a:rPr>
              <a:t>Connections have grown steadily by </a:t>
            </a:r>
            <a:r>
              <a:rPr lang="en-AU" sz="1200" dirty="0" smtClean="0">
                <a:solidFill>
                  <a:srgbClr val="002060"/>
                </a:solidFill>
                <a:latin typeface="Arial Narrow" pitchFamily="34" charset="0"/>
              </a:rPr>
              <a:t>0.3% </a:t>
            </a:r>
            <a:r>
              <a:rPr lang="en-AU" sz="1200" dirty="0">
                <a:solidFill>
                  <a:srgbClr val="002060"/>
                </a:solidFill>
                <a:latin typeface="Arial Narrow" pitchFamily="34" charset="0"/>
              </a:rPr>
              <a:t>on average over the past four years. </a:t>
            </a:r>
            <a:endParaRPr lang="en-AU" sz="1200" dirty="0" smtClean="0">
              <a:solidFill>
                <a:srgbClr val="002060"/>
              </a:solidFill>
              <a:latin typeface="Arial Narrow" pitchFamily="34" charset="0"/>
            </a:endParaRP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smtClean="0">
                <a:solidFill>
                  <a:srgbClr val="002060"/>
                </a:solidFill>
                <a:latin typeface="Arial Narrow" pitchFamily="34" charset="0"/>
              </a:rPr>
              <a:t>Average </a:t>
            </a:r>
            <a:r>
              <a:rPr lang="en-AU" sz="1200" dirty="0">
                <a:solidFill>
                  <a:srgbClr val="002060"/>
                </a:solidFill>
                <a:latin typeface="Arial Narrow" pitchFamily="34" charset="0"/>
              </a:rPr>
              <a:t>(non-weather adjusted) consumption has </a:t>
            </a:r>
            <a:r>
              <a:rPr lang="en-AU" sz="1200" dirty="0" smtClean="0">
                <a:solidFill>
                  <a:srgbClr val="002060"/>
                </a:solidFill>
                <a:latin typeface="Arial Narrow" pitchFamily="34" charset="0"/>
              </a:rPr>
              <a:t>declined by 1.9% </a:t>
            </a:r>
            <a:r>
              <a:rPr lang="en-AU" sz="1200" dirty="0">
                <a:solidFill>
                  <a:srgbClr val="002060"/>
                </a:solidFill>
                <a:latin typeface="Arial Narrow" pitchFamily="34" charset="0"/>
              </a:rPr>
              <a:t>per annum on average over the past </a:t>
            </a:r>
            <a:r>
              <a:rPr lang="en-AU" sz="1200" dirty="0" smtClean="0">
                <a:solidFill>
                  <a:srgbClr val="002060"/>
                </a:solidFill>
                <a:latin typeface="Arial Narrow" pitchFamily="34" charset="0"/>
              </a:rPr>
              <a:t>four </a:t>
            </a:r>
            <a:r>
              <a:rPr lang="en-AU" sz="1200" dirty="0">
                <a:solidFill>
                  <a:srgbClr val="002060"/>
                </a:solidFill>
                <a:latin typeface="Arial Narrow" pitchFamily="34" charset="0"/>
              </a:rPr>
              <a:t>years. </a:t>
            </a:r>
            <a:endParaRPr lang="en-AU" sz="1600" dirty="0" smtClean="0">
              <a:solidFill>
                <a:srgbClr val="002060"/>
              </a:solidFill>
              <a:latin typeface="Arial Narrow" pitchFamily="34" charset="0"/>
            </a:endParaRPr>
          </a:p>
        </p:txBody>
      </p:sp>
      <p:pic>
        <p:nvPicPr>
          <p:cNvPr id="5" name="Picture 4"/>
          <p:cNvPicPr>
            <a:picLocks noChangeAspect="1"/>
          </p:cNvPicPr>
          <p:nvPr/>
        </p:nvPicPr>
        <p:blipFill>
          <a:blip r:embed="rId3"/>
          <a:stretch>
            <a:fillRect/>
          </a:stretch>
        </p:blipFill>
        <p:spPr>
          <a:xfrm>
            <a:off x="95249" y="1805170"/>
            <a:ext cx="4324566" cy="2799315"/>
          </a:xfrm>
          <a:prstGeom prst="rect">
            <a:avLst/>
          </a:prstGeom>
        </p:spPr>
      </p:pic>
      <p:pic>
        <p:nvPicPr>
          <p:cNvPr id="8" name="Picture 7"/>
          <p:cNvPicPr>
            <a:picLocks noChangeAspect="1"/>
          </p:cNvPicPr>
          <p:nvPr/>
        </p:nvPicPr>
        <p:blipFill>
          <a:blip r:embed="rId4"/>
          <a:stretch>
            <a:fillRect/>
          </a:stretch>
        </p:blipFill>
        <p:spPr>
          <a:xfrm>
            <a:off x="4619623" y="1805170"/>
            <a:ext cx="4507618" cy="2797273"/>
          </a:xfrm>
          <a:prstGeom prst="rect">
            <a:avLst/>
          </a:prstGeom>
        </p:spPr>
      </p:pic>
    </p:spTree>
    <p:extLst>
      <p:ext uri="{BB962C8B-B14F-4D97-AF65-F5344CB8AC3E}">
        <p14:creationId xmlns:p14="http://schemas.microsoft.com/office/powerpoint/2010/main" val="12228512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7244080"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Key metrics – Victoria </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22</a:t>
            </a:fld>
            <a:endParaRPr lang="en-US" dirty="0">
              <a:solidFill>
                <a:prstClr val="black">
                  <a:tint val="75000"/>
                </a:prstClr>
              </a:solidFill>
              <a:latin typeface="Arial Narrow" panose="020B0606020202030204" pitchFamily="34" charset="0"/>
            </a:endParaRPr>
          </a:p>
        </p:txBody>
      </p:sp>
      <p:sp>
        <p:nvSpPr>
          <p:cNvPr id="6" name="Rectangle 5"/>
          <p:cNvSpPr/>
          <p:nvPr/>
        </p:nvSpPr>
        <p:spPr>
          <a:xfrm>
            <a:off x="95249" y="1062161"/>
            <a:ext cx="8832183" cy="1087477"/>
          </a:xfrm>
          <a:prstGeom prst="rect">
            <a:avLst/>
          </a:prstGeom>
        </p:spPr>
        <p:txBody>
          <a:bodyPr wrap="square">
            <a:spAutoFit/>
          </a:bodyPr>
          <a:lstStyle/>
          <a:p>
            <a:pPr marL="182563" lvl="3" indent="-182563" defTabSz="457200">
              <a:spcAft>
                <a:spcPts val="2000"/>
              </a:spcAft>
              <a:buClr>
                <a:srgbClr val="002060"/>
              </a:buClr>
              <a:buSzPct val="100000"/>
              <a:buFont typeface="Wingdings" panose="05000000000000000000" pitchFamily="2" charset="2"/>
              <a:buChar char="§"/>
              <a:tabLst>
                <a:tab pos="1433513" algn="l"/>
              </a:tabLst>
            </a:pPr>
            <a:r>
              <a:rPr lang="en-AU" sz="1600" dirty="0">
                <a:solidFill>
                  <a:srgbClr val="002060"/>
                </a:solidFill>
                <a:latin typeface="Arial Narrow" pitchFamily="34" charset="0"/>
              </a:rPr>
              <a:t>The </a:t>
            </a:r>
            <a:r>
              <a:rPr lang="en-AU" sz="1600" dirty="0" smtClean="0">
                <a:solidFill>
                  <a:srgbClr val="002060"/>
                </a:solidFill>
                <a:latin typeface="Arial Narrow" pitchFamily="34" charset="0"/>
              </a:rPr>
              <a:t>Victoria network </a:t>
            </a:r>
            <a:r>
              <a:rPr lang="en-AU" sz="1600" dirty="0">
                <a:solidFill>
                  <a:srgbClr val="002060"/>
                </a:solidFill>
                <a:latin typeface="Arial Narrow" pitchFamily="34" charset="0"/>
              </a:rPr>
              <a:t>delivers gas to </a:t>
            </a:r>
            <a:r>
              <a:rPr lang="en-AU" sz="1600" dirty="0" smtClean="0">
                <a:solidFill>
                  <a:srgbClr val="002060"/>
                </a:solidFill>
                <a:latin typeface="Arial Narrow" pitchFamily="34" charset="0"/>
              </a:rPr>
              <a:t>over </a:t>
            </a:r>
            <a:r>
              <a:rPr lang="en-AU" sz="1600" dirty="0">
                <a:solidFill>
                  <a:srgbClr val="002060"/>
                </a:solidFill>
                <a:latin typeface="Arial Narrow" pitchFamily="34" charset="0"/>
              </a:rPr>
              <a:t>600,000 customers and accounts for around 35% (or $185 million) of AGN’s total revenue.  </a:t>
            </a:r>
          </a:p>
          <a:p>
            <a:pPr marL="0" lvl="3" defTabSz="457200">
              <a:spcAft>
                <a:spcPts val="2000"/>
              </a:spcAft>
              <a:buClr>
                <a:srgbClr val="002060"/>
              </a:buClr>
              <a:buSzPct val="100000"/>
              <a:tabLst>
                <a:tab pos="1433513" algn="l"/>
              </a:tabLst>
            </a:pPr>
            <a:endParaRPr lang="en-AU" sz="1600" dirty="0" smtClean="0">
              <a:solidFill>
                <a:srgbClr val="002060"/>
              </a:solidFill>
              <a:latin typeface="Arial Narrow" pitchFamily="34" charset="0"/>
            </a:endParaRPr>
          </a:p>
        </p:txBody>
      </p:sp>
      <p:sp>
        <p:nvSpPr>
          <p:cNvPr id="13" name="Rectangle 12"/>
          <p:cNvSpPr/>
          <p:nvPr/>
        </p:nvSpPr>
        <p:spPr>
          <a:xfrm>
            <a:off x="95248" y="4567624"/>
            <a:ext cx="4241385" cy="1615827"/>
          </a:xfrm>
          <a:prstGeom prst="rect">
            <a:avLst/>
          </a:prstGeom>
        </p:spPr>
        <p:txBody>
          <a:bodyPr wrap="square">
            <a:spAutoFit/>
          </a:bodyPr>
          <a:lstStyle/>
          <a:p>
            <a:pPr marL="0" lvl="3" defTabSz="457200">
              <a:spcAft>
                <a:spcPts val="600"/>
              </a:spcAft>
              <a:buClr>
                <a:srgbClr val="002060"/>
              </a:buClr>
              <a:buSzPct val="100000"/>
              <a:tabLst>
                <a:tab pos="1433513" algn="l"/>
              </a:tabLst>
            </a:pPr>
            <a:r>
              <a:rPr lang="en-AU" sz="1200" b="1" dirty="0" smtClean="0">
                <a:solidFill>
                  <a:srgbClr val="002060"/>
                </a:solidFill>
                <a:latin typeface="Arial Narrow" pitchFamily="34" charset="0"/>
              </a:rPr>
              <a:t>Residential</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a:solidFill>
                  <a:srgbClr val="002060"/>
                </a:solidFill>
                <a:latin typeface="Arial Narrow" pitchFamily="34" charset="0"/>
              </a:rPr>
              <a:t>Average consumption per residential customer in Victoria is </a:t>
            </a:r>
            <a:r>
              <a:rPr lang="en-AU" sz="1200" dirty="0" smtClean="0">
                <a:solidFill>
                  <a:srgbClr val="002060"/>
                </a:solidFill>
                <a:latin typeface="Arial Narrow" pitchFamily="34" charset="0"/>
              </a:rPr>
              <a:t>around 46 </a:t>
            </a:r>
            <a:r>
              <a:rPr lang="en-AU" sz="1200" dirty="0">
                <a:solidFill>
                  <a:srgbClr val="002060"/>
                </a:solidFill>
                <a:latin typeface="Arial Narrow" pitchFamily="34" charset="0"/>
              </a:rPr>
              <a:t>GJ per annum</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a:solidFill>
                  <a:srgbClr val="002060"/>
                </a:solidFill>
                <a:latin typeface="Arial Narrow" pitchFamily="34" charset="0"/>
              </a:rPr>
              <a:t>Connections have grown steadily by </a:t>
            </a:r>
            <a:r>
              <a:rPr lang="en-AU" sz="1200" dirty="0" smtClean="0">
                <a:solidFill>
                  <a:srgbClr val="002060"/>
                </a:solidFill>
                <a:latin typeface="Arial Narrow" pitchFamily="34" charset="0"/>
              </a:rPr>
              <a:t>2.5% </a:t>
            </a:r>
            <a:r>
              <a:rPr lang="en-AU" sz="1200" dirty="0">
                <a:solidFill>
                  <a:srgbClr val="002060"/>
                </a:solidFill>
                <a:latin typeface="Arial Narrow" pitchFamily="34" charset="0"/>
              </a:rPr>
              <a:t>on average over the past five years. </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a:solidFill>
                  <a:srgbClr val="002060"/>
                </a:solidFill>
                <a:latin typeface="Arial Narrow" pitchFamily="34" charset="0"/>
              </a:rPr>
              <a:t>Average (non-weather adjusted) consumption has declined by around </a:t>
            </a:r>
            <a:r>
              <a:rPr lang="en-AU" sz="1200" dirty="0" smtClean="0">
                <a:solidFill>
                  <a:srgbClr val="002060"/>
                </a:solidFill>
                <a:latin typeface="Arial Narrow" pitchFamily="34" charset="0"/>
              </a:rPr>
              <a:t>4.0% </a:t>
            </a:r>
            <a:r>
              <a:rPr lang="en-AU" sz="1200" dirty="0">
                <a:solidFill>
                  <a:srgbClr val="002060"/>
                </a:solidFill>
                <a:latin typeface="Arial Narrow" pitchFamily="34" charset="0"/>
              </a:rPr>
              <a:t>per annum on average over the past five years.  </a:t>
            </a:r>
          </a:p>
        </p:txBody>
      </p:sp>
      <p:sp>
        <p:nvSpPr>
          <p:cNvPr id="14" name="Rectangle 13"/>
          <p:cNvSpPr/>
          <p:nvPr/>
        </p:nvSpPr>
        <p:spPr>
          <a:xfrm>
            <a:off x="4511340" y="4567623"/>
            <a:ext cx="4241385" cy="1615827"/>
          </a:xfrm>
          <a:prstGeom prst="rect">
            <a:avLst/>
          </a:prstGeom>
        </p:spPr>
        <p:txBody>
          <a:bodyPr wrap="square">
            <a:spAutoFit/>
          </a:bodyPr>
          <a:lstStyle/>
          <a:p>
            <a:pPr marL="0" lvl="3" defTabSz="457200">
              <a:spcAft>
                <a:spcPts val="600"/>
              </a:spcAft>
              <a:buClr>
                <a:srgbClr val="002060"/>
              </a:buClr>
              <a:buSzPct val="100000"/>
              <a:tabLst>
                <a:tab pos="1433513" algn="l"/>
              </a:tabLst>
            </a:pPr>
            <a:r>
              <a:rPr lang="en-AU" sz="1200" b="1" dirty="0" smtClean="0">
                <a:solidFill>
                  <a:srgbClr val="002060"/>
                </a:solidFill>
                <a:latin typeface="Arial Narrow" pitchFamily="34" charset="0"/>
              </a:rPr>
              <a:t>Commercial</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a:solidFill>
                  <a:srgbClr val="002060"/>
                </a:solidFill>
                <a:latin typeface="Arial Narrow" pitchFamily="34" charset="0"/>
              </a:rPr>
              <a:t>Average consumption per commercial customer in Victoria is 300GJ per annum</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a:solidFill>
                  <a:srgbClr val="002060"/>
                </a:solidFill>
                <a:latin typeface="Arial Narrow" pitchFamily="34" charset="0"/>
              </a:rPr>
              <a:t>Connections have grown steadily by 0.4% on average over the past five years. </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200" dirty="0">
                <a:solidFill>
                  <a:srgbClr val="002060"/>
                </a:solidFill>
                <a:latin typeface="Arial Narrow" pitchFamily="34" charset="0"/>
              </a:rPr>
              <a:t>Average (non-weather adjusted) consumption has declin</a:t>
            </a:r>
            <a:r>
              <a:rPr lang="en-AU" sz="1200" dirty="0" smtClean="0">
                <a:solidFill>
                  <a:srgbClr val="002060"/>
                </a:solidFill>
                <a:latin typeface="Arial Narrow" pitchFamily="34" charset="0"/>
              </a:rPr>
              <a:t>ed by around 0.2% per </a:t>
            </a:r>
            <a:r>
              <a:rPr lang="en-AU" sz="1200" dirty="0">
                <a:solidFill>
                  <a:srgbClr val="002060"/>
                </a:solidFill>
                <a:latin typeface="Arial Narrow" pitchFamily="34" charset="0"/>
              </a:rPr>
              <a:t>annum on average over the past five years. </a:t>
            </a:r>
            <a:endParaRPr lang="en-AU" sz="1600" dirty="0" smtClean="0">
              <a:solidFill>
                <a:srgbClr val="002060"/>
              </a:solidFill>
              <a:latin typeface="Arial Narrow" pitchFamily="34" charset="0"/>
            </a:endParaRPr>
          </a:p>
        </p:txBody>
      </p:sp>
      <p:pic>
        <p:nvPicPr>
          <p:cNvPr id="17" name="Picture 16"/>
          <p:cNvPicPr>
            <a:picLocks noChangeAspect="1"/>
          </p:cNvPicPr>
          <p:nvPr/>
        </p:nvPicPr>
        <p:blipFill>
          <a:blip r:embed="rId3"/>
          <a:stretch>
            <a:fillRect/>
          </a:stretch>
        </p:blipFill>
        <p:spPr>
          <a:xfrm>
            <a:off x="15540" y="1605899"/>
            <a:ext cx="4281240" cy="3051826"/>
          </a:xfrm>
          <a:prstGeom prst="rect">
            <a:avLst/>
          </a:prstGeom>
        </p:spPr>
      </p:pic>
      <p:pic>
        <p:nvPicPr>
          <p:cNvPr id="18" name="Picture 17"/>
          <p:cNvPicPr>
            <a:picLocks noChangeAspect="1"/>
          </p:cNvPicPr>
          <p:nvPr/>
        </p:nvPicPr>
        <p:blipFill>
          <a:blip r:embed="rId4"/>
          <a:stretch>
            <a:fillRect/>
          </a:stretch>
        </p:blipFill>
        <p:spPr>
          <a:xfrm>
            <a:off x="4336633" y="1623139"/>
            <a:ext cx="4670508" cy="2944483"/>
          </a:xfrm>
          <a:prstGeom prst="rect">
            <a:avLst/>
          </a:prstGeom>
        </p:spPr>
      </p:pic>
    </p:spTree>
    <p:extLst>
      <p:ext uri="{BB962C8B-B14F-4D97-AF65-F5344CB8AC3E}">
        <p14:creationId xmlns:p14="http://schemas.microsoft.com/office/powerpoint/2010/main" val="3579233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2513" y="345291"/>
            <a:ext cx="5695408"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Overview</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3</a:t>
            </a:fld>
            <a:endParaRPr lang="en-US" dirty="0">
              <a:solidFill>
                <a:prstClr val="black">
                  <a:tint val="75000"/>
                </a:prstClr>
              </a:solidFill>
              <a:latin typeface="Arial Narrow" panose="020B0606020202030204" pitchFamily="34" charset="0"/>
            </a:endParaRPr>
          </a:p>
        </p:txBody>
      </p:sp>
      <p:sp>
        <p:nvSpPr>
          <p:cNvPr id="8" name="Rectangle 7"/>
          <p:cNvSpPr/>
          <p:nvPr/>
        </p:nvSpPr>
        <p:spPr>
          <a:xfrm>
            <a:off x="522512" y="1092866"/>
            <a:ext cx="8322229" cy="6391493"/>
          </a:xfrm>
          <a:prstGeom prst="rect">
            <a:avLst/>
          </a:prstGeom>
        </p:spPr>
        <p:txBody>
          <a:bodyPr wrap="square">
            <a:spAutoFit/>
          </a:bodyPr>
          <a:lstStyle/>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600" dirty="0" smtClean="0">
                <a:solidFill>
                  <a:srgbClr val="002060"/>
                </a:solidFill>
                <a:latin typeface="Arial Narrow" pitchFamily="34" charset="0"/>
              </a:rPr>
              <a:t>AGN proposes to consolidate two of its Access Arrangements into one – the </a:t>
            </a:r>
            <a:r>
              <a:rPr lang="en-AU" sz="1600" b="1" dirty="0" smtClean="0">
                <a:solidFill>
                  <a:srgbClr val="002060"/>
                </a:solidFill>
                <a:latin typeface="Arial Narrow" pitchFamily="34" charset="0"/>
              </a:rPr>
              <a:t>Victorian</a:t>
            </a:r>
            <a:r>
              <a:rPr lang="en-AU" sz="1600" dirty="0" smtClean="0">
                <a:solidFill>
                  <a:srgbClr val="002060"/>
                </a:solidFill>
                <a:latin typeface="Arial Narrow" pitchFamily="34" charset="0"/>
              </a:rPr>
              <a:t> and </a:t>
            </a:r>
            <a:r>
              <a:rPr lang="en-AU" sz="1600" b="1" dirty="0" smtClean="0">
                <a:solidFill>
                  <a:srgbClr val="002060"/>
                </a:solidFill>
                <a:latin typeface="Arial Narrow" pitchFamily="34" charset="0"/>
              </a:rPr>
              <a:t>Albury</a:t>
            </a:r>
            <a:r>
              <a:rPr lang="en-AU" sz="1600" dirty="0" smtClean="0">
                <a:solidFill>
                  <a:srgbClr val="002060"/>
                </a:solidFill>
                <a:latin typeface="Arial Narrow" pitchFamily="34" charset="0"/>
              </a:rPr>
              <a:t> Access Arrangement</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600" dirty="0" smtClean="0">
                <a:solidFill>
                  <a:srgbClr val="002060"/>
                </a:solidFill>
                <a:latin typeface="Arial Narrow" pitchFamily="34" charset="0"/>
              </a:rPr>
              <a:t>Consolidation is allowed under NGR 53(2)</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600" dirty="0" smtClean="0">
                <a:solidFill>
                  <a:srgbClr val="002060"/>
                </a:solidFill>
                <a:latin typeface="Arial Narrow" pitchFamily="34" charset="0"/>
              </a:rPr>
              <a:t>Consolidating these Access Arrangements is a logical step because:</a:t>
            </a:r>
          </a:p>
          <a:p>
            <a:pPr marL="639763" lvl="4" indent="-182563" defTabSz="457200">
              <a:spcAft>
                <a:spcPts val="600"/>
              </a:spcAft>
              <a:buClr>
                <a:srgbClr val="002060"/>
              </a:buClr>
              <a:buSzPct val="100000"/>
              <a:buFont typeface="Wingdings" panose="05000000000000000000" pitchFamily="2" charset="2"/>
              <a:buChar char="§"/>
              <a:tabLst>
                <a:tab pos="1433513" algn="l"/>
              </a:tabLst>
            </a:pPr>
            <a:r>
              <a:rPr lang="en-AU" sz="1400" dirty="0" smtClean="0">
                <a:solidFill>
                  <a:schemeClr val="accent1"/>
                </a:solidFill>
                <a:latin typeface="Arial Narrow" pitchFamily="34" charset="0"/>
              </a:rPr>
              <a:t>both networks are managed and operated in the same way</a:t>
            </a:r>
          </a:p>
          <a:p>
            <a:pPr marL="639763" lvl="4" indent="-182563" defTabSz="457200">
              <a:spcAft>
                <a:spcPts val="600"/>
              </a:spcAft>
              <a:buClr>
                <a:srgbClr val="002060"/>
              </a:buClr>
              <a:buSzPct val="100000"/>
              <a:buFont typeface="Wingdings" panose="05000000000000000000" pitchFamily="2" charset="2"/>
              <a:buChar char="§"/>
              <a:tabLst>
                <a:tab pos="1433513" algn="l"/>
              </a:tabLst>
            </a:pPr>
            <a:r>
              <a:rPr lang="en-AU" sz="1400" dirty="0">
                <a:solidFill>
                  <a:schemeClr val="accent1"/>
                </a:solidFill>
                <a:latin typeface="Arial Narrow" pitchFamily="34" charset="0"/>
              </a:rPr>
              <a:t>t</a:t>
            </a:r>
            <a:r>
              <a:rPr lang="en-AU" sz="1400" dirty="0" smtClean="0">
                <a:solidFill>
                  <a:schemeClr val="accent1"/>
                </a:solidFill>
                <a:latin typeface="Arial Narrow" pitchFamily="34" charset="0"/>
              </a:rPr>
              <a:t>hey operate under the same Victorian market rules</a:t>
            </a:r>
          </a:p>
          <a:p>
            <a:pPr marL="639763" lvl="4" indent="-182563" defTabSz="457200">
              <a:spcAft>
                <a:spcPts val="600"/>
              </a:spcAft>
              <a:buClr>
                <a:srgbClr val="002060"/>
              </a:buClr>
              <a:buSzPct val="100000"/>
              <a:buFont typeface="Wingdings" panose="05000000000000000000" pitchFamily="2" charset="2"/>
              <a:buChar char="§"/>
              <a:tabLst>
                <a:tab pos="1433513" algn="l"/>
              </a:tabLst>
            </a:pPr>
            <a:r>
              <a:rPr lang="en-AU" sz="1400" dirty="0" smtClean="0">
                <a:solidFill>
                  <a:schemeClr val="accent1"/>
                </a:solidFill>
                <a:latin typeface="Arial Narrow" pitchFamily="34" charset="0"/>
              </a:rPr>
              <a:t>Albury is directly connected to AGN’s Victorian network</a:t>
            </a:r>
          </a:p>
          <a:p>
            <a:pPr marL="639763" lvl="4" indent="-182563" defTabSz="457200">
              <a:spcAft>
                <a:spcPts val="600"/>
              </a:spcAft>
              <a:buClr>
                <a:srgbClr val="002060"/>
              </a:buClr>
              <a:buSzPct val="100000"/>
              <a:buFont typeface="Wingdings" panose="05000000000000000000" pitchFamily="2" charset="2"/>
              <a:buChar char="§"/>
              <a:tabLst>
                <a:tab pos="1433513" algn="l"/>
              </a:tabLst>
            </a:pPr>
            <a:r>
              <a:rPr lang="en-AU" sz="1400" dirty="0">
                <a:solidFill>
                  <a:schemeClr val="accent1"/>
                </a:solidFill>
                <a:latin typeface="Arial Narrow" pitchFamily="34" charset="0"/>
              </a:rPr>
              <a:t>t</a:t>
            </a:r>
            <a:r>
              <a:rPr lang="en-AU" sz="1400" dirty="0" smtClean="0">
                <a:solidFill>
                  <a:schemeClr val="accent1"/>
                </a:solidFill>
                <a:latin typeface="Arial Narrow" pitchFamily="34" charset="0"/>
              </a:rPr>
              <a:t>hey provide the same reference services</a:t>
            </a:r>
          </a:p>
          <a:p>
            <a:pPr marL="639763" lvl="4" indent="-182563" defTabSz="457200">
              <a:spcAft>
                <a:spcPts val="600"/>
              </a:spcAft>
              <a:buClr>
                <a:srgbClr val="002060"/>
              </a:buClr>
              <a:buSzPct val="100000"/>
              <a:buFont typeface="Wingdings" panose="05000000000000000000" pitchFamily="2" charset="2"/>
              <a:buChar char="§"/>
              <a:tabLst>
                <a:tab pos="1433513" algn="l"/>
              </a:tabLst>
            </a:pPr>
            <a:r>
              <a:rPr lang="en-AU" sz="1400" dirty="0" smtClean="0">
                <a:solidFill>
                  <a:schemeClr val="accent1"/>
                </a:solidFill>
                <a:latin typeface="Arial Narrow" pitchFamily="34" charset="0"/>
              </a:rPr>
              <a:t>the AA reviews are due at the same time (1 January 2017)</a:t>
            </a:r>
          </a:p>
          <a:p>
            <a:pPr marL="639763" lvl="4" indent="-182563" defTabSz="457200">
              <a:spcAft>
                <a:spcPts val="1200"/>
              </a:spcAft>
              <a:buClr>
                <a:srgbClr val="002060"/>
              </a:buClr>
              <a:buSzPct val="100000"/>
              <a:buFont typeface="Wingdings" panose="05000000000000000000" pitchFamily="2" charset="2"/>
              <a:buChar char="§"/>
              <a:tabLst>
                <a:tab pos="1433513" algn="l"/>
              </a:tabLst>
            </a:pPr>
            <a:r>
              <a:rPr lang="en-AU" sz="1400" dirty="0">
                <a:solidFill>
                  <a:schemeClr val="accent1"/>
                </a:solidFill>
                <a:latin typeface="Arial Narrow" pitchFamily="34" charset="0"/>
              </a:rPr>
              <a:t>t</a:t>
            </a:r>
            <a:r>
              <a:rPr lang="en-AU" sz="1400" dirty="0" smtClean="0">
                <a:solidFill>
                  <a:schemeClr val="accent1"/>
                </a:solidFill>
                <a:latin typeface="Arial Narrow" pitchFamily="34" charset="0"/>
              </a:rPr>
              <a:t>he AER reviewed them together last time (2012), as did the ESCV five years earlier</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600" dirty="0" smtClean="0">
                <a:solidFill>
                  <a:srgbClr val="002060"/>
                </a:solidFill>
                <a:latin typeface="Arial Narrow" pitchFamily="34" charset="0"/>
              </a:rPr>
              <a:t>AGN expects that this will have no operational impacts on customers</a:t>
            </a:r>
          </a:p>
          <a:p>
            <a:pPr marL="639763" lvl="4" indent="-182563" defTabSz="457200">
              <a:spcAft>
                <a:spcPts val="600"/>
              </a:spcAft>
              <a:buClr>
                <a:srgbClr val="002060"/>
              </a:buClr>
              <a:buSzPct val="100000"/>
              <a:buFont typeface="Wingdings" panose="05000000000000000000" pitchFamily="2" charset="2"/>
              <a:buChar char="§"/>
              <a:tabLst>
                <a:tab pos="1433513" algn="l"/>
              </a:tabLst>
            </a:pPr>
            <a:r>
              <a:rPr lang="en-AU" sz="1400" dirty="0">
                <a:solidFill>
                  <a:schemeClr val="accent1"/>
                </a:solidFill>
                <a:latin typeface="Arial Narrow" pitchFamily="34" charset="0"/>
              </a:rPr>
              <a:t>No change to the operation of the network </a:t>
            </a:r>
            <a:endParaRPr lang="en-AU" sz="1400" dirty="0" smtClean="0">
              <a:solidFill>
                <a:schemeClr val="accent1"/>
              </a:solidFill>
              <a:latin typeface="Arial Narrow" pitchFamily="34" charset="0"/>
            </a:endParaRPr>
          </a:p>
          <a:p>
            <a:pPr marL="639763" lvl="4" indent="-182563" defTabSz="457200">
              <a:spcAft>
                <a:spcPts val="600"/>
              </a:spcAft>
              <a:buClr>
                <a:srgbClr val="002060"/>
              </a:buClr>
              <a:buSzPct val="100000"/>
              <a:buFont typeface="Wingdings" panose="05000000000000000000" pitchFamily="2" charset="2"/>
              <a:buChar char="§"/>
              <a:tabLst>
                <a:tab pos="1433513" algn="l"/>
              </a:tabLst>
            </a:pPr>
            <a:r>
              <a:rPr lang="en-AU" sz="1400" dirty="0" smtClean="0">
                <a:solidFill>
                  <a:schemeClr val="accent1"/>
                </a:solidFill>
                <a:latin typeface="Arial Narrow" pitchFamily="34" charset="0"/>
              </a:rPr>
              <a:t>No change to our regulatory obligations</a:t>
            </a:r>
            <a:endParaRPr lang="en-AU" sz="1400" dirty="0">
              <a:solidFill>
                <a:schemeClr val="accent1"/>
              </a:solidFill>
              <a:latin typeface="Arial Narrow" pitchFamily="34" charset="0"/>
            </a:endParaRPr>
          </a:p>
          <a:p>
            <a:pPr marL="639763" lvl="4" indent="-182563" defTabSz="457200">
              <a:spcAft>
                <a:spcPts val="600"/>
              </a:spcAft>
              <a:buClr>
                <a:srgbClr val="002060"/>
              </a:buClr>
              <a:buSzPct val="100000"/>
              <a:buFont typeface="Wingdings" panose="05000000000000000000" pitchFamily="2" charset="2"/>
              <a:buChar char="§"/>
              <a:tabLst>
                <a:tab pos="1433513" algn="l"/>
              </a:tabLst>
            </a:pPr>
            <a:r>
              <a:rPr lang="en-AU" sz="1400" dirty="0">
                <a:solidFill>
                  <a:schemeClr val="accent1"/>
                </a:solidFill>
                <a:latin typeface="Arial Narrow" pitchFamily="34" charset="0"/>
              </a:rPr>
              <a:t>No change to the structure of tariffs </a:t>
            </a:r>
          </a:p>
          <a:p>
            <a:pPr marL="639763" lvl="4" indent="-182563" defTabSz="457200">
              <a:spcAft>
                <a:spcPts val="600"/>
              </a:spcAft>
              <a:buClr>
                <a:srgbClr val="002060"/>
              </a:buClr>
              <a:buSzPct val="100000"/>
              <a:buFont typeface="Wingdings" panose="05000000000000000000" pitchFamily="2" charset="2"/>
              <a:buChar char="§"/>
              <a:tabLst>
                <a:tab pos="1433513" algn="l"/>
              </a:tabLst>
            </a:pPr>
            <a:r>
              <a:rPr lang="en-AU" sz="1400" dirty="0">
                <a:solidFill>
                  <a:schemeClr val="accent1"/>
                </a:solidFill>
                <a:latin typeface="Arial Narrow" pitchFamily="34" charset="0"/>
              </a:rPr>
              <a:t>No change to the ability for stakeholders to influence the regulatory review </a:t>
            </a:r>
            <a:r>
              <a:rPr lang="en-AU" sz="1400" dirty="0" smtClean="0">
                <a:solidFill>
                  <a:schemeClr val="accent1"/>
                </a:solidFill>
                <a:latin typeface="Arial Narrow" pitchFamily="34" charset="0"/>
              </a:rPr>
              <a:t>process</a:t>
            </a:r>
          </a:p>
          <a:p>
            <a:pPr marL="182563" lvl="3" indent="-182563" defTabSz="457200">
              <a:spcAft>
                <a:spcPts val="600"/>
              </a:spcAft>
              <a:buClr>
                <a:srgbClr val="002060"/>
              </a:buClr>
              <a:buSzPct val="100000"/>
              <a:buFont typeface="Wingdings" panose="05000000000000000000" pitchFamily="2" charset="2"/>
              <a:buChar char="§"/>
              <a:tabLst>
                <a:tab pos="1433513" algn="l"/>
              </a:tabLst>
            </a:pPr>
            <a:r>
              <a:rPr lang="en-AU" sz="1600" dirty="0">
                <a:solidFill>
                  <a:srgbClr val="002060"/>
                </a:solidFill>
                <a:latin typeface="Arial Narrow" pitchFamily="34" charset="0"/>
              </a:rPr>
              <a:t>Will lead to lower regulatory costs, and hence prices to consumers</a:t>
            </a:r>
          </a:p>
          <a:p>
            <a:pPr marL="639763" lvl="4" indent="-182563" defTabSz="457200">
              <a:spcAft>
                <a:spcPts val="2000"/>
              </a:spcAft>
              <a:buClr>
                <a:srgbClr val="002060"/>
              </a:buClr>
              <a:buSzPct val="100000"/>
              <a:buFont typeface="Wingdings" panose="05000000000000000000" pitchFamily="2" charset="2"/>
              <a:buChar char="§"/>
              <a:tabLst>
                <a:tab pos="1433513" algn="l"/>
              </a:tabLst>
            </a:pPr>
            <a:endParaRPr lang="en-AU" sz="2000" dirty="0">
              <a:solidFill>
                <a:srgbClr val="002060"/>
              </a:solidFill>
              <a:latin typeface="Arial Narrow" pitchFamily="34" charset="0"/>
            </a:endParaRPr>
          </a:p>
          <a:p>
            <a:pPr marL="639763" lvl="4" indent="-182563" defTabSz="457200">
              <a:spcAft>
                <a:spcPts val="2000"/>
              </a:spcAft>
              <a:buClr>
                <a:srgbClr val="002060"/>
              </a:buClr>
              <a:buSzPct val="100000"/>
              <a:buFont typeface="Wingdings" panose="05000000000000000000" pitchFamily="2" charset="2"/>
              <a:buChar char="§"/>
              <a:tabLst>
                <a:tab pos="1433513" algn="l"/>
              </a:tabLst>
            </a:pPr>
            <a:endParaRPr lang="en-AU" sz="2000" dirty="0" smtClean="0">
              <a:solidFill>
                <a:srgbClr val="002060"/>
              </a:solidFill>
              <a:latin typeface="Arial Narrow" pitchFamily="34" charset="0"/>
            </a:endParaRPr>
          </a:p>
          <a:p>
            <a:pPr marL="0" lvl="3" defTabSz="457200">
              <a:spcAft>
                <a:spcPts val="2000"/>
              </a:spcAft>
              <a:buClr>
                <a:srgbClr val="002060"/>
              </a:buClr>
              <a:buSzPct val="100000"/>
              <a:tabLst>
                <a:tab pos="1433513" algn="l"/>
              </a:tabLst>
            </a:pPr>
            <a:endParaRPr lang="en-AU" sz="2000" dirty="0" smtClean="0">
              <a:solidFill>
                <a:srgbClr val="002060"/>
              </a:solidFill>
              <a:latin typeface="Arial Narrow" pitchFamily="34" charset="0"/>
            </a:endParaRPr>
          </a:p>
        </p:txBody>
      </p:sp>
      <p:sp>
        <p:nvSpPr>
          <p:cNvPr id="5" name="TextBox 4"/>
          <p:cNvSpPr txBox="1"/>
          <p:nvPr/>
        </p:nvSpPr>
        <p:spPr>
          <a:xfrm>
            <a:off x="647203" y="6008407"/>
            <a:ext cx="7458891" cy="707886"/>
          </a:xfrm>
          <a:prstGeom prst="rect">
            <a:avLst/>
          </a:prstGeom>
          <a:solidFill>
            <a:schemeClr val="tx2">
              <a:lumMod val="75000"/>
            </a:schemeClr>
          </a:solidFill>
        </p:spPr>
        <p:txBody>
          <a:bodyPr wrap="square" rtlCol="0">
            <a:spAutoFit/>
          </a:bodyPr>
          <a:lstStyle/>
          <a:p>
            <a:pPr marL="0" lvl="4" algn="ctr"/>
            <a:r>
              <a:rPr lang="en-AU" sz="2000" dirty="0">
                <a:solidFill>
                  <a:schemeClr val="bg1"/>
                </a:solidFill>
                <a:latin typeface="Arial Narrow" pitchFamily="34" charset="0"/>
              </a:rPr>
              <a:t>AGN </a:t>
            </a:r>
            <a:r>
              <a:rPr lang="en-AU" sz="2000" dirty="0" smtClean="0">
                <a:solidFill>
                  <a:schemeClr val="bg1"/>
                </a:solidFill>
                <a:latin typeface="Arial Narrow" pitchFamily="34" charset="0"/>
              </a:rPr>
              <a:t>wants to understand stakeholders’ views prior </a:t>
            </a:r>
            <a:r>
              <a:rPr lang="en-AU" sz="2000" dirty="0">
                <a:solidFill>
                  <a:schemeClr val="bg1"/>
                </a:solidFill>
                <a:latin typeface="Arial Narrow" pitchFamily="34" charset="0"/>
              </a:rPr>
              <a:t>to making a formal submission to the </a:t>
            </a:r>
            <a:r>
              <a:rPr lang="en-AU" sz="2000" dirty="0" smtClean="0">
                <a:solidFill>
                  <a:schemeClr val="bg1"/>
                </a:solidFill>
                <a:latin typeface="Arial Narrow" pitchFamily="34" charset="0"/>
              </a:rPr>
              <a:t>AER</a:t>
            </a:r>
            <a:endParaRPr lang="en-AU" sz="2000" dirty="0">
              <a:solidFill>
                <a:schemeClr val="bg1"/>
              </a:solidFill>
              <a:latin typeface="Arial Narrow" pitchFamily="34" charset="0"/>
            </a:endParaRPr>
          </a:p>
        </p:txBody>
      </p:sp>
    </p:spTree>
    <p:extLst>
      <p:ext uri="{BB962C8B-B14F-4D97-AF65-F5344CB8AC3E}">
        <p14:creationId xmlns:p14="http://schemas.microsoft.com/office/powerpoint/2010/main" val="346241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600"/>
            <a:ext cx="6210809"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Area covered by AGN’s networks</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29" name="Rectangle 28"/>
          <p:cNvSpPr/>
          <p:nvPr/>
        </p:nvSpPr>
        <p:spPr>
          <a:xfrm>
            <a:off x="1313411" y="5677593"/>
            <a:ext cx="2776451" cy="10433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9" name="TextBox 58"/>
          <p:cNvSpPr txBox="1"/>
          <p:nvPr/>
        </p:nvSpPr>
        <p:spPr>
          <a:xfrm>
            <a:off x="6770716" y="5408564"/>
            <a:ext cx="2319252" cy="338554"/>
          </a:xfrm>
          <a:prstGeom prst="rect">
            <a:avLst/>
          </a:prstGeom>
          <a:noFill/>
        </p:spPr>
        <p:txBody>
          <a:bodyPr wrap="square" rtlCol="0">
            <a:spAutoFit/>
          </a:bodyPr>
          <a:lstStyle/>
          <a:p>
            <a:r>
              <a:rPr lang="en-AU" sz="1600" dirty="0" smtClean="0">
                <a:latin typeface="Arial Narrow" panose="020B0606020202030204" pitchFamily="34" charset="0"/>
              </a:rPr>
              <a:t>Transmission pipelines</a:t>
            </a:r>
            <a:endParaRPr lang="en-AU" sz="1600" dirty="0">
              <a:latin typeface="Arial Narrow" panose="020B0606020202030204" pitchFamily="34" charset="0"/>
            </a:endParaRPr>
          </a:p>
        </p:txBody>
      </p:sp>
      <p:grpSp>
        <p:nvGrpSpPr>
          <p:cNvPr id="3" name="Group 2"/>
          <p:cNvGrpSpPr/>
          <p:nvPr/>
        </p:nvGrpSpPr>
        <p:grpSpPr>
          <a:xfrm>
            <a:off x="606829" y="985841"/>
            <a:ext cx="8373777" cy="5464835"/>
            <a:chOff x="606829" y="985841"/>
            <a:chExt cx="8373777" cy="5464835"/>
          </a:xfrm>
        </p:grpSpPr>
        <p:sp>
          <p:nvSpPr>
            <p:cNvPr id="1038" name="Freeform 1037"/>
            <p:cNvSpPr/>
            <p:nvPr/>
          </p:nvSpPr>
          <p:spPr>
            <a:xfrm>
              <a:off x="3640975" y="2377440"/>
              <a:ext cx="2984269" cy="3009207"/>
            </a:xfrm>
            <a:custGeom>
              <a:avLst/>
              <a:gdLst>
                <a:gd name="connsiteX0" fmla="*/ 58189 w 2984269"/>
                <a:gd name="connsiteY0" fmla="*/ 241069 h 2951018"/>
                <a:gd name="connsiteX1" fmla="*/ 241069 w 2984269"/>
                <a:gd name="connsiteY1" fmla="*/ 723207 h 2951018"/>
                <a:gd name="connsiteX2" fmla="*/ 224443 w 2984269"/>
                <a:gd name="connsiteY2" fmla="*/ 1288473 h 2951018"/>
                <a:gd name="connsiteX3" fmla="*/ 241069 w 2984269"/>
                <a:gd name="connsiteY3" fmla="*/ 1637607 h 2951018"/>
                <a:gd name="connsiteX4" fmla="*/ 307570 w 2984269"/>
                <a:gd name="connsiteY4" fmla="*/ 2003367 h 2951018"/>
                <a:gd name="connsiteX5" fmla="*/ 149629 w 2984269"/>
                <a:gd name="connsiteY5" fmla="*/ 2277687 h 2951018"/>
                <a:gd name="connsiteX6" fmla="*/ 590203 w 2984269"/>
                <a:gd name="connsiteY6" fmla="*/ 2211186 h 2951018"/>
                <a:gd name="connsiteX7" fmla="*/ 623454 w 2984269"/>
                <a:gd name="connsiteY7" fmla="*/ 2552007 h 2951018"/>
                <a:gd name="connsiteX8" fmla="*/ 473825 w 2984269"/>
                <a:gd name="connsiteY8" fmla="*/ 2759826 h 2951018"/>
                <a:gd name="connsiteX9" fmla="*/ 149629 w 2984269"/>
                <a:gd name="connsiteY9" fmla="*/ 2660073 h 2951018"/>
                <a:gd name="connsiteX10" fmla="*/ 16625 w 2984269"/>
                <a:gd name="connsiteY10" fmla="*/ 2685011 h 2951018"/>
                <a:gd name="connsiteX11" fmla="*/ 16625 w 2984269"/>
                <a:gd name="connsiteY11" fmla="*/ 2768138 h 2951018"/>
                <a:gd name="connsiteX12" fmla="*/ 340821 w 2984269"/>
                <a:gd name="connsiteY12" fmla="*/ 2709949 h 2951018"/>
                <a:gd name="connsiteX13" fmla="*/ 415636 w 2984269"/>
                <a:gd name="connsiteY13" fmla="*/ 2884516 h 2951018"/>
                <a:gd name="connsiteX14" fmla="*/ 598516 w 2984269"/>
                <a:gd name="connsiteY14" fmla="*/ 2951018 h 2951018"/>
                <a:gd name="connsiteX15" fmla="*/ 1504603 w 2984269"/>
                <a:gd name="connsiteY15" fmla="*/ 2651760 h 2951018"/>
                <a:gd name="connsiteX16" fmla="*/ 2036618 w 2984269"/>
                <a:gd name="connsiteY16" fmla="*/ 2776451 h 2951018"/>
                <a:gd name="connsiteX17" fmla="*/ 2302625 w 2984269"/>
                <a:gd name="connsiteY17" fmla="*/ 2568633 h 2951018"/>
                <a:gd name="connsiteX18" fmla="*/ 2793076 w 2984269"/>
                <a:gd name="connsiteY18" fmla="*/ 2510444 h 2951018"/>
                <a:gd name="connsiteX19" fmla="*/ 2926080 w 2984269"/>
                <a:gd name="connsiteY19" fmla="*/ 2493818 h 2951018"/>
                <a:gd name="connsiteX20" fmla="*/ 2984269 w 2984269"/>
                <a:gd name="connsiteY20" fmla="*/ 2103120 h 2951018"/>
                <a:gd name="connsiteX21" fmla="*/ 2643447 w 2984269"/>
                <a:gd name="connsiteY21" fmla="*/ 2044931 h 2951018"/>
                <a:gd name="connsiteX22" fmla="*/ 2003367 w 2984269"/>
                <a:gd name="connsiteY22" fmla="*/ 1720735 h 2951018"/>
                <a:gd name="connsiteX23" fmla="*/ 1762298 w 2984269"/>
                <a:gd name="connsiteY23" fmla="*/ 1338349 h 2951018"/>
                <a:gd name="connsiteX24" fmla="*/ 1820487 w 2984269"/>
                <a:gd name="connsiteY24" fmla="*/ 947651 h 2951018"/>
                <a:gd name="connsiteX25" fmla="*/ 1986741 w 2984269"/>
                <a:gd name="connsiteY25" fmla="*/ 731520 h 2951018"/>
                <a:gd name="connsiteX26" fmla="*/ 2161309 w 2984269"/>
                <a:gd name="connsiteY26" fmla="*/ 665018 h 2951018"/>
                <a:gd name="connsiteX27" fmla="*/ 2344189 w 2984269"/>
                <a:gd name="connsiteY27" fmla="*/ 689956 h 2951018"/>
                <a:gd name="connsiteX28" fmla="*/ 2568632 w 2984269"/>
                <a:gd name="connsiteY28" fmla="*/ 631767 h 2951018"/>
                <a:gd name="connsiteX29" fmla="*/ 2651760 w 2984269"/>
                <a:gd name="connsiteY29" fmla="*/ 482138 h 2951018"/>
                <a:gd name="connsiteX30" fmla="*/ 2718261 w 2984269"/>
                <a:gd name="connsiteY30" fmla="*/ 440575 h 2951018"/>
                <a:gd name="connsiteX31" fmla="*/ 2701636 w 2984269"/>
                <a:gd name="connsiteY31" fmla="*/ 141316 h 2951018"/>
                <a:gd name="connsiteX32" fmla="*/ 2535381 w 2984269"/>
                <a:gd name="connsiteY32" fmla="*/ 66502 h 2951018"/>
                <a:gd name="connsiteX33" fmla="*/ 2219498 w 2984269"/>
                <a:gd name="connsiteY33" fmla="*/ 0 h 2951018"/>
                <a:gd name="connsiteX34" fmla="*/ 1961803 w 2984269"/>
                <a:gd name="connsiteY34" fmla="*/ 41564 h 2951018"/>
                <a:gd name="connsiteX35" fmla="*/ 1845425 w 2984269"/>
                <a:gd name="connsiteY35" fmla="*/ 191193 h 2951018"/>
                <a:gd name="connsiteX36" fmla="*/ 1737360 w 2984269"/>
                <a:gd name="connsiteY36" fmla="*/ 290946 h 2951018"/>
                <a:gd name="connsiteX37" fmla="*/ 1280160 w 2984269"/>
                <a:gd name="connsiteY37" fmla="*/ 290946 h 2951018"/>
                <a:gd name="connsiteX38" fmla="*/ 822960 w 2984269"/>
                <a:gd name="connsiteY38" fmla="*/ 149629 h 2951018"/>
                <a:gd name="connsiteX39" fmla="*/ 473825 w 2984269"/>
                <a:gd name="connsiteY39" fmla="*/ 8313 h 2951018"/>
                <a:gd name="connsiteX40" fmla="*/ 241069 w 2984269"/>
                <a:gd name="connsiteY40" fmla="*/ 66502 h 2951018"/>
                <a:gd name="connsiteX41" fmla="*/ 0 w 2984269"/>
                <a:gd name="connsiteY41" fmla="*/ 224444 h 2951018"/>
                <a:gd name="connsiteX42" fmla="*/ 58189 w 2984269"/>
                <a:gd name="connsiteY42" fmla="*/ 241069 h 2951018"/>
                <a:gd name="connsiteX0" fmla="*/ 58189 w 2984269"/>
                <a:gd name="connsiteY0" fmla="*/ 241069 h 2951018"/>
                <a:gd name="connsiteX1" fmla="*/ 241069 w 2984269"/>
                <a:gd name="connsiteY1" fmla="*/ 723207 h 2951018"/>
                <a:gd name="connsiteX2" fmla="*/ 224443 w 2984269"/>
                <a:gd name="connsiteY2" fmla="*/ 1288473 h 2951018"/>
                <a:gd name="connsiteX3" fmla="*/ 241069 w 2984269"/>
                <a:gd name="connsiteY3" fmla="*/ 1637607 h 2951018"/>
                <a:gd name="connsiteX4" fmla="*/ 307570 w 2984269"/>
                <a:gd name="connsiteY4" fmla="*/ 2003367 h 2951018"/>
                <a:gd name="connsiteX5" fmla="*/ 149629 w 2984269"/>
                <a:gd name="connsiteY5" fmla="*/ 2277687 h 2951018"/>
                <a:gd name="connsiteX6" fmla="*/ 590203 w 2984269"/>
                <a:gd name="connsiteY6" fmla="*/ 2211186 h 2951018"/>
                <a:gd name="connsiteX7" fmla="*/ 623454 w 2984269"/>
                <a:gd name="connsiteY7" fmla="*/ 2552007 h 2951018"/>
                <a:gd name="connsiteX8" fmla="*/ 473825 w 2984269"/>
                <a:gd name="connsiteY8" fmla="*/ 2759826 h 2951018"/>
                <a:gd name="connsiteX9" fmla="*/ 149629 w 2984269"/>
                <a:gd name="connsiteY9" fmla="*/ 2660073 h 2951018"/>
                <a:gd name="connsiteX10" fmla="*/ 16625 w 2984269"/>
                <a:gd name="connsiteY10" fmla="*/ 2685011 h 2951018"/>
                <a:gd name="connsiteX11" fmla="*/ 16625 w 2984269"/>
                <a:gd name="connsiteY11" fmla="*/ 2768138 h 2951018"/>
                <a:gd name="connsiteX12" fmla="*/ 340821 w 2984269"/>
                <a:gd name="connsiteY12" fmla="*/ 2709949 h 2951018"/>
                <a:gd name="connsiteX13" fmla="*/ 415636 w 2984269"/>
                <a:gd name="connsiteY13" fmla="*/ 2884516 h 2951018"/>
                <a:gd name="connsiteX14" fmla="*/ 598516 w 2984269"/>
                <a:gd name="connsiteY14" fmla="*/ 2951018 h 2951018"/>
                <a:gd name="connsiteX15" fmla="*/ 1504603 w 2984269"/>
                <a:gd name="connsiteY15" fmla="*/ 2651760 h 2951018"/>
                <a:gd name="connsiteX16" fmla="*/ 2036618 w 2984269"/>
                <a:gd name="connsiteY16" fmla="*/ 2776451 h 2951018"/>
                <a:gd name="connsiteX17" fmla="*/ 2302625 w 2984269"/>
                <a:gd name="connsiteY17" fmla="*/ 2568633 h 2951018"/>
                <a:gd name="connsiteX18" fmla="*/ 2793076 w 2984269"/>
                <a:gd name="connsiteY18" fmla="*/ 2510444 h 2951018"/>
                <a:gd name="connsiteX19" fmla="*/ 2926080 w 2984269"/>
                <a:gd name="connsiteY19" fmla="*/ 2493818 h 2951018"/>
                <a:gd name="connsiteX20" fmla="*/ 2984269 w 2984269"/>
                <a:gd name="connsiteY20" fmla="*/ 2103120 h 2951018"/>
                <a:gd name="connsiteX21" fmla="*/ 2643447 w 2984269"/>
                <a:gd name="connsiteY21" fmla="*/ 2044931 h 2951018"/>
                <a:gd name="connsiteX22" fmla="*/ 2003367 w 2984269"/>
                <a:gd name="connsiteY22" fmla="*/ 1720735 h 2951018"/>
                <a:gd name="connsiteX23" fmla="*/ 1762298 w 2984269"/>
                <a:gd name="connsiteY23" fmla="*/ 1338349 h 2951018"/>
                <a:gd name="connsiteX24" fmla="*/ 1820487 w 2984269"/>
                <a:gd name="connsiteY24" fmla="*/ 947651 h 2951018"/>
                <a:gd name="connsiteX25" fmla="*/ 1986741 w 2984269"/>
                <a:gd name="connsiteY25" fmla="*/ 731520 h 2951018"/>
                <a:gd name="connsiteX26" fmla="*/ 2161309 w 2984269"/>
                <a:gd name="connsiteY26" fmla="*/ 665018 h 2951018"/>
                <a:gd name="connsiteX27" fmla="*/ 2344189 w 2984269"/>
                <a:gd name="connsiteY27" fmla="*/ 689956 h 2951018"/>
                <a:gd name="connsiteX28" fmla="*/ 2568632 w 2984269"/>
                <a:gd name="connsiteY28" fmla="*/ 631767 h 2951018"/>
                <a:gd name="connsiteX29" fmla="*/ 2651760 w 2984269"/>
                <a:gd name="connsiteY29" fmla="*/ 482138 h 2951018"/>
                <a:gd name="connsiteX30" fmla="*/ 2718261 w 2984269"/>
                <a:gd name="connsiteY30" fmla="*/ 440575 h 2951018"/>
                <a:gd name="connsiteX31" fmla="*/ 2676698 w 2984269"/>
                <a:gd name="connsiteY31" fmla="*/ 174567 h 2951018"/>
                <a:gd name="connsiteX32" fmla="*/ 2535381 w 2984269"/>
                <a:gd name="connsiteY32" fmla="*/ 66502 h 2951018"/>
                <a:gd name="connsiteX33" fmla="*/ 2219498 w 2984269"/>
                <a:gd name="connsiteY33" fmla="*/ 0 h 2951018"/>
                <a:gd name="connsiteX34" fmla="*/ 1961803 w 2984269"/>
                <a:gd name="connsiteY34" fmla="*/ 41564 h 2951018"/>
                <a:gd name="connsiteX35" fmla="*/ 1845425 w 2984269"/>
                <a:gd name="connsiteY35" fmla="*/ 191193 h 2951018"/>
                <a:gd name="connsiteX36" fmla="*/ 1737360 w 2984269"/>
                <a:gd name="connsiteY36" fmla="*/ 290946 h 2951018"/>
                <a:gd name="connsiteX37" fmla="*/ 1280160 w 2984269"/>
                <a:gd name="connsiteY37" fmla="*/ 290946 h 2951018"/>
                <a:gd name="connsiteX38" fmla="*/ 822960 w 2984269"/>
                <a:gd name="connsiteY38" fmla="*/ 149629 h 2951018"/>
                <a:gd name="connsiteX39" fmla="*/ 473825 w 2984269"/>
                <a:gd name="connsiteY39" fmla="*/ 8313 h 2951018"/>
                <a:gd name="connsiteX40" fmla="*/ 241069 w 2984269"/>
                <a:gd name="connsiteY40" fmla="*/ 66502 h 2951018"/>
                <a:gd name="connsiteX41" fmla="*/ 0 w 2984269"/>
                <a:gd name="connsiteY41" fmla="*/ 224444 h 2951018"/>
                <a:gd name="connsiteX42" fmla="*/ 58189 w 2984269"/>
                <a:gd name="connsiteY42" fmla="*/ 241069 h 2951018"/>
                <a:gd name="connsiteX0" fmla="*/ 58189 w 2984269"/>
                <a:gd name="connsiteY0" fmla="*/ 241069 h 2951018"/>
                <a:gd name="connsiteX1" fmla="*/ 241069 w 2984269"/>
                <a:gd name="connsiteY1" fmla="*/ 723207 h 2951018"/>
                <a:gd name="connsiteX2" fmla="*/ 224443 w 2984269"/>
                <a:gd name="connsiteY2" fmla="*/ 1288473 h 2951018"/>
                <a:gd name="connsiteX3" fmla="*/ 241069 w 2984269"/>
                <a:gd name="connsiteY3" fmla="*/ 1637607 h 2951018"/>
                <a:gd name="connsiteX4" fmla="*/ 307570 w 2984269"/>
                <a:gd name="connsiteY4" fmla="*/ 2003367 h 2951018"/>
                <a:gd name="connsiteX5" fmla="*/ 149629 w 2984269"/>
                <a:gd name="connsiteY5" fmla="*/ 2277687 h 2951018"/>
                <a:gd name="connsiteX6" fmla="*/ 590203 w 2984269"/>
                <a:gd name="connsiteY6" fmla="*/ 2211186 h 2951018"/>
                <a:gd name="connsiteX7" fmla="*/ 623454 w 2984269"/>
                <a:gd name="connsiteY7" fmla="*/ 2552007 h 2951018"/>
                <a:gd name="connsiteX8" fmla="*/ 473825 w 2984269"/>
                <a:gd name="connsiteY8" fmla="*/ 2759826 h 2951018"/>
                <a:gd name="connsiteX9" fmla="*/ 149629 w 2984269"/>
                <a:gd name="connsiteY9" fmla="*/ 2660073 h 2951018"/>
                <a:gd name="connsiteX10" fmla="*/ 16625 w 2984269"/>
                <a:gd name="connsiteY10" fmla="*/ 2685011 h 2951018"/>
                <a:gd name="connsiteX11" fmla="*/ 16625 w 2984269"/>
                <a:gd name="connsiteY11" fmla="*/ 2768138 h 2951018"/>
                <a:gd name="connsiteX12" fmla="*/ 340821 w 2984269"/>
                <a:gd name="connsiteY12" fmla="*/ 2709949 h 2951018"/>
                <a:gd name="connsiteX13" fmla="*/ 415636 w 2984269"/>
                <a:gd name="connsiteY13" fmla="*/ 2884516 h 2951018"/>
                <a:gd name="connsiteX14" fmla="*/ 598516 w 2984269"/>
                <a:gd name="connsiteY14" fmla="*/ 2951018 h 2951018"/>
                <a:gd name="connsiteX15" fmla="*/ 1504603 w 2984269"/>
                <a:gd name="connsiteY15" fmla="*/ 2651760 h 2951018"/>
                <a:gd name="connsiteX16" fmla="*/ 2036618 w 2984269"/>
                <a:gd name="connsiteY16" fmla="*/ 2776451 h 2951018"/>
                <a:gd name="connsiteX17" fmla="*/ 2302625 w 2984269"/>
                <a:gd name="connsiteY17" fmla="*/ 2568633 h 2951018"/>
                <a:gd name="connsiteX18" fmla="*/ 2793076 w 2984269"/>
                <a:gd name="connsiteY18" fmla="*/ 2510444 h 2951018"/>
                <a:gd name="connsiteX19" fmla="*/ 2926080 w 2984269"/>
                <a:gd name="connsiteY19" fmla="*/ 2493818 h 2951018"/>
                <a:gd name="connsiteX20" fmla="*/ 2984269 w 2984269"/>
                <a:gd name="connsiteY20" fmla="*/ 2103120 h 2951018"/>
                <a:gd name="connsiteX21" fmla="*/ 2643447 w 2984269"/>
                <a:gd name="connsiteY21" fmla="*/ 2044931 h 2951018"/>
                <a:gd name="connsiteX22" fmla="*/ 2003367 w 2984269"/>
                <a:gd name="connsiteY22" fmla="*/ 1720735 h 2951018"/>
                <a:gd name="connsiteX23" fmla="*/ 1762298 w 2984269"/>
                <a:gd name="connsiteY23" fmla="*/ 1338349 h 2951018"/>
                <a:gd name="connsiteX24" fmla="*/ 1820487 w 2984269"/>
                <a:gd name="connsiteY24" fmla="*/ 947651 h 2951018"/>
                <a:gd name="connsiteX25" fmla="*/ 1986741 w 2984269"/>
                <a:gd name="connsiteY25" fmla="*/ 731520 h 2951018"/>
                <a:gd name="connsiteX26" fmla="*/ 2161309 w 2984269"/>
                <a:gd name="connsiteY26" fmla="*/ 665018 h 2951018"/>
                <a:gd name="connsiteX27" fmla="*/ 2344189 w 2984269"/>
                <a:gd name="connsiteY27" fmla="*/ 689956 h 2951018"/>
                <a:gd name="connsiteX28" fmla="*/ 2568632 w 2984269"/>
                <a:gd name="connsiteY28" fmla="*/ 631767 h 2951018"/>
                <a:gd name="connsiteX29" fmla="*/ 2651760 w 2984269"/>
                <a:gd name="connsiteY29" fmla="*/ 482138 h 2951018"/>
                <a:gd name="connsiteX30" fmla="*/ 2718261 w 2984269"/>
                <a:gd name="connsiteY30" fmla="*/ 440575 h 2951018"/>
                <a:gd name="connsiteX31" fmla="*/ 2676698 w 2984269"/>
                <a:gd name="connsiteY31" fmla="*/ 174567 h 2951018"/>
                <a:gd name="connsiteX32" fmla="*/ 2502130 w 2984269"/>
                <a:gd name="connsiteY32" fmla="*/ 66502 h 2951018"/>
                <a:gd name="connsiteX33" fmla="*/ 2219498 w 2984269"/>
                <a:gd name="connsiteY33" fmla="*/ 0 h 2951018"/>
                <a:gd name="connsiteX34" fmla="*/ 1961803 w 2984269"/>
                <a:gd name="connsiteY34" fmla="*/ 41564 h 2951018"/>
                <a:gd name="connsiteX35" fmla="*/ 1845425 w 2984269"/>
                <a:gd name="connsiteY35" fmla="*/ 191193 h 2951018"/>
                <a:gd name="connsiteX36" fmla="*/ 1737360 w 2984269"/>
                <a:gd name="connsiteY36" fmla="*/ 290946 h 2951018"/>
                <a:gd name="connsiteX37" fmla="*/ 1280160 w 2984269"/>
                <a:gd name="connsiteY37" fmla="*/ 290946 h 2951018"/>
                <a:gd name="connsiteX38" fmla="*/ 822960 w 2984269"/>
                <a:gd name="connsiteY38" fmla="*/ 149629 h 2951018"/>
                <a:gd name="connsiteX39" fmla="*/ 473825 w 2984269"/>
                <a:gd name="connsiteY39" fmla="*/ 8313 h 2951018"/>
                <a:gd name="connsiteX40" fmla="*/ 241069 w 2984269"/>
                <a:gd name="connsiteY40" fmla="*/ 66502 h 2951018"/>
                <a:gd name="connsiteX41" fmla="*/ 0 w 2984269"/>
                <a:gd name="connsiteY41" fmla="*/ 224444 h 2951018"/>
                <a:gd name="connsiteX42" fmla="*/ 58189 w 2984269"/>
                <a:gd name="connsiteY42" fmla="*/ 241069 h 2951018"/>
                <a:gd name="connsiteX0" fmla="*/ 58189 w 2984269"/>
                <a:gd name="connsiteY0" fmla="*/ 241069 h 2951018"/>
                <a:gd name="connsiteX1" fmla="*/ 241069 w 2984269"/>
                <a:gd name="connsiteY1" fmla="*/ 723207 h 2951018"/>
                <a:gd name="connsiteX2" fmla="*/ 224443 w 2984269"/>
                <a:gd name="connsiteY2" fmla="*/ 1288473 h 2951018"/>
                <a:gd name="connsiteX3" fmla="*/ 241069 w 2984269"/>
                <a:gd name="connsiteY3" fmla="*/ 1637607 h 2951018"/>
                <a:gd name="connsiteX4" fmla="*/ 307570 w 2984269"/>
                <a:gd name="connsiteY4" fmla="*/ 2003367 h 2951018"/>
                <a:gd name="connsiteX5" fmla="*/ 149629 w 2984269"/>
                <a:gd name="connsiteY5" fmla="*/ 2277687 h 2951018"/>
                <a:gd name="connsiteX6" fmla="*/ 590203 w 2984269"/>
                <a:gd name="connsiteY6" fmla="*/ 2211186 h 2951018"/>
                <a:gd name="connsiteX7" fmla="*/ 623454 w 2984269"/>
                <a:gd name="connsiteY7" fmla="*/ 2552007 h 2951018"/>
                <a:gd name="connsiteX8" fmla="*/ 473825 w 2984269"/>
                <a:gd name="connsiteY8" fmla="*/ 2759826 h 2951018"/>
                <a:gd name="connsiteX9" fmla="*/ 149629 w 2984269"/>
                <a:gd name="connsiteY9" fmla="*/ 2660073 h 2951018"/>
                <a:gd name="connsiteX10" fmla="*/ 16625 w 2984269"/>
                <a:gd name="connsiteY10" fmla="*/ 2685011 h 2951018"/>
                <a:gd name="connsiteX11" fmla="*/ 16625 w 2984269"/>
                <a:gd name="connsiteY11" fmla="*/ 2768138 h 2951018"/>
                <a:gd name="connsiteX12" fmla="*/ 340821 w 2984269"/>
                <a:gd name="connsiteY12" fmla="*/ 2709949 h 2951018"/>
                <a:gd name="connsiteX13" fmla="*/ 415636 w 2984269"/>
                <a:gd name="connsiteY13" fmla="*/ 2884516 h 2951018"/>
                <a:gd name="connsiteX14" fmla="*/ 598516 w 2984269"/>
                <a:gd name="connsiteY14" fmla="*/ 2951018 h 2951018"/>
                <a:gd name="connsiteX15" fmla="*/ 1504603 w 2984269"/>
                <a:gd name="connsiteY15" fmla="*/ 2651760 h 2951018"/>
                <a:gd name="connsiteX16" fmla="*/ 2036618 w 2984269"/>
                <a:gd name="connsiteY16" fmla="*/ 2776451 h 2951018"/>
                <a:gd name="connsiteX17" fmla="*/ 2302625 w 2984269"/>
                <a:gd name="connsiteY17" fmla="*/ 2568633 h 2951018"/>
                <a:gd name="connsiteX18" fmla="*/ 2793076 w 2984269"/>
                <a:gd name="connsiteY18" fmla="*/ 2510444 h 2951018"/>
                <a:gd name="connsiteX19" fmla="*/ 2926080 w 2984269"/>
                <a:gd name="connsiteY19" fmla="*/ 2493818 h 2951018"/>
                <a:gd name="connsiteX20" fmla="*/ 2984269 w 2984269"/>
                <a:gd name="connsiteY20" fmla="*/ 2103120 h 2951018"/>
                <a:gd name="connsiteX21" fmla="*/ 2643447 w 2984269"/>
                <a:gd name="connsiteY21" fmla="*/ 2044931 h 2951018"/>
                <a:gd name="connsiteX22" fmla="*/ 2003367 w 2984269"/>
                <a:gd name="connsiteY22" fmla="*/ 1720735 h 2951018"/>
                <a:gd name="connsiteX23" fmla="*/ 1762298 w 2984269"/>
                <a:gd name="connsiteY23" fmla="*/ 1338349 h 2951018"/>
                <a:gd name="connsiteX24" fmla="*/ 1820487 w 2984269"/>
                <a:gd name="connsiteY24" fmla="*/ 947651 h 2951018"/>
                <a:gd name="connsiteX25" fmla="*/ 1986741 w 2984269"/>
                <a:gd name="connsiteY25" fmla="*/ 731520 h 2951018"/>
                <a:gd name="connsiteX26" fmla="*/ 2161309 w 2984269"/>
                <a:gd name="connsiteY26" fmla="*/ 665018 h 2951018"/>
                <a:gd name="connsiteX27" fmla="*/ 2344189 w 2984269"/>
                <a:gd name="connsiteY27" fmla="*/ 689956 h 2951018"/>
                <a:gd name="connsiteX28" fmla="*/ 2568632 w 2984269"/>
                <a:gd name="connsiteY28" fmla="*/ 631767 h 2951018"/>
                <a:gd name="connsiteX29" fmla="*/ 2651760 w 2984269"/>
                <a:gd name="connsiteY29" fmla="*/ 482138 h 2951018"/>
                <a:gd name="connsiteX30" fmla="*/ 2676697 w 2984269"/>
                <a:gd name="connsiteY30" fmla="*/ 415636 h 2951018"/>
                <a:gd name="connsiteX31" fmla="*/ 2676698 w 2984269"/>
                <a:gd name="connsiteY31" fmla="*/ 174567 h 2951018"/>
                <a:gd name="connsiteX32" fmla="*/ 2502130 w 2984269"/>
                <a:gd name="connsiteY32" fmla="*/ 66502 h 2951018"/>
                <a:gd name="connsiteX33" fmla="*/ 2219498 w 2984269"/>
                <a:gd name="connsiteY33" fmla="*/ 0 h 2951018"/>
                <a:gd name="connsiteX34" fmla="*/ 1961803 w 2984269"/>
                <a:gd name="connsiteY34" fmla="*/ 41564 h 2951018"/>
                <a:gd name="connsiteX35" fmla="*/ 1845425 w 2984269"/>
                <a:gd name="connsiteY35" fmla="*/ 191193 h 2951018"/>
                <a:gd name="connsiteX36" fmla="*/ 1737360 w 2984269"/>
                <a:gd name="connsiteY36" fmla="*/ 290946 h 2951018"/>
                <a:gd name="connsiteX37" fmla="*/ 1280160 w 2984269"/>
                <a:gd name="connsiteY37" fmla="*/ 290946 h 2951018"/>
                <a:gd name="connsiteX38" fmla="*/ 822960 w 2984269"/>
                <a:gd name="connsiteY38" fmla="*/ 149629 h 2951018"/>
                <a:gd name="connsiteX39" fmla="*/ 473825 w 2984269"/>
                <a:gd name="connsiteY39" fmla="*/ 8313 h 2951018"/>
                <a:gd name="connsiteX40" fmla="*/ 241069 w 2984269"/>
                <a:gd name="connsiteY40" fmla="*/ 66502 h 2951018"/>
                <a:gd name="connsiteX41" fmla="*/ 0 w 2984269"/>
                <a:gd name="connsiteY41" fmla="*/ 224444 h 2951018"/>
                <a:gd name="connsiteX42" fmla="*/ 58189 w 2984269"/>
                <a:gd name="connsiteY42" fmla="*/ 241069 h 2951018"/>
                <a:gd name="connsiteX0" fmla="*/ 58189 w 2984269"/>
                <a:gd name="connsiteY0" fmla="*/ 241069 h 2951018"/>
                <a:gd name="connsiteX1" fmla="*/ 241069 w 2984269"/>
                <a:gd name="connsiteY1" fmla="*/ 723207 h 2951018"/>
                <a:gd name="connsiteX2" fmla="*/ 224443 w 2984269"/>
                <a:gd name="connsiteY2" fmla="*/ 1288473 h 2951018"/>
                <a:gd name="connsiteX3" fmla="*/ 241069 w 2984269"/>
                <a:gd name="connsiteY3" fmla="*/ 1637607 h 2951018"/>
                <a:gd name="connsiteX4" fmla="*/ 307570 w 2984269"/>
                <a:gd name="connsiteY4" fmla="*/ 2003367 h 2951018"/>
                <a:gd name="connsiteX5" fmla="*/ 149629 w 2984269"/>
                <a:gd name="connsiteY5" fmla="*/ 2277687 h 2951018"/>
                <a:gd name="connsiteX6" fmla="*/ 590203 w 2984269"/>
                <a:gd name="connsiteY6" fmla="*/ 2211186 h 2951018"/>
                <a:gd name="connsiteX7" fmla="*/ 623454 w 2984269"/>
                <a:gd name="connsiteY7" fmla="*/ 2552007 h 2951018"/>
                <a:gd name="connsiteX8" fmla="*/ 473825 w 2984269"/>
                <a:gd name="connsiteY8" fmla="*/ 2759826 h 2951018"/>
                <a:gd name="connsiteX9" fmla="*/ 149629 w 2984269"/>
                <a:gd name="connsiteY9" fmla="*/ 2660073 h 2951018"/>
                <a:gd name="connsiteX10" fmla="*/ 16625 w 2984269"/>
                <a:gd name="connsiteY10" fmla="*/ 2685011 h 2951018"/>
                <a:gd name="connsiteX11" fmla="*/ 16625 w 2984269"/>
                <a:gd name="connsiteY11" fmla="*/ 2768138 h 2951018"/>
                <a:gd name="connsiteX12" fmla="*/ 340821 w 2984269"/>
                <a:gd name="connsiteY12" fmla="*/ 2709949 h 2951018"/>
                <a:gd name="connsiteX13" fmla="*/ 415636 w 2984269"/>
                <a:gd name="connsiteY13" fmla="*/ 2884516 h 2951018"/>
                <a:gd name="connsiteX14" fmla="*/ 598516 w 2984269"/>
                <a:gd name="connsiteY14" fmla="*/ 2951018 h 2951018"/>
                <a:gd name="connsiteX15" fmla="*/ 1504603 w 2984269"/>
                <a:gd name="connsiteY15" fmla="*/ 2651760 h 2951018"/>
                <a:gd name="connsiteX16" fmla="*/ 2036618 w 2984269"/>
                <a:gd name="connsiteY16" fmla="*/ 2776451 h 2951018"/>
                <a:gd name="connsiteX17" fmla="*/ 2302625 w 2984269"/>
                <a:gd name="connsiteY17" fmla="*/ 2568633 h 2951018"/>
                <a:gd name="connsiteX18" fmla="*/ 2793076 w 2984269"/>
                <a:gd name="connsiteY18" fmla="*/ 2510444 h 2951018"/>
                <a:gd name="connsiteX19" fmla="*/ 2926080 w 2984269"/>
                <a:gd name="connsiteY19" fmla="*/ 2493818 h 2951018"/>
                <a:gd name="connsiteX20" fmla="*/ 2984269 w 2984269"/>
                <a:gd name="connsiteY20" fmla="*/ 2103120 h 2951018"/>
                <a:gd name="connsiteX21" fmla="*/ 2643447 w 2984269"/>
                <a:gd name="connsiteY21" fmla="*/ 2044931 h 2951018"/>
                <a:gd name="connsiteX22" fmla="*/ 2003367 w 2984269"/>
                <a:gd name="connsiteY22" fmla="*/ 1720735 h 2951018"/>
                <a:gd name="connsiteX23" fmla="*/ 1762298 w 2984269"/>
                <a:gd name="connsiteY23" fmla="*/ 1338349 h 2951018"/>
                <a:gd name="connsiteX24" fmla="*/ 1820487 w 2984269"/>
                <a:gd name="connsiteY24" fmla="*/ 947651 h 2951018"/>
                <a:gd name="connsiteX25" fmla="*/ 1986741 w 2984269"/>
                <a:gd name="connsiteY25" fmla="*/ 731520 h 2951018"/>
                <a:gd name="connsiteX26" fmla="*/ 2161309 w 2984269"/>
                <a:gd name="connsiteY26" fmla="*/ 665018 h 2951018"/>
                <a:gd name="connsiteX27" fmla="*/ 2344189 w 2984269"/>
                <a:gd name="connsiteY27" fmla="*/ 689956 h 2951018"/>
                <a:gd name="connsiteX28" fmla="*/ 2568632 w 2984269"/>
                <a:gd name="connsiteY28" fmla="*/ 631767 h 2951018"/>
                <a:gd name="connsiteX29" fmla="*/ 2651760 w 2984269"/>
                <a:gd name="connsiteY29" fmla="*/ 482138 h 2951018"/>
                <a:gd name="connsiteX30" fmla="*/ 2676697 w 2984269"/>
                <a:gd name="connsiteY30" fmla="*/ 415636 h 2951018"/>
                <a:gd name="connsiteX31" fmla="*/ 2660073 w 2984269"/>
                <a:gd name="connsiteY31" fmla="*/ 191192 h 2951018"/>
                <a:gd name="connsiteX32" fmla="*/ 2502130 w 2984269"/>
                <a:gd name="connsiteY32" fmla="*/ 66502 h 2951018"/>
                <a:gd name="connsiteX33" fmla="*/ 2219498 w 2984269"/>
                <a:gd name="connsiteY33" fmla="*/ 0 h 2951018"/>
                <a:gd name="connsiteX34" fmla="*/ 1961803 w 2984269"/>
                <a:gd name="connsiteY34" fmla="*/ 41564 h 2951018"/>
                <a:gd name="connsiteX35" fmla="*/ 1845425 w 2984269"/>
                <a:gd name="connsiteY35" fmla="*/ 191193 h 2951018"/>
                <a:gd name="connsiteX36" fmla="*/ 1737360 w 2984269"/>
                <a:gd name="connsiteY36" fmla="*/ 290946 h 2951018"/>
                <a:gd name="connsiteX37" fmla="*/ 1280160 w 2984269"/>
                <a:gd name="connsiteY37" fmla="*/ 290946 h 2951018"/>
                <a:gd name="connsiteX38" fmla="*/ 822960 w 2984269"/>
                <a:gd name="connsiteY38" fmla="*/ 149629 h 2951018"/>
                <a:gd name="connsiteX39" fmla="*/ 473825 w 2984269"/>
                <a:gd name="connsiteY39" fmla="*/ 8313 h 2951018"/>
                <a:gd name="connsiteX40" fmla="*/ 241069 w 2984269"/>
                <a:gd name="connsiteY40" fmla="*/ 66502 h 2951018"/>
                <a:gd name="connsiteX41" fmla="*/ 0 w 2984269"/>
                <a:gd name="connsiteY41" fmla="*/ 224444 h 2951018"/>
                <a:gd name="connsiteX42" fmla="*/ 58189 w 2984269"/>
                <a:gd name="connsiteY42" fmla="*/ 241069 h 2951018"/>
                <a:gd name="connsiteX0" fmla="*/ 58189 w 2984269"/>
                <a:gd name="connsiteY0" fmla="*/ 241069 h 2951018"/>
                <a:gd name="connsiteX1" fmla="*/ 241069 w 2984269"/>
                <a:gd name="connsiteY1" fmla="*/ 723207 h 2951018"/>
                <a:gd name="connsiteX2" fmla="*/ 224443 w 2984269"/>
                <a:gd name="connsiteY2" fmla="*/ 1288473 h 2951018"/>
                <a:gd name="connsiteX3" fmla="*/ 241069 w 2984269"/>
                <a:gd name="connsiteY3" fmla="*/ 1637607 h 2951018"/>
                <a:gd name="connsiteX4" fmla="*/ 307570 w 2984269"/>
                <a:gd name="connsiteY4" fmla="*/ 2003367 h 2951018"/>
                <a:gd name="connsiteX5" fmla="*/ 149629 w 2984269"/>
                <a:gd name="connsiteY5" fmla="*/ 2277687 h 2951018"/>
                <a:gd name="connsiteX6" fmla="*/ 590203 w 2984269"/>
                <a:gd name="connsiteY6" fmla="*/ 2211186 h 2951018"/>
                <a:gd name="connsiteX7" fmla="*/ 623454 w 2984269"/>
                <a:gd name="connsiteY7" fmla="*/ 2552007 h 2951018"/>
                <a:gd name="connsiteX8" fmla="*/ 473825 w 2984269"/>
                <a:gd name="connsiteY8" fmla="*/ 2759826 h 2951018"/>
                <a:gd name="connsiteX9" fmla="*/ 149629 w 2984269"/>
                <a:gd name="connsiteY9" fmla="*/ 2660073 h 2951018"/>
                <a:gd name="connsiteX10" fmla="*/ 16625 w 2984269"/>
                <a:gd name="connsiteY10" fmla="*/ 2685011 h 2951018"/>
                <a:gd name="connsiteX11" fmla="*/ 16625 w 2984269"/>
                <a:gd name="connsiteY11" fmla="*/ 2768138 h 2951018"/>
                <a:gd name="connsiteX12" fmla="*/ 340821 w 2984269"/>
                <a:gd name="connsiteY12" fmla="*/ 2709949 h 2951018"/>
                <a:gd name="connsiteX13" fmla="*/ 415636 w 2984269"/>
                <a:gd name="connsiteY13" fmla="*/ 2884516 h 2951018"/>
                <a:gd name="connsiteX14" fmla="*/ 598516 w 2984269"/>
                <a:gd name="connsiteY14" fmla="*/ 2951018 h 2951018"/>
                <a:gd name="connsiteX15" fmla="*/ 1504603 w 2984269"/>
                <a:gd name="connsiteY15" fmla="*/ 2651760 h 2951018"/>
                <a:gd name="connsiteX16" fmla="*/ 2036618 w 2984269"/>
                <a:gd name="connsiteY16" fmla="*/ 2776451 h 2951018"/>
                <a:gd name="connsiteX17" fmla="*/ 2302625 w 2984269"/>
                <a:gd name="connsiteY17" fmla="*/ 2568633 h 2951018"/>
                <a:gd name="connsiteX18" fmla="*/ 2793076 w 2984269"/>
                <a:gd name="connsiteY18" fmla="*/ 2510444 h 2951018"/>
                <a:gd name="connsiteX19" fmla="*/ 2926080 w 2984269"/>
                <a:gd name="connsiteY19" fmla="*/ 2493818 h 2951018"/>
                <a:gd name="connsiteX20" fmla="*/ 2984269 w 2984269"/>
                <a:gd name="connsiteY20" fmla="*/ 2103120 h 2951018"/>
                <a:gd name="connsiteX21" fmla="*/ 2643447 w 2984269"/>
                <a:gd name="connsiteY21" fmla="*/ 2044931 h 2951018"/>
                <a:gd name="connsiteX22" fmla="*/ 2003367 w 2984269"/>
                <a:gd name="connsiteY22" fmla="*/ 1720735 h 2951018"/>
                <a:gd name="connsiteX23" fmla="*/ 1762298 w 2984269"/>
                <a:gd name="connsiteY23" fmla="*/ 1338349 h 2951018"/>
                <a:gd name="connsiteX24" fmla="*/ 1820487 w 2984269"/>
                <a:gd name="connsiteY24" fmla="*/ 947651 h 2951018"/>
                <a:gd name="connsiteX25" fmla="*/ 1986741 w 2984269"/>
                <a:gd name="connsiteY25" fmla="*/ 731520 h 2951018"/>
                <a:gd name="connsiteX26" fmla="*/ 2161309 w 2984269"/>
                <a:gd name="connsiteY26" fmla="*/ 665018 h 2951018"/>
                <a:gd name="connsiteX27" fmla="*/ 2344189 w 2984269"/>
                <a:gd name="connsiteY27" fmla="*/ 689956 h 2951018"/>
                <a:gd name="connsiteX28" fmla="*/ 2568632 w 2984269"/>
                <a:gd name="connsiteY28" fmla="*/ 631767 h 2951018"/>
                <a:gd name="connsiteX29" fmla="*/ 2651760 w 2984269"/>
                <a:gd name="connsiteY29" fmla="*/ 482138 h 2951018"/>
                <a:gd name="connsiteX30" fmla="*/ 2676697 w 2984269"/>
                <a:gd name="connsiteY30" fmla="*/ 415636 h 2951018"/>
                <a:gd name="connsiteX31" fmla="*/ 2660073 w 2984269"/>
                <a:gd name="connsiteY31" fmla="*/ 191192 h 2951018"/>
                <a:gd name="connsiteX32" fmla="*/ 2485504 w 2984269"/>
                <a:gd name="connsiteY32" fmla="*/ 91440 h 2951018"/>
                <a:gd name="connsiteX33" fmla="*/ 2219498 w 2984269"/>
                <a:gd name="connsiteY33" fmla="*/ 0 h 2951018"/>
                <a:gd name="connsiteX34" fmla="*/ 1961803 w 2984269"/>
                <a:gd name="connsiteY34" fmla="*/ 41564 h 2951018"/>
                <a:gd name="connsiteX35" fmla="*/ 1845425 w 2984269"/>
                <a:gd name="connsiteY35" fmla="*/ 191193 h 2951018"/>
                <a:gd name="connsiteX36" fmla="*/ 1737360 w 2984269"/>
                <a:gd name="connsiteY36" fmla="*/ 290946 h 2951018"/>
                <a:gd name="connsiteX37" fmla="*/ 1280160 w 2984269"/>
                <a:gd name="connsiteY37" fmla="*/ 290946 h 2951018"/>
                <a:gd name="connsiteX38" fmla="*/ 822960 w 2984269"/>
                <a:gd name="connsiteY38" fmla="*/ 149629 h 2951018"/>
                <a:gd name="connsiteX39" fmla="*/ 473825 w 2984269"/>
                <a:gd name="connsiteY39" fmla="*/ 8313 h 2951018"/>
                <a:gd name="connsiteX40" fmla="*/ 241069 w 2984269"/>
                <a:gd name="connsiteY40" fmla="*/ 66502 h 2951018"/>
                <a:gd name="connsiteX41" fmla="*/ 0 w 2984269"/>
                <a:gd name="connsiteY41" fmla="*/ 224444 h 2951018"/>
                <a:gd name="connsiteX42" fmla="*/ 58189 w 2984269"/>
                <a:gd name="connsiteY42" fmla="*/ 241069 h 2951018"/>
                <a:gd name="connsiteX0" fmla="*/ 58189 w 2984269"/>
                <a:gd name="connsiteY0" fmla="*/ 232756 h 2942705"/>
                <a:gd name="connsiteX1" fmla="*/ 241069 w 2984269"/>
                <a:gd name="connsiteY1" fmla="*/ 714894 h 2942705"/>
                <a:gd name="connsiteX2" fmla="*/ 224443 w 2984269"/>
                <a:gd name="connsiteY2" fmla="*/ 1280160 h 2942705"/>
                <a:gd name="connsiteX3" fmla="*/ 241069 w 2984269"/>
                <a:gd name="connsiteY3" fmla="*/ 1629294 h 2942705"/>
                <a:gd name="connsiteX4" fmla="*/ 307570 w 2984269"/>
                <a:gd name="connsiteY4" fmla="*/ 1995054 h 2942705"/>
                <a:gd name="connsiteX5" fmla="*/ 149629 w 2984269"/>
                <a:gd name="connsiteY5" fmla="*/ 2269374 h 2942705"/>
                <a:gd name="connsiteX6" fmla="*/ 590203 w 2984269"/>
                <a:gd name="connsiteY6" fmla="*/ 2202873 h 2942705"/>
                <a:gd name="connsiteX7" fmla="*/ 623454 w 2984269"/>
                <a:gd name="connsiteY7" fmla="*/ 2543694 h 2942705"/>
                <a:gd name="connsiteX8" fmla="*/ 473825 w 2984269"/>
                <a:gd name="connsiteY8" fmla="*/ 2751513 h 2942705"/>
                <a:gd name="connsiteX9" fmla="*/ 149629 w 2984269"/>
                <a:gd name="connsiteY9" fmla="*/ 2651760 h 2942705"/>
                <a:gd name="connsiteX10" fmla="*/ 16625 w 2984269"/>
                <a:gd name="connsiteY10" fmla="*/ 2676698 h 2942705"/>
                <a:gd name="connsiteX11" fmla="*/ 16625 w 2984269"/>
                <a:gd name="connsiteY11" fmla="*/ 2759825 h 2942705"/>
                <a:gd name="connsiteX12" fmla="*/ 340821 w 2984269"/>
                <a:gd name="connsiteY12" fmla="*/ 2701636 h 2942705"/>
                <a:gd name="connsiteX13" fmla="*/ 415636 w 2984269"/>
                <a:gd name="connsiteY13" fmla="*/ 2876203 h 2942705"/>
                <a:gd name="connsiteX14" fmla="*/ 598516 w 2984269"/>
                <a:gd name="connsiteY14" fmla="*/ 2942705 h 2942705"/>
                <a:gd name="connsiteX15" fmla="*/ 1504603 w 2984269"/>
                <a:gd name="connsiteY15" fmla="*/ 2643447 h 2942705"/>
                <a:gd name="connsiteX16" fmla="*/ 2036618 w 2984269"/>
                <a:gd name="connsiteY16" fmla="*/ 2768138 h 2942705"/>
                <a:gd name="connsiteX17" fmla="*/ 2302625 w 2984269"/>
                <a:gd name="connsiteY17" fmla="*/ 2560320 h 2942705"/>
                <a:gd name="connsiteX18" fmla="*/ 2793076 w 2984269"/>
                <a:gd name="connsiteY18" fmla="*/ 2502131 h 2942705"/>
                <a:gd name="connsiteX19" fmla="*/ 2926080 w 2984269"/>
                <a:gd name="connsiteY19" fmla="*/ 2485505 h 2942705"/>
                <a:gd name="connsiteX20" fmla="*/ 2984269 w 2984269"/>
                <a:gd name="connsiteY20" fmla="*/ 2094807 h 2942705"/>
                <a:gd name="connsiteX21" fmla="*/ 2643447 w 2984269"/>
                <a:gd name="connsiteY21" fmla="*/ 2036618 h 2942705"/>
                <a:gd name="connsiteX22" fmla="*/ 2003367 w 2984269"/>
                <a:gd name="connsiteY22" fmla="*/ 1712422 h 2942705"/>
                <a:gd name="connsiteX23" fmla="*/ 1762298 w 2984269"/>
                <a:gd name="connsiteY23" fmla="*/ 1330036 h 2942705"/>
                <a:gd name="connsiteX24" fmla="*/ 1820487 w 2984269"/>
                <a:gd name="connsiteY24" fmla="*/ 939338 h 2942705"/>
                <a:gd name="connsiteX25" fmla="*/ 1986741 w 2984269"/>
                <a:gd name="connsiteY25" fmla="*/ 723207 h 2942705"/>
                <a:gd name="connsiteX26" fmla="*/ 2161309 w 2984269"/>
                <a:gd name="connsiteY26" fmla="*/ 656705 h 2942705"/>
                <a:gd name="connsiteX27" fmla="*/ 2344189 w 2984269"/>
                <a:gd name="connsiteY27" fmla="*/ 681643 h 2942705"/>
                <a:gd name="connsiteX28" fmla="*/ 2568632 w 2984269"/>
                <a:gd name="connsiteY28" fmla="*/ 623454 h 2942705"/>
                <a:gd name="connsiteX29" fmla="*/ 2651760 w 2984269"/>
                <a:gd name="connsiteY29" fmla="*/ 473825 h 2942705"/>
                <a:gd name="connsiteX30" fmla="*/ 2676697 w 2984269"/>
                <a:gd name="connsiteY30" fmla="*/ 407323 h 2942705"/>
                <a:gd name="connsiteX31" fmla="*/ 2660073 w 2984269"/>
                <a:gd name="connsiteY31" fmla="*/ 182879 h 2942705"/>
                <a:gd name="connsiteX32" fmla="*/ 2485504 w 2984269"/>
                <a:gd name="connsiteY32" fmla="*/ 83127 h 2942705"/>
                <a:gd name="connsiteX33" fmla="*/ 2244436 w 2984269"/>
                <a:gd name="connsiteY33" fmla="*/ 41563 h 2942705"/>
                <a:gd name="connsiteX34" fmla="*/ 1961803 w 2984269"/>
                <a:gd name="connsiteY34" fmla="*/ 33251 h 2942705"/>
                <a:gd name="connsiteX35" fmla="*/ 1845425 w 2984269"/>
                <a:gd name="connsiteY35" fmla="*/ 182880 h 2942705"/>
                <a:gd name="connsiteX36" fmla="*/ 1737360 w 2984269"/>
                <a:gd name="connsiteY36" fmla="*/ 282633 h 2942705"/>
                <a:gd name="connsiteX37" fmla="*/ 1280160 w 2984269"/>
                <a:gd name="connsiteY37" fmla="*/ 282633 h 2942705"/>
                <a:gd name="connsiteX38" fmla="*/ 822960 w 2984269"/>
                <a:gd name="connsiteY38" fmla="*/ 141316 h 2942705"/>
                <a:gd name="connsiteX39" fmla="*/ 473825 w 2984269"/>
                <a:gd name="connsiteY39" fmla="*/ 0 h 2942705"/>
                <a:gd name="connsiteX40" fmla="*/ 241069 w 2984269"/>
                <a:gd name="connsiteY40" fmla="*/ 58189 h 2942705"/>
                <a:gd name="connsiteX41" fmla="*/ 0 w 2984269"/>
                <a:gd name="connsiteY41" fmla="*/ 216131 h 2942705"/>
                <a:gd name="connsiteX42" fmla="*/ 58189 w 2984269"/>
                <a:gd name="connsiteY42" fmla="*/ 232756 h 2942705"/>
                <a:gd name="connsiteX0" fmla="*/ 58189 w 2984269"/>
                <a:gd name="connsiteY0" fmla="*/ 232756 h 2942705"/>
                <a:gd name="connsiteX1" fmla="*/ 241069 w 2984269"/>
                <a:gd name="connsiteY1" fmla="*/ 714894 h 2942705"/>
                <a:gd name="connsiteX2" fmla="*/ 224443 w 2984269"/>
                <a:gd name="connsiteY2" fmla="*/ 1280160 h 2942705"/>
                <a:gd name="connsiteX3" fmla="*/ 241069 w 2984269"/>
                <a:gd name="connsiteY3" fmla="*/ 1629294 h 2942705"/>
                <a:gd name="connsiteX4" fmla="*/ 307570 w 2984269"/>
                <a:gd name="connsiteY4" fmla="*/ 1995054 h 2942705"/>
                <a:gd name="connsiteX5" fmla="*/ 149629 w 2984269"/>
                <a:gd name="connsiteY5" fmla="*/ 2269374 h 2942705"/>
                <a:gd name="connsiteX6" fmla="*/ 590203 w 2984269"/>
                <a:gd name="connsiteY6" fmla="*/ 2202873 h 2942705"/>
                <a:gd name="connsiteX7" fmla="*/ 623454 w 2984269"/>
                <a:gd name="connsiteY7" fmla="*/ 2543694 h 2942705"/>
                <a:gd name="connsiteX8" fmla="*/ 473825 w 2984269"/>
                <a:gd name="connsiteY8" fmla="*/ 2751513 h 2942705"/>
                <a:gd name="connsiteX9" fmla="*/ 149629 w 2984269"/>
                <a:gd name="connsiteY9" fmla="*/ 2651760 h 2942705"/>
                <a:gd name="connsiteX10" fmla="*/ 16625 w 2984269"/>
                <a:gd name="connsiteY10" fmla="*/ 2676698 h 2942705"/>
                <a:gd name="connsiteX11" fmla="*/ 16625 w 2984269"/>
                <a:gd name="connsiteY11" fmla="*/ 2759825 h 2942705"/>
                <a:gd name="connsiteX12" fmla="*/ 340821 w 2984269"/>
                <a:gd name="connsiteY12" fmla="*/ 2701636 h 2942705"/>
                <a:gd name="connsiteX13" fmla="*/ 415636 w 2984269"/>
                <a:gd name="connsiteY13" fmla="*/ 2876203 h 2942705"/>
                <a:gd name="connsiteX14" fmla="*/ 598516 w 2984269"/>
                <a:gd name="connsiteY14" fmla="*/ 2942705 h 2942705"/>
                <a:gd name="connsiteX15" fmla="*/ 1504603 w 2984269"/>
                <a:gd name="connsiteY15" fmla="*/ 2643447 h 2942705"/>
                <a:gd name="connsiteX16" fmla="*/ 2036618 w 2984269"/>
                <a:gd name="connsiteY16" fmla="*/ 2768138 h 2942705"/>
                <a:gd name="connsiteX17" fmla="*/ 2302625 w 2984269"/>
                <a:gd name="connsiteY17" fmla="*/ 2560320 h 2942705"/>
                <a:gd name="connsiteX18" fmla="*/ 2793076 w 2984269"/>
                <a:gd name="connsiteY18" fmla="*/ 2502131 h 2942705"/>
                <a:gd name="connsiteX19" fmla="*/ 2926080 w 2984269"/>
                <a:gd name="connsiteY19" fmla="*/ 2485505 h 2942705"/>
                <a:gd name="connsiteX20" fmla="*/ 2984269 w 2984269"/>
                <a:gd name="connsiteY20" fmla="*/ 2094807 h 2942705"/>
                <a:gd name="connsiteX21" fmla="*/ 2643447 w 2984269"/>
                <a:gd name="connsiteY21" fmla="*/ 2036618 h 2942705"/>
                <a:gd name="connsiteX22" fmla="*/ 2003367 w 2984269"/>
                <a:gd name="connsiteY22" fmla="*/ 1712422 h 2942705"/>
                <a:gd name="connsiteX23" fmla="*/ 1762298 w 2984269"/>
                <a:gd name="connsiteY23" fmla="*/ 1330036 h 2942705"/>
                <a:gd name="connsiteX24" fmla="*/ 1820487 w 2984269"/>
                <a:gd name="connsiteY24" fmla="*/ 939338 h 2942705"/>
                <a:gd name="connsiteX25" fmla="*/ 1986741 w 2984269"/>
                <a:gd name="connsiteY25" fmla="*/ 723207 h 2942705"/>
                <a:gd name="connsiteX26" fmla="*/ 2161309 w 2984269"/>
                <a:gd name="connsiteY26" fmla="*/ 656705 h 2942705"/>
                <a:gd name="connsiteX27" fmla="*/ 2344189 w 2984269"/>
                <a:gd name="connsiteY27" fmla="*/ 681643 h 2942705"/>
                <a:gd name="connsiteX28" fmla="*/ 2568632 w 2984269"/>
                <a:gd name="connsiteY28" fmla="*/ 623454 h 2942705"/>
                <a:gd name="connsiteX29" fmla="*/ 2651760 w 2984269"/>
                <a:gd name="connsiteY29" fmla="*/ 473825 h 2942705"/>
                <a:gd name="connsiteX30" fmla="*/ 2676697 w 2984269"/>
                <a:gd name="connsiteY30" fmla="*/ 407323 h 2942705"/>
                <a:gd name="connsiteX31" fmla="*/ 2660073 w 2984269"/>
                <a:gd name="connsiteY31" fmla="*/ 182879 h 2942705"/>
                <a:gd name="connsiteX32" fmla="*/ 2485504 w 2984269"/>
                <a:gd name="connsiteY32" fmla="*/ 83127 h 2942705"/>
                <a:gd name="connsiteX33" fmla="*/ 2244436 w 2984269"/>
                <a:gd name="connsiteY33" fmla="*/ 41563 h 2942705"/>
                <a:gd name="connsiteX34" fmla="*/ 2011680 w 2984269"/>
                <a:gd name="connsiteY34" fmla="*/ 49876 h 2942705"/>
                <a:gd name="connsiteX35" fmla="*/ 1845425 w 2984269"/>
                <a:gd name="connsiteY35" fmla="*/ 182880 h 2942705"/>
                <a:gd name="connsiteX36" fmla="*/ 1737360 w 2984269"/>
                <a:gd name="connsiteY36" fmla="*/ 282633 h 2942705"/>
                <a:gd name="connsiteX37" fmla="*/ 1280160 w 2984269"/>
                <a:gd name="connsiteY37" fmla="*/ 282633 h 2942705"/>
                <a:gd name="connsiteX38" fmla="*/ 822960 w 2984269"/>
                <a:gd name="connsiteY38" fmla="*/ 141316 h 2942705"/>
                <a:gd name="connsiteX39" fmla="*/ 473825 w 2984269"/>
                <a:gd name="connsiteY39" fmla="*/ 0 h 2942705"/>
                <a:gd name="connsiteX40" fmla="*/ 241069 w 2984269"/>
                <a:gd name="connsiteY40" fmla="*/ 58189 h 2942705"/>
                <a:gd name="connsiteX41" fmla="*/ 0 w 2984269"/>
                <a:gd name="connsiteY41" fmla="*/ 216131 h 2942705"/>
                <a:gd name="connsiteX42" fmla="*/ 58189 w 2984269"/>
                <a:gd name="connsiteY42" fmla="*/ 232756 h 2942705"/>
                <a:gd name="connsiteX0" fmla="*/ 58189 w 2984269"/>
                <a:gd name="connsiteY0" fmla="*/ 232756 h 2942705"/>
                <a:gd name="connsiteX1" fmla="*/ 241069 w 2984269"/>
                <a:gd name="connsiteY1" fmla="*/ 714894 h 2942705"/>
                <a:gd name="connsiteX2" fmla="*/ 224443 w 2984269"/>
                <a:gd name="connsiteY2" fmla="*/ 1280160 h 2942705"/>
                <a:gd name="connsiteX3" fmla="*/ 241069 w 2984269"/>
                <a:gd name="connsiteY3" fmla="*/ 1629294 h 2942705"/>
                <a:gd name="connsiteX4" fmla="*/ 307570 w 2984269"/>
                <a:gd name="connsiteY4" fmla="*/ 1995054 h 2942705"/>
                <a:gd name="connsiteX5" fmla="*/ 149629 w 2984269"/>
                <a:gd name="connsiteY5" fmla="*/ 2269374 h 2942705"/>
                <a:gd name="connsiteX6" fmla="*/ 590203 w 2984269"/>
                <a:gd name="connsiteY6" fmla="*/ 2202873 h 2942705"/>
                <a:gd name="connsiteX7" fmla="*/ 623454 w 2984269"/>
                <a:gd name="connsiteY7" fmla="*/ 2543694 h 2942705"/>
                <a:gd name="connsiteX8" fmla="*/ 473825 w 2984269"/>
                <a:gd name="connsiteY8" fmla="*/ 2751513 h 2942705"/>
                <a:gd name="connsiteX9" fmla="*/ 149629 w 2984269"/>
                <a:gd name="connsiteY9" fmla="*/ 2651760 h 2942705"/>
                <a:gd name="connsiteX10" fmla="*/ 16625 w 2984269"/>
                <a:gd name="connsiteY10" fmla="*/ 2676698 h 2942705"/>
                <a:gd name="connsiteX11" fmla="*/ 16625 w 2984269"/>
                <a:gd name="connsiteY11" fmla="*/ 2759825 h 2942705"/>
                <a:gd name="connsiteX12" fmla="*/ 340821 w 2984269"/>
                <a:gd name="connsiteY12" fmla="*/ 2701636 h 2942705"/>
                <a:gd name="connsiteX13" fmla="*/ 415636 w 2984269"/>
                <a:gd name="connsiteY13" fmla="*/ 2876203 h 2942705"/>
                <a:gd name="connsiteX14" fmla="*/ 598516 w 2984269"/>
                <a:gd name="connsiteY14" fmla="*/ 2942705 h 2942705"/>
                <a:gd name="connsiteX15" fmla="*/ 1504603 w 2984269"/>
                <a:gd name="connsiteY15" fmla="*/ 2643447 h 2942705"/>
                <a:gd name="connsiteX16" fmla="*/ 2036618 w 2984269"/>
                <a:gd name="connsiteY16" fmla="*/ 2768138 h 2942705"/>
                <a:gd name="connsiteX17" fmla="*/ 2302625 w 2984269"/>
                <a:gd name="connsiteY17" fmla="*/ 2560320 h 2942705"/>
                <a:gd name="connsiteX18" fmla="*/ 2793076 w 2984269"/>
                <a:gd name="connsiteY18" fmla="*/ 2502131 h 2942705"/>
                <a:gd name="connsiteX19" fmla="*/ 2926080 w 2984269"/>
                <a:gd name="connsiteY19" fmla="*/ 2485505 h 2942705"/>
                <a:gd name="connsiteX20" fmla="*/ 2984269 w 2984269"/>
                <a:gd name="connsiteY20" fmla="*/ 2094807 h 2942705"/>
                <a:gd name="connsiteX21" fmla="*/ 2643447 w 2984269"/>
                <a:gd name="connsiteY21" fmla="*/ 2036618 h 2942705"/>
                <a:gd name="connsiteX22" fmla="*/ 2003367 w 2984269"/>
                <a:gd name="connsiteY22" fmla="*/ 1712422 h 2942705"/>
                <a:gd name="connsiteX23" fmla="*/ 1762298 w 2984269"/>
                <a:gd name="connsiteY23" fmla="*/ 1330036 h 2942705"/>
                <a:gd name="connsiteX24" fmla="*/ 1820487 w 2984269"/>
                <a:gd name="connsiteY24" fmla="*/ 939338 h 2942705"/>
                <a:gd name="connsiteX25" fmla="*/ 1986741 w 2984269"/>
                <a:gd name="connsiteY25" fmla="*/ 723207 h 2942705"/>
                <a:gd name="connsiteX26" fmla="*/ 2161309 w 2984269"/>
                <a:gd name="connsiteY26" fmla="*/ 656705 h 2942705"/>
                <a:gd name="connsiteX27" fmla="*/ 2344189 w 2984269"/>
                <a:gd name="connsiteY27" fmla="*/ 681643 h 2942705"/>
                <a:gd name="connsiteX28" fmla="*/ 2568632 w 2984269"/>
                <a:gd name="connsiteY28" fmla="*/ 623454 h 2942705"/>
                <a:gd name="connsiteX29" fmla="*/ 2651760 w 2984269"/>
                <a:gd name="connsiteY29" fmla="*/ 473825 h 2942705"/>
                <a:gd name="connsiteX30" fmla="*/ 2676697 w 2984269"/>
                <a:gd name="connsiteY30" fmla="*/ 407323 h 2942705"/>
                <a:gd name="connsiteX31" fmla="*/ 2660073 w 2984269"/>
                <a:gd name="connsiteY31" fmla="*/ 182879 h 2942705"/>
                <a:gd name="connsiteX32" fmla="*/ 2485504 w 2984269"/>
                <a:gd name="connsiteY32" fmla="*/ 83127 h 2942705"/>
                <a:gd name="connsiteX33" fmla="*/ 2244436 w 2984269"/>
                <a:gd name="connsiteY33" fmla="*/ 41563 h 2942705"/>
                <a:gd name="connsiteX34" fmla="*/ 2011680 w 2984269"/>
                <a:gd name="connsiteY34" fmla="*/ 49876 h 2942705"/>
                <a:gd name="connsiteX35" fmla="*/ 1853738 w 2984269"/>
                <a:gd name="connsiteY35" fmla="*/ 174567 h 2942705"/>
                <a:gd name="connsiteX36" fmla="*/ 1737360 w 2984269"/>
                <a:gd name="connsiteY36" fmla="*/ 282633 h 2942705"/>
                <a:gd name="connsiteX37" fmla="*/ 1280160 w 2984269"/>
                <a:gd name="connsiteY37" fmla="*/ 282633 h 2942705"/>
                <a:gd name="connsiteX38" fmla="*/ 822960 w 2984269"/>
                <a:gd name="connsiteY38" fmla="*/ 141316 h 2942705"/>
                <a:gd name="connsiteX39" fmla="*/ 473825 w 2984269"/>
                <a:gd name="connsiteY39" fmla="*/ 0 h 2942705"/>
                <a:gd name="connsiteX40" fmla="*/ 241069 w 2984269"/>
                <a:gd name="connsiteY40" fmla="*/ 58189 h 2942705"/>
                <a:gd name="connsiteX41" fmla="*/ 0 w 2984269"/>
                <a:gd name="connsiteY41" fmla="*/ 216131 h 2942705"/>
                <a:gd name="connsiteX42" fmla="*/ 58189 w 2984269"/>
                <a:gd name="connsiteY42" fmla="*/ 232756 h 2942705"/>
                <a:gd name="connsiteX0" fmla="*/ 58189 w 2984269"/>
                <a:gd name="connsiteY0" fmla="*/ 232756 h 2942705"/>
                <a:gd name="connsiteX1" fmla="*/ 241069 w 2984269"/>
                <a:gd name="connsiteY1" fmla="*/ 714894 h 2942705"/>
                <a:gd name="connsiteX2" fmla="*/ 224443 w 2984269"/>
                <a:gd name="connsiteY2" fmla="*/ 1280160 h 2942705"/>
                <a:gd name="connsiteX3" fmla="*/ 241069 w 2984269"/>
                <a:gd name="connsiteY3" fmla="*/ 1629294 h 2942705"/>
                <a:gd name="connsiteX4" fmla="*/ 307570 w 2984269"/>
                <a:gd name="connsiteY4" fmla="*/ 1995054 h 2942705"/>
                <a:gd name="connsiteX5" fmla="*/ 149629 w 2984269"/>
                <a:gd name="connsiteY5" fmla="*/ 2269374 h 2942705"/>
                <a:gd name="connsiteX6" fmla="*/ 590203 w 2984269"/>
                <a:gd name="connsiteY6" fmla="*/ 2202873 h 2942705"/>
                <a:gd name="connsiteX7" fmla="*/ 623454 w 2984269"/>
                <a:gd name="connsiteY7" fmla="*/ 2543694 h 2942705"/>
                <a:gd name="connsiteX8" fmla="*/ 473825 w 2984269"/>
                <a:gd name="connsiteY8" fmla="*/ 2751513 h 2942705"/>
                <a:gd name="connsiteX9" fmla="*/ 149629 w 2984269"/>
                <a:gd name="connsiteY9" fmla="*/ 2651760 h 2942705"/>
                <a:gd name="connsiteX10" fmla="*/ 16625 w 2984269"/>
                <a:gd name="connsiteY10" fmla="*/ 2676698 h 2942705"/>
                <a:gd name="connsiteX11" fmla="*/ 16625 w 2984269"/>
                <a:gd name="connsiteY11" fmla="*/ 2759825 h 2942705"/>
                <a:gd name="connsiteX12" fmla="*/ 340821 w 2984269"/>
                <a:gd name="connsiteY12" fmla="*/ 2701636 h 2942705"/>
                <a:gd name="connsiteX13" fmla="*/ 432261 w 2984269"/>
                <a:gd name="connsiteY13" fmla="*/ 2859577 h 2942705"/>
                <a:gd name="connsiteX14" fmla="*/ 598516 w 2984269"/>
                <a:gd name="connsiteY14" fmla="*/ 2942705 h 2942705"/>
                <a:gd name="connsiteX15" fmla="*/ 1504603 w 2984269"/>
                <a:gd name="connsiteY15" fmla="*/ 2643447 h 2942705"/>
                <a:gd name="connsiteX16" fmla="*/ 2036618 w 2984269"/>
                <a:gd name="connsiteY16" fmla="*/ 2768138 h 2942705"/>
                <a:gd name="connsiteX17" fmla="*/ 2302625 w 2984269"/>
                <a:gd name="connsiteY17" fmla="*/ 2560320 h 2942705"/>
                <a:gd name="connsiteX18" fmla="*/ 2793076 w 2984269"/>
                <a:gd name="connsiteY18" fmla="*/ 2502131 h 2942705"/>
                <a:gd name="connsiteX19" fmla="*/ 2926080 w 2984269"/>
                <a:gd name="connsiteY19" fmla="*/ 2485505 h 2942705"/>
                <a:gd name="connsiteX20" fmla="*/ 2984269 w 2984269"/>
                <a:gd name="connsiteY20" fmla="*/ 2094807 h 2942705"/>
                <a:gd name="connsiteX21" fmla="*/ 2643447 w 2984269"/>
                <a:gd name="connsiteY21" fmla="*/ 2036618 h 2942705"/>
                <a:gd name="connsiteX22" fmla="*/ 2003367 w 2984269"/>
                <a:gd name="connsiteY22" fmla="*/ 1712422 h 2942705"/>
                <a:gd name="connsiteX23" fmla="*/ 1762298 w 2984269"/>
                <a:gd name="connsiteY23" fmla="*/ 1330036 h 2942705"/>
                <a:gd name="connsiteX24" fmla="*/ 1820487 w 2984269"/>
                <a:gd name="connsiteY24" fmla="*/ 939338 h 2942705"/>
                <a:gd name="connsiteX25" fmla="*/ 1986741 w 2984269"/>
                <a:gd name="connsiteY25" fmla="*/ 723207 h 2942705"/>
                <a:gd name="connsiteX26" fmla="*/ 2161309 w 2984269"/>
                <a:gd name="connsiteY26" fmla="*/ 656705 h 2942705"/>
                <a:gd name="connsiteX27" fmla="*/ 2344189 w 2984269"/>
                <a:gd name="connsiteY27" fmla="*/ 681643 h 2942705"/>
                <a:gd name="connsiteX28" fmla="*/ 2568632 w 2984269"/>
                <a:gd name="connsiteY28" fmla="*/ 623454 h 2942705"/>
                <a:gd name="connsiteX29" fmla="*/ 2651760 w 2984269"/>
                <a:gd name="connsiteY29" fmla="*/ 473825 h 2942705"/>
                <a:gd name="connsiteX30" fmla="*/ 2676697 w 2984269"/>
                <a:gd name="connsiteY30" fmla="*/ 407323 h 2942705"/>
                <a:gd name="connsiteX31" fmla="*/ 2660073 w 2984269"/>
                <a:gd name="connsiteY31" fmla="*/ 182879 h 2942705"/>
                <a:gd name="connsiteX32" fmla="*/ 2485504 w 2984269"/>
                <a:gd name="connsiteY32" fmla="*/ 83127 h 2942705"/>
                <a:gd name="connsiteX33" fmla="*/ 2244436 w 2984269"/>
                <a:gd name="connsiteY33" fmla="*/ 41563 h 2942705"/>
                <a:gd name="connsiteX34" fmla="*/ 2011680 w 2984269"/>
                <a:gd name="connsiteY34" fmla="*/ 49876 h 2942705"/>
                <a:gd name="connsiteX35" fmla="*/ 1853738 w 2984269"/>
                <a:gd name="connsiteY35" fmla="*/ 174567 h 2942705"/>
                <a:gd name="connsiteX36" fmla="*/ 1737360 w 2984269"/>
                <a:gd name="connsiteY36" fmla="*/ 282633 h 2942705"/>
                <a:gd name="connsiteX37" fmla="*/ 1280160 w 2984269"/>
                <a:gd name="connsiteY37" fmla="*/ 282633 h 2942705"/>
                <a:gd name="connsiteX38" fmla="*/ 822960 w 2984269"/>
                <a:gd name="connsiteY38" fmla="*/ 141316 h 2942705"/>
                <a:gd name="connsiteX39" fmla="*/ 473825 w 2984269"/>
                <a:gd name="connsiteY39" fmla="*/ 0 h 2942705"/>
                <a:gd name="connsiteX40" fmla="*/ 241069 w 2984269"/>
                <a:gd name="connsiteY40" fmla="*/ 58189 h 2942705"/>
                <a:gd name="connsiteX41" fmla="*/ 0 w 2984269"/>
                <a:gd name="connsiteY41" fmla="*/ 216131 h 2942705"/>
                <a:gd name="connsiteX42" fmla="*/ 58189 w 2984269"/>
                <a:gd name="connsiteY42" fmla="*/ 232756 h 2942705"/>
                <a:gd name="connsiteX0" fmla="*/ 58189 w 2984269"/>
                <a:gd name="connsiteY0" fmla="*/ 232756 h 2942705"/>
                <a:gd name="connsiteX1" fmla="*/ 241069 w 2984269"/>
                <a:gd name="connsiteY1" fmla="*/ 714894 h 2942705"/>
                <a:gd name="connsiteX2" fmla="*/ 224443 w 2984269"/>
                <a:gd name="connsiteY2" fmla="*/ 1280160 h 2942705"/>
                <a:gd name="connsiteX3" fmla="*/ 241069 w 2984269"/>
                <a:gd name="connsiteY3" fmla="*/ 1629294 h 2942705"/>
                <a:gd name="connsiteX4" fmla="*/ 307570 w 2984269"/>
                <a:gd name="connsiteY4" fmla="*/ 1995054 h 2942705"/>
                <a:gd name="connsiteX5" fmla="*/ 149629 w 2984269"/>
                <a:gd name="connsiteY5" fmla="*/ 2269374 h 2942705"/>
                <a:gd name="connsiteX6" fmla="*/ 590203 w 2984269"/>
                <a:gd name="connsiteY6" fmla="*/ 2202873 h 2942705"/>
                <a:gd name="connsiteX7" fmla="*/ 623454 w 2984269"/>
                <a:gd name="connsiteY7" fmla="*/ 2543694 h 2942705"/>
                <a:gd name="connsiteX8" fmla="*/ 473825 w 2984269"/>
                <a:gd name="connsiteY8" fmla="*/ 2751513 h 2942705"/>
                <a:gd name="connsiteX9" fmla="*/ 149629 w 2984269"/>
                <a:gd name="connsiteY9" fmla="*/ 2651760 h 2942705"/>
                <a:gd name="connsiteX10" fmla="*/ 16625 w 2984269"/>
                <a:gd name="connsiteY10" fmla="*/ 2676698 h 2942705"/>
                <a:gd name="connsiteX11" fmla="*/ 16625 w 2984269"/>
                <a:gd name="connsiteY11" fmla="*/ 2759825 h 2942705"/>
                <a:gd name="connsiteX12" fmla="*/ 340821 w 2984269"/>
                <a:gd name="connsiteY12" fmla="*/ 2610196 h 2942705"/>
                <a:gd name="connsiteX13" fmla="*/ 432261 w 2984269"/>
                <a:gd name="connsiteY13" fmla="*/ 2859577 h 2942705"/>
                <a:gd name="connsiteX14" fmla="*/ 598516 w 2984269"/>
                <a:gd name="connsiteY14" fmla="*/ 2942705 h 2942705"/>
                <a:gd name="connsiteX15" fmla="*/ 1504603 w 2984269"/>
                <a:gd name="connsiteY15" fmla="*/ 2643447 h 2942705"/>
                <a:gd name="connsiteX16" fmla="*/ 2036618 w 2984269"/>
                <a:gd name="connsiteY16" fmla="*/ 2768138 h 2942705"/>
                <a:gd name="connsiteX17" fmla="*/ 2302625 w 2984269"/>
                <a:gd name="connsiteY17" fmla="*/ 2560320 h 2942705"/>
                <a:gd name="connsiteX18" fmla="*/ 2793076 w 2984269"/>
                <a:gd name="connsiteY18" fmla="*/ 2502131 h 2942705"/>
                <a:gd name="connsiteX19" fmla="*/ 2926080 w 2984269"/>
                <a:gd name="connsiteY19" fmla="*/ 2485505 h 2942705"/>
                <a:gd name="connsiteX20" fmla="*/ 2984269 w 2984269"/>
                <a:gd name="connsiteY20" fmla="*/ 2094807 h 2942705"/>
                <a:gd name="connsiteX21" fmla="*/ 2643447 w 2984269"/>
                <a:gd name="connsiteY21" fmla="*/ 2036618 h 2942705"/>
                <a:gd name="connsiteX22" fmla="*/ 2003367 w 2984269"/>
                <a:gd name="connsiteY22" fmla="*/ 1712422 h 2942705"/>
                <a:gd name="connsiteX23" fmla="*/ 1762298 w 2984269"/>
                <a:gd name="connsiteY23" fmla="*/ 1330036 h 2942705"/>
                <a:gd name="connsiteX24" fmla="*/ 1820487 w 2984269"/>
                <a:gd name="connsiteY24" fmla="*/ 939338 h 2942705"/>
                <a:gd name="connsiteX25" fmla="*/ 1986741 w 2984269"/>
                <a:gd name="connsiteY25" fmla="*/ 723207 h 2942705"/>
                <a:gd name="connsiteX26" fmla="*/ 2161309 w 2984269"/>
                <a:gd name="connsiteY26" fmla="*/ 656705 h 2942705"/>
                <a:gd name="connsiteX27" fmla="*/ 2344189 w 2984269"/>
                <a:gd name="connsiteY27" fmla="*/ 681643 h 2942705"/>
                <a:gd name="connsiteX28" fmla="*/ 2568632 w 2984269"/>
                <a:gd name="connsiteY28" fmla="*/ 623454 h 2942705"/>
                <a:gd name="connsiteX29" fmla="*/ 2651760 w 2984269"/>
                <a:gd name="connsiteY29" fmla="*/ 473825 h 2942705"/>
                <a:gd name="connsiteX30" fmla="*/ 2676697 w 2984269"/>
                <a:gd name="connsiteY30" fmla="*/ 407323 h 2942705"/>
                <a:gd name="connsiteX31" fmla="*/ 2660073 w 2984269"/>
                <a:gd name="connsiteY31" fmla="*/ 182879 h 2942705"/>
                <a:gd name="connsiteX32" fmla="*/ 2485504 w 2984269"/>
                <a:gd name="connsiteY32" fmla="*/ 83127 h 2942705"/>
                <a:gd name="connsiteX33" fmla="*/ 2244436 w 2984269"/>
                <a:gd name="connsiteY33" fmla="*/ 41563 h 2942705"/>
                <a:gd name="connsiteX34" fmla="*/ 2011680 w 2984269"/>
                <a:gd name="connsiteY34" fmla="*/ 49876 h 2942705"/>
                <a:gd name="connsiteX35" fmla="*/ 1853738 w 2984269"/>
                <a:gd name="connsiteY35" fmla="*/ 174567 h 2942705"/>
                <a:gd name="connsiteX36" fmla="*/ 1737360 w 2984269"/>
                <a:gd name="connsiteY36" fmla="*/ 282633 h 2942705"/>
                <a:gd name="connsiteX37" fmla="*/ 1280160 w 2984269"/>
                <a:gd name="connsiteY37" fmla="*/ 282633 h 2942705"/>
                <a:gd name="connsiteX38" fmla="*/ 822960 w 2984269"/>
                <a:gd name="connsiteY38" fmla="*/ 141316 h 2942705"/>
                <a:gd name="connsiteX39" fmla="*/ 473825 w 2984269"/>
                <a:gd name="connsiteY39" fmla="*/ 0 h 2942705"/>
                <a:gd name="connsiteX40" fmla="*/ 241069 w 2984269"/>
                <a:gd name="connsiteY40" fmla="*/ 58189 h 2942705"/>
                <a:gd name="connsiteX41" fmla="*/ 0 w 2984269"/>
                <a:gd name="connsiteY41" fmla="*/ 216131 h 2942705"/>
                <a:gd name="connsiteX42" fmla="*/ 58189 w 2984269"/>
                <a:gd name="connsiteY42" fmla="*/ 232756 h 2942705"/>
                <a:gd name="connsiteX0" fmla="*/ 58189 w 2984269"/>
                <a:gd name="connsiteY0" fmla="*/ 232756 h 2942705"/>
                <a:gd name="connsiteX1" fmla="*/ 241069 w 2984269"/>
                <a:gd name="connsiteY1" fmla="*/ 714894 h 2942705"/>
                <a:gd name="connsiteX2" fmla="*/ 224443 w 2984269"/>
                <a:gd name="connsiteY2" fmla="*/ 1280160 h 2942705"/>
                <a:gd name="connsiteX3" fmla="*/ 241069 w 2984269"/>
                <a:gd name="connsiteY3" fmla="*/ 1629294 h 2942705"/>
                <a:gd name="connsiteX4" fmla="*/ 307570 w 2984269"/>
                <a:gd name="connsiteY4" fmla="*/ 1995054 h 2942705"/>
                <a:gd name="connsiteX5" fmla="*/ 149629 w 2984269"/>
                <a:gd name="connsiteY5" fmla="*/ 2269374 h 2942705"/>
                <a:gd name="connsiteX6" fmla="*/ 590203 w 2984269"/>
                <a:gd name="connsiteY6" fmla="*/ 2202873 h 2942705"/>
                <a:gd name="connsiteX7" fmla="*/ 623454 w 2984269"/>
                <a:gd name="connsiteY7" fmla="*/ 2543694 h 2942705"/>
                <a:gd name="connsiteX8" fmla="*/ 473825 w 2984269"/>
                <a:gd name="connsiteY8" fmla="*/ 2751513 h 2942705"/>
                <a:gd name="connsiteX9" fmla="*/ 149629 w 2984269"/>
                <a:gd name="connsiteY9" fmla="*/ 2560320 h 2942705"/>
                <a:gd name="connsiteX10" fmla="*/ 16625 w 2984269"/>
                <a:gd name="connsiteY10" fmla="*/ 2676698 h 2942705"/>
                <a:gd name="connsiteX11" fmla="*/ 16625 w 2984269"/>
                <a:gd name="connsiteY11" fmla="*/ 2759825 h 2942705"/>
                <a:gd name="connsiteX12" fmla="*/ 340821 w 2984269"/>
                <a:gd name="connsiteY12" fmla="*/ 2610196 h 2942705"/>
                <a:gd name="connsiteX13" fmla="*/ 432261 w 2984269"/>
                <a:gd name="connsiteY13" fmla="*/ 2859577 h 2942705"/>
                <a:gd name="connsiteX14" fmla="*/ 598516 w 2984269"/>
                <a:gd name="connsiteY14" fmla="*/ 2942705 h 2942705"/>
                <a:gd name="connsiteX15" fmla="*/ 1504603 w 2984269"/>
                <a:gd name="connsiteY15" fmla="*/ 2643447 h 2942705"/>
                <a:gd name="connsiteX16" fmla="*/ 2036618 w 2984269"/>
                <a:gd name="connsiteY16" fmla="*/ 2768138 h 2942705"/>
                <a:gd name="connsiteX17" fmla="*/ 2302625 w 2984269"/>
                <a:gd name="connsiteY17" fmla="*/ 2560320 h 2942705"/>
                <a:gd name="connsiteX18" fmla="*/ 2793076 w 2984269"/>
                <a:gd name="connsiteY18" fmla="*/ 2502131 h 2942705"/>
                <a:gd name="connsiteX19" fmla="*/ 2926080 w 2984269"/>
                <a:gd name="connsiteY19" fmla="*/ 2485505 h 2942705"/>
                <a:gd name="connsiteX20" fmla="*/ 2984269 w 2984269"/>
                <a:gd name="connsiteY20" fmla="*/ 2094807 h 2942705"/>
                <a:gd name="connsiteX21" fmla="*/ 2643447 w 2984269"/>
                <a:gd name="connsiteY21" fmla="*/ 2036618 h 2942705"/>
                <a:gd name="connsiteX22" fmla="*/ 2003367 w 2984269"/>
                <a:gd name="connsiteY22" fmla="*/ 1712422 h 2942705"/>
                <a:gd name="connsiteX23" fmla="*/ 1762298 w 2984269"/>
                <a:gd name="connsiteY23" fmla="*/ 1330036 h 2942705"/>
                <a:gd name="connsiteX24" fmla="*/ 1820487 w 2984269"/>
                <a:gd name="connsiteY24" fmla="*/ 939338 h 2942705"/>
                <a:gd name="connsiteX25" fmla="*/ 1986741 w 2984269"/>
                <a:gd name="connsiteY25" fmla="*/ 723207 h 2942705"/>
                <a:gd name="connsiteX26" fmla="*/ 2161309 w 2984269"/>
                <a:gd name="connsiteY26" fmla="*/ 656705 h 2942705"/>
                <a:gd name="connsiteX27" fmla="*/ 2344189 w 2984269"/>
                <a:gd name="connsiteY27" fmla="*/ 681643 h 2942705"/>
                <a:gd name="connsiteX28" fmla="*/ 2568632 w 2984269"/>
                <a:gd name="connsiteY28" fmla="*/ 623454 h 2942705"/>
                <a:gd name="connsiteX29" fmla="*/ 2651760 w 2984269"/>
                <a:gd name="connsiteY29" fmla="*/ 473825 h 2942705"/>
                <a:gd name="connsiteX30" fmla="*/ 2676697 w 2984269"/>
                <a:gd name="connsiteY30" fmla="*/ 407323 h 2942705"/>
                <a:gd name="connsiteX31" fmla="*/ 2660073 w 2984269"/>
                <a:gd name="connsiteY31" fmla="*/ 182879 h 2942705"/>
                <a:gd name="connsiteX32" fmla="*/ 2485504 w 2984269"/>
                <a:gd name="connsiteY32" fmla="*/ 83127 h 2942705"/>
                <a:gd name="connsiteX33" fmla="*/ 2244436 w 2984269"/>
                <a:gd name="connsiteY33" fmla="*/ 41563 h 2942705"/>
                <a:gd name="connsiteX34" fmla="*/ 2011680 w 2984269"/>
                <a:gd name="connsiteY34" fmla="*/ 49876 h 2942705"/>
                <a:gd name="connsiteX35" fmla="*/ 1853738 w 2984269"/>
                <a:gd name="connsiteY35" fmla="*/ 174567 h 2942705"/>
                <a:gd name="connsiteX36" fmla="*/ 1737360 w 2984269"/>
                <a:gd name="connsiteY36" fmla="*/ 282633 h 2942705"/>
                <a:gd name="connsiteX37" fmla="*/ 1280160 w 2984269"/>
                <a:gd name="connsiteY37" fmla="*/ 282633 h 2942705"/>
                <a:gd name="connsiteX38" fmla="*/ 822960 w 2984269"/>
                <a:gd name="connsiteY38" fmla="*/ 141316 h 2942705"/>
                <a:gd name="connsiteX39" fmla="*/ 473825 w 2984269"/>
                <a:gd name="connsiteY39" fmla="*/ 0 h 2942705"/>
                <a:gd name="connsiteX40" fmla="*/ 241069 w 2984269"/>
                <a:gd name="connsiteY40" fmla="*/ 58189 h 2942705"/>
                <a:gd name="connsiteX41" fmla="*/ 0 w 2984269"/>
                <a:gd name="connsiteY41" fmla="*/ 216131 h 2942705"/>
                <a:gd name="connsiteX42" fmla="*/ 58189 w 2984269"/>
                <a:gd name="connsiteY42" fmla="*/ 232756 h 2942705"/>
                <a:gd name="connsiteX0" fmla="*/ 58189 w 2984269"/>
                <a:gd name="connsiteY0" fmla="*/ 232756 h 2942705"/>
                <a:gd name="connsiteX1" fmla="*/ 241069 w 2984269"/>
                <a:gd name="connsiteY1" fmla="*/ 714894 h 2942705"/>
                <a:gd name="connsiteX2" fmla="*/ 224443 w 2984269"/>
                <a:gd name="connsiteY2" fmla="*/ 1280160 h 2942705"/>
                <a:gd name="connsiteX3" fmla="*/ 241069 w 2984269"/>
                <a:gd name="connsiteY3" fmla="*/ 1629294 h 2942705"/>
                <a:gd name="connsiteX4" fmla="*/ 307570 w 2984269"/>
                <a:gd name="connsiteY4" fmla="*/ 1995054 h 2942705"/>
                <a:gd name="connsiteX5" fmla="*/ 149629 w 2984269"/>
                <a:gd name="connsiteY5" fmla="*/ 2269374 h 2942705"/>
                <a:gd name="connsiteX6" fmla="*/ 590203 w 2984269"/>
                <a:gd name="connsiteY6" fmla="*/ 2202873 h 2942705"/>
                <a:gd name="connsiteX7" fmla="*/ 623454 w 2984269"/>
                <a:gd name="connsiteY7" fmla="*/ 2543694 h 2942705"/>
                <a:gd name="connsiteX8" fmla="*/ 473825 w 2984269"/>
                <a:gd name="connsiteY8" fmla="*/ 2751513 h 2942705"/>
                <a:gd name="connsiteX9" fmla="*/ 149629 w 2984269"/>
                <a:gd name="connsiteY9" fmla="*/ 2560320 h 2942705"/>
                <a:gd name="connsiteX10" fmla="*/ 16625 w 2984269"/>
                <a:gd name="connsiteY10" fmla="*/ 2676698 h 2942705"/>
                <a:gd name="connsiteX11" fmla="*/ 74814 w 2984269"/>
                <a:gd name="connsiteY11" fmla="*/ 2793076 h 2942705"/>
                <a:gd name="connsiteX12" fmla="*/ 340821 w 2984269"/>
                <a:gd name="connsiteY12" fmla="*/ 2610196 h 2942705"/>
                <a:gd name="connsiteX13" fmla="*/ 432261 w 2984269"/>
                <a:gd name="connsiteY13" fmla="*/ 2859577 h 2942705"/>
                <a:gd name="connsiteX14" fmla="*/ 598516 w 2984269"/>
                <a:gd name="connsiteY14" fmla="*/ 2942705 h 2942705"/>
                <a:gd name="connsiteX15" fmla="*/ 1504603 w 2984269"/>
                <a:gd name="connsiteY15" fmla="*/ 2643447 h 2942705"/>
                <a:gd name="connsiteX16" fmla="*/ 2036618 w 2984269"/>
                <a:gd name="connsiteY16" fmla="*/ 2768138 h 2942705"/>
                <a:gd name="connsiteX17" fmla="*/ 2302625 w 2984269"/>
                <a:gd name="connsiteY17" fmla="*/ 2560320 h 2942705"/>
                <a:gd name="connsiteX18" fmla="*/ 2793076 w 2984269"/>
                <a:gd name="connsiteY18" fmla="*/ 2502131 h 2942705"/>
                <a:gd name="connsiteX19" fmla="*/ 2926080 w 2984269"/>
                <a:gd name="connsiteY19" fmla="*/ 2485505 h 2942705"/>
                <a:gd name="connsiteX20" fmla="*/ 2984269 w 2984269"/>
                <a:gd name="connsiteY20" fmla="*/ 2094807 h 2942705"/>
                <a:gd name="connsiteX21" fmla="*/ 2643447 w 2984269"/>
                <a:gd name="connsiteY21" fmla="*/ 2036618 h 2942705"/>
                <a:gd name="connsiteX22" fmla="*/ 2003367 w 2984269"/>
                <a:gd name="connsiteY22" fmla="*/ 1712422 h 2942705"/>
                <a:gd name="connsiteX23" fmla="*/ 1762298 w 2984269"/>
                <a:gd name="connsiteY23" fmla="*/ 1330036 h 2942705"/>
                <a:gd name="connsiteX24" fmla="*/ 1820487 w 2984269"/>
                <a:gd name="connsiteY24" fmla="*/ 939338 h 2942705"/>
                <a:gd name="connsiteX25" fmla="*/ 1986741 w 2984269"/>
                <a:gd name="connsiteY25" fmla="*/ 723207 h 2942705"/>
                <a:gd name="connsiteX26" fmla="*/ 2161309 w 2984269"/>
                <a:gd name="connsiteY26" fmla="*/ 656705 h 2942705"/>
                <a:gd name="connsiteX27" fmla="*/ 2344189 w 2984269"/>
                <a:gd name="connsiteY27" fmla="*/ 681643 h 2942705"/>
                <a:gd name="connsiteX28" fmla="*/ 2568632 w 2984269"/>
                <a:gd name="connsiteY28" fmla="*/ 623454 h 2942705"/>
                <a:gd name="connsiteX29" fmla="*/ 2651760 w 2984269"/>
                <a:gd name="connsiteY29" fmla="*/ 473825 h 2942705"/>
                <a:gd name="connsiteX30" fmla="*/ 2676697 w 2984269"/>
                <a:gd name="connsiteY30" fmla="*/ 407323 h 2942705"/>
                <a:gd name="connsiteX31" fmla="*/ 2660073 w 2984269"/>
                <a:gd name="connsiteY31" fmla="*/ 182879 h 2942705"/>
                <a:gd name="connsiteX32" fmla="*/ 2485504 w 2984269"/>
                <a:gd name="connsiteY32" fmla="*/ 83127 h 2942705"/>
                <a:gd name="connsiteX33" fmla="*/ 2244436 w 2984269"/>
                <a:gd name="connsiteY33" fmla="*/ 41563 h 2942705"/>
                <a:gd name="connsiteX34" fmla="*/ 2011680 w 2984269"/>
                <a:gd name="connsiteY34" fmla="*/ 49876 h 2942705"/>
                <a:gd name="connsiteX35" fmla="*/ 1853738 w 2984269"/>
                <a:gd name="connsiteY35" fmla="*/ 174567 h 2942705"/>
                <a:gd name="connsiteX36" fmla="*/ 1737360 w 2984269"/>
                <a:gd name="connsiteY36" fmla="*/ 282633 h 2942705"/>
                <a:gd name="connsiteX37" fmla="*/ 1280160 w 2984269"/>
                <a:gd name="connsiteY37" fmla="*/ 282633 h 2942705"/>
                <a:gd name="connsiteX38" fmla="*/ 822960 w 2984269"/>
                <a:gd name="connsiteY38" fmla="*/ 141316 h 2942705"/>
                <a:gd name="connsiteX39" fmla="*/ 473825 w 2984269"/>
                <a:gd name="connsiteY39" fmla="*/ 0 h 2942705"/>
                <a:gd name="connsiteX40" fmla="*/ 241069 w 2984269"/>
                <a:gd name="connsiteY40" fmla="*/ 58189 h 2942705"/>
                <a:gd name="connsiteX41" fmla="*/ 0 w 2984269"/>
                <a:gd name="connsiteY41" fmla="*/ 216131 h 2942705"/>
                <a:gd name="connsiteX42" fmla="*/ 58189 w 2984269"/>
                <a:gd name="connsiteY42" fmla="*/ 232756 h 2942705"/>
                <a:gd name="connsiteX0" fmla="*/ 58189 w 2984269"/>
                <a:gd name="connsiteY0" fmla="*/ 232756 h 2942705"/>
                <a:gd name="connsiteX1" fmla="*/ 241069 w 2984269"/>
                <a:gd name="connsiteY1" fmla="*/ 714894 h 2942705"/>
                <a:gd name="connsiteX2" fmla="*/ 224443 w 2984269"/>
                <a:gd name="connsiteY2" fmla="*/ 1280160 h 2942705"/>
                <a:gd name="connsiteX3" fmla="*/ 241069 w 2984269"/>
                <a:gd name="connsiteY3" fmla="*/ 1629294 h 2942705"/>
                <a:gd name="connsiteX4" fmla="*/ 307570 w 2984269"/>
                <a:gd name="connsiteY4" fmla="*/ 1995054 h 2942705"/>
                <a:gd name="connsiteX5" fmla="*/ 149629 w 2984269"/>
                <a:gd name="connsiteY5" fmla="*/ 2269374 h 2942705"/>
                <a:gd name="connsiteX6" fmla="*/ 590203 w 2984269"/>
                <a:gd name="connsiteY6" fmla="*/ 2202873 h 2942705"/>
                <a:gd name="connsiteX7" fmla="*/ 623454 w 2984269"/>
                <a:gd name="connsiteY7" fmla="*/ 2543694 h 2942705"/>
                <a:gd name="connsiteX8" fmla="*/ 473825 w 2984269"/>
                <a:gd name="connsiteY8" fmla="*/ 2751513 h 2942705"/>
                <a:gd name="connsiteX9" fmla="*/ 149629 w 2984269"/>
                <a:gd name="connsiteY9" fmla="*/ 2560320 h 2942705"/>
                <a:gd name="connsiteX10" fmla="*/ 16625 w 2984269"/>
                <a:gd name="connsiteY10" fmla="*/ 2676698 h 2942705"/>
                <a:gd name="connsiteX11" fmla="*/ 74814 w 2984269"/>
                <a:gd name="connsiteY11" fmla="*/ 2793076 h 2942705"/>
                <a:gd name="connsiteX12" fmla="*/ 324196 w 2984269"/>
                <a:gd name="connsiteY12" fmla="*/ 2693323 h 2942705"/>
                <a:gd name="connsiteX13" fmla="*/ 432261 w 2984269"/>
                <a:gd name="connsiteY13" fmla="*/ 2859577 h 2942705"/>
                <a:gd name="connsiteX14" fmla="*/ 598516 w 2984269"/>
                <a:gd name="connsiteY14" fmla="*/ 2942705 h 2942705"/>
                <a:gd name="connsiteX15" fmla="*/ 1504603 w 2984269"/>
                <a:gd name="connsiteY15" fmla="*/ 2643447 h 2942705"/>
                <a:gd name="connsiteX16" fmla="*/ 2036618 w 2984269"/>
                <a:gd name="connsiteY16" fmla="*/ 2768138 h 2942705"/>
                <a:gd name="connsiteX17" fmla="*/ 2302625 w 2984269"/>
                <a:gd name="connsiteY17" fmla="*/ 2560320 h 2942705"/>
                <a:gd name="connsiteX18" fmla="*/ 2793076 w 2984269"/>
                <a:gd name="connsiteY18" fmla="*/ 2502131 h 2942705"/>
                <a:gd name="connsiteX19" fmla="*/ 2926080 w 2984269"/>
                <a:gd name="connsiteY19" fmla="*/ 2485505 h 2942705"/>
                <a:gd name="connsiteX20" fmla="*/ 2984269 w 2984269"/>
                <a:gd name="connsiteY20" fmla="*/ 2094807 h 2942705"/>
                <a:gd name="connsiteX21" fmla="*/ 2643447 w 2984269"/>
                <a:gd name="connsiteY21" fmla="*/ 2036618 h 2942705"/>
                <a:gd name="connsiteX22" fmla="*/ 2003367 w 2984269"/>
                <a:gd name="connsiteY22" fmla="*/ 1712422 h 2942705"/>
                <a:gd name="connsiteX23" fmla="*/ 1762298 w 2984269"/>
                <a:gd name="connsiteY23" fmla="*/ 1330036 h 2942705"/>
                <a:gd name="connsiteX24" fmla="*/ 1820487 w 2984269"/>
                <a:gd name="connsiteY24" fmla="*/ 939338 h 2942705"/>
                <a:gd name="connsiteX25" fmla="*/ 1986741 w 2984269"/>
                <a:gd name="connsiteY25" fmla="*/ 723207 h 2942705"/>
                <a:gd name="connsiteX26" fmla="*/ 2161309 w 2984269"/>
                <a:gd name="connsiteY26" fmla="*/ 656705 h 2942705"/>
                <a:gd name="connsiteX27" fmla="*/ 2344189 w 2984269"/>
                <a:gd name="connsiteY27" fmla="*/ 681643 h 2942705"/>
                <a:gd name="connsiteX28" fmla="*/ 2568632 w 2984269"/>
                <a:gd name="connsiteY28" fmla="*/ 623454 h 2942705"/>
                <a:gd name="connsiteX29" fmla="*/ 2651760 w 2984269"/>
                <a:gd name="connsiteY29" fmla="*/ 473825 h 2942705"/>
                <a:gd name="connsiteX30" fmla="*/ 2676697 w 2984269"/>
                <a:gd name="connsiteY30" fmla="*/ 407323 h 2942705"/>
                <a:gd name="connsiteX31" fmla="*/ 2660073 w 2984269"/>
                <a:gd name="connsiteY31" fmla="*/ 182879 h 2942705"/>
                <a:gd name="connsiteX32" fmla="*/ 2485504 w 2984269"/>
                <a:gd name="connsiteY32" fmla="*/ 83127 h 2942705"/>
                <a:gd name="connsiteX33" fmla="*/ 2244436 w 2984269"/>
                <a:gd name="connsiteY33" fmla="*/ 41563 h 2942705"/>
                <a:gd name="connsiteX34" fmla="*/ 2011680 w 2984269"/>
                <a:gd name="connsiteY34" fmla="*/ 49876 h 2942705"/>
                <a:gd name="connsiteX35" fmla="*/ 1853738 w 2984269"/>
                <a:gd name="connsiteY35" fmla="*/ 174567 h 2942705"/>
                <a:gd name="connsiteX36" fmla="*/ 1737360 w 2984269"/>
                <a:gd name="connsiteY36" fmla="*/ 282633 h 2942705"/>
                <a:gd name="connsiteX37" fmla="*/ 1280160 w 2984269"/>
                <a:gd name="connsiteY37" fmla="*/ 282633 h 2942705"/>
                <a:gd name="connsiteX38" fmla="*/ 822960 w 2984269"/>
                <a:gd name="connsiteY38" fmla="*/ 141316 h 2942705"/>
                <a:gd name="connsiteX39" fmla="*/ 473825 w 2984269"/>
                <a:gd name="connsiteY39" fmla="*/ 0 h 2942705"/>
                <a:gd name="connsiteX40" fmla="*/ 241069 w 2984269"/>
                <a:gd name="connsiteY40" fmla="*/ 58189 h 2942705"/>
                <a:gd name="connsiteX41" fmla="*/ 0 w 2984269"/>
                <a:gd name="connsiteY41" fmla="*/ 216131 h 2942705"/>
                <a:gd name="connsiteX42" fmla="*/ 58189 w 2984269"/>
                <a:gd name="connsiteY42" fmla="*/ 232756 h 2942705"/>
                <a:gd name="connsiteX0" fmla="*/ 58189 w 2984269"/>
                <a:gd name="connsiteY0" fmla="*/ 232756 h 2942705"/>
                <a:gd name="connsiteX1" fmla="*/ 241069 w 2984269"/>
                <a:gd name="connsiteY1" fmla="*/ 714894 h 2942705"/>
                <a:gd name="connsiteX2" fmla="*/ 224443 w 2984269"/>
                <a:gd name="connsiteY2" fmla="*/ 1280160 h 2942705"/>
                <a:gd name="connsiteX3" fmla="*/ 241069 w 2984269"/>
                <a:gd name="connsiteY3" fmla="*/ 1629294 h 2942705"/>
                <a:gd name="connsiteX4" fmla="*/ 307570 w 2984269"/>
                <a:gd name="connsiteY4" fmla="*/ 1995054 h 2942705"/>
                <a:gd name="connsiteX5" fmla="*/ 149629 w 2984269"/>
                <a:gd name="connsiteY5" fmla="*/ 2269374 h 2942705"/>
                <a:gd name="connsiteX6" fmla="*/ 590203 w 2984269"/>
                <a:gd name="connsiteY6" fmla="*/ 2202873 h 2942705"/>
                <a:gd name="connsiteX7" fmla="*/ 623454 w 2984269"/>
                <a:gd name="connsiteY7" fmla="*/ 2543694 h 2942705"/>
                <a:gd name="connsiteX8" fmla="*/ 473825 w 2984269"/>
                <a:gd name="connsiteY8" fmla="*/ 2751513 h 2942705"/>
                <a:gd name="connsiteX9" fmla="*/ 307571 w 2984269"/>
                <a:gd name="connsiteY9" fmla="*/ 2552007 h 2942705"/>
                <a:gd name="connsiteX10" fmla="*/ 16625 w 2984269"/>
                <a:gd name="connsiteY10" fmla="*/ 2676698 h 2942705"/>
                <a:gd name="connsiteX11" fmla="*/ 74814 w 2984269"/>
                <a:gd name="connsiteY11" fmla="*/ 2793076 h 2942705"/>
                <a:gd name="connsiteX12" fmla="*/ 324196 w 2984269"/>
                <a:gd name="connsiteY12" fmla="*/ 2693323 h 2942705"/>
                <a:gd name="connsiteX13" fmla="*/ 432261 w 2984269"/>
                <a:gd name="connsiteY13" fmla="*/ 2859577 h 2942705"/>
                <a:gd name="connsiteX14" fmla="*/ 598516 w 2984269"/>
                <a:gd name="connsiteY14" fmla="*/ 2942705 h 2942705"/>
                <a:gd name="connsiteX15" fmla="*/ 1504603 w 2984269"/>
                <a:gd name="connsiteY15" fmla="*/ 2643447 h 2942705"/>
                <a:gd name="connsiteX16" fmla="*/ 2036618 w 2984269"/>
                <a:gd name="connsiteY16" fmla="*/ 2768138 h 2942705"/>
                <a:gd name="connsiteX17" fmla="*/ 2302625 w 2984269"/>
                <a:gd name="connsiteY17" fmla="*/ 2560320 h 2942705"/>
                <a:gd name="connsiteX18" fmla="*/ 2793076 w 2984269"/>
                <a:gd name="connsiteY18" fmla="*/ 2502131 h 2942705"/>
                <a:gd name="connsiteX19" fmla="*/ 2926080 w 2984269"/>
                <a:gd name="connsiteY19" fmla="*/ 2485505 h 2942705"/>
                <a:gd name="connsiteX20" fmla="*/ 2984269 w 2984269"/>
                <a:gd name="connsiteY20" fmla="*/ 2094807 h 2942705"/>
                <a:gd name="connsiteX21" fmla="*/ 2643447 w 2984269"/>
                <a:gd name="connsiteY21" fmla="*/ 2036618 h 2942705"/>
                <a:gd name="connsiteX22" fmla="*/ 2003367 w 2984269"/>
                <a:gd name="connsiteY22" fmla="*/ 1712422 h 2942705"/>
                <a:gd name="connsiteX23" fmla="*/ 1762298 w 2984269"/>
                <a:gd name="connsiteY23" fmla="*/ 1330036 h 2942705"/>
                <a:gd name="connsiteX24" fmla="*/ 1820487 w 2984269"/>
                <a:gd name="connsiteY24" fmla="*/ 939338 h 2942705"/>
                <a:gd name="connsiteX25" fmla="*/ 1986741 w 2984269"/>
                <a:gd name="connsiteY25" fmla="*/ 723207 h 2942705"/>
                <a:gd name="connsiteX26" fmla="*/ 2161309 w 2984269"/>
                <a:gd name="connsiteY26" fmla="*/ 656705 h 2942705"/>
                <a:gd name="connsiteX27" fmla="*/ 2344189 w 2984269"/>
                <a:gd name="connsiteY27" fmla="*/ 681643 h 2942705"/>
                <a:gd name="connsiteX28" fmla="*/ 2568632 w 2984269"/>
                <a:gd name="connsiteY28" fmla="*/ 623454 h 2942705"/>
                <a:gd name="connsiteX29" fmla="*/ 2651760 w 2984269"/>
                <a:gd name="connsiteY29" fmla="*/ 473825 h 2942705"/>
                <a:gd name="connsiteX30" fmla="*/ 2676697 w 2984269"/>
                <a:gd name="connsiteY30" fmla="*/ 407323 h 2942705"/>
                <a:gd name="connsiteX31" fmla="*/ 2660073 w 2984269"/>
                <a:gd name="connsiteY31" fmla="*/ 182879 h 2942705"/>
                <a:gd name="connsiteX32" fmla="*/ 2485504 w 2984269"/>
                <a:gd name="connsiteY32" fmla="*/ 83127 h 2942705"/>
                <a:gd name="connsiteX33" fmla="*/ 2244436 w 2984269"/>
                <a:gd name="connsiteY33" fmla="*/ 41563 h 2942705"/>
                <a:gd name="connsiteX34" fmla="*/ 2011680 w 2984269"/>
                <a:gd name="connsiteY34" fmla="*/ 49876 h 2942705"/>
                <a:gd name="connsiteX35" fmla="*/ 1853738 w 2984269"/>
                <a:gd name="connsiteY35" fmla="*/ 174567 h 2942705"/>
                <a:gd name="connsiteX36" fmla="*/ 1737360 w 2984269"/>
                <a:gd name="connsiteY36" fmla="*/ 282633 h 2942705"/>
                <a:gd name="connsiteX37" fmla="*/ 1280160 w 2984269"/>
                <a:gd name="connsiteY37" fmla="*/ 282633 h 2942705"/>
                <a:gd name="connsiteX38" fmla="*/ 822960 w 2984269"/>
                <a:gd name="connsiteY38" fmla="*/ 141316 h 2942705"/>
                <a:gd name="connsiteX39" fmla="*/ 473825 w 2984269"/>
                <a:gd name="connsiteY39" fmla="*/ 0 h 2942705"/>
                <a:gd name="connsiteX40" fmla="*/ 241069 w 2984269"/>
                <a:gd name="connsiteY40" fmla="*/ 58189 h 2942705"/>
                <a:gd name="connsiteX41" fmla="*/ 0 w 2984269"/>
                <a:gd name="connsiteY41" fmla="*/ 216131 h 2942705"/>
                <a:gd name="connsiteX42" fmla="*/ 58189 w 2984269"/>
                <a:gd name="connsiteY42" fmla="*/ 232756 h 2942705"/>
                <a:gd name="connsiteX0" fmla="*/ 58189 w 2984269"/>
                <a:gd name="connsiteY0" fmla="*/ 299258 h 3009207"/>
                <a:gd name="connsiteX1" fmla="*/ 241069 w 2984269"/>
                <a:gd name="connsiteY1" fmla="*/ 781396 h 3009207"/>
                <a:gd name="connsiteX2" fmla="*/ 224443 w 2984269"/>
                <a:gd name="connsiteY2" fmla="*/ 1346662 h 3009207"/>
                <a:gd name="connsiteX3" fmla="*/ 241069 w 2984269"/>
                <a:gd name="connsiteY3" fmla="*/ 1695796 h 3009207"/>
                <a:gd name="connsiteX4" fmla="*/ 307570 w 2984269"/>
                <a:gd name="connsiteY4" fmla="*/ 2061556 h 3009207"/>
                <a:gd name="connsiteX5" fmla="*/ 149629 w 2984269"/>
                <a:gd name="connsiteY5" fmla="*/ 2335876 h 3009207"/>
                <a:gd name="connsiteX6" fmla="*/ 590203 w 2984269"/>
                <a:gd name="connsiteY6" fmla="*/ 2269375 h 3009207"/>
                <a:gd name="connsiteX7" fmla="*/ 623454 w 2984269"/>
                <a:gd name="connsiteY7" fmla="*/ 2610196 h 3009207"/>
                <a:gd name="connsiteX8" fmla="*/ 473825 w 2984269"/>
                <a:gd name="connsiteY8" fmla="*/ 2818015 h 3009207"/>
                <a:gd name="connsiteX9" fmla="*/ 307571 w 2984269"/>
                <a:gd name="connsiteY9" fmla="*/ 2618509 h 3009207"/>
                <a:gd name="connsiteX10" fmla="*/ 16625 w 2984269"/>
                <a:gd name="connsiteY10" fmla="*/ 2743200 h 3009207"/>
                <a:gd name="connsiteX11" fmla="*/ 74814 w 2984269"/>
                <a:gd name="connsiteY11" fmla="*/ 2859578 h 3009207"/>
                <a:gd name="connsiteX12" fmla="*/ 324196 w 2984269"/>
                <a:gd name="connsiteY12" fmla="*/ 2759825 h 3009207"/>
                <a:gd name="connsiteX13" fmla="*/ 432261 w 2984269"/>
                <a:gd name="connsiteY13" fmla="*/ 2926079 h 3009207"/>
                <a:gd name="connsiteX14" fmla="*/ 598516 w 2984269"/>
                <a:gd name="connsiteY14" fmla="*/ 3009207 h 3009207"/>
                <a:gd name="connsiteX15" fmla="*/ 1504603 w 2984269"/>
                <a:gd name="connsiteY15" fmla="*/ 2709949 h 3009207"/>
                <a:gd name="connsiteX16" fmla="*/ 2036618 w 2984269"/>
                <a:gd name="connsiteY16" fmla="*/ 2834640 h 3009207"/>
                <a:gd name="connsiteX17" fmla="*/ 2302625 w 2984269"/>
                <a:gd name="connsiteY17" fmla="*/ 2626822 h 3009207"/>
                <a:gd name="connsiteX18" fmla="*/ 2793076 w 2984269"/>
                <a:gd name="connsiteY18" fmla="*/ 2568633 h 3009207"/>
                <a:gd name="connsiteX19" fmla="*/ 2926080 w 2984269"/>
                <a:gd name="connsiteY19" fmla="*/ 2552007 h 3009207"/>
                <a:gd name="connsiteX20" fmla="*/ 2984269 w 2984269"/>
                <a:gd name="connsiteY20" fmla="*/ 2161309 h 3009207"/>
                <a:gd name="connsiteX21" fmla="*/ 2643447 w 2984269"/>
                <a:gd name="connsiteY21" fmla="*/ 2103120 h 3009207"/>
                <a:gd name="connsiteX22" fmla="*/ 2003367 w 2984269"/>
                <a:gd name="connsiteY22" fmla="*/ 1778924 h 3009207"/>
                <a:gd name="connsiteX23" fmla="*/ 1762298 w 2984269"/>
                <a:gd name="connsiteY23" fmla="*/ 1396538 h 3009207"/>
                <a:gd name="connsiteX24" fmla="*/ 1820487 w 2984269"/>
                <a:gd name="connsiteY24" fmla="*/ 1005840 h 3009207"/>
                <a:gd name="connsiteX25" fmla="*/ 1986741 w 2984269"/>
                <a:gd name="connsiteY25" fmla="*/ 789709 h 3009207"/>
                <a:gd name="connsiteX26" fmla="*/ 2161309 w 2984269"/>
                <a:gd name="connsiteY26" fmla="*/ 723207 h 3009207"/>
                <a:gd name="connsiteX27" fmla="*/ 2344189 w 2984269"/>
                <a:gd name="connsiteY27" fmla="*/ 748145 h 3009207"/>
                <a:gd name="connsiteX28" fmla="*/ 2568632 w 2984269"/>
                <a:gd name="connsiteY28" fmla="*/ 689956 h 3009207"/>
                <a:gd name="connsiteX29" fmla="*/ 2651760 w 2984269"/>
                <a:gd name="connsiteY29" fmla="*/ 540327 h 3009207"/>
                <a:gd name="connsiteX30" fmla="*/ 2676697 w 2984269"/>
                <a:gd name="connsiteY30" fmla="*/ 473825 h 3009207"/>
                <a:gd name="connsiteX31" fmla="*/ 2660073 w 2984269"/>
                <a:gd name="connsiteY31" fmla="*/ 249381 h 3009207"/>
                <a:gd name="connsiteX32" fmla="*/ 2485504 w 2984269"/>
                <a:gd name="connsiteY32" fmla="*/ 149629 h 3009207"/>
                <a:gd name="connsiteX33" fmla="*/ 2302625 w 2984269"/>
                <a:gd name="connsiteY33" fmla="*/ 0 h 3009207"/>
                <a:gd name="connsiteX34" fmla="*/ 2011680 w 2984269"/>
                <a:gd name="connsiteY34" fmla="*/ 116378 h 3009207"/>
                <a:gd name="connsiteX35" fmla="*/ 1853738 w 2984269"/>
                <a:gd name="connsiteY35" fmla="*/ 241069 h 3009207"/>
                <a:gd name="connsiteX36" fmla="*/ 1737360 w 2984269"/>
                <a:gd name="connsiteY36" fmla="*/ 349135 h 3009207"/>
                <a:gd name="connsiteX37" fmla="*/ 1280160 w 2984269"/>
                <a:gd name="connsiteY37" fmla="*/ 349135 h 3009207"/>
                <a:gd name="connsiteX38" fmla="*/ 822960 w 2984269"/>
                <a:gd name="connsiteY38" fmla="*/ 207818 h 3009207"/>
                <a:gd name="connsiteX39" fmla="*/ 473825 w 2984269"/>
                <a:gd name="connsiteY39" fmla="*/ 66502 h 3009207"/>
                <a:gd name="connsiteX40" fmla="*/ 241069 w 2984269"/>
                <a:gd name="connsiteY40" fmla="*/ 124691 h 3009207"/>
                <a:gd name="connsiteX41" fmla="*/ 0 w 2984269"/>
                <a:gd name="connsiteY41" fmla="*/ 282633 h 3009207"/>
                <a:gd name="connsiteX42" fmla="*/ 58189 w 2984269"/>
                <a:gd name="connsiteY42" fmla="*/ 299258 h 3009207"/>
                <a:gd name="connsiteX0" fmla="*/ 58189 w 2984269"/>
                <a:gd name="connsiteY0" fmla="*/ 299258 h 3009207"/>
                <a:gd name="connsiteX1" fmla="*/ 241069 w 2984269"/>
                <a:gd name="connsiteY1" fmla="*/ 781396 h 3009207"/>
                <a:gd name="connsiteX2" fmla="*/ 224443 w 2984269"/>
                <a:gd name="connsiteY2" fmla="*/ 1346662 h 3009207"/>
                <a:gd name="connsiteX3" fmla="*/ 241069 w 2984269"/>
                <a:gd name="connsiteY3" fmla="*/ 1695796 h 3009207"/>
                <a:gd name="connsiteX4" fmla="*/ 307570 w 2984269"/>
                <a:gd name="connsiteY4" fmla="*/ 2061556 h 3009207"/>
                <a:gd name="connsiteX5" fmla="*/ 149629 w 2984269"/>
                <a:gd name="connsiteY5" fmla="*/ 2335876 h 3009207"/>
                <a:gd name="connsiteX6" fmla="*/ 590203 w 2984269"/>
                <a:gd name="connsiteY6" fmla="*/ 2269375 h 3009207"/>
                <a:gd name="connsiteX7" fmla="*/ 623454 w 2984269"/>
                <a:gd name="connsiteY7" fmla="*/ 2610196 h 3009207"/>
                <a:gd name="connsiteX8" fmla="*/ 473825 w 2984269"/>
                <a:gd name="connsiteY8" fmla="*/ 2818015 h 3009207"/>
                <a:gd name="connsiteX9" fmla="*/ 307571 w 2984269"/>
                <a:gd name="connsiteY9" fmla="*/ 2618509 h 3009207"/>
                <a:gd name="connsiteX10" fmla="*/ 16625 w 2984269"/>
                <a:gd name="connsiteY10" fmla="*/ 2743200 h 3009207"/>
                <a:gd name="connsiteX11" fmla="*/ 74814 w 2984269"/>
                <a:gd name="connsiteY11" fmla="*/ 2859578 h 3009207"/>
                <a:gd name="connsiteX12" fmla="*/ 324196 w 2984269"/>
                <a:gd name="connsiteY12" fmla="*/ 2759825 h 3009207"/>
                <a:gd name="connsiteX13" fmla="*/ 432261 w 2984269"/>
                <a:gd name="connsiteY13" fmla="*/ 2926079 h 3009207"/>
                <a:gd name="connsiteX14" fmla="*/ 598516 w 2984269"/>
                <a:gd name="connsiteY14" fmla="*/ 3009207 h 3009207"/>
                <a:gd name="connsiteX15" fmla="*/ 1504603 w 2984269"/>
                <a:gd name="connsiteY15" fmla="*/ 2709949 h 3009207"/>
                <a:gd name="connsiteX16" fmla="*/ 2036618 w 2984269"/>
                <a:gd name="connsiteY16" fmla="*/ 2834640 h 3009207"/>
                <a:gd name="connsiteX17" fmla="*/ 2302625 w 2984269"/>
                <a:gd name="connsiteY17" fmla="*/ 2626822 h 3009207"/>
                <a:gd name="connsiteX18" fmla="*/ 2793076 w 2984269"/>
                <a:gd name="connsiteY18" fmla="*/ 2568633 h 3009207"/>
                <a:gd name="connsiteX19" fmla="*/ 2926080 w 2984269"/>
                <a:gd name="connsiteY19" fmla="*/ 2552007 h 3009207"/>
                <a:gd name="connsiteX20" fmla="*/ 2984269 w 2984269"/>
                <a:gd name="connsiteY20" fmla="*/ 2161309 h 3009207"/>
                <a:gd name="connsiteX21" fmla="*/ 2643447 w 2984269"/>
                <a:gd name="connsiteY21" fmla="*/ 2103120 h 3009207"/>
                <a:gd name="connsiteX22" fmla="*/ 2003367 w 2984269"/>
                <a:gd name="connsiteY22" fmla="*/ 1778924 h 3009207"/>
                <a:gd name="connsiteX23" fmla="*/ 1762298 w 2984269"/>
                <a:gd name="connsiteY23" fmla="*/ 1396538 h 3009207"/>
                <a:gd name="connsiteX24" fmla="*/ 1820487 w 2984269"/>
                <a:gd name="connsiteY24" fmla="*/ 1005840 h 3009207"/>
                <a:gd name="connsiteX25" fmla="*/ 1986741 w 2984269"/>
                <a:gd name="connsiteY25" fmla="*/ 789709 h 3009207"/>
                <a:gd name="connsiteX26" fmla="*/ 2161309 w 2984269"/>
                <a:gd name="connsiteY26" fmla="*/ 723207 h 3009207"/>
                <a:gd name="connsiteX27" fmla="*/ 2344189 w 2984269"/>
                <a:gd name="connsiteY27" fmla="*/ 748145 h 3009207"/>
                <a:gd name="connsiteX28" fmla="*/ 2568632 w 2984269"/>
                <a:gd name="connsiteY28" fmla="*/ 689956 h 3009207"/>
                <a:gd name="connsiteX29" fmla="*/ 2651760 w 2984269"/>
                <a:gd name="connsiteY29" fmla="*/ 540327 h 3009207"/>
                <a:gd name="connsiteX30" fmla="*/ 2676697 w 2984269"/>
                <a:gd name="connsiteY30" fmla="*/ 473825 h 3009207"/>
                <a:gd name="connsiteX31" fmla="*/ 2660073 w 2984269"/>
                <a:gd name="connsiteY31" fmla="*/ 249381 h 3009207"/>
                <a:gd name="connsiteX32" fmla="*/ 2543693 w 2984269"/>
                <a:gd name="connsiteY32" fmla="*/ 66501 h 3009207"/>
                <a:gd name="connsiteX33" fmla="*/ 2302625 w 2984269"/>
                <a:gd name="connsiteY33" fmla="*/ 0 h 3009207"/>
                <a:gd name="connsiteX34" fmla="*/ 2011680 w 2984269"/>
                <a:gd name="connsiteY34" fmla="*/ 116378 h 3009207"/>
                <a:gd name="connsiteX35" fmla="*/ 1853738 w 2984269"/>
                <a:gd name="connsiteY35" fmla="*/ 241069 h 3009207"/>
                <a:gd name="connsiteX36" fmla="*/ 1737360 w 2984269"/>
                <a:gd name="connsiteY36" fmla="*/ 349135 h 3009207"/>
                <a:gd name="connsiteX37" fmla="*/ 1280160 w 2984269"/>
                <a:gd name="connsiteY37" fmla="*/ 349135 h 3009207"/>
                <a:gd name="connsiteX38" fmla="*/ 822960 w 2984269"/>
                <a:gd name="connsiteY38" fmla="*/ 207818 h 3009207"/>
                <a:gd name="connsiteX39" fmla="*/ 473825 w 2984269"/>
                <a:gd name="connsiteY39" fmla="*/ 66502 h 3009207"/>
                <a:gd name="connsiteX40" fmla="*/ 241069 w 2984269"/>
                <a:gd name="connsiteY40" fmla="*/ 124691 h 3009207"/>
                <a:gd name="connsiteX41" fmla="*/ 0 w 2984269"/>
                <a:gd name="connsiteY41" fmla="*/ 282633 h 3009207"/>
                <a:gd name="connsiteX42" fmla="*/ 58189 w 2984269"/>
                <a:gd name="connsiteY42" fmla="*/ 299258 h 3009207"/>
                <a:gd name="connsiteX0" fmla="*/ 58189 w 2984269"/>
                <a:gd name="connsiteY0" fmla="*/ 299258 h 3009207"/>
                <a:gd name="connsiteX1" fmla="*/ 241069 w 2984269"/>
                <a:gd name="connsiteY1" fmla="*/ 781396 h 3009207"/>
                <a:gd name="connsiteX2" fmla="*/ 224443 w 2984269"/>
                <a:gd name="connsiteY2" fmla="*/ 1346662 h 3009207"/>
                <a:gd name="connsiteX3" fmla="*/ 241069 w 2984269"/>
                <a:gd name="connsiteY3" fmla="*/ 1695796 h 3009207"/>
                <a:gd name="connsiteX4" fmla="*/ 307570 w 2984269"/>
                <a:gd name="connsiteY4" fmla="*/ 2061556 h 3009207"/>
                <a:gd name="connsiteX5" fmla="*/ 149629 w 2984269"/>
                <a:gd name="connsiteY5" fmla="*/ 2335876 h 3009207"/>
                <a:gd name="connsiteX6" fmla="*/ 590203 w 2984269"/>
                <a:gd name="connsiteY6" fmla="*/ 2269375 h 3009207"/>
                <a:gd name="connsiteX7" fmla="*/ 623454 w 2984269"/>
                <a:gd name="connsiteY7" fmla="*/ 2610196 h 3009207"/>
                <a:gd name="connsiteX8" fmla="*/ 473825 w 2984269"/>
                <a:gd name="connsiteY8" fmla="*/ 2818015 h 3009207"/>
                <a:gd name="connsiteX9" fmla="*/ 307571 w 2984269"/>
                <a:gd name="connsiteY9" fmla="*/ 2618509 h 3009207"/>
                <a:gd name="connsiteX10" fmla="*/ 16625 w 2984269"/>
                <a:gd name="connsiteY10" fmla="*/ 2743200 h 3009207"/>
                <a:gd name="connsiteX11" fmla="*/ 74814 w 2984269"/>
                <a:gd name="connsiteY11" fmla="*/ 2859578 h 3009207"/>
                <a:gd name="connsiteX12" fmla="*/ 324196 w 2984269"/>
                <a:gd name="connsiteY12" fmla="*/ 2759825 h 3009207"/>
                <a:gd name="connsiteX13" fmla="*/ 432261 w 2984269"/>
                <a:gd name="connsiteY13" fmla="*/ 2926079 h 3009207"/>
                <a:gd name="connsiteX14" fmla="*/ 598516 w 2984269"/>
                <a:gd name="connsiteY14" fmla="*/ 3009207 h 3009207"/>
                <a:gd name="connsiteX15" fmla="*/ 1504603 w 2984269"/>
                <a:gd name="connsiteY15" fmla="*/ 2709949 h 3009207"/>
                <a:gd name="connsiteX16" fmla="*/ 2036618 w 2984269"/>
                <a:gd name="connsiteY16" fmla="*/ 2834640 h 3009207"/>
                <a:gd name="connsiteX17" fmla="*/ 2302625 w 2984269"/>
                <a:gd name="connsiteY17" fmla="*/ 2626822 h 3009207"/>
                <a:gd name="connsiteX18" fmla="*/ 2793076 w 2984269"/>
                <a:gd name="connsiteY18" fmla="*/ 2568633 h 3009207"/>
                <a:gd name="connsiteX19" fmla="*/ 2926080 w 2984269"/>
                <a:gd name="connsiteY19" fmla="*/ 2552007 h 3009207"/>
                <a:gd name="connsiteX20" fmla="*/ 2984269 w 2984269"/>
                <a:gd name="connsiteY20" fmla="*/ 2161309 h 3009207"/>
                <a:gd name="connsiteX21" fmla="*/ 2643447 w 2984269"/>
                <a:gd name="connsiteY21" fmla="*/ 2103120 h 3009207"/>
                <a:gd name="connsiteX22" fmla="*/ 2003367 w 2984269"/>
                <a:gd name="connsiteY22" fmla="*/ 1778924 h 3009207"/>
                <a:gd name="connsiteX23" fmla="*/ 1762298 w 2984269"/>
                <a:gd name="connsiteY23" fmla="*/ 1396538 h 3009207"/>
                <a:gd name="connsiteX24" fmla="*/ 1820487 w 2984269"/>
                <a:gd name="connsiteY24" fmla="*/ 1005840 h 3009207"/>
                <a:gd name="connsiteX25" fmla="*/ 1986741 w 2984269"/>
                <a:gd name="connsiteY25" fmla="*/ 789709 h 3009207"/>
                <a:gd name="connsiteX26" fmla="*/ 2161309 w 2984269"/>
                <a:gd name="connsiteY26" fmla="*/ 723207 h 3009207"/>
                <a:gd name="connsiteX27" fmla="*/ 2344189 w 2984269"/>
                <a:gd name="connsiteY27" fmla="*/ 748145 h 3009207"/>
                <a:gd name="connsiteX28" fmla="*/ 2568632 w 2984269"/>
                <a:gd name="connsiteY28" fmla="*/ 689956 h 3009207"/>
                <a:gd name="connsiteX29" fmla="*/ 2651760 w 2984269"/>
                <a:gd name="connsiteY29" fmla="*/ 540327 h 3009207"/>
                <a:gd name="connsiteX30" fmla="*/ 2676697 w 2984269"/>
                <a:gd name="connsiteY30" fmla="*/ 473825 h 3009207"/>
                <a:gd name="connsiteX31" fmla="*/ 2734887 w 2984269"/>
                <a:gd name="connsiteY31" fmla="*/ 207817 h 3009207"/>
                <a:gd name="connsiteX32" fmla="*/ 2543693 w 2984269"/>
                <a:gd name="connsiteY32" fmla="*/ 66501 h 3009207"/>
                <a:gd name="connsiteX33" fmla="*/ 2302625 w 2984269"/>
                <a:gd name="connsiteY33" fmla="*/ 0 h 3009207"/>
                <a:gd name="connsiteX34" fmla="*/ 2011680 w 2984269"/>
                <a:gd name="connsiteY34" fmla="*/ 116378 h 3009207"/>
                <a:gd name="connsiteX35" fmla="*/ 1853738 w 2984269"/>
                <a:gd name="connsiteY35" fmla="*/ 241069 h 3009207"/>
                <a:gd name="connsiteX36" fmla="*/ 1737360 w 2984269"/>
                <a:gd name="connsiteY36" fmla="*/ 349135 h 3009207"/>
                <a:gd name="connsiteX37" fmla="*/ 1280160 w 2984269"/>
                <a:gd name="connsiteY37" fmla="*/ 349135 h 3009207"/>
                <a:gd name="connsiteX38" fmla="*/ 822960 w 2984269"/>
                <a:gd name="connsiteY38" fmla="*/ 207818 h 3009207"/>
                <a:gd name="connsiteX39" fmla="*/ 473825 w 2984269"/>
                <a:gd name="connsiteY39" fmla="*/ 66502 h 3009207"/>
                <a:gd name="connsiteX40" fmla="*/ 241069 w 2984269"/>
                <a:gd name="connsiteY40" fmla="*/ 124691 h 3009207"/>
                <a:gd name="connsiteX41" fmla="*/ 0 w 2984269"/>
                <a:gd name="connsiteY41" fmla="*/ 282633 h 3009207"/>
                <a:gd name="connsiteX42" fmla="*/ 58189 w 2984269"/>
                <a:gd name="connsiteY42" fmla="*/ 299258 h 3009207"/>
                <a:gd name="connsiteX0" fmla="*/ 58189 w 2984269"/>
                <a:gd name="connsiteY0" fmla="*/ 299258 h 3009207"/>
                <a:gd name="connsiteX1" fmla="*/ 241069 w 2984269"/>
                <a:gd name="connsiteY1" fmla="*/ 781396 h 3009207"/>
                <a:gd name="connsiteX2" fmla="*/ 224443 w 2984269"/>
                <a:gd name="connsiteY2" fmla="*/ 1346662 h 3009207"/>
                <a:gd name="connsiteX3" fmla="*/ 241069 w 2984269"/>
                <a:gd name="connsiteY3" fmla="*/ 1695796 h 3009207"/>
                <a:gd name="connsiteX4" fmla="*/ 307570 w 2984269"/>
                <a:gd name="connsiteY4" fmla="*/ 2061556 h 3009207"/>
                <a:gd name="connsiteX5" fmla="*/ 149629 w 2984269"/>
                <a:gd name="connsiteY5" fmla="*/ 2335876 h 3009207"/>
                <a:gd name="connsiteX6" fmla="*/ 590203 w 2984269"/>
                <a:gd name="connsiteY6" fmla="*/ 2269375 h 3009207"/>
                <a:gd name="connsiteX7" fmla="*/ 623454 w 2984269"/>
                <a:gd name="connsiteY7" fmla="*/ 2610196 h 3009207"/>
                <a:gd name="connsiteX8" fmla="*/ 473825 w 2984269"/>
                <a:gd name="connsiteY8" fmla="*/ 2818015 h 3009207"/>
                <a:gd name="connsiteX9" fmla="*/ 307571 w 2984269"/>
                <a:gd name="connsiteY9" fmla="*/ 2618509 h 3009207"/>
                <a:gd name="connsiteX10" fmla="*/ 16625 w 2984269"/>
                <a:gd name="connsiteY10" fmla="*/ 2743200 h 3009207"/>
                <a:gd name="connsiteX11" fmla="*/ 74814 w 2984269"/>
                <a:gd name="connsiteY11" fmla="*/ 2859578 h 3009207"/>
                <a:gd name="connsiteX12" fmla="*/ 324196 w 2984269"/>
                <a:gd name="connsiteY12" fmla="*/ 2759825 h 3009207"/>
                <a:gd name="connsiteX13" fmla="*/ 432261 w 2984269"/>
                <a:gd name="connsiteY13" fmla="*/ 2926079 h 3009207"/>
                <a:gd name="connsiteX14" fmla="*/ 598516 w 2984269"/>
                <a:gd name="connsiteY14" fmla="*/ 3009207 h 3009207"/>
                <a:gd name="connsiteX15" fmla="*/ 1504603 w 2984269"/>
                <a:gd name="connsiteY15" fmla="*/ 2709949 h 3009207"/>
                <a:gd name="connsiteX16" fmla="*/ 2036618 w 2984269"/>
                <a:gd name="connsiteY16" fmla="*/ 2834640 h 3009207"/>
                <a:gd name="connsiteX17" fmla="*/ 2302625 w 2984269"/>
                <a:gd name="connsiteY17" fmla="*/ 2626822 h 3009207"/>
                <a:gd name="connsiteX18" fmla="*/ 2793076 w 2984269"/>
                <a:gd name="connsiteY18" fmla="*/ 2568633 h 3009207"/>
                <a:gd name="connsiteX19" fmla="*/ 2926080 w 2984269"/>
                <a:gd name="connsiteY19" fmla="*/ 2552007 h 3009207"/>
                <a:gd name="connsiteX20" fmla="*/ 2984269 w 2984269"/>
                <a:gd name="connsiteY20" fmla="*/ 2161309 h 3009207"/>
                <a:gd name="connsiteX21" fmla="*/ 2643447 w 2984269"/>
                <a:gd name="connsiteY21" fmla="*/ 2103120 h 3009207"/>
                <a:gd name="connsiteX22" fmla="*/ 2003367 w 2984269"/>
                <a:gd name="connsiteY22" fmla="*/ 1778924 h 3009207"/>
                <a:gd name="connsiteX23" fmla="*/ 1762298 w 2984269"/>
                <a:gd name="connsiteY23" fmla="*/ 1396538 h 3009207"/>
                <a:gd name="connsiteX24" fmla="*/ 1820487 w 2984269"/>
                <a:gd name="connsiteY24" fmla="*/ 1005840 h 3009207"/>
                <a:gd name="connsiteX25" fmla="*/ 1986741 w 2984269"/>
                <a:gd name="connsiteY25" fmla="*/ 789709 h 3009207"/>
                <a:gd name="connsiteX26" fmla="*/ 2161309 w 2984269"/>
                <a:gd name="connsiteY26" fmla="*/ 723207 h 3009207"/>
                <a:gd name="connsiteX27" fmla="*/ 2344189 w 2984269"/>
                <a:gd name="connsiteY27" fmla="*/ 748145 h 3009207"/>
                <a:gd name="connsiteX28" fmla="*/ 2568632 w 2984269"/>
                <a:gd name="connsiteY28" fmla="*/ 689956 h 3009207"/>
                <a:gd name="connsiteX29" fmla="*/ 2651760 w 2984269"/>
                <a:gd name="connsiteY29" fmla="*/ 540327 h 3009207"/>
                <a:gd name="connsiteX30" fmla="*/ 2718261 w 2984269"/>
                <a:gd name="connsiteY30" fmla="*/ 448887 h 3009207"/>
                <a:gd name="connsiteX31" fmla="*/ 2734887 w 2984269"/>
                <a:gd name="connsiteY31" fmla="*/ 207817 h 3009207"/>
                <a:gd name="connsiteX32" fmla="*/ 2543693 w 2984269"/>
                <a:gd name="connsiteY32" fmla="*/ 66501 h 3009207"/>
                <a:gd name="connsiteX33" fmla="*/ 2302625 w 2984269"/>
                <a:gd name="connsiteY33" fmla="*/ 0 h 3009207"/>
                <a:gd name="connsiteX34" fmla="*/ 2011680 w 2984269"/>
                <a:gd name="connsiteY34" fmla="*/ 116378 h 3009207"/>
                <a:gd name="connsiteX35" fmla="*/ 1853738 w 2984269"/>
                <a:gd name="connsiteY35" fmla="*/ 241069 h 3009207"/>
                <a:gd name="connsiteX36" fmla="*/ 1737360 w 2984269"/>
                <a:gd name="connsiteY36" fmla="*/ 349135 h 3009207"/>
                <a:gd name="connsiteX37" fmla="*/ 1280160 w 2984269"/>
                <a:gd name="connsiteY37" fmla="*/ 349135 h 3009207"/>
                <a:gd name="connsiteX38" fmla="*/ 822960 w 2984269"/>
                <a:gd name="connsiteY38" fmla="*/ 207818 h 3009207"/>
                <a:gd name="connsiteX39" fmla="*/ 473825 w 2984269"/>
                <a:gd name="connsiteY39" fmla="*/ 66502 h 3009207"/>
                <a:gd name="connsiteX40" fmla="*/ 241069 w 2984269"/>
                <a:gd name="connsiteY40" fmla="*/ 124691 h 3009207"/>
                <a:gd name="connsiteX41" fmla="*/ 0 w 2984269"/>
                <a:gd name="connsiteY41" fmla="*/ 282633 h 3009207"/>
                <a:gd name="connsiteX42" fmla="*/ 58189 w 2984269"/>
                <a:gd name="connsiteY42" fmla="*/ 299258 h 3009207"/>
                <a:gd name="connsiteX0" fmla="*/ 58189 w 2984269"/>
                <a:gd name="connsiteY0" fmla="*/ 299258 h 3009207"/>
                <a:gd name="connsiteX1" fmla="*/ 241069 w 2984269"/>
                <a:gd name="connsiteY1" fmla="*/ 781396 h 3009207"/>
                <a:gd name="connsiteX2" fmla="*/ 224443 w 2984269"/>
                <a:gd name="connsiteY2" fmla="*/ 1346662 h 3009207"/>
                <a:gd name="connsiteX3" fmla="*/ 241069 w 2984269"/>
                <a:gd name="connsiteY3" fmla="*/ 1695796 h 3009207"/>
                <a:gd name="connsiteX4" fmla="*/ 307570 w 2984269"/>
                <a:gd name="connsiteY4" fmla="*/ 2061556 h 3009207"/>
                <a:gd name="connsiteX5" fmla="*/ 149629 w 2984269"/>
                <a:gd name="connsiteY5" fmla="*/ 2335876 h 3009207"/>
                <a:gd name="connsiteX6" fmla="*/ 590203 w 2984269"/>
                <a:gd name="connsiteY6" fmla="*/ 2269375 h 3009207"/>
                <a:gd name="connsiteX7" fmla="*/ 623454 w 2984269"/>
                <a:gd name="connsiteY7" fmla="*/ 2610196 h 3009207"/>
                <a:gd name="connsiteX8" fmla="*/ 473825 w 2984269"/>
                <a:gd name="connsiteY8" fmla="*/ 2818015 h 3009207"/>
                <a:gd name="connsiteX9" fmla="*/ 307571 w 2984269"/>
                <a:gd name="connsiteY9" fmla="*/ 2618509 h 3009207"/>
                <a:gd name="connsiteX10" fmla="*/ 16625 w 2984269"/>
                <a:gd name="connsiteY10" fmla="*/ 2743200 h 3009207"/>
                <a:gd name="connsiteX11" fmla="*/ 74814 w 2984269"/>
                <a:gd name="connsiteY11" fmla="*/ 2859578 h 3009207"/>
                <a:gd name="connsiteX12" fmla="*/ 324196 w 2984269"/>
                <a:gd name="connsiteY12" fmla="*/ 2759825 h 3009207"/>
                <a:gd name="connsiteX13" fmla="*/ 432261 w 2984269"/>
                <a:gd name="connsiteY13" fmla="*/ 2926079 h 3009207"/>
                <a:gd name="connsiteX14" fmla="*/ 598516 w 2984269"/>
                <a:gd name="connsiteY14" fmla="*/ 3009207 h 3009207"/>
                <a:gd name="connsiteX15" fmla="*/ 1504603 w 2984269"/>
                <a:gd name="connsiteY15" fmla="*/ 2709949 h 3009207"/>
                <a:gd name="connsiteX16" fmla="*/ 2036618 w 2984269"/>
                <a:gd name="connsiteY16" fmla="*/ 2834640 h 3009207"/>
                <a:gd name="connsiteX17" fmla="*/ 2302625 w 2984269"/>
                <a:gd name="connsiteY17" fmla="*/ 2626822 h 3009207"/>
                <a:gd name="connsiteX18" fmla="*/ 2793076 w 2984269"/>
                <a:gd name="connsiteY18" fmla="*/ 2568633 h 3009207"/>
                <a:gd name="connsiteX19" fmla="*/ 2926080 w 2984269"/>
                <a:gd name="connsiteY19" fmla="*/ 2552007 h 3009207"/>
                <a:gd name="connsiteX20" fmla="*/ 2984269 w 2984269"/>
                <a:gd name="connsiteY20" fmla="*/ 2161309 h 3009207"/>
                <a:gd name="connsiteX21" fmla="*/ 2643447 w 2984269"/>
                <a:gd name="connsiteY21" fmla="*/ 2103120 h 3009207"/>
                <a:gd name="connsiteX22" fmla="*/ 2003367 w 2984269"/>
                <a:gd name="connsiteY22" fmla="*/ 1778924 h 3009207"/>
                <a:gd name="connsiteX23" fmla="*/ 1762298 w 2984269"/>
                <a:gd name="connsiteY23" fmla="*/ 1396538 h 3009207"/>
                <a:gd name="connsiteX24" fmla="*/ 1820487 w 2984269"/>
                <a:gd name="connsiteY24" fmla="*/ 1005840 h 3009207"/>
                <a:gd name="connsiteX25" fmla="*/ 1986741 w 2984269"/>
                <a:gd name="connsiteY25" fmla="*/ 789709 h 3009207"/>
                <a:gd name="connsiteX26" fmla="*/ 2161309 w 2984269"/>
                <a:gd name="connsiteY26" fmla="*/ 723207 h 3009207"/>
                <a:gd name="connsiteX27" fmla="*/ 2344189 w 2984269"/>
                <a:gd name="connsiteY27" fmla="*/ 748145 h 3009207"/>
                <a:gd name="connsiteX28" fmla="*/ 2568632 w 2984269"/>
                <a:gd name="connsiteY28" fmla="*/ 689956 h 3009207"/>
                <a:gd name="connsiteX29" fmla="*/ 2685011 w 2984269"/>
                <a:gd name="connsiteY29" fmla="*/ 540327 h 3009207"/>
                <a:gd name="connsiteX30" fmla="*/ 2718261 w 2984269"/>
                <a:gd name="connsiteY30" fmla="*/ 448887 h 3009207"/>
                <a:gd name="connsiteX31" fmla="*/ 2734887 w 2984269"/>
                <a:gd name="connsiteY31" fmla="*/ 207817 h 3009207"/>
                <a:gd name="connsiteX32" fmla="*/ 2543693 w 2984269"/>
                <a:gd name="connsiteY32" fmla="*/ 66501 h 3009207"/>
                <a:gd name="connsiteX33" fmla="*/ 2302625 w 2984269"/>
                <a:gd name="connsiteY33" fmla="*/ 0 h 3009207"/>
                <a:gd name="connsiteX34" fmla="*/ 2011680 w 2984269"/>
                <a:gd name="connsiteY34" fmla="*/ 116378 h 3009207"/>
                <a:gd name="connsiteX35" fmla="*/ 1853738 w 2984269"/>
                <a:gd name="connsiteY35" fmla="*/ 241069 h 3009207"/>
                <a:gd name="connsiteX36" fmla="*/ 1737360 w 2984269"/>
                <a:gd name="connsiteY36" fmla="*/ 349135 h 3009207"/>
                <a:gd name="connsiteX37" fmla="*/ 1280160 w 2984269"/>
                <a:gd name="connsiteY37" fmla="*/ 349135 h 3009207"/>
                <a:gd name="connsiteX38" fmla="*/ 822960 w 2984269"/>
                <a:gd name="connsiteY38" fmla="*/ 207818 h 3009207"/>
                <a:gd name="connsiteX39" fmla="*/ 473825 w 2984269"/>
                <a:gd name="connsiteY39" fmla="*/ 66502 h 3009207"/>
                <a:gd name="connsiteX40" fmla="*/ 241069 w 2984269"/>
                <a:gd name="connsiteY40" fmla="*/ 124691 h 3009207"/>
                <a:gd name="connsiteX41" fmla="*/ 0 w 2984269"/>
                <a:gd name="connsiteY41" fmla="*/ 282633 h 3009207"/>
                <a:gd name="connsiteX42" fmla="*/ 58189 w 2984269"/>
                <a:gd name="connsiteY42" fmla="*/ 299258 h 3009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984269" h="3009207">
                  <a:moveTo>
                    <a:pt x="58189" y="299258"/>
                  </a:moveTo>
                  <a:lnTo>
                    <a:pt x="241069" y="781396"/>
                  </a:lnTo>
                  <a:lnTo>
                    <a:pt x="224443" y="1346662"/>
                  </a:lnTo>
                  <a:lnTo>
                    <a:pt x="241069" y="1695796"/>
                  </a:lnTo>
                  <a:lnTo>
                    <a:pt x="307570" y="2061556"/>
                  </a:lnTo>
                  <a:lnTo>
                    <a:pt x="149629" y="2335876"/>
                  </a:lnTo>
                  <a:lnTo>
                    <a:pt x="590203" y="2269375"/>
                  </a:lnTo>
                  <a:lnTo>
                    <a:pt x="623454" y="2610196"/>
                  </a:lnTo>
                  <a:lnTo>
                    <a:pt x="473825" y="2818015"/>
                  </a:lnTo>
                  <a:lnTo>
                    <a:pt x="307571" y="2618509"/>
                  </a:lnTo>
                  <a:lnTo>
                    <a:pt x="16625" y="2743200"/>
                  </a:lnTo>
                  <a:lnTo>
                    <a:pt x="74814" y="2859578"/>
                  </a:lnTo>
                  <a:lnTo>
                    <a:pt x="324196" y="2759825"/>
                  </a:lnTo>
                  <a:lnTo>
                    <a:pt x="432261" y="2926079"/>
                  </a:lnTo>
                  <a:lnTo>
                    <a:pt x="598516" y="3009207"/>
                  </a:lnTo>
                  <a:lnTo>
                    <a:pt x="1504603" y="2709949"/>
                  </a:lnTo>
                  <a:lnTo>
                    <a:pt x="2036618" y="2834640"/>
                  </a:lnTo>
                  <a:lnTo>
                    <a:pt x="2302625" y="2626822"/>
                  </a:lnTo>
                  <a:lnTo>
                    <a:pt x="2793076" y="2568633"/>
                  </a:lnTo>
                  <a:lnTo>
                    <a:pt x="2926080" y="2552007"/>
                  </a:lnTo>
                  <a:lnTo>
                    <a:pt x="2984269" y="2161309"/>
                  </a:lnTo>
                  <a:lnTo>
                    <a:pt x="2643447" y="2103120"/>
                  </a:lnTo>
                  <a:lnTo>
                    <a:pt x="2003367" y="1778924"/>
                  </a:lnTo>
                  <a:lnTo>
                    <a:pt x="1762298" y="1396538"/>
                  </a:lnTo>
                  <a:lnTo>
                    <a:pt x="1820487" y="1005840"/>
                  </a:lnTo>
                  <a:lnTo>
                    <a:pt x="1986741" y="789709"/>
                  </a:lnTo>
                  <a:lnTo>
                    <a:pt x="2161309" y="723207"/>
                  </a:lnTo>
                  <a:lnTo>
                    <a:pt x="2344189" y="748145"/>
                  </a:lnTo>
                  <a:lnTo>
                    <a:pt x="2568632" y="689956"/>
                  </a:lnTo>
                  <a:lnTo>
                    <a:pt x="2685011" y="540327"/>
                  </a:lnTo>
                  <a:lnTo>
                    <a:pt x="2718261" y="448887"/>
                  </a:lnTo>
                  <a:cubicBezTo>
                    <a:pt x="2718261" y="368531"/>
                    <a:pt x="2734887" y="288173"/>
                    <a:pt x="2734887" y="207817"/>
                  </a:cubicBezTo>
                  <a:lnTo>
                    <a:pt x="2543693" y="66501"/>
                  </a:lnTo>
                  <a:lnTo>
                    <a:pt x="2302625" y="0"/>
                  </a:lnTo>
                  <a:lnTo>
                    <a:pt x="2011680" y="116378"/>
                  </a:lnTo>
                  <a:lnTo>
                    <a:pt x="1853738" y="241069"/>
                  </a:lnTo>
                  <a:lnTo>
                    <a:pt x="1737360" y="349135"/>
                  </a:lnTo>
                  <a:lnTo>
                    <a:pt x="1280160" y="349135"/>
                  </a:lnTo>
                  <a:lnTo>
                    <a:pt x="822960" y="207818"/>
                  </a:lnTo>
                  <a:lnTo>
                    <a:pt x="473825" y="66502"/>
                  </a:lnTo>
                  <a:lnTo>
                    <a:pt x="241069" y="124691"/>
                  </a:lnTo>
                  <a:lnTo>
                    <a:pt x="0" y="282633"/>
                  </a:lnTo>
                  <a:lnTo>
                    <a:pt x="58189" y="299258"/>
                  </a:lnTo>
                  <a:close/>
                </a:path>
              </a:pathLst>
            </a:cu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31" name="Freeform 30"/>
            <p:cNvSpPr/>
            <p:nvPr/>
          </p:nvSpPr>
          <p:spPr>
            <a:xfrm>
              <a:off x="2443942" y="1172095"/>
              <a:ext cx="5494713" cy="3541221"/>
            </a:xfrm>
            <a:custGeom>
              <a:avLst/>
              <a:gdLst>
                <a:gd name="connsiteX0" fmla="*/ 0 w 5494713"/>
                <a:gd name="connsiteY0" fmla="*/ 0 h 3541221"/>
                <a:gd name="connsiteX1" fmla="*/ 108065 w 5494713"/>
                <a:gd name="connsiteY1" fmla="*/ 374072 h 3541221"/>
                <a:gd name="connsiteX2" fmla="*/ 640080 w 5494713"/>
                <a:gd name="connsiteY2" fmla="*/ 806334 h 3541221"/>
                <a:gd name="connsiteX3" fmla="*/ 906087 w 5494713"/>
                <a:gd name="connsiteY3" fmla="*/ 1221970 h 3541221"/>
                <a:gd name="connsiteX4" fmla="*/ 1055716 w 5494713"/>
                <a:gd name="connsiteY4" fmla="*/ 1438101 h 3541221"/>
                <a:gd name="connsiteX5" fmla="*/ 1197033 w 5494713"/>
                <a:gd name="connsiteY5" fmla="*/ 1479665 h 3541221"/>
                <a:gd name="connsiteX6" fmla="*/ 1463040 w 5494713"/>
                <a:gd name="connsiteY6" fmla="*/ 1338349 h 3541221"/>
                <a:gd name="connsiteX7" fmla="*/ 1720734 w 5494713"/>
                <a:gd name="connsiteY7" fmla="*/ 1271847 h 3541221"/>
                <a:gd name="connsiteX8" fmla="*/ 1936865 w 5494713"/>
                <a:gd name="connsiteY8" fmla="*/ 1363287 h 3541221"/>
                <a:gd name="connsiteX9" fmla="*/ 2252749 w 5494713"/>
                <a:gd name="connsiteY9" fmla="*/ 1504603 h 3541221"/>
                <a:gd name="connsiteX10" fmla="*/ 2826327 w 5494713"/>
                <a:gd name="connsiteY10" fmla="*/ 1562792 h 3541221"/>
                <a:gd name="connsiteX11" fmla="*/ 3300153 w 5494713"/>
                <a:gd name="connsiteY11" fmla="*/ 1579418 h 3541221"/>
                <a:gd name="connsiteX12" fmla="*/ 3690851 w 5494713"/>
                <a:gd name="connsiteY12" fmla="*/ 1654232 h 3541221"/>
                <a:gd name="connsiteX13" fmla="*/ 3940233 w 5494713"/>
                <a:gd name="connsiteY13" fmla="*/ 1862050 h 3541221"/>
                <a:gd name="connsiteX14" fmla="*/ 4031673 w 5494713"/>
                <a:gd name="connsiteY14" fmla="*/ 2227810 h 3541221"/>
                <a:gd name="connsiteX15" fmla="*/ 4056611 w 5494713"/>
                <a:gd name="connsiteY15" fmla="*/ 2502130 h 3541221"/>
                <a:gd name="connsiteX16" fmla="*/ 4064923 w 5494713"/>
                <a:gd name="connsiteY16" fmla="*/ 2543694 h 3541221"/>
                <a:gd name="connsiteX17" fmla="*/ 4197927 w 5494713"/>
                <a:gd name="connsiteY17" fmla="*/ 2660072 h 3541221"/>
                <a:gd name="connsiteX18" fmla="*/ 4580313 w 5494713"/>
                <a:gd name="connsiteY18" fmla="*/ 2901141 h 3541221"/>
                <a:gd name="connsiteX19" fmla="*/ 4838007 w 5494713"/>
                <a:gd name="connsiteY19" fmla="*/ 3092334 h 3541221"/>
                <a:gd name="connsiteX20" fmla="*/ 5153891 w 5494713"/>
                <a:gd name="connsiteY20" fmla="*/ 3308465 h 3541221"/>
                <a:gd name="connsiteX21" fmla="*/ 5494713 w 5494713"/>
                <a:gd name="connsiteY21" fmla="*/ 3541221 h 354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494713" h="3541221">
                  <a:moveTo>
                    <a:pt x="0" y="0"/>
                  </a:moveTo>
                  <a:cubicBezTo>
                    <a:pt x="692" y="119841"/>
                    <a:pt x="1385" y="239683"/>
                    <a:pt x="108065" y="374072"/>
                  </a:cubicBezTo>
                  <a:cubicBezTo>
                    <a:pt x="214745" y="508461"/>
                    <a:pt x="507076" y="665018"/>
                    <a:pt x="640080" y="806334"/>
                  </a:cubicBezTo>
                  <a:cubicBezTo>
                    <a:pt x="773084" y="947650"/>
                    <a:pt x="836814" y="1116676"/>
                    <a:pt x="906087" y="1221970"/>
                  </a:cubicBezTo>
                  <a:cubicBezTo>
                    <a:pt x="975360" y="1327265"/>
                    <a:pt x="1007225" y="1395152"/>
                    <a:pt x="1055716" y="1438101"/>
                  </a:cubicBezTo>
                  <a:cubicBezTo>
                    <a:pt x="1104207" y="1481050"/>
                    <a:pt x="1129146" y="1496290"/>
                    <a:pt x="1197033" y="1479665"/>
                  </a:cubicBezTo>
                  <a:cubicBezTo>
                    <a:pt x="1264920" y="1463040"/>
                    <a:pt x="1375757" y="1372985"/>
                    <a:pt x="1463040" y="1338349"/>
                  </a:cubicBezTo>
                  <a:cubicBezTo>
                    <a:pt x="1550323" y="1303713"/>
                    <a:pt x="1641763" y="1267691"/>
                    <a:pt x="1720734" y="1271847"/>
                  </a:cubicBezTo>
                  <a:cubicBezTo>
                    <a:pt x="1799705" y="1276003"/>
                    <a:pt x="1936865" y="1363287"/>
                    <a:pt x="1936865" y="1363287"/>
                  </a:cubicBezTo>
                  <a:cubicBezTo>
                    <a:pt x="2025534" y="1402080"/>
                    <a:pt x="2104505" y="1471352"/>
                    <a:pt x="2252749" y="1504603"/>
                  </a:cubicBezTo>
                  <a:cubicBezTo>
                    <a:pt x="2400993" y="1537854"/>
                    <a:pt x="2651760" y="1550323"/>
                    <a:pt x="2826327" y="1562792"/>
                  </a:cubicBezTo>
                  <a:cubicBezTo>
                    <a:pt x="3000894" y="1575261"/>
                    <a:pt x="3156066" y="1564178"/>
                    <a:pt x="3300153" y="1579418"/>
                  </a:cubicBezTo>
                  <a:cubicBezTo>
                    <a:pt x="3444240" y="1594658"/>
                    <a:pt x="3584171" y="1607127"/>
                    <a:pt x="3690851" y="1654232"/>
                  </a:cubicBezTo>
                  <a:cubicBezTo>
                    <a:pt x="3797531" y="1701337"/>
                    <a:pt x="3883429" y="1766454"/>
                    <a:pt x="3940233" y="1862050"/>
                  </a:cubicBezTo>
                  <a:cubicBezTo>
                    <a:pt x="3997037" y="1957646"/>
                    <a:pt x="4012277" y="2121130"/>
                    <a:pt x="4031673" y="2227810"/>
                  </a:cubicBezTo>
                  <a:cubicBezTo>
                    <a:pt x="4051069" y="2334490"/>
                    <a:pt x="4051069" y="2449483"/>
                    <a:pt x="4056611" y="2502130"/>
                  </a:cubicBezTo>
                  <a:cubicBezTo>
                    <a:pt x="4062153" y="2554777"/>
                    <a:pt x="4041370" y="2517370"/>
                    <a:pt x="4064923" y="2543694"/>
                  </a:cubicBezTo>
                  <a:cubicBezTo>
                    <a:pt x="4088476" y="2570018"/>
                    <a:pt x="4112029" y="2600498"/>
                    <a:pt x="4197927" y="2660072"/>
                  </a:cubicBezTo>
                  <a:cubicBezTo>
                    <a:pt x="4283825" y="2719646"/>
                    <a:pt x="4473633" y="2829097"/>
                    <a:pt x="4580313" y="2901141"/>
                  </a:cubicBezTo>
                  <a:cubicBezTo>
                    <a:pt x="4686993" y="2973185"/>
                    <a:pt x="4742411" y="3024447"/>
                    <a:pt x="4838007" y="3092334"/>
                  </a:cubicBezTo>
                  <a:cubicBezTo>
                    <a:pt x="4933603" y="3160221"/>
                    <a:pt x="5153891" y="3308465"/>
                    <a:pt x="5153891" y="3308465"/>
                  </a:cubicBezTo>
                  <a:lnTo>
                    <a:pt x="5494713" y="3541221"/>
                  </a:lnTo>
                </a:path>
              </a:pathLst>
            </a:custGeom>
            <a:noFill/>
            <a:ln w="539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025" name="Freeform 1024"/>
            <p:cNvSpPr/>
            <p:nvPr/>
          </p:nvSpPr>
          <p:spPr>
            <a:xfrm>
              <a:off x="606829" y="4721629"/>
              <a:ext cx="7323513" cy="1177752"/>
            </a:xfrm>
            <a:custGeom>
              <a:avLst/>
              <a:gdLst>
                <a:gd name="connsiteX0" fmla="*/ 0 w 7323513"/>
                <a:gd name="connsiteY0" fmla="*/ 357447 h 1177752"/>
                <a:gd name="connsiteX1" fmla="*/ 133004 w 7323513"/>
                <a:gd name="connsiteY1" fmla="*/ 407324 h 1177752"/>
                <a:gd name="connsiteX2" fmla="*/ 216131 w 7323513"/>
                <a:gd name="connsiteY2" fmla="*/ 282633 h 1177752"/>
                <a:gd name="connsiteX3" fmla="*/ 473826 w 7323513"/>
                <a:gd name="connsiteY3" fmla="*/ 315884 h 1177752"/>
                <a:gd name="connsiteX4" fmla="*/ 1005840 w 7323513"/>
                <a:gd name="connsiteY4" fmla="*/ 540327 h 1177752"/>
                <a:gd name="connsiteX5" fmla="*/ 1446415 w 7323513"/>
                <a:gd name="connsiteY5" fmla="*/ 839586 h 1177752"/>
                <a:gd name="connsiteX6" fmla="*/ 1695796 w 7323513"/>
                <a:gd name="connsiteY6" fmla="*/ 931026 h 1177752"/>
                <a:gd name="connsiteX7" fmla="*/ 1837113 w 7323513"/>
                <a:gd name="connsiteY7" fmla="*/ 906087 h 1177752"/>
                <a:gd name="connsiteX8" fmla="*/ 1970116 w 7323513"/>
                <a:gd name="connsiteY8" fmla="*/ 748146 h 1177752"/>
                <a:gd name="connsiteX9" fmla="*/ 2327564 w 7323513"/>
                <a:gd name="connsiteY9" fmla="*/ 565266 h 1177752"/>
                <a:gd name="connsiteX10" fmla="*/ 2610196 w 7323513"/>
                <a:gd name="connsiteY10" fmla="*/ 423949 h 1177752"/>
                <a:gd name="connsiteX11" fmla="*/ 2709949 w 7323513"/>
                <a:gd name="connsiteY11" fmla="*/ 365760 h 1177752"/>
                <a:gd name="connsiteX12" fmla="*/ 2768138 w 7323513"/>
                <a:gd name="connsiteY12" fmla="*/ 274320 h 1177752"/>
                <a:gd name="connsiteX13" fmla="*/ 2626822 w 7323513"/>
                <a:gd name="connsiteY13" fmla="*/ 249382 h 1177752"/>
                <a:gd name="connsiteX14" fmla="*/ 2510444 w 7323513"/>
                <a:gd name="connsiteY14" fmla="*/ 207818 h 1177752"/>
                <a:gd name="connsiteX15" fmla="*/ 2743200 w 7323513"/>
                <a:gd name="connsiteY15" fmla="*/ 58189 h 1177752"/>
                <a:gd name="connsiteX16" fmla="*/ 2926080 w 7323513"/>
                <a:gd name="connsiteY16" fmla="*/ 58189 h 1177752"/>
                <a:gd name="connsiteX17" fmla="*/ 3059084 w 7323513"/>
                <a:gd name="connsiteY17" fmla="*/ 199506 h 1177752"/>
                <a:gd name="connsiteX18" fmla="*/ 3084022 w 7323513"/>
                <a:gd name="connsiteY18" fmla="*/ 349135 h 1177752"/>
                <a:gd name="connsiteX19" fmla="*/ 2959331 w 7323513"/>
                <a:gd name="connsiteY19" fmla="*/ 399011 h 1177752"/>
                <a:gd name="connsiteX20" fmla="*/ 2884516 w 7323513"/>
                <a:gd name="connsiteY20" fmla="*/ 407324 h 1177752"/>
                <a:gd name="connsiteX21" fmla="*/ 2801389 w 7323513"/>
                <a:gd name="connsiteY21" fmla="*/ 440575 h 1177752"/>
                <a:gd name="connsiteX22" fmla="*/ 2726575 w 7323513"/>
                <a:gd name="connsiteY22" fmla="*/ 457200 h 1177752"/>
                <a:gd name="connsiteX23" fmla="*/ 2809702 w 7323513"/>
                <a:gd name="connsiteY23" fmla="*/ 515389 h 1177752"/>
                <a:gd name="connsiteX24" fmla="*/ 2876204 w 7323513"/>
                <a:gd name="connsiteY24" fmla="*/ 623455 h 1177752"/>
                <a:gd name="connsiteX25" fmla="*/ 2892829 w 7323513"/>
                <a:gd name="connsiteY25" fmla="*/ 656706 h 1177752"/>
                <a:gd name="connsiteX26" fmla="*/ 3000895 w 7323513"/>
                <a:gd name="connsiteY26" fmla="*/ 640080 h 1177752"/>
                <a:gd name="connsiteX27" fmla="*/ 3034146 w 7323513"/>
                <a:gd name="connsiteY27" fmla="*/ 598516 h 1177752"/>
                <a:gd name="connsiteX28" fmla="*/ 3167149 w 7323513"/>
                <a:gd name="connsiteY28" fmla="*/ 581891 h 1177752"/>
                <a:gd name="connsiteX29" fmla="*/ 3233651 w 7323513"/>
                <a:gd name="connsiteY29" fmla="*/ 473826 h 1177752"/>
                <a:gd name="connsiteX30" fmla="*/ 3350029 w 7323513"/>
                <a:gd name="connsiteY30" fmla="*/ 440575 h 1177752"/>
                <a:gd name="connsiteX31" fmla="*/ 3474720 w 7323513"/>
                <a:gd name="connsiteY31" fmla="*/ 532015 h 1177752"/>
                <a:gd name="connsiteX32" fmla="*/ 3424844 w 7323513"/>
                <a:gd name="connsiteY32" fmla="*/ 631767 h 1177752"/>
                <a:gd name="connsiteX33" fmla="*/ 3358342 w 7323513"/>
                <a:gd name="connsiteY33" fmla="*/ 723207 h 1177752"/>
                <a:gd name="connsiteX34" fmla="*/ 3167149 w 7323513"/>
                <a:gd name="connsiteY34" fmla="*/ 706582 h 1177752"/>
                <a:gd name="connsiteX35" fmla="*/ 3291840 w 7323513"/>
                <a:gd name="connsiteY35" fmla="*/ 781396 h 1177752"/>
                <a:gd name="connsiteX36" fmla="*/ 3499658 w 7323513"/>
                <a:gd name="connsiteY36" fmla="*/ 889462 h 1177752"/>
                <a:gd name="connsiteX37" fmla="*/ 3657600 w 7323513"/>
                <a:gd name="connsiteY37" fmla="*/ 939338 h 1177752"/>
                <a:gd name="connsiteX38" fmla="*/ 3699164 w 7323513"/>
                <a:gd name="connsiteY38" fmla="*/ 1155469 h 1177752"/>
                <a:gd name="connsiteX39" fmla="*/ 3940233 w 7323513"/>
                <a:gd name="connsiteY39" fmla="*/ 1147156 h 1177752"/>
                <a:gd name="connsiteX40" fmla="*/ 4081549 w 7323513"/>
                <a:gd name="connsiteY40" fmla="*/ 1172095 h 1177752"/>
                <a:gd name="connsiteX41" fmla="*/ 4339244 w 7323513"/>
                <a:gd name="connsiteY41" fmla="*/ 1022466 h 1177752"/>
                <a:gd name="connsiteX42" fmla="*/ 4829695 w 7323513"/>
                <a:gd name="connsiteY42" fmla="*/ 689956 h 1177752"/>
                <a:gd name="connsiteX43" fmla="*/ 5261956 w 7323513"/>
                <a:gd name="connsiteY43" fmla="*/ 349135 h 1177752"/>
                <a:gd name="connsiteX44" fmla="*/ 5727469 w 7323513"/>
                <a:gd name="connsiteY44" fmla="*/ 257695 h 1177752"/>
                <a:gd name="connsiteX45" fmla="*/ 6284422 w 7323513"/>
                <a:gd name="connsiteY45" fmla="*/ 249382 h 1177752"/>
                <a:gd name="connsiteX46" fmla="*/ 6758247 w 7323513"/>
                <a:gd name="connsiteY46" fmla="*/ 224444 h 1177752"/>
                <a:gd name="connsiteX47" fmla="*/ 7090756 w 7323513"/>
                <a:gd name="connsiteY47" fmla="*/ 199506 h 1177752"/>
                <a:gd name="connsiteX48" fmla="*/ 7257011 w 7323513"/>
                <a:gd name="connsiteY48" fmla="*/ 124691 h 1177752"/>
                <a:gd name="connsiteX49" fmla="*/ 7323513 w 7323513"/>
                <a:gd name="connsiteY49" fmla="*/ 0 h 117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23513" h="1177752">
                  <a:moveTo>
                    <a:pt x="0" y="357447"/>
                  </a:moveTo>
                  <a:cubicBezTo>
                    <a:pt x="48491" y="388620"/>
                    <a:pt x="96982" y="419793"/>
                    <a:pt x="133004" y="407324"/>
                  </a:cubicBezTo>
                  <a:cubicBezTo>
                    <a:pt x="169026" y="394855"/>
                    <a:pt x="159327" y="297873"/>
                    <a:pt x="216131" y="282633"/>
                  </a:cubicBezTo>
                  <a:cubicBezTo>
                    <a:pt x="272935" y="267393"/>
                    <a:pt x="342208" y="272935"/>
                    <a:pt x="473826" y="315884"/>
                  </a:cubicBezTo>
                  <a:cubicBezTo>
                    <a:pt x="605444" y="358833"/>
                    <a:pt x="843742" y="453043"/>
                    <a:pt x="1005840" y="540327"/>
                  </a:cubicBezTo>
                  <a:cubicBezTo>
                    <a:pt x="1167938" y="627611"/>
                    <a:pt x="1331422" y="774470"/>
                    <a:pt x="1446415" y="839586"/>
                  </a:cubicBezTo>
                  <a:cubicBezTo>
                    <a:pt x="1561408" y="904702"/>
                    <a:pt x="1630680" y="919942"/>
                    <a:pt x="1695796" y="931026"/>
                  </a:cubicBezTo>
                  <a:cubicBezTo>
                    <a:pt x="1760912" y="942110"/>
                    <a:pt x="1791393" y="936567"/>
                    <a:pt x="1837113" y="906087"/>
                  </a:cubicBezTo>
                  <a:cubicBezTo>
                    <a:pt x="1882833" y="875607"/>
                    <a:pt x="1888374" y="804950"/>
                    <a:pt x="1970116" y="748146"/>
                  </a:cubicBezTo>
                  <a:cubicBezTo>
                    <a:pt x="2051858" y="691343"/>
                    <a:pt x="2327564" y="565266"/>
                    <a:pt x="2327564" y="565266"/>
                  </a:cubicBezTo>
                  <a:lnTo>
                    <a:pt x="2610196" y="423949"/>
                  </a:lnTo>
                  <a:cubicBezTo>
                    <a:pt x="2673927" y="390698"/>
                    <a:pt x="2683625" y="390698"/>
                    <a:pt x="2709949" y="365760"/>
                  </a:cubicBezTo>
                  <a:cubicBezTo>
                    <a:pt x="2736273" y="340822"/>
                    <a:pt x="2781993" y="293716"/>
                    <a:pt x="2768138" y="274320"/>
                  </a:cubicBezTo>
                  <a:cubicBezTo>
                    <a:pt x="2754284" y="254924"/>
                    <a:pt x="2669771" y="260466"/>
                    <a:pt x="2626822" y="249382"/>
                  </a:cubicBezTo>
                  <a:cubicBezTo>
                    <a:pt x="2583873" y="238298"/>
                    <a:pt x="2491048" y="239683"/>
                    <a:pt x="2510444" y="207818"/>
                  </a:cubicBezTo>
                  <a:cubicBezTo>
                    <a:pt x="2529840" y="175953"/>
                    <a:pt x="2673927" y="83127"/>
                    <a:pt x="2743200" y="58189"/>
                  </a:cubicBezTo>
                  <a:cubicBezTo>
                    <a:pt x="2812473" y="33251"/>
                    <a:pt x="2873433" y="34636"/>
                    <a:pt x="2926080" y="58189"/>
                  </a:cubicBezTo>
                  <a:cubicBezTo>
                    <a:pt x="2978727" y="81742"/>
                    <a:pt x="3032760" y="151015"/>
                    <a:pt x="3059084" y="199506"/>
                  </a:cubicBezTo>
                  <a:cubicBezTo>
                    <a:pt x="3085408" y="247997"/>
                    <a:pt x="3100647" y="315884"/>
                    <a:pt x="3084022" y="349135"/>
                  </a:cubicBezTo>
                  <a:cubicBezTo>
                    <a:pt x="3067397" y="382386"/>
                    <a:pt x="2992582" y="389313"/>
                    <a:pt x="2959331" y="399011"/>
                  </a:cubicBezTo>
                  <a:cubicBezTo>
                    <a:pt x="2926080" y="408709"/>
                    <a:pt x="2910840" y="400397"/>
                    <a:pt x="2884516" y="407324"/>
                  </a:cubicBezTo>
                  <a:cubicBezTo>
                    <a:pt x="2858192" y="414251"/>
                    <a:pt x="2827712" y="432262"/>
                    <a:pt x="2801389" y="440575"/>
                  </a:cubicBezTo>
                  <a:cubicBezTo>
                    <a:pt x="2775066" y="448888"/>
                    <a:pt x="2725190" y="444731"/>
                    <a:pt x="2726575" y="457200"/>
                  </a:cubicBezTo>
                  <a:cubicBezTo>
                    <a:pt x="2727961" y="469669"/>
                    <a:pt x="2784764" y="487680"/>
                    <a:pt x="2809702" y="515389"/>
                  </a:cubicBezTo>
                  <a:cubicBezTo>
                    <a:pt x="2834640" y="543098"/>
                    <a:pt x="2876204" y="623455"/>
                    <a:pt x="2876204" y="623455"/>
                  </a:cubicBezTo>
                  <a:cubicBezTo>
                    <a:pt x="2890058" y="647008"/>
                    <a:pt x="2872047" y="653935"/>
                    <a:pt x="2892829" y="656706"/>
                  </a:cubicBezTo>
                  <a:cubicBezTo>
                    <a:pt x="2913611" y="659477"/>
                    <a:pt x="2977342" y="649778"/>
                    <a:pt x="3000895" y="640080"/>
                  </a:cubicBezTo>
                  <a:cubicBezTo>
                    <a:pt x="3024448" y="630382"/>
                    <a:pt x="3006437" y="608214"/>
                    <a:pt x="3034146" y="598516"/>
                  </a:cubicBezTo>
                  <a:cubicBezTo>
                    <a:pt x="3061855" y="588818"/>
                    <a:pt x="3133898" y="602673"/>
                    <a:pt x="3167149" y="581891"/>
                  </a:cubicBezTo>
                  <a:cubicBezTo>
                    <a:pt x="3200400" y="561109"/>
                    <a:pt x="3203171" y="497379"/>
                    <a:pt x="3233651" y="473826"/>
                  </a:cubicBezTo>
                  <a:cubicBezTo>
                    <a:pt x="3264131" y="450273"/>
                    <a:pt x="3309851" y="430877"/>
                    <a:pt x="3350029" y="440575"/>
                  </a:cubicBezTo>
                  <a:cubicBezTo>
                    <a:pt x="3390207" y="450273"/>
                    <a:pt x="3462251" y="500150"/>
                    <a:pt x="3474720" y="532015"/>
                  </a:cubicBezTo>
                  <a:cubicBezTo>
                    <a:pt x="3487189" y="563880"/>
                    <a:pt x="3444240" y="599902"/>
                    <a:pt x="3424844" y="631767"/>
                  </a:cubicBezTo>
                  <a:cubicBezTo>
                    <a:pt x="3405448" y="663632"/>
                    <a:pt x="3401291" y="710738"/>
                    <a:pt x="3358342" y="723207"/>
                  </a:cubicBezTo>
                  <a:cubicBezTo>
                    <a:pt x="3315393" y="735676"/>
                    <a:pt x="3178233" y="696884"/>
                    <a:pt x="3167149" y="706582"/>
                  </a:cubicBezTo>
                  <a:cubicBezTo>
                    <a:pt x="3156065" y="716280"/>
                    <a:pt x="3236422" y="750916"/>
                    <a:pt x="3291840" y="781396"/>
                  </a:cubicBezTo>
                  <a:cubicBezTo>
                    <a:pt x="3347258" y="811876"/>
                    <a:pt x="3438698" y="863138"/>
                    <a:pt x="3499658" y="889462"/>
                  </a:cubicBezTo>
                  <a:cubicBezTo>
                    <a:pt x="3560618" y="915786"/>
                    <a:pt x="3624349" y="895004"/>
                    <a:pt x="3657600" y="939338"/>
                  </a:cubicBezTo>
                  <a:cubicBezTo>
                    <a:pt x="3690851" y="983672"/>
                    <a:pt x="3652059" y="1120833"/>
                    <a:pt x="3699164" y="1155469"/>
                  </a:cubicBezTo>
                  <a:cubicBezTo>
                    <a:pt x="3746269" y="1190105"/>
                    <a:pt x="3876502" y="1144385"/>
                    <a:pt x="3940233" y="1147156"/>
                  </a:cubicBezTo>
                  <a:cubicBezTo>
                    <a:pt x="4003964" y="1149927"/>
                    <a:pt x="4015047" y="1192877"/>
                    <a:pt x="4081549" y="1172095"/>
                  </a:cubicBezTo>
                  <a:cubicBezTo>
                    <a:pt x="4148051" y="1151313"/>
                    <a:pt x="4214553" y="1102823"/>
                    <a:pt x="4339244" y="1022466"/>
                  </a:cubicBezTo>
                  <a:cubicBezTo>
                    <a:pt x="4463935" y="942110"/>
                    <a:pt x="4675910" y="802178"/>
                    <a:pt x="4829695" y="689956"/>
                  </a:cubicBezTo>
                  <a:cubicBezTo>
                    <a:pt x="4983480" y="577734"/>
                    <a:pt x="5112327" y="421178"/>
                    <a:pt x="5261956" y="349135"/>
                  </a:cubicBezTo>
                  <a:cubicBezTo>
                    <a:pt x="5411585" y="277092"/>
                    <a:pt x="5557058" y="274320"/>
                    <a:pt x="5727469" y="257695"/>
                  </a:cubicBezTo>
                  <a:cubicBezTo>
                    <a:pt x="5897880" y="241070"/>
                    <a:pt x="6112626" y="254924"/>
                    <a:pt x="6284422" y="249382"/>
                  </a:cubicBezTo>
                  <a:cubicBezTo>
                    <a:pt x="6456218" y="243840"/>
                    <a:pt x="6623858" y="232757"/>
                    <a:pt x="6758247" y="224444"/>
                  </a:cubicBezTo>
                  <a:cubicBezTo>
                    <a:pt x="6892636" y="216131"/>
                    <a:pt x="7007629" y="216131"/>
                    <a:pt x="7090756" y="199506"/>
                  </a:cubicBezTo>
                  <a:cubicBezTo>
                    <a:pt x="7173883" y="182881"/>
                    <a:pt x="7218218" y="157942"/>
                    <a:pt x="7257011" y="124691"/>
                  </a:cubicBezTo>
                  <a:cubicBezTo>
                    <a:pt x="7295804" y="91440"/>
                    <a:pt x="7309658" y="45720"/>
                    <a:pt x="7323513" y="0"/>
                  </a:cubicBezTo>
                </a:path>
              </a:pathLst>
            </a:custGeom>
            <a:noFill/>
            <a:ln w="539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028" name="Freeform 1027"/>
            <p:cNvSpPr/>
            <p:nvPr/>
          </p:nvSpPr>
          <p:spPr>
            <a:xfrm>
              <a:off x="7938655" y="985841"/>
              <a:ext cx="1041951" cy="3727475"/>
            </a:xfrm>
            <a:custGeom>
              <a:avLst/>
              <a:gdLst>
                <a:gd name="connsiteX0" fmla="*/ 0 w 1041951"/>
                <a:gd name="connsiteY0" fmla="*/ 3727475 h 3727475"/>
                <a:gd name="connsiteX1" fmla="*/ 399010 w 1041951"/>
                <a:gd name="connsiteY1" fmla="*/ 2563693 h 3727475"/>
                <a:gd name="connsiteX2" fmla="*/ 340821 w 1041951"/>
                <a:gd name="connsiteY2" fmla="*/ 2039991 h 3727475"/>
                <a:gd name="connsiteX3" fmla="*/ 166254 w 1041951"/>
                <a:gd name="connsiteY3" fmla="*/ 1873736 h 3727475"/>
                <a:gd name="connsiteX4" fmla="*/ 58189 w 1041951"/>
                <a:gd name="connsiteY4" fmla="*/ 1749045 h 3727475"/>
                <a:gd name="connsiteX5" fmla="*/ 83127 w 1041951"/>
                <a:gd name="connsiteY5" fmla="*/ 1408224 h 3727475"/>
                <a:gd name="connsiteX6" fmla="*/ 573578 w 1041951"/>
                <a:gd name="connsiteY6" fmla="*/ 693329 h 3727475"/>
                <a:gd name="connsiteX7" fmla="*/ 972589 w 1041951"/>
                <a:gd name="connsiteY7" fmla="*/ 78187 h 3727475"/>
                <a:gd name="connsiteX8" fmla="*/ 1039090 w 1041951"/>
                <a:gd name="connsiteY8" fmla="*/ 28311 h 372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1951" h="3727475">
                  <a:moveTo>
                    <a:pt x="0" y="3727475"/>
                  </a:moveTo>
                  <a:cubicBezTo>
                    <a:pt x="171103" y="3286207"/>
                    <a:pt x="342206" y="2844940"/>
                    <a:pt x="399010" y="2563693"/>
                  </a:cubicBezTo>
                  <a:cubicBezTo>
                    <a:pt x="455814" y="2282446"/>
                    <a:pt x="379614" y="2154984"/>
                    <a:pt x="340821" y="2039991"/>
                  </a:cubicBezTo>
                  <a:cubicBezTo>
                    <a:pt x="302028" y="1924998"/>
                    <a:pt x="213359" y="1922227"/>
                    <a:pt x="166254" y="1873736"/>
                  </a:cubicBezTo>
                  <a:cubicBezTo>
                    <a:pt x="119149" y="1825245"/>
                    <a:pt x="72043" y="1826630"/>
                    <a:pt x="58189" y="1749045"/>
                  </a:cubicBezTo>
                  <a:cubicBezTo>
                    <a:pt x="44335" y="1671460"/>
                    <a:pt x="-2771" y="1584177"/>
                    <a:pt x="83127" y="1408224"/>
                  </a:cubicBezTo>
                  <a:cubicBezTo>
                    <a:pt x="169025" y="1232271"/>
                    <a:pt x="425334" y="915002"/>
                    <a:pt x="573578" y="693329"/>
                  </a:cubicBezTo>
                  <a:cubicBezTo>
                    <a:pt x="721822" y="471656"/>
                    <a:pt x="895004" y="189023"/>
                    <a:pt x="972589" y="78187"/>
                  </a:cubicBezTo>
                  <a:cubicBezTo>
                    <a:pt x="1050174" y="-32649"/>
                    <a:pt x="1044632" y="-2169"/>
                    <a:pt x="1039090" y="28311"/>
                  </a:cubicBezTo>
                </a:path>
              </a:pathLst>
            </a:custGeom>
            <a:noFill/>
            <a:ln w="508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grpSp>
          <p:nvGrpSpPr>
            <p:cNvPr id="4" name="Group 3"/>
            <p:cNvGrpSpPr/>
            <p:nvPr/>
          </p:nvGrpSpPr>
          <p:grpSpPr>
            <a:xfrm>
              <a:off x="606829" y="2277687"/>
              <a:ext cx="6733310" cy="4172989"/>
              <a:chOff x="606829" y="2277687"/>
              <a:chExt cx="6733310" cy="4172989"/>
            </a:xfrm>
          </p:grpSpPr>
          <p:sp>
            <p:nvSpPr>
              <p:cNvPr id="1033" name="Freeform 1032"/>
              <p:cNvSpPr/>
              <p:nvPr/>
            </p:nvSpPr>
            <p:spPr>
              <a:xfrm>
                <a:off x="4746567" y="2884516"/>
                <a:ext cx="839586" cy="157942"/>
              </a:xfrm>
              <a:custGeom>
                <a:avLst/>
                <a:gdLst>
                  <a:gd name="connsiteX0" fmla="*/ 0 w 839586"/>
                  <a:gd name="connsiteY0" fmla="*/ 0 h 157942"/>
                  <a:gd name="connsiteX1" fmla="*/ 640080 w 839586"/>
                  <a:gd name="connsiteY1" fmla="*/ 108066 h 157942"/>
                  <a:gd name="connsiteX2" fmla="*/ 839586 w 839586"/>
                  <a:gd name="connsiteY2" fmla="*/ 157942 h 157942"/>
                </a:gdLst>
                <a:ahLst/>
                <a:cxnLst>
                  <a:cxn ang="0">
                    <a:pos x="connsiteX0" y="connsiteY0"/>
                  </a:cxn>
                  <a:cxn ang="0">
                    <a:pos x="connsiteX1" y="connsiteY1"/>
                  </a:cxn>
                  <a:cxn ang="0">
                    <a:pos x="connsiteX2" y="connsiteY2"/>
                  </a:cxn>
                </a:cxnLst>
                <a:rect l="l" t="t" r="r" b="b"/>
                <a:pathLst>
                  <a:path w="839586" h="157942">
                    <a:moveTo>
                      <a:pt x="0" y="0"/>
                    </a:moveTo>
                    <a:lnTo>
                      <a:pt x="640080" y="108066"/>
                    </a:lnTo>
                    <a:cubicBezTo>
                      <a:pt x="780011" y="134390"/>
                      <a:pt x="809798" y="146166"/>
                      <a:pt x="839586" y="157942"/>
                    </a:cubicBezTo>
                  </a:path>
                </a:pathLst>
              </a:custGeom>
              <a:noFill/>
              <a:ln w="254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029" name="Freeform 1028"/>
              <p:cNvSpPr/>
              <p:nvPr/>
            </p:nvSpPr>
            <p:spPr>
              <a:xfrm>
                <a:off x="606829" y="2277687"/>
                <a:ext cx="5311832" cy="2957939"/>
              </a:xfrm>
              <a:custGeom>
                <a:avLst/>
                <a:gdLst>
                  <a:gd name="connsiteX0" fmla="*/ 0 w 5370022"/>
                  <a:gd name="connsiteY0" fmla="*/ 1878676 h 3165757"/>
                  <a:gd name="connsiteX1" fmla="*/ 490451 w 5370022"/>
                  <a:gd name="connsiteY1" fmla="*/ 2552007 h 3165757"/>
                  <a:gd name="connsiteX2" fmla="*/ 997527 w 5370022"/>
                  <a:gd name="connsiteY2" fmla="*/ 2959331 h 3165757"/>
                  <a:gd name="connsiteX3" fmla="*/ 1396538 w 5370022"/>
                  <a:gd name="connsiteY3" fmla="*/ 3158836 h 3165757"/>
                  <a:gd name="connsiteX4" fmla="*/ 1886989 w 5370022"/>
                  <a:gd name="connsiteY4" fmla="*/ 3084022 h 3165757"/>
                  <a:gd name="connsiteX5" fmla="*/ 2319251 w 5370022"/>
                  <a:gd name="connsiteY5" fmla="*/ 2743200 h 3165757"/>
                  <a:gd name="connsiteX6" fmla="*/ 2701636 w 5370022"/>
                  <a:gd name="connsiteY6" fmla="*/ 2427316 h 3165757"/>
                  <a:gd name="connsiteX7" fmla="*/ 2959331 w 5370022"/>
                  <a:gd name="connsiteY7" fmla="*/ 2269375 h 3165757"/>
                  <a:gd name="connsiteX8" fmla="*/ 3258589 w 5370022"/>
                  <a:gd name="connsiteY8" fmla="*/ 2202873 h 3165757"/>
                  <a:gd name="connsiteX9" fmla="*/ 3591098 w 5370022"/>
                  <a:gd name="connsiteY9" fmla="*/ 2036618 h 3165757"/>
                  <a:gd name="connsiteX10" fmla="*/ 3973484 w 5370022"/>
                  <a:gd name="connsiteY10" fmla="*/ 1670858 h 3165757"/>
                  <a:gd name="connsiteX11" fmla="*/ 4264429 w 5370022"/>
                  <a:gd name="connsiteY11" fmla="*/ 1463040 h 3165757"/>
                  <a:gd name="connsiteX12" fmla="*/ 4638502 w 5370022"/>
                  <a:gd name="connsiteY12" fmla="*/ 1155469 h 3165757"/>
                  <a:gd name="connsiteX13" fmla="*/ 5029200 w 5370022"/>
                  <a:gd name="connsiteY13" fmla="*/ 922713 h 3165757"/>
                  <a:gd name="connsiteX14" fmla="*/ 5120640 w 5370022"/>
                  <a:gd name="connsiteY14" fmla="*/ 648393 h 3165757"/>
                  <a:gd name="connsiteX15" fmla="*/ 5370022 w 5370022"/>
                  <a:gd name="connsiteY15" fmla="*/ 0 h 3165757"/>
                  <a:gd name="connsiteX16" fmla="*/ 5370022 w 5370022"/>
                  <a:gd name="connsiteY16" fmla="*/ 0 h 3165757"/>
                  <a:gd name="connsiteX0" fmla="*/ 0 w 5370022"/>
                  <a:gd name="connsiteY0" fmla="*/ 1878676 h 3165757"/>
                  <a:gd name="connsiteX1" fmla="*/ 490451 w 5370022"/>
                  <a:gd name="connsiteY1" fmla="*/ 2552007 h 3165757"/>
                  <a:gd name="connsiteX2" fmla="*/ 997527 w 5370022"/>
                  <a:gd name="connsiteY2" fmla="*/ 2959331 h 3165757"/>
                  <a:gd name="connsiteX3" fmla="*/ 1396538 w 5370022"/>
                  <a:gd name="connsiteY3" fmla="*/ 3158836 h 3165757"/>
                  <a:gd name="connsiteX4" fmla="*/ 1886989 w 5370022"/>
                  <a:gd name="connsiteY4" fmla="*/ 3084022 h 3165757"/>
                  <a:gd name="connsiteX5" fmla="*/ 2319251 w 5370022"/>
                  <a:gd name="connsiteY5" fmla="*/ 2743200 h 3165757"/>
                  <a:gd name="connsiteX6" fmla="*/ 2701636 w 5370022"/>
                  <a:gd name="connsiteY6" fmla="*/ 2427316 h 3165757"/>
                  <a:gd name="connsiteX7" fmla="*/ 2959331 w 5370022"/>
                  <a:gd name="connsiteY7" fmla="*/ 2269375 h 3165757"/>
                  <a:gd name="connsiteX8" fmla="*/ 3258589 w 5370022"/>
                  <a:gd name="connsiteY8" fmla="*/ 2202873 h 3165757"/>
                  <a:gd name="connsiteX9" fmla="*/ 3591098 w 5370022"/>
                  <a:gd name="connsiteY9" fmla="*/ 2036618 h 3165757"/>
                  <a:gd name="connsiteX10" fmla="*/ 3973484 w 5370022"/>
                  <a:gd name="connsiteY10" fmla="*/ 1670858 h 3165757"/>
                  <a:gd name="connsiteX11" fmla="*/ 4264429 w 5370022"/>
                  <a:gd name="connsiteY11" fmla="*/ 1463040 h 3165757"/>
                  <a:gd name="connsiteX12" fmla="*/ 4638502 w 5370022"/>
                  <a:gd name="connsiteY12" fmla="*/ 1155469 h 3165757"/>
                  <a:gd name="connsiteX13" fmla="*/ 5029200 w 5370022"/>
                  <a:gd name="connsiteY13" fmla="*/ 922713 h 3165757"/>
                  <a:gd name="connsiteX14" fmla="*/ 5120640 w 5370022"/>
                  <a:gd name="connsiteY14" fmla="*/ 648393 h 3165757"/>
                  <a:gd name="connsiteX15" fmla="*/ 5370022 w 5370022"/>
                  <a:gd name="connsiteY15" fmla="*/ 0 h 3165757"/>
                  <a:gd name="connsiteX0" fmla="*/ 0 w 5120640"/>
                  <a:gd name="connsiteY0" fmla="*/ 1230283 h 2517364"/>
                  <a:gd name="connsiteX1" fmla="*/ 490451 w 5120640"/>
                  <a:gd name="connsiteY1" fmla="*/ 1903614 h 2517364"/>
                  <a:gd name="connsiteX2" fmla="*/ 997527 w 5120640"/>
                  <a:gd name="connsiteY2" fmla="*/ 2310938 h 2517364"/>
                  <a:gd name="connsiteX3" fmla="*/ 1396538 w 5120640"/>
                  <a:gd name="connsiteY3" fmla="*/ 2510443 h 2517364"/>
                  <a:gd name="connsiteX4" fmla="*/ 1886989 w 5120640"/>
                  <a:gd name="connsiteY4" fmla="*/ 2435629 h 2517364"/>
                  <a:gd name="connsiteX5" fmla="*/ 2319251 w 5120640"/>
                  <a:gd name="connsiteY5" fmla="*/ 2094807 h 2517364"/>
                  <a:gd name="connsiteX6" fmla="*/ 2701636 w 5120640"/>
                  <a:gd name="connsiteY6" fmla="*/ 1778923 h 2517364"/>
                  <a:gd name="connsiteX7" fmla="*/ 2959331 w 5120640"/>
                  <a:gd name="connsiteY7" fmla="*/ 1620982 h 2517364"/>
                  <a:gd name="connsiteX8" fmla="*/ 3258589 w 5120640"/>
                  <a:gd name="connsiteY8" fmla="*/ 1554480 h 2517364"/>
                  <a:gd name="connsiteX9" fmla="*/ 3591098 w 5120640"/>
                  <a:gd name="connsiteY9" fmla="*/ 1388225 h 2517364"/>
                  <a:gd name="connsiteX10" fmla="*/ 3973484 w 5120640"/>
                  <a:gd name="connsiteY10" fmla="*/ 1022465 h 2517364"/>
                  <a:gd name="connsiteX11" fmla="*/ 4264429 w 5120640"/>
                  <a:gd name="connsiteY11" fmla="*/ 814647 h 2517364"/>
                  <a:gd name="connsiteX12" fmla="*/ 4638502 w 5120640"/>
                  <a:gd name="connsiteY12" fmla="*/ 507076 h 2517364"/>
                  <a:gd name="connsiteX13" fmla="*/ 5029200 w 5120640"/>
                  <a:gd name="connsiteY13" fmla="*/ 274320 h 2517364"/>
                  <a:gd name="connsiteX14" fmla="*/ 5120640 w 5120640"/>
                  <a:gd name="connsiteY14" fmla="*/ 0 h 2517364"/>
                  <a:gd name="connsiteX0" fmla="*/ 0 w 5237018"/>
                  <a:gd name="connsiteY0" fmla="*/ 1454727 h 2741808"/>
                  <a:gd name="connsiteX1" fmla="*/ 490451 w 5237018"/>
                  <a:gd name="connsiteY1" fmla="*/ 2128058 h 2741808"/>
                  <a:gd name="connsiteX2" fmla="*/ 997527 w 5237018"/>
                  <a:gd name="connsiteY2" fmla="*/ 2535382 h 2741808"/>
                  <a:gd name="connsiteX3" fmla="*/ 1396538 w 5237018"/>
                  <a:gd name="connsiteY3" fmla="*/ 2734887 h 2741808"/>
                  <a:gd name="connsiteX4" fmla="*/ 1886989 w 5237018"/>
                  <a:gd name="connsiteY4" fmla="*/ 2660073 h 2741808"/>
                  <a:gd name="connsiteX5" fmla="*/ 2319251 w 5237018"/>
                  <a:gd name="connsiteY5" fmla="*/ 2319251 h 2741808"/>
                  <a:gd name="connsiteX6" fmla="*/ 2701636 w 5237018"/>
                  <a:gd name="connsiteY6" fmla="*/ 2003367 h 2741808"/>
                  <a:gd name="connsiteX7" fmla="*/ 2959331 w 5237018"/>
                  <a:gd name="connsiteY7" fmla="*/ 1845426 h 2741808"/>
                  <a:gd name="connsiteX8" fmla="*/ 3258589 w 5237018"/>
                  <a:gd name="connsiteY8" fmla="*/ 1778924 h 2741808"/>
                  <a:gd name="connsiteX9" fmla="*/ 3591098 w 5237018"/>
                  <a:gd name="connsiteY9" fmla="*/ 1612669 h 2741808"/>
                  <a:gd name="connsiteX10" fmla="*/ 3973484 w 5237018"/>
                  <a:gd name="connsiteY10" fmla="*/ 1246909 h 2741808"/>
                  <a:gd name="connsiteX11" fmla="*/ 4264429 w 5237018"/>
                  <a:gd name="connsiteY11" fmla="*/ 1039091 h 2741808"/>
                  <a:gd name="connsiteX12" fmla="*/ 4638502 w 5237018"/>
                  <a:gd name="connsiteY12" fmla="*/ 731520 h 2741808"/>
                  <a:gd name="connsiteX13" fmla="*/ 5029200 w 5237018"/>
                  <a:gd name="connsiteY13" fmla="*/ 498764 h 2741808"/>
                  <a:gd name="connsiteX14" fmla="*/ 5237018 w 5237018"/>
                  <a:gd name="connsiteY14" fmla="*/ 0 h 2741808"/>
                  <a:gd name="connsiteX0" fmla="*/ 0 w 5311832"/>
                  <a:gd name="connsiteY0" fmla="*/ 1670858 h 2957939"/>
                  <a:gd name="connsiteX1" fmla="*/ 490451 w 5311832"/>
                  <a:gd name="connsiteY1" fmla="*/ 2344189 h 2957939"/>
                  <a:gd name="connsiteX2" fmla="*/ 997527 w 5311832"/>
                  <a:gd name="connsiteY2" fmla="*/ 2751513 h 2957939"/>
                  <a:gd name="connsiteX3" fmla="*/ 1396538 w 5311832"/>
                  <a:gd name="connsiteY3" fmla="*/ 2951018 h 2957939"/>
                  <a:gd name="connsiteX4" fmla="*/ 1886989 w 5311832"/>
                  <a:gd name="connsiteY4" fmla="*/ 2876204 h 2957939"/>
                  <a:gd name="connsiteX5" fmla="*/ 2319251 w 5311832"/>
                  <a:gd name="connsiteY5" fmla="*/ 2535382 h 2957939"/>
                  <a:gd name="connsiteX6" fmla="*/ 2701636 w 5311832"/>
                  <a:gd name="connsiteY6" fmla="*/ 2219498 h 2957939"/>
                  <a:gd name="connsiteX7" fmla="*/ 2959331 w 5311832"/>
                  <a:gd name="connsiteY7" fmla="*/ 2061557 h 2957939"/>
                  <a:gd name="connsiteX8" fmla="*/ 3258589 w 5311832"/>
                  <a:gd name="connsiteY8" fmla="*/ 1995055 h 2957939"/>
                  <a:gd name="connsiteX9" fmla="*/ 3591098 w 5311832"/>
                  <a:gd name="connsiteY9" fmla="*/ 1828800 h 2957939"/>
                  <a:gd name="connsiteX10" fmla="*/ 3973484 w 5311832"/>
                  <a:gd name="connsiteY10" fmla="*/ 1463040 h 2957939"/>
                  <a:gd name="connsiteX11" fmla="*/ 4264429 w 5311832"/>
                  <a:gd name="connsiteY11" fmla="*/ 1255222 h 2957939"/>
                  <a:gd name="connsiteX12" fmla="*/ 4638502 w 5311832"/>
                  <a:gd name="connsiteY12" fmla="*/ 947651 h 2957939"/>
                  <a:gd name="connsiteX13" fmla="*/ 5029200 w 5311832"/>
                  <a:gd name="connsiteY13" fmla="*/ 714895 h 2957939"/>
                  <a:gd name="connsiteX14" fmla="*/ 5311832 w 5311832"/>
                  <a:gd name="connsiteY14" fmla="*/ 0 h 2957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11832" h="2957939">
                    <a:moveTo>
                      <a:pt x="0" y="1670858"/>
                    </a:moveTo>
                    <a:cubicBezTo>
                      <a:pt x="162098" y="1917469"/>
                      <a:pt x="324197" y="2164080"/>
                      <a:pt x="490451" y="2344189"/>
                    </a:cubicBezTo>
                    <a:cubicBezTo>
                      <a:pt x="656705" y="2524298"/>
                      <a:pt x="846513" y="2650375"/>
                      <a:pt x="997527" y="2751513"/>
                    </a:cubicBezTo>
                    <a:cubicBezTo>
                      <a:pt x="1148541" y="2852651"/>
                      <a:pt x="1248294" y="2930236"/>
                      <a:pt x="1396538" y="2951018"/>
                    </a:cubicBezTo>
                    <a:cubicBezTo>
                      <a:pt x="1544782" y="2971800"/>
                      <a:pt x="1733204" y="2945477"/>
                      <a:pt x="1886989" y="2876204"/>
                    </a:cubicBezTo>
                    <a:cubicBezTo>
                      <a:pt x="2040774" y="2806931"/>
                      <a:pt x="2183477" y="2644833"/>
                      <a:pt x="2319251" y="2535382"/>
                    </a:cubicBezTo>
                    <a:cubicBezTo>
                      <a:pt x="2455025" y="2425931"/>
                      <a:pt x="2594956" y="2298469"/>
                      <a:pt x="2701636" y="2219498"/>
                    </a:cubicBezTo>
                    <a:cubicBezTo>
                      <a:pt x="2808316" y="2140527"/>
                      <a:pt x="2866506" y="2098964"/>
                      <a:pt x="2959331" y="2061557"/>
                    </a:cubicBezTo>
                    <a:cubicBezTo>
                      <a:pt x="3052156" y="2024150"/>
                      <a:pt x="3153295" y="2033848"/>
                      <a:pt x="3258589" y="1995055"/>
                    </a:cubicBezTo>
                    <a:cubicBezTo>
                      <a:pt x="3363883" y="1956262"/>
                      <a:pt x="3471949" y="1917469"/>
                      <a:pt x="3591098" y="1828800"/>
                    </a:cubicBezTo>
                    <a:cubicBezTo>
                      <a:pt x="3710247" y="1740131"/>
                      <a:pt x="3861262" y="1558636"/>
                      <a:pt x="3973484" y="1463040"/>
                    </a:cubicBezTo>
                    <a:cubicBezTo>
                      <a:pt x="4085706" y="1367444"/>
                      <a:pt x="4153593" y="1341120"/>
                      <a:pt x="4264429" y="1255222"/>
                    </a:cubicBezTo>
                    <a:cubicBezTo>
                      <a:pt x="4375265" y="1169324"/>
                      <a:pt x="4511040" y="1037706"/>
                      <a:pt x="4638502" y="947651"/>
                    </a:cubicBezTo>
                    <a:cubicBezTo>
                      <a:pt x="4765964" y="857596"/>
                      <a:pt x="4916978" y="872837"/>
                      <a:pt x="5029200" y="714895"/>
                    </a:cubicBezTo>
                    <a:cubicBezTo>
                      <a:pt x="5141422" y="556953"/>
                      <a:pt x="5255028" y="153785"/>
                      <a:pt x="5311832" y="0"/>
                    </a:cubicBezTo>
                  </a:path>
                </a:pathLst>
              </a:custGeom>
              <a:noFill/>
              <a:ln w="254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030" name="Freeform 1029"/>
              <p:cNvSpPr/>
              <p:nvPr/>
            </p:nvSpPr>
            <p:spPr>
              <a:xfrm>
                <a:off x="1221968" y="3358342"/>
                <a:ext cx="3262456" cy="524012"/>
              </a:xfrm>
              <a:custGeom>
                <a:avLst/>
                <a:gdLst>
                  <a:gd name="connsiteX0" fmla="*/ 0 w 3262456"/>
                  <a:gd name="connsiteY0" fmla="*/ 0 h 524012"/>
                  <a:gd name="connsiteX1" fmla="*/ 249382 w 3262456"/>
                  <a:gd name="connsiteY1" fmla="*/ 241069 h 524012"/>
                  <a:gd name="connsiteX2" fmla="*/ 714895 w 3262456"/>
                  <a:gd name="connsiteY2" fmla="*/ 315883 h 524012"/>
                  <a:gd name="connsiteX3" fmla="*/ 1005840 w 3262456"/>
                  <a:gd name="connsiteY3" fmla="*/ 274320 h 524012"/>
                  <a:gd name="connsiteX4" fmla="*/ 1180407 w 3262456"/>
                  <a:gd name="connsiteY4" fmla="*/ 224443 h 524012"/>
                  <a:gd name="connsiteX5" fmla="*/ 1645920 w 3262456"/>
                  <a:gd name="connsiteY5" fmla="*/ 457200 h 524012"/>
                  <a:gd name="connsiteX6" fmla="*/ 2360815 w 3262456"/>
                  <a:gd name="connsiteY6" fmla="*/ 523702 h 524012"/>
                  <a:gd name="connsiteX7" fmla="*/ 3175462 w 3262456"/>
                  <a:gd name="connsiteY7" fmla="*/ 482138 h 524012"/>
                  <a:gd name="connsiteX8" fmla="*/ 3200400 w 3262456"/>
                  <a:gd name="connsiteY8" fmla="*/ 482138 h 524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62456" h="524012">
                    <a:moveTo>
                      <a:pt x="0" y="0"/>
                    </a:moveTo>
                    <a:cubicBezTo>
                      <a:pt x="65116" y="94211"/>
                      <a:pt x="130233" y="188422"/>
                      <a:pt x="249382" y="241069"/>
                    </a:cubicBezTo>
                    <a:cubicBezTo>
                      <a:pt x="368531" y="293716"/>
                      <a:pt x="588819" y="310341"/>
                      <a:pt x="714895" y="315883"/>
                    </a:cubicBezTo>
                    <a:cubicBezTo>
                      <a:pt x="840971" y="321425"/>
                      <a:pt x="928255" y="289560"/>
                      <a:pt x="1005840" y="274320"/>
                    </a:cubicBezTo>
                    <a:cubicBezTo>
                      <a:pt x="1083425" y="259080"/>
                      <a:pt x="1073727" y="193963"/>
                      <a:pt x="1180407" y="224443"/>
                    </a:cubicBezTo>
                    <a:cubicBezTo>
                      <a:pt x="1287087" y="254923"/>
                      <a:pt x="1449185" y="407324"/>
                      <a:pt x="1645920" y="457200"/>
                    </a:cubicBezTo>
                    <a:cubicBezTo>
                      <a:pt x="1842655" y="507076"/>
                      <a:pt x="2105891" y="519546"/>
                      <a:pt x="2360815" y="523702"/>
                    </a:cubicBezTo>
                    <a:cubicBezTo>
                      <a:pt x="2615739" y="527858"/>
                      <a:pt x="3035531" y="489065"/>
                      <a:pt x="3175462" y="482138"/>
                    </a:cubicBezTo>
                    <a:cubicBezTo>
                      <a:pt x="3315393" y="475211"/>
                      <a:pt x="3257896" y="478674"/>
                      <a:pt x="3200400" y="482138"/>
                    </a:cubicBezTo>
                  </a:path>
                </a:pathLst>
              </a:custGeom>
              <a:noFill/>
              <a:ln w="254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031" name="Freeform 1030"/>
              <p:cNvSpPr/>
              <p:nvPr/>
            </p:nvSpPr>
            <p:spPr>
              <a:xfrm>
                <a:off x="3034145" y="4488873"/>
                <a:ext cx="2701637" cy="689956"/>
              </a:xfrm>
              <a:custGeom>
                <a:avLst/>
                <a:gdLst>
                  <a:gd name="connsiteX0" fmla="*/ 0 w 2701637"/>
                  <a:gd name="connsiteY0" fmla="*/ 0 h 689956"/>
                  <a:gd name="connsiteX1" fmla="*/ 257695 w 2701637"/>
                  <a:gd name="connsiteY1" fmla="*/ 8312 h 689956"/>
                  <a:gd name="connsiteX2" fmla="*/ 473826 w 2701637"/>
                  <a:gd name="connsiteY2" fmla="*/ 33251 h 689956"/>
                  <a:gd name="connsiteX3" fmla="*/ 640080 w 2701637"/>
                  <a:gd name="connsiteY3" fmla="*/ 149629 h 689956"/>
                  <a:gd name="connsiteX4" fmla="*/ 764771 w 2701637"/>
                  <a:gd name="connsiteY4" fmla="*/ 257694 h 689956"/>
                  <a:gd name="connsiteX5" fmla="*/ 1005840 w 2701637"/>
                  <a:gd name="connsiteY5" fmla="*/ 324196 h 689956"/>
                  <a:gd name="connsiteX6" fmla="*/ 1587731 w 2701637"/>
                  <a:gd name="connsiteY6" fmla="*/ 440574 h 689956"/>
                  <a:gd name="connsiteX7" fmla="*/ 2144684 w 2701637"/>
                  <a:gd name="connsiteY7" fmla="*/ 565265 h 689956"/>
                  <a:gd name="connsiteX8" fmla="*/ 2477193 w 2701637"/>
                  <a:gd name="connsiteY8" fmla="*/ 640080 h 689956"/>
                  <a:gd name="connsiteX9" fmla="*/ 2701637 w 2701637"/>
                  <a:gd name="connsiteY9" fmla="*/ 689956 h 689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01637" h="689956">
                    <a:moveTo>
                      <a:pt x="0" y="0"/>
                    </a:moveTo>
                    <a:cubicBezTo>
                      <a:pt x="89362" y="1385"/>
                      <a:pt x="178724" y="2770"/>
                      <a:pt x="257695" y="8312"/>
                    </a:cubicBezTo>
                    <a:cubicBezTo>
                      <a:pt x="336666" y="13854"/>
                      <a:pt x="410095" y="9698"/>
                      <a:pt x="473826" y="33251"/>
                    </a:cubicBezTo>
                    <a:cubicBezTo>
                      <a:pt x="537557" y="56804"/>
                      <a:pt x="591589" y="112222"/>
                      <a:pt x="640080" y="149629"/>
                    </a:cubicBezTo>
                    <a:cubicBezTo>
                      <a:pt x="688571" y="187036"/>
                      <a:pt x="703811" y="228600"/>
                      <a:pt x="764771" y="257694"/>
                    </a:cubicBezTo>
                    <a:cubicBezTo>
                      <a:pt x="825731" y="286788"/>
                      <a:pt x="868680" y="293716"/>
                      <a:pt x="1005840" y="324196"/>
                    </a:cubicBezTo>
                    <a:cubicBezTo>
                      <a:pt x="1143000" y="354676"/>
                      <a:pt x="1397924" y="400396"/>
                      <a:pt x="1587731" y="440574"/>
                    </a:cubicBezTo>
                    <a:cubicBezTo>
                      <a:pt x="1777538" y="480752"/>
                      <a:pt x="2144684" y="565265"/>
                      <a:pt x="2144684" y="565265"/>
                    </a:cubicBezTo>
                    <a:lnTo>
                      <a:pt x="2477193" y="640080"/>
                    </a:lnTo>
                    <a:lnTo>
                      <a:pt x="2701637" y="689956"/>
                    </a:lnTo>
                  </a:path>
                </a:pathLst>
              </a:custGeom>
              <a:noFill/>
              <a:ln w="254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032" name="Freeform 1031"/>
              <p:cNvSpPr/>
              <p:nvPr/>
            </p:nvSpPr>
            <p:spPr>
              <a:xfrm>
                <a:off x="3150524" y="3541222"/>
                <a:ext cx="66501" cy="955963"/>
              </a:xfrm>
              <a:custGeom>
                <a:avLst/>
                <a:gdLst>
                  <a:gd name="connsiteX0" fmla="*/ 66501 w 66501"/>
                  <a:gd name="connsiteY0" fmla="*/ 0 h 955963"/>
                  <a:gd name="connsiteX1" fmla="*/ 33251 w 66501"/>
                  <a:gd name="connsiteY1" fmla="*/ 415636 h 955963"/>
                  <a:gd name="connsiteX2" fmla="*/ 8312 w 66501"/>
                  <a:gd name="connsiteY2" fmla="*/ 789709 h 955963"/>
                  <a:gd name="connsiteX3" fmla="*/ 0 w 66501"/>
                  <a:gd name="connsiteY3" fmla="*/ 955963 h 955963"/>
                </a:gdLst>
                <a:ahLst/>
                <a:cxnLst>
                  <a:cxn ang="0">
                    <a:pos x="connsiteX0" y="connsiteY0"/>
                  </a:cxn>
                  <a:cxn ang="0">
                    <a:pos x="connsiteX1" y="connsiteY1"/>
                  </a:cxn>
                  <a:cxn ang="0">
                    <a:pos x="connsiteX2" y="connsiteY2"/>
                  </a:cxn>
                  <a:cxn ang="0">
                    <a:pos x="connsiteX3" y="connsiteY3"/>
                  </a:cxn>
                </a:cxnLst>
                <a:rect l="l" t="t" r="r" b="b"/>
                <a:pathLst>
                  <a:path w="66501" h="955963">
                    <a:moveTo>
                      <a:pt x="66501" y="0"/>
                    </a:moveTo>
                    <a:cubicBezTo>
                      <a:pt x="54725" y="142009"/>
                      <a:pt x="42949" y="284018"/>
                      <a:pt x="33251" y="415636"/>
                    </a:cubicBezTo>
                    <a:cubicBezTo>
                      <a:pt x="23553" y="547254"/>
                      <a:pt x="13854" y="699655"/>
                      <a:pt x="8312" y="789709"/>
                    </a:cubicBezTo>
                    <a:cubicBezTo>
                      <a:pt x="2770" y="879763"/>
                      <a:pt x="1385" y="917863"/>
                      <a:pt x="0" y="955963"/>
                    </a:cubicBezTo>
                  </a:path>
                </a:pathLst>
              </a:custGeom>
              <a:noFill/>
              <a:ln w="254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035" name="Freeform 1034"/>
              <p:cNvSpPr/>
              <p:nvPr/>
            </p:nvSpPr>
            <p:spPr>
              <a:xfrm>
                <a:off x="5577842" y="3973483"/>
                <a:ext cx="1762297" cy="2310938"/>
              </a:xfrm>
              <a:custGeom>
                <a:avLst/>
                <a:gdLst>
                  <a:gd name="connsiteX0" fmla="*/ 1571105 w 1571105"/>
                  <a:gd name="connsiteY0" fmla="*/ 0 h 2302626"/>
                  <a:gd name="connsiteX1" fmla="*/ 1197032 w 1571105"/>
                  <a:gd name="connsiteY1" fmla="*/ 299258 h 2302626"/>
                  <a:gd name="connsiteX2" fmla="*/ 972589 w 1571105"/>
                  <a:gd name="connsiteY2" fmla="*/ 415636 h 2302626"/>
                  <a:gd name="connsiteX3" fmla="*/ 789709 w 1571105"/>
                  <a:gd name="connsiteY3" fmla="*/ 540327 h 2302626"/>
                  <a:gd name="connsiteX4" fmla="*/ 490451 w 1571105"/>
                  <a:gd name="connsiteY4" fmla="*/ 681644 h 2302626"/>
                  <a:gd name="connsiteX5" fmla="*/ 290945 w 1571105"/>
                  <a:gd name="connsiteY5" fmla="*/ 814647 h 2302626"/>
                  <a:gd name="connsiteX6" fmla="*/ 191192 w 1571105"/>
                  <a:gd name="connsiteY6" fmla="*/ 939338 h 2302626"/>
                  <a:gd name="connsiteX7" fmla="*/ 74814 w 1571105"/>
                  <a:gd name="connsiteY7" fmla="*/ 1704109 h 2302626"/>
                  <a:gd name="connsiteX8" fmla="*/ 33251 w 1571105"/>
                  <a:gd name="connsiteY8" fmla="*/ 2111433 h 2302626"/>
                  <a:gd name="connsiteX9" fmla="*/ 0 w 1571105"/>
                  <a:gd name="connsiteY9" fmla="*/ 2302626 h 2302626"/>
                  <a:gd name="connsiteX0" fmla="*/ 1795548 w 1795548"/>
                  <a:gd name="connsiteY0" fmla="*/ 0 h 2502131"/>
                  <a:gd name="connsiteX1" fmla="*/ 1197032 w 1795548"/>
                  <a:gd name="connsiteY1" fmla="*/ 498763 h 2502131"/>
                  <a:gd name="connsiteX2" fmla="*/ 972589 w 1795548"/>
                  <a:gd name="connsiteY2" fmla="*/ 615141 h 2502131"/>
                  <a:gd name="connsiteX3" fmla="*/ 789709 w 1795548"/>
                  <a:gd name="connsiteY3" fmla="*/ 739832 h 2502131"/>
                  <a:gd name="connsiteX4" fmla="*/ 490451 w 1795548"/>
                  <a:gd name="connsiteY4" fmla="*/ 881149 h 2502131"/>
                  <a:gd name="connsiteX5" fmla="*/ 290945 w 1795548"/>
                  <a:gd name="connsiteY5" fmla="*/ 1014152 h 2502131"/>
                  <a:gd name="connsiteX6" fmla="*/ 191192 w 1795548"/>
                  <a:gd name="connsiteY6" fmla="*/ 1138843 h 2502131"/>
                  <a:gd name="connsiteX7" fmla="*/ 74814 w 1795548"/>
                  <a:gd name="connsiteY7" fmla="*/ 1903614 h 2502131"/>
                  <a:gd name="connsiteX8" fmla="*/ 33251 w 1795548"/>
                  <a:gd name="connsiteY8" fmla="*/ 2310938 h 2502131"/>
                  <a:gd name="connsiteX9" fmla="*/ 0 w 1795548"/>
                  <a:gd name="connsiteY9" fmla="*/ 2502131 h 2502131"/>
                  <a:gd name="connsiteX0" fmla="*/ 1762297 w 1762297"/>
                  <a:gd name="connsiteY0" fmla="*/ 0 h 2310938"/>
                  <a:gd name="connsiteX1" fmla="*/ 1163781 w 1762297"/>
                  <a:gd name="connsiteY1" fmla="*/ 498763 h 2310938"/>
                  <a:gd name="connsiteX2" fmla="*/ 939338 w 1762297"/>
                  <a:gd name="connsiteY2" fmla="*/ 615141 h 2310938"/>
                  <a:gd name="connsiteX3" fmla="*/ 756458 w 1762297"/>
                  <a:gd name="connsiteY3" fmla="*/ 739832 h 2310938"/>
                  <a:gd name="connsiteX4" fmla="*/ 457200 w 1762297"/>
                  <a:gd name="connsiteY4" fmla="*/ 881149 h 2310938"/>
                  <a:gd name="connsiteX5" fmla="*/ 257694 w 1762297"/>
                  <a:gd name="connsiteY5" fmla="*/ 1014152 h 2310938"/>
                  <a:gd name="connsiteX6" fmla="*/ 157941 w 1762297"/>
                  <a:gd name="connsiteY6" fmla="*/ 1138843 h 2310938"/>
                  <a:gd name="connsiteX7" fmla="*/ 41563 w 1762297"/>
                  <a:gd name="connsiteY7" fmla="*/ 1903614 h 2310938"/>
                  <a:gd name="connsiteX8" fmla="*/ 0 w 1762297"/>
                  <a:gd name="connsiteY8" fmla="*/ 2310938 h 231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2297" h="2310938">
                    <a:moveTo>
                      <a:pt x="1762297" y="0"/>
                    </a:moveTo>
                    <a:cubicBezTo>
                      <a:pt x="1625137" y="114992"/>
                      <a:pt x="1300941" y="396240"/>
                      <a:pt x="1163781" y="498763"/>
                    </a:cubicBezTo>
                    <a:cubicBezTo>
                      <a:pt x="1026621" y="601286"/>
                      <a:pt x="1007225" y="574963"/>
                      <a:pt x="939338" y="615141"/>
                    </a:cubicBezTo>
                    <a:cubicBezTo>
                      <a:pt x="871451" y="655319"/>
                      <a:pt x="836814" y="695497"/>
                      <a:pt x="756458" y="739832"/>
                    </a:cubicBezTo>
                    <a:cubicBezTo>
                      <a:pt x="676102" y="784167"/>
                      <a:pt x="540327" y="835429"/>
                      <a:pt x="457200" y="881149"/>
                    </a:cubicBezTo>
                    <a:cubicBezTo>
                      <a:pt x="374073" y="926869"/>
                      <a:pt x="307570" y="971203"/>
                      <a:pt x="257694" y="1014152"/>
                    </a:cubicBezTo>
                    <a:cubicBezTo>
                      <a:pt x="207817" y="1057101"/>
                      <a:pt x="193963" y="990599"/>
                      <a:pt x="157941" y="1138843"/>
                    </a:cubicBezTo>
                    <a:cubicBezTo>
                      <a:pt x="121919" y="1287087"/>
                      <a:pt x="67886" y="1708265"/>
                      <a:pt x="41563" y="1903614"/>
                    </a:cubicBezTo>
                    <a:cubicBezTo>
                      <a:pt x="15240" y="2098963"/>
                      <a:pt x="12469" y="2211185"/>
                      <a:pt x="0" y="2310938"/>
                    </a:cubicBezTo>
                  </a:path>
                </a:pathLst>
              </a:custGeom>
              <a:noFill/>
              <a:ln w="254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036" name="Freeform 1035"/>
              <p:cNvSpPr/>
              <p:nvPr/>
            </p:nvSpPr>
            <p:spPr>
              <a:xfrm>
                <a:off x="4164676" y="4846320"/>
                <a:ext cx="33251" cy="1604356"/>
              </a:xfrm>
              <a:custGeom>
                <a:avLst/>
                <a:gdLst>
                  <a:gd name="connsiteX0" fmla="*/ 0 w 33251"/>
                  <a:gd name="connsiteY0" fmla="*/ 1604356 h 1604356"/>
                  <a:gd name="connsiteX1" fmla="*/ 33251 w 33251"/>
                  <a:gd name="connsiteY1" fmla="*/ 0 h 1604356"/>
                </a:gdLst>
                <a:ahLst/>
                <a:cxnLst>
                  <a:cxn ang="0">
                    <a:pos x="connsiteX0" y="connsiteY0"/>
                  </a:cxn>
                  <a:cxn ang="0">
                    <a:pos x="connsiteX1" y="connsiteY1"/>
                  </a:cxn>
                </a:cxnLst>
                <a:rect l="l" t="t" r="r" b="b"/>
                <a:pathLst>
                  <a:path w="33251" h="1604356">
                    <a:moveTo>
                      <a:pt x="0" y="1604356"/>
                    </a:moveTo>
                    <a:lnTo>
                      <a:pt x="33251" y="0"/>
                    </a:lnTo>
                  </a:path>
                </a:pathLst>
              </a:custGeom>
              <a:noFill/>
              <a:ln w="254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037" name="Freeform 1036"/>
              <p:cNvSpPr/>
              <p:nvPr/>
            </p:nvSpPr>
            <p:spPr>
              <a:xfrm>
                <a:off x="3956858" y="3017520"/>
                <a:ext cx="764771" cy="623455"/>
              </a:xfrm>
              <a:custGeom>
                <a:avLst/>
                <a:gdLst>
                  <a:gd name="connsiteX0" fmla="*/ 0 w 764771"/>
                  <a:gd name="connsiteY0" fmla="*/ 0 h 623455"/>
                  <a:gd name="connsiteX1" fmla="*/ 299258 w 764771"/>
                  <a:gd name="connsiteY1" fmla="*/ 274320 h 623455"/>
                  <a:gd name="connsiteX2" fmla="*/ 631767 w 764771"/>
                  <a:gd name="connsiteY2" fmla="*/ 548640 h 623455"/>
                  <a:gd name="connsiteX3" fmla="*/ 764771 w 764771"/>
                  <a:gd name="connsiteY3" fmla="*/ 623455 h 623455"/>
                </a:gdLst>
                <a:ahLst/>
                <a:cxnLst>
                  <a:cxn ang="0">
                    <a:pos x="connsiteX0" y="connsiteY0"/>
                  </a:cxn>
                  <a:cxn ang="0">
                    <a:pos x="connsiteX1" y="connsiteY1"/>
                  </a:cxn>
                  <a:cxn ang="0">
                    <a:pos x="connsiteX2" y="connsiteY2"/>
                  </a:cxn>
                  <a:cxn ang="0">
                    <a:pos x="connsiteX3" y="connsiteY3"/>
                  </a:cxn>
                </a:cxnLst>
                <a:rect l="l" t="t" r="r" b="b"/>
                <a:pathLst>
                  <a:path w="764771" h="623455">
                    <a:moveTo>
                      <a:pt x="0" y="0"/>
                    </a:moveTo>
                    <a:cubicBezTo>
                      <a:pt x="96982" y="91440"/>
                      <a:pt x="193964" y="182880"/>
                      <a:pt x="299258" y="274320"/>
                    </a:cubicBezTo>
                    <a:cubicBezTo>
                      <a:pt x="404552" y="365760"/>
                      <a:pt x="554182" y="490451"/>
                      <a:pt x="631767" y="548640"/>
                    </a:cubicBezTo>
                    <a:cubicBezTo>
                      <a:pt x="709352" y="606829"/>
                      <a:pt x="737061" y="615142"/>
                      <a:pt x="764771" y="623455"/>
                    </a:cubicBezTo>
                  </a:path>
                </a:pathLst>
              </a:custGeom>
              <a:noFill/>
              <a:ln w="254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grpSp>
        <p:sp>
          <p:nvSpPr>
            <p:cNvPr id="47" name="Oval 46"/>
            <p:cNvSpPr/>
            <p:nvPr/>
          </p:nvSpPr>
          <p:spPr>
            <a:xfrm>
              <a:off x="5881258" y="2638252"/>
              <a:ext cx="83125" cy="9351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1" name="TextBox 50"/>
            <p:cNvSpPr txBox="1"/>
            <p:nvPr/>
          </p:nvSpPr>
          <p:spPr>
            <a:xfrm>
              <a:off x="5947758" y="2497131"/>
              <a:ext cx="1679171" cy="276999"/>
            </a:xfrm>
            <a:prstGeom prst="rect">
              <a:avLst/>
            </a:prstGeom>
            <a:noFill/>
          </p:spPr>
          <p:txBody>
            <a:bodyPr wrap="square" rtlCol="0">
              <a:spAutoFit/>
            </a:bodyPr>
            <a:lstStyle/>
            <a:p>
              <a:r>
                <a:rPr lang="en-AU" sz="1200" dirty="0" smtClean="0">
                  <a:latin typeface="Arial Narrow" panose="020B0606020202030204" pitchFamily="34" charset="0"/>
                </a:rPr>
                <a:t>Albury</a:t>
              </a:r>
              <a:endParaRPr lang="en-AU" sz="1200" dirty="0">
                <a:latin typeface="Arial Narrow" panose="020B0606020202030204" pitchFamily="34" charset="0"/>
              </a:endParaRPr>
            </a:p>
          </p:txBody>
        </p:sp>
        <p:sp>
          <p:nvSpPr>
            <p:cNvPr id="52" name="TextBox 51"/>
            <p:cNvSpPr txBox="1"/>
            <p:nvPr/>
          </p:nvSpPr>
          <p:spPr>
            <a:xfrm>
              <a:off x="702426" y="2158577"/>
              <a:ext cx="1679171" cy="523220"/>
            </a:xfrm>
            <a:prstGeom prst="rect">
              <a:avLst/>
            </a:prstGeom>
            <a:noFill/>
          </p:spPr>
          <p:txBody>
            <a:bodyPr wrap="square" rtlCol="0">
              <a:spAutoFit/>
            </a:bodyPr>
            <a:lstStyle/>
            <a:p>
              <a:r>
                <a:rPr lang="en-AU" sz="2800" b="1" dirty="0" smtClean="0">
                  <a:solidFill>
                    <a:srgbClr val="FF0000"/>
                  </a:solidFill>
                  <a:latin typeface="Arial Narrow" panose="020B0606020202030204" pitchFamily="34" charset="0"/>
                </a:rPr>
                <a:t>VIC</a:t>
              </a:r>
              <a:endParaRPr lang="en-AU" sz="2800" b="1" dirty="0">
                <a:solidFill>
                  <a:srgbClr val="FF0000"/>
                </a:solidFill>
                <a:latin typeface="Arial Narrow" panose="020B0606020202030204" pitchFamily="34" charset="0"/>
              </a:endParaRPr>
            </a:p>
          </p:txBody>
        </p:sp>
        <p:sp>
          <p:nvSpPr>
            <p:cNvPr id="53" name="TextBox 52"/>
            <p:cNvSpPr txBox="1"/>
            <p:nvPr/>
          </p:nvSpPr>
          <p:spPr>
            <a:xfrm>
              <a:off x="6213170" y="1284799"/>
              <a:ext cx="1679171" cy="523220"/>
            </a:xfrm>
            <a:prstGeom prst="rect">
              <a:avLst/>
            </a:prstGeom>
            <a:noFill/>
          </p:spPr>
          <p:txBody>
            <a:bodyPr wrap="square" rtlCol="0">
              <a:spAutoFit/>
            </a:bodyPr>
            <a:lstStyle/>
            <a:p>
              <a:r>
                <a:rPr lang="en-AU" sz="2800" b="1" dirty="0" smtClean="0">
                  <a:solidFill>
                    <a:srgbClr val="FF0000"/>
                  </a:solidFill>
                  <a:latin typeface="Arial Narrow" panose="020B0606020202030204" pitchFamily="34" charset="0"/>
                </a:rPr>
                <a:t>NSW</a:t>
              </a:r>
              <a:endParaRPr lang="en-AU" sz="2800" b="1" dirty="0">
                <a:solidFill>
                  <a:srgbClr val="FF0000"/>
                </a:solidFill>
                <a:latin typeface="Arial Narrow" panose="020B0606020202030204" pitchFamily="34" charset="0"/>
              </a:endParaRPr>
            </a:p>
          </p:txBody>
        </p:sp>
        <p:cxnSp>
          <p:nvCxnSpPr>
            <p:cNvPr id="1041" name="Straight Connector 1040"/>
            <p:cNvCxnSpPr/>
            <p:nvPr/>
          </p:nvCxnSpPr>
          <p:spPr>
            <a:xfrm>
              <a:off x="6213170" y="5577841"/>
              <a:ext cx="315884" cy="0"/>
            </a:xfrm>
            <a:prstGeom prst="line">
              <a:avLst/>
            </a:prstGeom>
            <a:noFill/>
            <a:ln w="25400">
              <a:solidFill>
                <a:schemeClr val="tx2"/>
              </a:solidFill>
            </a:ln>
            <a:effectLst/>
          </p:spPr>
          <p:style>
            <a:lnRef idx="1">
              <a:schemeClr val="accent1"/>
            </a:lnRef>
            <a:fillRef idx="3">
              <a:schemeClr val="accent1"/>
            </a:fillRef>
            <a:effectRef idx="2">
              <a:schemeClr val="accent1"/>
            </a:effectRef>
            <a:fontRef idx="minor">
              <a:schemeClr val="lt1"/>
            </a:fontRef>
          </p:style>
        </p:cxnSp>
        <p:sp>
          <p:nvSpPr>
            <p:cNvPr id="1043" name="Rectangle 1042"/>
            <p:cNvSpPr/>
            <p:nvPr/>
          </p:nvSpPr>
          <p:spPr>
            <a:xfrm>
              <a:off x="6233359" y="5889200"/>
              <a:ext cx="315884" cy="326852"/>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60" name="TextBox 59"/>
            <p:cNvSpPr txBox="1"/>
            <p:nvPr/>
          </p:nvSpPr>
          <p:spPr>
            <a:xfrm>
              <a:off x="6787343" y="5819787"/>
              <a:ext cx="1844832" cy="584775"/>
            </a:xfrm>
            <a:prstGeom prst="rect">
              <a:avLst/>
            </a:prstGeom>
            <a:noFill/>
          </p:spPr>
          <p:txBody>
            <a:bodyPr wrap="square" rtlCol="0">
              <a:spAutoFit/>
            </a:bodyPr>
            <a:lstStyle/>
            <a:p>
              <a:r>
                <a:rPr lang="en-AU" sz="1600" dirty="0" smtClean="0">
                  <a:latin typeface="Arial Narrow" panose="020B0606020202030204" pitchFamily="34" charset="0"/>
                </a:rPr>
                <a:t>AGN distribution networks</a:t>
              </a:r>
              <a:endParaRPr lang="en-AU" sz="1600" dirty="0">
                <a:latin typeface="Arial Narrow" panose="020B0606020202030204" pitchFamily="34" charset="0"/>
              </a:endParaRPr>
            </a:p>
          </p:txBody>
        </p:sp>
        <p:sp>
          <p:nvSpPr>
            <p:cNvPr id="61" name="TextBox 60"/>
            <p:cNvSpPr txBox="1"/>
            <p:nvPr/>
          </p:nvSpPr>
          <p:spPr>
            <a:xfrm>
              <a:off x="2545804" y="4465791"/>
              <a:ext cx="1679171" cy="338554"/>
            </a:xfrm>
            <a:prstGeom prst="rect">
              <a:avLst/>
            </a:prstGeom>
            <a:noFill/>
          </p:spPr>
          <p:txBody>
            <a:bodyPr wrap="square" rtlCol="0">
              <a:spAutoFit/>
            </a:bodyPr>
            <a:lstStyle/>
            <a:p>
              <a:r>
                <a:rPr lang="en-AU" sz="1600" dirty="0" smtClean="0">
                  <a:latin typeface="Arial Narrow" panose="020B0606020202030204" pitchFamily="34" charset="0"/>
                </a:rPr>
                <a:t>Melbourne</a:t>
              </a:r>
              <a:endParaRPr lang="en-AU" sz="1600" dirty="0">
                <a:latin typeface="Arial Narrow" panose="020B0606020202030204" pitchFamily="34" charset="0"/>
              </a:endParaRPr>
            </a:p>
          </p:txBody>
        </p:sp>
        <p:sp>
          <p:nvSpPr>
            <p:cNvPr id="62" name="Oval 61"/>
            <p:cNvSpPr/>
            <p:nvPr/>
          </p:nvSpPr>
          <p:spPr>
            <a:xfrm>
              <a:off x="3522613" y="4564076"/>
              <a:ext cx="172457" cy="19881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grpSp>
    </p:spTree>
    <p:extLst>
      <p:ext uri="{BB962C8B-B14F-4D97-AF65-F5344CB8AC3E}">
        <p14:creationId xmlns:p14="http://schemas.microsoft.com/office/powerpoint/2010/main" val="3442135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Oval 38"/>
          <p:cNvSpPr/>
          <p:nvPr/>
        </p:nvSpPr>
        <p:spPr>
          <a:xfrm>
            <a:off x="4143281" y="2693679"/>
            <a:ext cx="1729931" cy="159863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42" name="Oval 41"/>
          <p:cNvSpPr>
            <a:spLocks noChangeAspect="1"/>
          </p:cNvSpPr>
          <p:nvPr/>
        </p:nvSpPr>
        <p:spPr>
          <a:xfrm>
            <a:off x="3663802" y="3566882"/>
            <a:ext cx="2146749" cy="21107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43" name="Oval 42"/>
          <p:cNvSpPr>
            <a:spLocks noChangeAspect="1"/>
          </p:cNvSpPr>
          <p:nvPr/>
        </p:nvSpPr>
        <p:spPr>
          <a:xfrm>
            <a:off x="5710905" y="4336589"/>
            <a:ext cx="669111" cy="64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400" dirty="0"/>
          </a:p>
        </p:txBody>
      </p:sp>
      <p:sp>
        <p:nvSpPr>
          <p:cNvPr id="46" name="Oval 45"/>
          <p:cNvSpPr>
            <a:spLocks noChangeAspect="1"/>
          </p:cNvSpPr>
          <p:nvPr/>
        </p:nvSpPr>
        <p:spPr>
          <a:xfrm>
            <a:off x="4042402" y="2574823"/>
            <a:ext cx="756841" cy="76310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400" dirty="0"/>
          </a:p>
        </p:txBody>
      </p:sp>
      <p:sp>
        <p:nvSpPr>
          <p:cNvPr id="48" name="TextBox 47"/>
          <p:cNvSpPr txBox="1"/>
          <p:nvPr/>
        </p:nvSpPr>
        <p:spPr>
          <a:xfrm>
            <a:off x="4147831" y="2709976"/>
            <a:ext cx="625286" cy="461665"/>
          </a:xfrm>
          <a:prstGeom prst="rect">
            <a:avLst/>
          </a:prstGeom>
          <a:noFill/>
        </p:spPr>
        <p:txBody>
          <a:bodyPr wrap="square" rtlCol="0">
            <a:spAutoFit/>
          </a:bodyPr>
          <a:lstStyle/>
          <a:p>
            <a:r>
              <a:rPr lang="en-AU" sz="1200" dirty="0" smtClean="0">
                <a:solidFill>
                  <a:schemeClr val="bg1"/>
                </a:solidFill>
                <a:latin typeface="Arial Narrow" panose="020B0606020202030204" pitchFamily="34" charset="0"/>
              </a:rPr>
              <a:t>Murray Valley</a:t>
            </a:r>
            <a:endParaRPr lang="en-AU" sz="1200" dirty="0">
              <a:solidFill>
                <a:schemeClr val="bg1"/>
              </a:solidFill>
              <a:latin typeface="Arial Narrow" panose="020B0606020202030204" pitchFamily="34" charset="0"/>
            </a:endParaRPr>
          </a:p>
        </p:txBody>
      </p:sp>
      <p:sp>
        <p:nvSpPr>
          <p:cNvPr id="49" name="TextBox 48"/>
          <p:cNvSpPr txBox="1"/>
          <p:nvPr/>
        </p:nvSpPr>
        <p:spPr>
          <a:xfrm>
            <a:off x="4685422" y="3236540"/>
            <a:ext cx="1108420" cy="307777"/>
          </a:xfrm>
          <a:prstGeom prst="rect">
            <a:avLst/>
          </a:prstGeom>
          <a:noFill/>
        </p:spPr>
        <p:txBody>
          <a:bodyPr wrap="square" rtlCol="0">
            <a:spAutoFit/>
          </a:bodyPr>
          <a:lstStyle/>
          <a:p>
            <a:r>
              <a:rPr lang="en-AU" sz="1400" dirty="0" smtClean="0">
                <a:solidFill>
                  <a:schemeClr val="bg1"/>
                </a:solidFill>
                <a:latin typeface="Arial Narrow" panose="020B0606020202030204" pitchFamily="34" charset="0"/>
              </a:rPr>
              <a:t>Northern</a:t>
            </a:r>
            <a:endParaRPr lang="en-AU" sz="1400" dirty="0">
              <a:solidFill>
                <a:schemeClr val="bg1"/>
              </a:solidFill>
              <a:latin typeface="Arial Narrow" panose="020B0606020202030204" pitchFamily="34" charset="0"/>
            </a:endParaRPr>
          </a:p>
        </p:txBody>
      </p:sp>
      <p:sp>
        <p:nvSpPr>
          <p:cNvPr id="1039" name="TextBox 1038"/>
          <p:cNvSpPr txBox="1"/>
          <p:nvPr/>
        </p:nvSpPr>
        <p:spPr>
          <a:xfrm>
            <a:off x="2545804" y="4465791"/>
            <a:ext cx="1679171" cy="338554"/>
          </a:xfrm>
          <a:prstGeom prst="rect">
            <a:avLst/>
          </a:prstGeom>
          <a:noFill/>
        </p:spPr>
        <p:txBody>
          <a:bodyPr wrap="square" rtlCol="0">
            <a:spAutoFit/>
          </a:bodyPr>
          <a:lstStyle/>
          <a:p>
            <a:r>
              <a:rPr lang="en-AU" sz="1600" dirty="0" smtClean="0">
                <a:latin typeface="Arial Narrow" panose="020B0606020202030204" pitchFamily="34" charset="0"/>
              </a:rPr>
              <a:t>Melbourne</a:t>
            </a:r>
            <a:endParaRPr lang="en-AU" sz="1600" dirty="0">
              <a:latin typeface="Arial Narrow" panose="020B0606020202030204" pitchFamily="34" charset="0"/>
            </a:endParaRPr>
          </a:p>
        </p:txBody>
      </p:sp>
      <p:sp>
        <p:nvSpPr>
          <p:cNvPr id="2" name="TextBox 1"/>
          <p:cNvSpPr txBox="1"/>
          <p:nvPr/>
        </p:nvSpPr>
        <p:spPr>
          <a:xfrm>
            <a:off x="540000" y="345600"/>
            <a:ext cx="6210809"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VIC network is split into 4 zones</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29" name="Rectangle 28"/>
          <p:cNvSpPr/>
          <p:nvPr/>
        </p:nvSpPr>
        <p:spPr>
          <a:xfrm>
            <a:off x="1313411" y="5677593"/>
            <a:ext cx="2776451" cy="10433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31" name="Freeform 30"/>
          <p:cNvSpPr/>
          <p:nvPr/>
        </p:nvSpPr>
        <p:spPr>
          <a:xfrm>
            <a:off x="2443942" y="1172095"/>
            <a:ext cx="5494713" cy="3541221"/>
          </a:xfrm>
          <a:custGeom>
            <a:avLst/>
            <a:gdLst>
              <a:gd name="connsiteX0" fmla="*/ 0 w 5494713"/>
              <a:gd name="connsiteY0" fmla="*/ 0 h 3541221"/>
              <a:gd name="connsiteX1" fmla="*/ 108065 w 5494713"/>
              <a:gd name="connsiteY1" fmla="*/ 374072 h 3541221"/>
              <a:gd name="connsiteX2" fmla="*/ 640080 w 5494713"/>
              <a:gd name="connsiteY2" fmla="*/ 806334 h 3541221"/>
              <a:gd name="connsiteX3" fmla="*/ 906087 w 5494713"/>
              <a:gd name="connsiteY3" fmla="*/ 1221970 h 3541221"/>
              <a:gd name="connsiteX4" fmla="*/ 1055716 w 5494713"/>
              <a:gd name="connsiteY4" fmla="*/ 1438101 h 3541221"/>
              <a:gd name="connsiteX5" fmla="*/ 1197033 w 5494713"/>
              <a:gd name="connsiteY5" fmla="*/ 1479665 h 3541221"/>
              <a:gd name="connsiteX6" fmla="*/ 1463040 w 5494713"/>
              <a:gd name="connsiteY6" fmla="*/ 1338349 h 3541221"/>
              <a:gd name="connsiteX7" fmla="*/ 1720734 w 5494713"/>
              <a:gd name="connsiteY7" fmla="*/ 1271847 h 3541221"/>
              <a:gd name="connsiteX8" fmla="*/ 1936865 w 5494713"/>
              <a:gd name="connsiteY8" fmla="*/ 1363287 h 3541221"/>
              <a:gd name="connsiteX9" fmla="*/ 2252749 w 5494713"/>
              <a:gd name="connsiteY9" fmla="*/ 1504603 h 3541221"/>
              <a:gd name="connsiteX10" fmla="*/ 2826327 w 5494713"/>
              <a:gd name="connsiteY10" fmla="*/ 1562792 h 3541221"/>
              <a:gd name="connsiteX11" fmla="*/ 3300153 w 5494713"/>
              <a:gd name="connsiteY11" fmla="*/ 1579418 h 3541221"/>
              <a:gd name="connsiteX12" fmla="*/ 3690851 w 5494713"/>
              <a:gd name="connsiteY12" fmla="*/ 1654232 h 3541221"/>
              <a:gd name="connsiteX13" fmla="*/ 3940233 w 5494713"/>
              <a:gd name="connsiteY13" fmla="*/ 1862050 h 3541221"/>
              <a:gd name="connsiteX14" fmla="*/ 4031673 w 5494713"/>
              <a:gd name="connsiteY14" fmla="*/ 2227810 h 3541221"/>
              <a:gd name="connsiteX15" fmla="*/ 4056611 w 5494713"/>
              <a:gd name="connsiteY15" fmla="*/ 2502130 h 3541221"/>
              <a:gd name="connsiteX16" fmla="*/ 4064923 w 5494713"/>
              <a:gd name="connsiteY16" fmla="*/ 2543694 h 3541221"/>
              <a:gd name="connsiteX17" fmla="*/ 4197927 w 5494713"/>
              <a:gd name="connsiteY17" fmla="*/ 2660072 h 3541221"/>
              <a:gd name="connsiteX18" fmla="*/ 4580313 w 5494713"/>
              <a:gd name="connsiteY18" fmla="*/ 2901141 h 3541221"/>
              <a:gd name="connsiteX19" fmla="*/ 4838007 w 5494713"/>
              <a:gd name="connsiteY19" fmla="*/ 3092334 h 3541221"/>
              <a:gd name="connsiteX20" fmla="*/ 5153891 w 5494713"/>
              <a:gd name="connsiteY20" fmla="*/ 3308465 h 3541221"/>
              <a:gd name="connsiteX21" fmla="*/ 5494713 w 5494713"/>
              <a:gd name="connsiteY21" fmla="*/ 3541221 h 354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494713" h="3541221">
                <a:moveTo>
                  <a:pt x="0" y="0"/>
                </a:moveTo>
                <a:cubicBezTo>
                  <a:pt x="692" y="119841"/>
                  <a:pt x="1385" y="239683"/>
                  <a:pt x="108065" y="374072"/>
                </a:cubicBezTo>
                <a:cubicBezTo>
                  <a:pt x="214745" y="508461"/>
                  <a:pt x="507076" y="665018"/>
                  <a:pt x="640080" y="806334"/>
                </a:cubicBezTo>
                <a:cubicBezTo>
                  <a:pt x="773084" y="947650"/>
                  <a:pt x="836814" y="1116676"/>
                  <a:pt x="906087" y="1221970"/>
                </a:cubicBezTo>
                <a:cubicBezTo>
                  <a:pt x="975360" y="1327265"/>
                  <a:pt x="1007225" y="1395152"/>
                  <a:pt x="1055716" y="1438101"/>
                </a:cubicBezTo>
                <a:cubicBezTo>
                  <a:pt x="1104207" y="1481050"/>
                  <a:pt x="1129146" y="1496290"/>
                  <a:pt x="1197033" y="1479665"/>
                </a:cubicBezTo>
                <a:cubicBezTo>
                  <a:pt x="1264920" y="1463040"/>
                  <a:pt x="1375757" y="1372985"/>
                  <a:pt x="1463040" y="1338349"/>
                </a:cubicBezTo>
                <a:cubicBezTo>
                  <a:pt x="1550323" y="1303713"/>
                  <a:pt x="1641763" y="1267691"/>
                  <a:pt x="1720734" y="1271847"/>
                </a:cubicBezTo>
                <a:cubicBezTo>
                  <a:pt x="1799705" y="1276003"/>
                  <a:pt x="1936865" y="1363287"/>
                  <a:pt x="1936865" y="1363287"/>
                </a:cubicBezTo>
                <a:cubicBezTo>
                  <a:pt x="2025534" y="1402080"/>
                  <a:pt x="2104505" y="1471352"/>
                  <a:pt x="2252749" y="1504603"/>
                </a:cubicBezTo>
                <a:cubicBezTo>
                  <a:pt x="2400993" y="1537854"/>
                  <a:pt x="2651760" y="1550323"/>
                  <a:pt x="2826327" y="1562792"/>
                </a:cubicBezTo>
                <a:cubicBezTo>
                  <a:pt x="3000894" y="1575261"/>
                  <a:pt x="3156066" y="1564178"/>
                  <a:pt x="3300153" y="1579418"/>
                </a:cubicBezTo>
                <a:cubicBezTo>
                  <a:pt x="3444240" y="1594658"/>
                  <a:pt x="3584171" y="1607127"/>
                  <a:pt x="3690851" y="1654232"/>
                </a:cubicBezTo>
                <a:cubicBezTo>
                  <a:pt x="3797531" y="1701337"/>
                  <a:pt x="3883429" y="1766454"/>
                  <a:pt x="3940233" y="1862050"/>
                </a:cubicBezTo>
                <a:cubicBezTo>
                  <a:pt x="3997037" y="1957646"/>
                  <a:pt x="4012277" y="2121130"/>
                  <a:pt x="4031673" y="2227810"/>
                </a:cubicBezTo>
                <a:cubicBezTo>
                  <a:pt x="4051069" y="2334490"/>
                  <a:pt x="4051069" y="2449483"/>
                  <a:pt x="4056611" y="2502130"/>
                </a:cubicBezTo>
                <a:cubicBezTo>
                  <a:pt x="4062153" y="2554777"/>
                  <a:pt x="4041370" y="2517370"/>
                  <a:pt x="4064923" y="2543694"/>
                </a:cubicBezTo>
                <a:cubicBezTo>
                  <a:pt x="4088476" y="2570018"/>
                  <a:pt x="4112029" y="2600498"/>
                  <a:pt x="4197927" y="2660072"/>
                </a:cubicBezTo>
                <a:cubicBezTo>
                  <a:pt x="4283825" y="2719646"/>
                  <a:pt x="4473633" y="2829097"/>
                  <a:pt x="4580313" y="2901141"/>
                </a:cubicBezTo>
                <a:cubicBezTo>
                  <a:pt x="4686993" y="2973185"/>
                  <a:pt x="4742411" y="3024447"/>
                  <a:pt x="4838007" y="3092334"/>
                </a:cubicBezTo>
                <a:cubicBezTo>
                  <a:pt x="4933603" y="3160221"/>
                  <a:pt x="5153891" y="3308465"/>
                  <a:pt x="5153891" y="3308465"/>
                </a:cubicBezTo>
                <a:lnTo>
                  <a:pt x="5494713" y="3541221"/>
                </a:lnTo>
              </a:path>
            </a:pathLst>
          </a:custGeom>
          <a:noFill/>
          <a:ln w="539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024" name="Oval 1023"/>
          <p:cNvSpPr/>
          <p:nvPr/>
        </p:nvSpPr>
        <p:spPr>
          <a:xfrm>
            <a:off x="3522613" y="4564076"/>
            <a:ext cx="172457" cy="19881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025" name="Freeform 1024"/>
          <p:cNvSpPr/>
          <p:nvPr/>
        </p:nvSpPr>
        <p:spPr>
          <a:xfrm>
            <a:off x="606829" y="4721629"/>
            <a:ext cx="7323513" cy="1177752"/>
          </a:xfrm>
          <a:custGeom>
            <a:avLst/>
            <a:gdLst>
              <a:gd name="connsiteX0" fmla="*/ 0 w 7323513"/>
              <a:gd name="connsiteY0" fmla="*/ 357447 h 1177752"/>
              <a:gd name="connsiteX1" fmla="*/ 133004 w 7323513"/>
              <a:gd name="connsiteY1" fmla="*/ 407324 h 1177752"/>
              <a:gd name="connsiteX2" fmla="*/ 216131 w 7323513"/>
              <a:gd name="connsiteY2" fmla="*/ 282633 h 1177752"/>
              <a:gd name="connsiteX3" fmla="*/ 473826 w 7323513"/>
              <a:gd name="connsiteY3" fmla="*/ 315884 h 1177752"/>
              <a:gd name="connsiteX4" fmla="*/ 1005840 w 7323513"/>
              <a:gd name="connsiteY4" fmla="*/ 540327 h 1177752"/>
              <a:gd name="connsiteX5" fmla="*/ 1446415 w 7323513"/>
              <a:gd name="connsiteY5" fmla="*/ 839586 h 1177752"/>
              <a:gd name="connsiteX6" fmla="*/ 1695796 w 7323513"/>
              <a:gd name="connsiteY6" fmla="*/ 931026 h 1177752"/>
              <a:gd name="connsiteX7" fmla="*/ 1837113 w 7323513"/>
              <a:gd name="connsiteY7" fmla="*/ 906087 h 1177752"/>
              <a:gd name="connsiteX8" fmla="*/ 1970116 w 7323513"/>
              <a:gd name="connsiteY8" fmla="*/ 748146 h 1177752"/>
              <a:gd name="connsiteX9" fmla="*/ 2327564 w 7323513"/>
              <a:gd name="connsiteY9" fmla="*/ 565266 h 1177752"/>
              <a:gd name="connsiteX10" fmla="*/ 2610196 w 7323513"/>
              <a:gd name="connsiteY10" fmla="*/ 423949 h 1177752"/>
              <a:gd name="connsiteX11" fmla="*/ 2709949 w 7323513"/>
              <a:gd name="connsiteY11" fmla="*/ 365760 h 1177752"/>
              <a:gd name="connsiteX12" fmla="*/ 2768138 w 7323513"/>
              <a:gd name="connsiteY12" fmla="*/ 274320 h 1177752"/>
              <a:gd name="connsiteX13" fmla="*/ 2626822 w 7323513"/>
              <a:gd name="connsiteY13" fmla="*/ 249382 h 1177752"/>
              <a:gd name="connsiteX14" fmla="*/ 2510444 w 7323513"/>
              <a:gd name="connsiteY14" fmla="*/ 207818 h 1177752"/>
              <a:gd name="connsiteX15" fmla="*/ 2743200 w 7323513"/>
              <a:gd name="connsiteY15" fmla="*/ 58189 h 1177752"/>
              <a:gd name="connsiteX16" fmla="*/ 2926080 w 7323513"/>
              <a:gd name="connsiteY16" fmla="*/ 58189 h 1177752"/>
              <a:gd name="connsiteX17" fmla="*/ 3059084 w 7323513"/>
              <a:gd name="connsiteY17" fmla="*/ 199506 h 1177752"/>
              <a:gd name="connsiteX18" fmla="*/ 3084022 w 7323513"/>
              <a:gd name="connsiteY18" fmla="*/ 349135 h 1177752"/>
              <a:gd name="connsiteX19" fmla="*/ 2959331 w 7323513"/>
              <a:gd name="connsiteY19" fmla="*/ 399011 h 1177752"/>
              <a:gd name="connsiteX20" fmla="*/ 2884516 w 7323513"/>
              <a:gd name="connsiteY20" fmla="*/ 407324 h 1177752"/>
              <a:gd name="connsiteX21" fmla="*/ 2801389 w 7323513"/>
              <a:gd name="connsiteY21" fmla="*/ 440575 h 1177752"/>
              <a:gd name="connsiteX22" fmla="*/ 2726575 w 7323513"/>
              <a:gd name="connsiteY22" fmla="*/ 457200 h 1177752"/>
              <a:gd name="connsiteX23" fmla="*/ 2809702 w 7323513"/>
              <a:gd name="connsiteY23" fmla="*/ 515389 h 1177752"/>
              <a:gd name="connsiteX24" fmla="*/ 2876204 w 7323513"/>
              <a:gd name="connsiteY24" fmla="*/ 623455 h 1177752"/>
              <a:gd name="connsiteX25" fmla="*/ 2892829 w 7323513"/>
              <a:gd name="connsiteY25" fmla="*/ 656706 h 1177752"/>
              <a:gd name="connsiteX26" fmla="*/ 3000895 w 7323513"/>
              <a:gd name="connsiteY26" fmla="*/ 640080 h 1177752"/>
              <a:gd name="connsiteX27" fmla="*/ 3034146 w 7323513"/>
              <a:gd name="connsiteY27" fmla="*/ 598516 h 1177752"/>
              <a:gd name="connsiteX28" fmla="*/ 3167149 w 7323513"/>
              <a:gd name="connsiteY28" fmla="*/ 581891 h 1177752"/>
              <a:gd name="connsiteX29" fmla="*/ 3233651 w 7323513"/>
              <a:gd name="connsiteY29" fmla="*/ 473826 h 1177752"/>
              <a:gd name="connsiteX30" fmla="*/ 3350029 w 7323513"/>
              <a:gd name="connsiteY30" fmla="*/ 440575 h 1177752"/>
              <a:gd name="connsiteX31" fmla="*/ 3474720 w 7323513"/>
              <a:gd name="connsiteY31" fmla="*/ 532015 h 1177752"/>
              <a:gd name="connsiteX32" fmla="*/ 3424844 w 7323513"/>
              <a:gd name="connsiteY32" fmla="*/ 631767 h 1177752"/>
              <a:gd name="connsiteX33" fmla="*/ 3358342 w 7323513"/>
              <a:gd name="connsiteY33" fmla="*/ 723207 h 1177752"/>
              <a:gd name="connsiteX34" fmla="*/ 3167149 w 7323513"/>
              <a:gd name="connsiteY34" fmla="*/ 706582 h 1177752"/>
              <a:gd name="connsiteX35" fmla="*/ 3291840 w 7323513"/>
              <a:gd name="connsiteY35" fmla="*/ 781396 h 1177752"/>
              <a:gd name="connsiteX36" fmla="*/ 3499658 w 7323513"/>
              <a:gd name="connsiteY36" fmla="*/ 889462 h 1177752"/>
              <a:gd name="connsiteX37" fmla="*/ 3657600 w 7323513"/>
              <a:gd name="connsiteY37" fmla="*/ 939338 h 1177752"/>
              <a:gd name="connsiteX38" fmla="*/ 3699164 w 7323513"/>
              <a:gd name="connsiteY38" fmla="*/ 1155469 h 1177752"/>
              <a:gd name="connsiteX39" fmla="*/ 3940233 w 7323513"/>
              <a:gd name="connsiteY39" fmla="*/ 1147156 h 1177752"/>
              <a:gd name="connsiteX40" fmla="*/ 4081549 w 7323513"/>
              <a:gd name="connsiteY40" fmla="*/ 1172095 h 1177752"/>
              <a:gd name="connsiteX41" fmla="*/ 4339244 w 7323513"/>
              <a:gd name="connsiteY41" fmla="*/ 1022466 h 1177752"/>
              <a:gd name="connsiteX42" fmla="*/ 4829695 w 7323513"/>
              <a:gd name="connsiteY42" fmla="*/ 689956 h 1177752"/>
              <a:gd name="connsiteX43" fmla="*/ 5261956 w 7323513"/>
              <a:gd name="connsiteY43" fmla="*/ 349135 h 1177752"/>
              <a:gd name="connsiteX44" fmla="*/ 5727469 w 7323513"/>
              <a:gd name="connsiteY44" fmla="*/ 257695 h 1177752"/>
              <a:gd name="connsiteX45" fmla="*/ 6284422 w 7323513"/>
              <a:gd name="connsiteY45" fmla="*/ 249382 h 1177752"/>
              <a:gd name="connsiteX46" fmla="*/ 6758247 w 7323513"/>
              <a:gd name="connsiteY46" fmla="*/ 224444 h 1177752"/>
              <a:gd name="connsiteX47" fmla="*/ 7090756 w 7323513"/>
              <a:gd name="connsiteY47" fmla="*/ 199506 h 1177752"/>
              <a:gd name="connsiteX48" fmla="*/ 7257011 w 7323513"/>
              <a:gd name="connsiteY48" fmla="*/ 124691 h 1177752"/>
              <a:gd name="connsiteX49" fmla="*/ 7323513 w 7323513"/>
              <a:gd name="connsiteY49" fmla="*/ 0 h 1177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323513" h="1177752">
                <a:moveTo>
                  <a:pt x="0" y="357447"/>
                </a:moveTo>
                <a:cubicBezTo>
                  <a:pt x="48491" y="388620"/>
                  <a:pt x="96982" y="419793"/>
                  <a:pt x="133004" y="407324"/>
                </a:cubicBezTo>
                <a:cubicBezTo>
                  <a:pt x="169026" y="394855"/>
                  <a:pt x="159327" y="297873"/>
                  <a:pt x="216131" y="282633"/>
                </a:cubicBezTo>
                <a:cubicBezTo>
                  <a:pt x="272935" y="267393"/>
                  <a:pt x="342208" y="272935"/>
                  <a:pt x="473826" y="315884"/>
                </a:cubicBezTo>
                <a:cubicBezTo>
                  <a:pt x="605444" y="358833"/>
                  <a:pt x="843742" y="453043"/>
                  <a:pt x="1005840" y="540327"/>
                </a:cubicBezTo>
                <a:cubicBezTo>
                  <a:pt x="1167938" y="627611"/>
                  <a:pt x="1331422" y="774470"/>
                  <a:pt x="1446415" y="839586"/>
                </a:cubicBezTo>
                <a:cubicBezTo>
                  <a:pt x="1561408" y="904702"/>
                  <a:pt x="1630680" y="919942"/>
                  <a:pt x="1695796" y="931026"/>
                </a:cubicBezTo>
                <a:cubicBezTo>
                  <a:pt x="1760912" y="942110"/>
                  <a:pt x="1791393" y="936567"/>
                  <a:pt x="1837113" y="906087"/>
                </a:cubicBezTo>
                <a:cubicBezTo>
                  <a:pt x="1882833" y="875607"/>
                  <a:pt x="1888374" y="804950"/>
                  <a:pt x="1970116" y="748146"/>
                </a:cubicBezTo>
                <a:cubicBezTo>
                  <a:pt x="2051858" y="691343"/>
                  <a:pt x="2327564" y="565266"/>
                  <a:pt x="2327564" y="565266"/>
                </a:cubicBezTo>
                <a:lnTo>
                  <a:pt x="2610196" y="423949"/>
                </a:lnTo>
                <a:cubicBezTo>
                  <a:pt x="2673927" y="390698"/>
                  <a:pt x="2683625" y="390698"/>
                  <a:pt x="2709949" y="365760"/>
                </a:cubicBezTo>
                <a:cubicBezTo>
                  <a:pt x="2736273" y="340822"/>
                  <a:pt x="2781993" y="293716"/>
                  <a:pt x="2768138" y="274320"/>
                </a:cubicBezTo>
                <a:cubicBezTo>
                  <a:pt x="2754284" y="254924"/>
                  <a:pt x="2669771" y="260466"/>
                  <a:pt x="2626822" y="249382"/>
                </a:cubicBezTo>
                <a:cubicBezTo>
                  <a:pt x="2583873" y="238298"/>
                  <a:pt x="2491048" y="239683"/>
                  <a:pt x="2510444" y="207818"/>
                </a:cubicBezTo>
                <a:cubicBezTo>
                  <a:pt x="2529840" y="175953"/>
                  <a:pt x="2673927" y="83127"/>
                  <a:pt x="2743200" y="58189"/>
                </a:cubicBezTo>
                <a:cubicBezTo>
                  <a:pt x="2812473" y="33251"/>
                  <a:pt x="2873433" y="34636"/>
                  <a:pt x="2926080" y="58189"/>
                </a:cubicBezTo>
                <a:cubicBezTo>
                  <a:pt x="2978727" y="81742"/>
                  <a:pt x="3032760" y="151015"/>
                  <a:pt x="3059084" y="199506"/>
                </a:cubicBezTo>
                <a:cubicBezTo>
                  <a:pt x="3085408" y="247997"/>
                  <a:pt x="3100647" y="315884"/>
                  <a:pt x="3084022" y="349135"/>
                </a:cubicBezTo>
                <a:cubicBezTo>
                  <a:pt x="3067397" y="382386"/>
                  <a:pt x="2992582" y="389313"/>
                  <a:pt x="2959331" y="399011"/>
                </a:cubicBezTo>
                <a:cubicBezTo>
                  <a:pt x="2926080" y="408709"/>
                  <a:pt x="2910840" y="400397"/>
                  <a:pt x="2884516" y="407324"/>
                </a:cubicBezTo>
                <a:cubicBezTo>
                  <a:pt x="2858192" y="414251"/>
                  <a:pt x="2827712" y="432262"/>
                  <a:pt x="2801389" y="440575"/>
                </a:cubicBezTo>
                <a:cubicBezTo>
                  <a:pt x="2775066" y="448888"/>
                  <a:pt x="2725190" y="444731"/>
                  <a:pt x="2726575" y="457200"/>
                </a:cubicBezTo>
                <a:cubicBezTo>
                  <a:pt x="2727961" y="469669"/>
                  <a:pt x="2784764" y="487680"/>
                  <a:pt x="2809702" y="515389"/>
                </a:cubicBezTo>
                <a:cubicBezTo>
                  <a:pt x="2834640" y="543098"/>
                  <a:pt x="2876204" y="623455"/>
                  <a:pt x="2876204" y="623455"/>
                </a:cubicBezTo>
                <a:cubicBezTo>
                  <a:pt x="2890058" y="647008"/>
                  <a:pt x="2872047" y="653935"/>
                  <a:pt x="2892829" y="656706"/>
                </a:cubicBezTo>
                <a:cubicBezTo>
                  <a:pt x="2913611" y="659477"/>
                  <a:pt x="2977342" y="649778"/>
                  <a:pt x="3000895" y="640080"/>
                </a:cubicBezTo>
                <a:cubicBezTo>
                  <a:pt x="3024448" y="630382"/>
                  <a:pt x="3006437" y="608214"/>
                  <a:pt x="3034146" y="598516"/>
                </a:cubicBezTo>
                <a:cubicBezTo>
                  <a:pt x="3061855" y="588818"/>
                  <a:pt x="3133898" y="602673"/>
                  <a:pt x="3167149" y="581891"/>
                </a:cubicBezTo>
                <a:cubicBezTo>
                  <a:pt x="3200400" y="561109"/>
                  <a:pt x="3203171" y="497379"/>
                  <a:pt x="3233651" y="473826"/>
                </a:cubicBezTo>
                <a:cubicBezTo>
                  <a:pt x="3264131" y="450273"/>
                  <a:pt x="3309851" y="430877"/>
                  <a:pt x="3350029" y="440575"/>
                </a:cubicBezTo>
                <a:cubicBezTo>
                  <a:pt x="3390207" y="450273"/>
                  <a:pt x="3462251" y="500150"/>
                  <a:pt x="3474720" y="532015"/>
                </a:cubicBezTo>
                <a:cubicBezTo>
                  <a:pt x="3487189" y="563880"/>
                  <a:pt x="3444240" y="599902"/>
                  <a:pt x="3424844" y="631767"/>
                </a:cubicBezTo>
                <a:cubicBezTo>
                  <a:pt x="3405448" y="663632"/>
                  <a:pt x="3401291" y="710738"/>
                  <a:pt x="3358342" y="723207"/>
                </a:cubicBezTo>
                <a:cubicBezTo>
                  <a:pt x="3315393" y="735676"/>
                  <a:pt x="3178233" y="696884"/>
                  <a:pt x="3167149" y="706582"/>
                </a:cubicBezTo>
                <a:cubicBezTo>
                  <a:pt x="3156065" y="716280"/>
                  <a:pt x="3236422" y="750916"/>
                  <a:pt x="3291840" y="781396"/>
                </a:cubicBezTo>
                <a:cubicBezTo>
                  <a:pt x="3347258" y="811876"/>
                  <a:pt x="3438698" y="863138"/>
                  <a:pt x="3499658" y="889462"/>
                </a:cubicBezTo>
                <a:cubicBezTo>
                  <a:pt x="3560618" y="915786"/>
                  <a:pt x="3624349" y="895004"/>
                  <a:pt x="3657600" y="939338"/>
                </a:cubicBezTo>
                <a:cubicBezTo>
                  <a:pt x="3690851" y="983672"/>
                  <a:pt x="3652059" y="1120833"/>
                  <a:pt x="3699164" y="1155469"/>
                </a:cubicBezTo>
                <a:cubicBezTo>
                  <a:pt x="3746269" y="1190105"/>
                  <a:pt x="3876502" y="1144385"/>
                  <a:pt x="3940233" y="1147156"/>
                </a:cubicBezTo>
                <a:cubicBezTo>
                  <a:pt x="4003964" y="1149927"/>
                  <a:pt x="4015047" y="1192877"/>
                  <a:pt x="4081549" y="1172095"/>
                </a:cubicBezTo>
                <a:cubicBezTo>
                  <a:pt x="4148051" y="1151313"/>
                  <a:pt x="4214553" y="1102823"/>
                  <a:pt x="4339244" y="1022466"/>
                </a:cubicBezTo>
                <a:cubicBezTo>
                  <a:pt x="4463935" y="942110"/>
                  <a:pt x="4675910" y="802178"/>
                  <a:pt x="4829695" y="689956"/>
                </a:cubicBezTo>
                <a:cubicBezTo>
                  <a:pt x="4983480" y="577734"/>
                  <a:pt x="5112327" y="421178"/>
                  <a:pt x="5261956" y="349135"/>
                </a:cubicBezTo>
                <a:cubicBezTo>
                  <a:pt x="5411585" y="277092"/>
                  <a:pt x="5557058" y="274320"/>
                  <a:pt x="5727469" y="257695"/>
                </a:cubicBezTo>
                <a:cubicBezTo>
                  <a:pt x="5897880" y="241070"/>
                  <a:pt x="6112626" y="254924"/>
                  <a:pt x="6284422" y="249382"/>
                </a:cubicBezTo>
                <a:cubicBezTo>
                  <a:pt x="6456218" y="243840"/>
                  <a:pt x="6623858" y="232757"/>
                  <a:pt x="6758247" y="224444"/>
                </a:cubicBezTo>
                <a:cubicBezTo>
                  <a:pt x="6892636" y="216131"/>
                  <a:pt x="7007629" y="216131"/>
                  <a:pt x="7090756" y="199506"/>
                </a:cubicBezTo>
                <a:cubicBezTo>
                  <a:pt x="7173883" y="182881"/>
                  <a:pt x="7218218" y="157942"/>
                  <a:pt x="7257011" y="124691"/>
                </a:cubicBezTo>
                <a:cubicBezTo>
                  <a:pt x="7295804" y="91440"/>
                  <a:pt x="7309658" y="45720"/>
                  <a:pt x="7323513" y="0"/>
                </a:cubicBezTo>
              </a:path>
            </a:pathLst>
          </a:custGeom>
          <a:noFill/>
          <a:ln w="539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47" name="Oval 46"/>
          <p:cNvSpPr/>
          <p:nvPr/>
        </p:nvSpPr>
        <p:spPr>
          <a:xfrm>
            <a:off x="5881258" y="2638252"/>
            <a:ext cx="83125" cy="9351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2" name="TextBox 51"/>
          <p:cNvSpPr txBox="1"/>
          <p:nvPr/>
        </p:nvSpPr>
        <p:spPr>
          <a:xfrm>
            <a:off x="702426" y="2158577"/>
            <a:ext cx="1679171" cy="523220"/>
          </a:xfrm>
          <a:prstGeom prst="rect">
            <a:avLst/>
          </a:prstGeom>
          <a:noFill/>
        </p:spPr>
        <p:txBody>
          <a:bodyPr wrap="square" rtlCol="0">
            <a:spAutoFit/>
          </a:bodyPr>
          <a:lstStyle/>
          <a:p>
            <a:r>
              <a:rPr lang="en-AU" sz="2800" b="1" dirty="0" smtClean="0">
                <a:solidFill>
                  <a:srgbClr val="FF0000"/>
                </a:solidFill>
                <a:latin typeface="Arial Narrow" panose="020B0606020202030204" pitchFamily="34" charset="0"/>
              </a:rPr>
              <a:t>VIC</a:t>
            </a:r>
            <a:endParaRPr lang="en-AU" sz="2800" b="1" dirty="0">
              <a:solidFill>
                <a:srgbClr val="FF0000"/>
              </a:solidFill>
              <a:latin typeface="Arial Narrow" panose="020B0606020202030204" pitchFamily="34" charset="0"/>
            </a:endParaRPr>
          </a:p>
        </p:txBody>
      </p:sp>
      <p:sp>
        <p:nvSpPr>
          <p:cNvPr id="53" name="TextBox 52"/>
          <p:cNvSpPr txBox="1"/>
          <p:nvPr/>
        </p:nvSpPr>
        <p:spPr>
          <a:xfrm>
            <a:off x="6213170" y="1284799"/>
            <a:ext cx="1679171" cy="523220"/>
          </a:xfrm>
          <a:prstGeom prst="rect">
            <a:avLst/>
          </a:prstGeom>
          <a:noFill/>
        </p:spPr>
        <p:txBody>
          <a:bodyPr wrap="square" rtlCol="0">
            <a:spAutoFit/>
          </a:bodyPr>
          <a:lstStyle/>
          <a:p>
            <a:r>
              <a:rPr lang="en-AU" sz="2800" b="1" dirty="0" smtClean="0">
                <a:solidFill>
                  <a:srgbClr val="FF0000"/>
                </a:solidFill>
                <a:latin typeface="Arial Narrow" panose="020B0606020202030204" pitchFamily="34" charset="0"/>
              </a:rPr>
              <a:t>NSW</a:t>
            </a:r>
            <a:endParaRPr lang="en-AU" sz="2800" b="1" dirty="0">
              <a:solidFill>
                <a:srgbClr val="FF0000"/>
              </a:solidFill>
              <a:latin typeface="Arial Narrow" panose="020B0606020202030204" pitchFamily="34" charset="0"/>
            </a:endParaRPr>
          </a:p>
        </p:txBody>
      </p:sp>
      <p:sp>
        <p:nvSpPr>
          <p:cNvPr id="60" name="TextBox 59"/>
          <p:cNvSpPr txBox="1"/>
          <p:nvPr/>
        </p:nvSpPr>
        <p:spPr>
          <a:xfrm>
            <a:off x="6787343" y="5819787"/>
            <a:ext cx="1844832" cy="338554"/>
          </a:xfrm>
          <a:prstGeom prst="rect">
            <a:avLst/>
          </a:prstGeom>
          <a:noFill/>
        </p:spPr>
        <p:txBody>
          <a:bodyPr wrap="square" rtlCol="0">
            <a:spAutoFit/>
          </a:bodyPr>
          <a:lstStyle/>
          <a:p>
            <a:r>
              <a:rPr lang="en-AU" sz="1600" dirty="0" smtClean="0">
                <a:latin typeface="Arial Narrow" panose="020B0606020202030204" pitchFamily="34" charset="0"/>
              </a:rPr>
              <a:t>VIC network zones</a:t>
            </a:r>
            <a:endParaRPr lang="en-AU" sz="1600" dirty="0">
              <a:latin typeface="Arial Narrow" panose="020B0606020202030204" pitchFamily="34" charset="0"/>
            </a:endParaRPr>
          </a:p>
        </p:txBody>
      </p:sp>
      <p:sp>
        <p:nvSpPr>
          <p:cNvPr id="33" name="Oval 32"/>
          <p:cNvSpPr>
            <a:spLocks noChangeAspect="1"/>
          </p:cNvSpPr>
          <p:nvPr/>
        </p:nvSpPr>
        <p:spPr>
          <a:xfrm>
            <a:off x="6200092" y="5849047"/>
            <a:ext cx="328962" cy="31621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400" dirty="0"/>
          </a:p>
        </p:txBody>
      </p:sp>
      <p:sp>
        <p:nvSpPr>
          <p:cNvPr id="40" name="Freeform 39"/>
          <p:cNvSpPr/>
          <p:nvPr/>
        </p:nvSpPr>
        <p:spPr>
          <a:xfrm>
            <a:off x="7938655" y="985841"/>
            <a:ext cx="1041951" cy="3727475"/>
          </a:xfrm>
          <a:custGeom>
            <a:avLst/>
            <a:gdLst>
              <a:gd name="connsiteX0" fmla="*/ 0 w 1041951"/>
              <a:gd name="connsiteY0" fmla="*/ 3727475 h 3727475"/>
              <a:gd name="connsiteX1" fmla="*/ 399010 w 1041951"/>
              <a:gd name="connsiteY1" fmla="*/ 2563693 h 3727475"/>
              <a:gd name="connsiteX2" fmla="*/ 340821 w 1041951"/>
              <a:gd name="connsiteY2" fmla="*/ 2039991 h 3727475"/>
              <a:gd name="connsiteX3" fmla="*/ 166254 w 1041951"/>
              <a:gd name="connsiteY3" fmla="*/ 1873736 h 3727475"/>
              <a:gd name="connsiteX4" fmla="*/ 58189 w 1041951"/>
              <a:gd name="connsiteY4" fmla="*/ 1749045 h 3727475"/>
              <a:gd name="connsiteX5" fmla="*/ 83127 w 1041951"/>
              <a:gd name="connsiteY5" fmla="*/ 1408224 h 3727475"/>
              <a:gd name="connsiteX6" fmla="*/ 573578 w 1041951"/>
              <a:gd name="connsiteY6" fmla="*/ 693329 h 3727475"/>
              <a:gd name="connsiteX7" fmla="*/ 972589 w 1041951"/>
              <a:gd name="connsiteY7" fmla="*/ 78187 h 3727475"/>
              <a:gd name="connsiteX8" fmla="*/ 1039090 w 1041951"/>
              <a:gd name="connsiteY8" fmla="*/ 28311 h 372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1951" h="3727475">
                <a:moveTo>
                  <a:pt x="0" y="3727475"/>
                </a:moveTo>
                <a:cubicBezTo>
                  <a:pt x="171103" y="3286207"/>
                  <a:pt x="342206" y="2844940"/>
                  <a:pt x="399010" y="2563693"/>
                </a:cubicBezTo>
                <a:cubicBezTo>
                  <a:pt x="455814" y="2282446"/>
                  <a:pt x="379614" y="2154984"/>
                  <a:pt x="340821" y="2039991"/>
                </a:cubicBezTo>
                <a:cubicBezTo>
                  <a:pt x="302028" y="1924998"/>
                  <a:pt x="213359" y="1922227"/>
                  <a:pt x="166254" y="1873736"/>
                </a:cubicBezTo>
                <a:cubicBezTo>
                  <a:pt x="119149" y="1825245"/>
                  <a:pt x="72043" y="1826630"/>
                  <a:pt x="58189" y="1749045"/>
                </a:cubicBezTo>
                <a:cubicBezTo>
                  <a:pt x="44335" y="1671460"/>
                  <a:pt x="-2771" y="1584177"/>
                  <a:pt x="83127" y="1408224"/>
                </a:cubicBezTo>
                <a:cubicBezTo>
                  <a:pt x="169025" y="1232271"/>
                  <a:pt x="425334" y="915002"/>
                  <a:pt x="573578" y="693329"/>
                </a:cubicBezTo>
                <a:cubicBezTo>
                  <a:pt x="721822" y="471656"/>
                  <a:pt x="895004" y="189023"/>
                  <a:pt x="972589" y="78187"/>
                </a:cubicBezTo>
                <a:cubicBezTo>
                  <a:pt x="1050174" y="-32649"/>
                  <a:pt x="1044632" y="-2169"/>
                  <a:pt x="1039090" y="28311"/>
                </a:cubicBezTo>
              </a:path>
            </a:pathLst>
          </a:custGeom>
          <a:noFill/>
          <a:ln w="508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41" name="TextBox 40"/>
          <p:cNvSpPr txBox="1"/>
          <p:nvPr/>
        </p:nvSpPr>
        <p:spPr>
          <a:xfrm>
            <a:off x="5947758" y="2497131"/>
            <a:ext cx="1679171" cy="276999"/>
          </a:xfrm>
          <a:prstGeom prst="rect">
            <a:avLst/>
          </a:prstGeom>
          <a:noFill/>
        </p:spPr>
        <p:txBody>
          <a:bodyPr wrap="square" rtlCol="0">
            <a:spAutoFit/>
          </a:bodyPr>
          <a:lstStyle/>
          <a:p>
            <a:r>
              <a:rPr lang="en-AU" sz="1200" dirty="0" smtClean="0">
                <a:latin typeface="Arial Narrow" panose="020B0606020202030204" pitchFamily="34" charset="0"/>
              </a:rPr>
              <a:t>Albury</a:t>
            </a:r>
            <a:endParaRPr lang="en-AU" sz="1200" dirty="0">
              <a:latin typeface="Arial Narrow" panose="020B0606020202030204" pitchFamily="34" charset="0"/>
            </a:endParaRPr>
          </a:p>
        </p:txBody>
      </p:sp>
      <p:sp>
        <p:nvSpPr>
          <p:cNvPr id="44" name="TextBox 43"/>
          <p:cNvSpPr txBox="1"/>
          <p:nvPr/>
        </p:nvSpPr>
        <p:spPr>
          <a:xfrm>
            <a:off x="4323231" y="4406778"/>
            <a:ext cx="1108420" cy="369332"/>
          </a:xfrm>
          <a:prstGeom prst="rect">
            <a:avLst/>
          </a:prstGeom>
          <a:noFill/>
        </p:spPr>
        <p:txBody>
          <a:bodyPr wrap="square" rtlCol="0">
            <a:spAutoFit/>
          </a:bodyPr>
          <a:lstStyle/>
          <a:p>
            <a:r>
              <a:rPr lang="en-AU" dirty="0" smtClean="0">
                <a:solidFill>
                  <a:schemeClr val="bg1"/>
                </a:solidFill>
                <a:latin typeface="Arial Narrow" panose="020B0606020202030204" pitchFamily="34" charset="0"/>
              </a:rPr>
              <a:t>Central</a:t>
            </a:r>
            <a:endParaRPr lang="en-AU" dirty="0">
              <a:solidFill>
                <a:schemeClr val="bg1"/>
              </a:solidFill>
              <a:latin typeface="Arial Narrow" panose="020B0606020202030204" pitchFamily="34" charset="0"/>
            </a:endParaRPr>
          </a:p>
        </p:txBody>
      </p:sp>
      <p:sp>
        <p:nvSpPr>
          <p:cNvPr id="45" name="TextBox 44"/>
          <p:cNvSpPr txBox="1"/>
          <p:nvPr/>
        </p:nvSpPr>
        <p:spPr>
          <a:xfrm>
            <a:off x="5731136" y="4536504"/>
            <a:ext cx="677972" cy="246221"/>
          </a:xfrm>
          <a:prstGeom prst="rect">
            <a:avLst/>
          </a:prstGeom>
          <a:noFill/>
        </p:spPr>
        <p:txBody>
          <a:bodyPr wrap="square" rtlCol="0">
            <a:spAutoFit/>
          </a:bodyPr>
          <a:lstStyle/>
          <a:p>
            <a:r>
              <a:rPr lang="en-AU" sz="1000" dirty="0" smtClean="0">
                <a:solidFill>
                  <a:schemeClr val="bg1"/>
                </a:solidFill>
                <a:latin typeface="Arial Narrow" panose="020B0606020202030204" pitchFamily="34" charset="0"/>
              </a:rPr>
              <a:t>Bairnsdale</a:t>
            </a:r>
            <a:endParaRPr lang="en-AU" sz="10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459498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val 29"/>
          <p:cNvSpPr>
            <a:spLocks noChangeAspect="1"/>
          </p:cNvSpPr>
          <p:nvPr/>
        </p:nvSpPr>
        <p:spPr>
          <a:xfrm>
            <a:off x="5431651" y="2245479"/>
            <a:ext cx="964394" cy="899773"/>
          </a:xfrm>
          <a:prstGeom prst="ellipse">
            <a:avLst/>
          </a:prstGeom>
          <a:solidFill>
            <a:schemeClr val="accent1">
              <a:lumMod val="75000"/>
            </a:schemeClr>
          </a:solidFill>
          <a:ln>
            <a:solidFill>
              <a:schemeClr val="tx2">
                <a:lumMod val="40000"/>
                <a:lumOff val="6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000" dirty="0"/>
          </a:p>
        </p:txBody>
      </p:sp>
      <p:sp>
        <p:nvSpPr>
          <p:cNvPr id="61" name="TextBox 60"/>
          <p:cNvSpPr txBox="1"/>
          <p:nvPr/>
        </p:nvSpPr>
        <p:spPr>
          <a:xfrm>
            <a:off x="5665826" y="2504479"/>
            <a:ext cx="774442" cy="279225"/>
          </a:xfrm>
          <a:prstGeom prst="rect">
            <a:avLst/>
          </a:prstGeom>
          <a:noFill/>
        </p:spPr>
        <p:txBody>
          <a:bodyPr wrap="square" rtlCol="0">
            <a:spAutoFit/>
          </a:bodyPr>
          <a:lstStyle/>
          <a:p>
            <a:r>
              <a:rPr lang="en-AU" sz="1200" dirty="0" smtClean="0">
                <a:solidFill>
                  <a:schemeClr val="bg1"/>
                </a:solidFill>
                <a:latin typeface="Arial Narrow" panose="020B0606020202030204" pitchFamily="34" charset="0"/>
              </a:rPr>
              <a:t>Albury</a:t>
            </a:r>
            <a:endParaRPr lang="en-AU" sz="1200" dirty="0">
              <a:solidFill>
                <a:schemeClr val="bg1"/>
              </a:solidFill>
              <a:latin typeface="Arial Narrow" panose="020B0606020202030204" pitchFamily="34" charset="0"/>
            </a:endParaRPr>
          </a:p>
        </p:txBody>
      </p:sp>
      <p:sp>
        <p:nvSpPr>
          <p:cNvPr id="26" name="Oval 25"/>
          <p:cNvSpPr>
            <a:spLocks noChangeAspect="1"/>
          </p:cNvSpPr>
          <p:nvPr/>
        </p:nvSpPr>
        <p:spPr>
          <a:xfrm>
            <a:off x="3663802" y="3566882"/>
            <a:ext cx="2146749" cy="21107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32" name="Oval 31"/>
          <p:cNvSpPr>
            <a:spLocks noChangeAspect="1"/>
          </p:cNvSpPr>
          <p:nvPr/>
        </p:nvSpPr>
        <p:spPr>
          <a:xfrm>
            <a:off x="5710905" y="4336589"/>
            <a:ext cx="669111" cy="64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400" dirty="0"/>
          </a:p>
        </p:txBody>
      </p:sp>
      <p:sp>
        <p:nvSpPr>
          <p:cNvPr id="2" name="TextBox 1"/>
          <p:cNvSpPr txBox="1"/>
          <p:nvPr/>
        </p:nvSpPr>
        <p:spPr>
          <a:xfrm>
            <a:off x="540000" y="345600"/>
            <a:ext cx="6210809"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Albury is effectively a fifth zone</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52" name="TextBox 51"/>
          <p:cNvSpPr txBox="1"/>
          <p:nvPr/>
        </p:nvSpPr>
        <p:spPr>
          <a:xfrm>
            <a:off x="702426" y="2158577"/>
            <a:ext cx="1679171" cy="523220"/>
          </a:xfrm>
          <a:prstGeom prst="rect">
            <a:avLst/>
          </a:prstGeom>
          <a:noFill/>
        </p:spPr>
        <p:txBody>
          <a:bodyPr wrap="square" rtlCol="0">
            <a:spAutoFit/>
          </a:bodyPr>
          <a:lstStyle/>
          <a:p>
            <a:r>
              <a:rPr lang="en-AU" sz="2800" b="1" dirty="0" smtClean="0">
                <a:solidFill>
                  <a:srgbClr val="FF0000"/>
                </a:solidFill>
                <a:latin typeface="Arial Narrow" panose="020B0606020202030204" pitchFamily="34" charset="0"/>
              </a:rPr>
              <a:t>VIC</a:t>
            </a:r>
            <a:endParaRPr lang="en-AU" sz="2800" b="1" dirty="0">
              <a:solidFill>
                <a:srgbClr val="FF0000"/>
              </a:solidFill>
              <a:latin typeface="Arial Narrow" panose="020B0606020202030204" pitchFamily="34" charset="0"/>
            </a:endParaRPr>
          </a:p>
        </p:txBody>
      </p:sp>
      <p:sp>
        <p:nvSpPr>
          <p:cNvPr id="53" name="TextBox 52"/>
          <p:cNvSpPr txBox="1"/>
          <p:nvPr/>
        </p:nvSpPr>
        <p:spPr>
          <a:xfrm>
            <a:off x="6213170" y="1284799"/>
            <a:ext cx="1679171" cy="523220"/>
          </a:xfrm>
          <a:prstGeom prst="rect">
            <a:avLst/>
          </a:prstGeom>
          <a:noFill/>
        </p:spPr>
        <p:txBody>
          <a:bodyPr wrap="square" rtlCol="0">
            <a:spAutoFit/>
          </a:bodyPr>
          <a:lstStyle/>
          <a:p>
            <a:r>
              <a:rPr lang="en-AU" sz="2800" b="1" dirty="0" smtClean="0">
                <a:solidFill>
                  <a:srgbClr val="FF0000"/>
                </a:solidFill>
                <a:latin typeface="Arial Narrow" panose="020B0606020202030204" pitchFamily="34" charset="0"/>
              </a:rPr>
              <a:t>NSW</a:t>
            </a:r>
            <a:endParaRPr lang="en-AU" sz="2800" b="1" dirty="0">
              <a:solidFill>
                <a:srgbClr val="FF0000"/>
              </a:solidFill>
              <a:latin typeface="Arial Narrow" panose="020B0606020202030204" pitchFamily="34" charset="0"/>
            </a:endParaRPr>
          </a:p>
        </p:txBody>
      </p:sp>
      <p:sp>
        <p:nvSpPr>
          <p:cNvPr id="3" name="TextBox 2"/>
          <p:cNvSpPr txBox="1"/>
          <p:nvPr/>
        </p:nvSpPr>
        <p:spPr>
          <a:xfrm>
            <a:off x="4323231" y="4406778"/>
            <a:ext cx="1108420" cy="369332"/>
          </a:xfrm>
          <a:prstGeom prst="rect">
            <a:avLst/>
          </a:prstGeom>
          <a:noFill/>
        </p:spPr>
        <p:txBody>
          <a:bodyPr wrap="square" rtlCol="0">
            <a:spAutoFit/>
          </a:bodyPr>
          <a:lstStyle/>
          <a:p>
            <a:r>
              <a:rPr lang="en-AU" dirty="0" smtClean="0">
                <a:solidFill>
                  <a:schemeClr val="bg1"/>
                </a:solidFill>
                <a:latin typeface="Arial Narrow" panose="020B0606020202030204" pitchFamily="34" charset="0"/>
              </a:rPr>
              <a:t>Central</a:t>
            </a:r>
            <a:endParaRPr lang="en-AU" dirty="0">
              <a:solidFill>
                <a:schemeClr val="bg1"/>
              </a:solidFill>
              <a:latin typeface="Arial Narrow" panose="020B0606020202030204" pitchFamily="34" charset="0"/>
            </a:endParaRPr>
          </a:p>
        </p:txBody>
      </p:sp>
      <p:sp>
        <p:nvSpPr>
          <p:cNvPr id="37" name="TextBox 36"/>
          <p:cNvSpPr txBox="1"/>
          <p:nvPr/>
        </p:nvSpPr>
        <p:spPr>
          <a:xfrm>
            <a:off x="5731136" y="4536504"/>
            <a:ext cx="677972" cy="246221"/>
          </a:xfrm>
          <a:prstGeom prst="rect">
            <a:avLst/>
          </a:prstGeom>
          <a:noFill/>
        </p:spPr>
        <p:txBody>
          <a:bodyPr wrap="square" rtlCol="0">
            <a:spAutoFit/>
          </a:bodyPr>
          <a:lstStyle/>
          <a:p>
            <a:r>
              <a:rPr lang="en-AU" sz="1000" dirty="0" smtClean="0">
                <a:solidFill>
                  <a:schemeClr val="bg1"/>
                </a:solidFill>
                <a:latin typeface="Arial Narrow" panose="020B0606020202030204" pitchFamily="34" charset="0"/>
              </a:rPr>
              <a:t>Bairnsdale</a:t>
            </a:r>
            <a:endParaRPr lang="en-AU" sz="1000" dirty="0">
              <a:solidFill>
                <a:schemeClr val="bg1"/>
              </a:solidFill>
              <a:latin typeface="Arial Narrow" panose="020B0606020202030204" pitchFamily="34" charset="0"/>
            </a:endParaRPr>
          </a:p>
        </p:txBody>
      </p:sp>
      <p:sp>
        <p:nvSpPr>
          <p:cNvPr id="51" name="Rectangle 50"/>
          <p:cNvSpPr/>
          <p:nvPr/>
        </p:nvSpPr>
        <p:spPr>
          <a:xfrm>
            <a:off x="1202464" y="5568590"/>
            <a:ext cx="2776451" cy="10433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5" name="Oval 54"/>
          <p:cNvSpPr>
            <a:spLocks noChangeAspect="1"/>
          </p:cNvSpPr>
          <p:nvPr/>
        </p:nvSpPr>
        <p:spPr>
          <a:xfrm>
            <a:off x="6546473" y="5490020"/>
            <a:ext cx="328130" cy="33084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400" dirty="0"/>
          </a:p>
        </p:txBody>
      </p:sp>
      <p:sp>
        <p:nvSpPr>
          <p:cNvPr id="57" name="TextBox 56"/>
          <p:cNvSpPr txBox="1"/>
          <p:nvPr/>
        </p:nvSpPr>
        <p:spPr>
          <a:xfrm>
            <a:off x="6977249" y="5381134"/>
            <a:ext cx="2674299" cy="523220"/>
          </a:xfrm>
          <a:prstGeom prst="rect">
            <a:avLst/>
          </a:prstGeom>
          <a:noFill/>
        </p:spPr>
        <p:txBody>
          <a:bodyPr wrap="square" rtlCol="0">
            <a:spAutoFit/>
          </a:bodyPr>
          <a:lstStyle/>
          <a:p>
            <a:r>
              <a:rPr lang="en-AU" sz="1400" dirty="0" smtClean="0">
                <a:latin typeface="Arial Narrow" panose="020B0606020202030204" pitchFamily="34" charset="0"/>
              </a:rPr>
              <a:t>Covered under </a:t>
            </a:r>
          </a:p>
          <a:p>
            <a:r>
              <a:rPr lang="en-AU" sz="1400" dirty="0" smtClean="0">
                <a:latin typeface="Arial Narrow" panose="020B0606020202030204" pitchFamily="34" charset="0"/>
              </a:rPr>
              <a:t>Victorian Access Arrangement</a:t>
            </a:r>
            <a:endParaRPr lang="en-AU" sz="1400" dirty="0">
              <a:latin typeface="Arial Narrow" panose="020B0606020202030204" pitchFamily="34" charset="0"/>
            </a:endParaRPr>
          </a:p>
        </p:txBody>
      </p:sp>
      <p:grpSp>
        <p:nvGrpSpPr>
          <p:cNvPr id="6" name="Group 5"/>
          <p:cNvGrpSpPr/>
          <p:nvPr/>
        </p:nvGrpSpPr>
        <p:grpSpPr>
          <a:xfrm>
            <a:off x="6546473" y="6045114"/>
            <a:ext cx="2951301" cy="523220"/>
            <a:chOff x="6546473" y="6045114"/>
            <a:chExt cx="2951301" cy="523220"/>
          </a:xfrm>
        </p:grpSpPr>
        <p:sp>
          <p:nvSpPr>
            <p:cNvPr id="58" name="TextBox 57"/>
            <p:cNvSpPr txBox="1"/>
            <p:nvPr/>
          </p:nvSpPr>
          <p:spPr>
            <a:xfrm>
              <a:off x="6977249" y="6045114"/>
              <a:ext cx="2520525" cy="523220"/>
            </a:xfrm>
            <a:prstGeom prst="rect">
              <a:avLst/>
            </a:prstGeom>
            <a:noFill/>
          </p:spPr>
          <p:txBody>
            <a:bodyPr wrap="square" rtlCol="0">
              <a:spAutoFit/>
            </a:bodyPr>
            <a:lstStyle/>
            <a:p>
              <a:r>
                <a:rPr lang="en-AU" sz="1400" dirty="0">
                  <a:latin typeface="Arial Narrow" panose="020B0606020202030204" pitchFamily="34" charset="0"/>
                </a:rPr>
                <a:t>Covered under </a:t>
              </a:r>
              <a:endParaRPr lang="en-AU" sz="1400" dirty="0" smtClean="0">
                <a:latin typeface="Arial Narrow" panose="020B0606020202030204" pitchFamily="34" charset="0"/>
              </a:endParaRPr>
            </a:p>
            <a:p>
              <a:r>
                <a:rPr lang="en-AU" sz="1400" dirty="0" smtClean="0">
                  <a:latin typeface="Arial Narrow" panose="020B0606020202030204" pitchFamily="34" charset="0"/>
                </a:rPr>
                <a:t>Albury </a:t>
              </a:r>
              <a:r>
                <a:rPr lang="en-AU" sz="1400" dirty="0">
                  <a:latin typeface="Arial Narrow" panose="020B0606020202030204" pitchFamily="34" charset="0"/>
                </a:rPr>
                <a:t>Access Arrangement</a:t>
              </a:r>
            </a:p>
          </p:txBody>
        </p:sp>
        <p:sp>
          <p:nvSpPr>
            <p:cNvPr id="64" name="Oval 63"/>
            <p:cNvSpPr>
              <a:spLocks noChangeAspect="1"/>
            </p:cNvSpPr>
            <p:nvPr/>
          </p:nvSpPr>
          <p:spPr>
            <a:xfrm>
              <a:off x="6546473" y="6136351"/>
              <a:ext cx="328130" cy="330847"/>
            </a:xfrm>
            <a:prstGeom prst="ellipse">
              <a:avLst/>
            </a:prstGeom>
            <a:solidFill>
              <a:schemeClr val="accent1">
                <a:lumMod val="75000"/>
              </a:schemeClr>
            </a:solidFill>
            <a:ln>
              <a:solidFill>
                <a:schemeClr val="tx2">
                  <a:lumMod val="40000"/>
                  <a:lumOff val="6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000" dirty="0"/>
            </a:p>
          </p:txBody>
        </p:sp>
      </p:grpSp>
      <p:sp>
        <p:nvSpPr>
          <p:cNvPr id="36" name="Oval 35"/>
          <p:cNvSpPr/>
          <p:nvPr/>
        </p:nvSpPr>
        <p:spPr>
          <a:xfrm>
            <a:off x="4143281" y="2693679"/>
            <a:ext cx="1729931" cy="159863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39" name="Oval 38"/>
          <p:cNvSpPr>
            <a:spLocks noChangeAspect="1"/>
          </p:cNvSpPr>
          <p:nvPr/>
        </p:nvSpPr>
        <p:spPr>
          <a:xfrm>
            <a:off x="4042402" y="2574823"/>
            <a:ext cx="756841" cy="76310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400" dirty="0"/>
          </a:p>
        </p:txBody>
      </p:sp>
      <p:sp>
        <p:nvSpPr>
          <p:cNvPr id="40" name="TextBox 39"/>
          <p:cNvSpPr txBox="1"/>
          <p:nvPr/>
        </p:nvSpPr>
        <p:spPr>
          <a:xfrm>
            <a:off x="4147831" y="2709976"/>
            <a:ext cx="625286" cy="461665"/>
          </a:xfrm>
          <a:prstGeom prst="rect">
            <a:avLst/>
          </a:prstGeom>
          <a:noFill/>
        </p:spPr>
        <p:txBody>
          <a:bodyPr wrap="square" rtlCol="0">
            <a:spAutoFit/>
          </a:bodyPr>
          <a:lstStyle/>
          <a:p>
            <a:r>
              <a:rPr lang="en-AU" sz="1200" dirty="0" smtClean="0">
                <a:solidFill>
                  <a:schemeClr val="bg1"/>
                </a:solidFill>
                <a:latin typeface="Arial Narrow" panose="020B0606020202030204" pitchFamily="34" charset="0"/>
              </a:rPr>
              <a:t>Murray Valley</a:t>
            </a:r>
            <a:endParaRPr lang="en-AU" sz="1200" dirty="0">
              <a:solidFill>
                <a:schemeClr val="bg1"/>
              </a:solidFill>
              <a:latin typeface="Arial Narrow" panose="020B0606020202030204" pitchFamily="34" charset="0"/>
            </a:endParaRPr>
          </a:p>
        </p:txBody>
      </p:sp>
      <p:sp>
        <p:nvSpPr>
          <p:cNvPr id="41" name="TextBox 40"/>
          <p:cNvSpPr txBox="1"/>
          <p:nvPr/>
        </p:nvSpPr>
        <p:spPr>
          <a:xfrm>
            <a:off x="4685422" y="3236540"/>
            <a:ext cx="1108420" cy="307777"/>
          </a:xfrm>
          <a:prstGeom prst="rect">
            <a:avLst/>
          </a:prstGeom>
          <a:noFill/>
        </p:spPr>
        <p:txBody>
          <a:bodyPr wrap="square" rtlCol="0">
            <a:spAutoFit/>
          </a:bodyPr>
          <a:lstStyle/>
          <a:p>
            <a:r>
              <a:rPr lang="en-AU" sz="1400" dirty="0" smtClean="0">
                <a:solidFill>
                  <a:schemeClr val="bg1"/>
                </a:solidFill>
                <a:latin typeface="Arial Narrow" panose="020B0606020202030204" pitchFamily="34" charset="0"/>
              </a:rPr>
              <a:t>Northern</a:t>
            </a:r>
            <a:endParaRPr lang="en-AU" sz="1400" dirty="0">
              <a:solidFill>
                <a:schemeClr val="bg1"/>
              </a:solidFill>
              <a:latin typeface="Arial Narrow" panose="020B0606020202030204" pitchFamily="34" charset="0"/>
            </a:endParaRPr>
          </a:p>
        </p:txBody>
      </p:sp>
      <p:sp>
        <p:nvSpPr>
          <p:cNvPr id="31" name="Freeform 30"/>
          <p:cNvSpPr/>
          <p:nvPr/>
        </p:nvSpPr>
        <p:spPr>
          <a:xfrm>
            <a:off x="2443942" y="1172095"/>
            <a:ext cx="5494713" cy="3541221"/>
          </a:xfrm>
          <a:custGeom>
            <a:avLst/>
            <a:gdLst>
              <a:gd name="connsiteX0" fmla="*/ 0 w 5494713"/>
              <a:gd name="connsiteY0" fmla="*/ 0 h 3541221"/>
              <a:gd name="connsiteX1" fmla="*/ 108065 w 5494713"/>
              <a:gd name="connsiteY1" fmla="*/ 374072 h 3541221"/>
              <a:gd name="connsiteX2" fmla="*/ 640080 w 5494713"/>
              <a:gd name="connsiteY2" fmla="*/ 806334 h 3541221"/>
              <a:gd name="connsiteX3" fmla="*/ 906087 w 5494713"/>
              <a:gd name="connsiteY3" fmla="*/ 1221970 h 3541221"/>
              <a:gd name="connsiteX4" fmla="*/ 1055716 w 5494713"/>
              <a:gd name="connsiteY4" fmla="*/ 1438101 h 3541221"/>
              <a:gd name="connsiteX5" fmla="*/ 1197033 w 5494713"/>
              <a:gd name="connsiteY5" fmla="*/ 1479665 h 3541221"/>
              <a:gd name="connsiteX6" fmla="*/ 1463040 w 5494713"/>
              <a:gd name="connsiteY6" fmla="*/ 1338349 h 3541221"/>
              <a:gd name="connsiteX7" fmla="*/ 1720734 w 5494713"/>
              <a:gd name="connsiteY7" fmla="*/ 1271847 h 3541221"/>
              <a:gd name="connsiteX8" fmla="*/ 1936865 w 5494713"/>
              <a:gd name="connsiteY8" fmla="*/ 1363287 h 3541221"/>
              <a:gd name="connsiteX9" fmla="*/ 2252749 w 5494713"/>
              <a:gd name="connsiteY9" fmla="*/ 1504603 h 3541221"/>
              <a:gd name="connsiteX10" fmla="*/ 2826327 w 5494713"/>
              <a:gd name="connsiteY10" fmla="*/ 1562792 h 3541221"/>
              <a:gd name="connsiteX11" fmla="*/ 3300153 w 5494713"/>
              <a:gd name="connsiteY11" fmla="*/ 1579418 h 3541221"/>
              <a:gd name="connsiteX12" fmla="*/ 3690851 w 5494713"/>
              <a:gd name="connsiteY12" fmla="*/ 1654232 h 3541221"/>
              <a:gd name="connsiteX13" fmla="*/ 3940233 w 5494713"/>
              <a:gd name="connsiteY13" fmla="*/ 1862050 h 3541221"/>
              <a:gd name="connsiteX14" fmla="*/ 4031673 w 5494713"/>
              <a:gd name="connsiteY14" fmla="*/ 2227810 h 3541221"/>
              <a:gd name="connsiteX15" fmla="*/ 4056611 w 5494713"/>
              <a:gd name="connsiteY15" fmla="*/ 2502130 h 3541221"/>
              <a:gd name="connsiteX16" fmla="*/ 4064923 w 5494713"/>
              <a:gd name="connsiteY16" fmla="*/ 2543694 h 3541221"/>
              <a:gd name="connsiteX17" fmla="*/ 4197927 w 5494713"/>
              <a:gd name="connsiteY17" fmla="*/ 2660072 h 3541221"/>
              <a:gd name="connsiteX18" fmla="*/ 4580313 w 5494713"/>
              <a:gd name="connsiteY18" fmla="*/ 2901141 h 3541221"/>
              <a:gd name="connsiteX19" fmla="*/ 4838007 w 5494713"/>
              <a:gd name="connsiteY19" fmla="*/ 3092334 h 3541221"/>
              <a:gd name="connsiteX20" fmla="*/ 5153891 w 5494713"/>
              <a:gd name="connsiteY20" fmla="*/ 3308465 h 3541221"/>
              <a:gd name="connsiteX21" fmla="*/ 5494713 w 5494713"/>
              <a:gd name="connsiteY21" fmla="*/ 3541221 h 354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494713" h="3541221">
                <a:moveTo>
                  <a:pt x="0" y="0"/>
                </a:moveTo>
                <a:cubicBezTo>
                  <a:pt x="692" y="119841"/>
                  <a:pt x="1385" y="239683"/>
                  <a:pt x="108065" y="374072"/>
                </a:cubicBezTo>
                <a:cubicBezTo>
                  <a:pt x="214745" y="508461"/>
                  <a:pt x="507076" y="665018"/>
                  <a:pt x="640080" y="806334"/>
                </a:cubicBezTo>
                <a:cubicBezTo>
                  <a:pt x="773084" y="947650"/>
                  <a:pt x="836814" y="1116676"/>
                  <a:pt x="906087" y="1221970"/>
                </a:cubicBezTo>
                <a:cubicBezTo>
                  <a:pt x="975360" y="1327265"/>
                  <a:pt x="1007225" y="1395152"/>
                  <a:pt x="1055716" y="1438101"/>
                </a:cubicBezTo>
                <a:cubicBezTo>
                  <a:pt x="1104207" y="1481050"/>
                  <a:pt x="1129146" y="1496290"/>
                  <a:pt x="1197033" y="1479665"/>
                </a:cubicBezTo>
                <a:cubicBezTo>
                  <a:pt x="1264920" y="1463040"/>
                  <a:pt x="1375757" y="1372985"/>
                  <a:pt x="1463040" y="1338349"/>
                </a:cubicBezTo>
                <a:cubicBezTo>
                  <a:pt x="1550323" y="1303713"/>
                  <a:pt x="1641763" y="1267691"/>
                  <a:pt x="1720734" y="1271847"/>
                </a:cubicBezTo>
                <a:cubicBezTo>
                  <a:pt x="1799705" y="1276003"/>
                  <a:pt x="1936865" y="1363287"/>
                  <a:pt x="1936865" y="1363287"/>
                </a:cubicBezTo>
                <a:cubicBezTo>
                  <a:pt x="2025534" y="1402080"/>
                  <a:pt x="2104505" y="1471352"/>
                  <a:pt x="2252749" y="1504603"/>
                </a:cubicBezTo>
                <a:cubicBezTo>
                  <a:pt x="2400993" y="1537854"/>
                  <a:pt x="2651760" y="1550323"/>
                  <a:pt x="2826327" y="1562792"/>
                </a:cubicBezTo>
                <a:cubicBezTo>
                  <a:pt x="3000894" y="1575261"/>
                  <a:pt x="3156066" y="1564178"/>
                  <a:pt x="3300153" y="1579418"/>
                </a:cubicBezTo>
                <a:cubicBezTo>
                  <a:pt x="3444240" y="1594658"/>
                  <a:pt x="3584171" y="1607127"/>
                  <a:pt x="3690851" y="1654232"/>
                </a:cubicBezTo>
                <a:cubicBezTo>
                  <a:pt x="3797531" y="1701337"/>
                  <a:pt x="3883429" y="1766454"/>
                  <a:pt x="3940233" y="1862050"/>
                </a:cubicBezTo>
                <a:cubicBezTo>
                  <a:pt x="3997037" y="1957646"/>
                  <a:pt x="4012277" y="2121130"/>
                  <a:pt x="4031673" y="2227810"/>
                </a:cubicBezTo>
                <a:cubicBezTo>
                  <a:pt x="4051069" y="2334490"/>
                  <a:pt x="4051069" y="2449483"/>
                  <a:pt x="4056611" y="2502130"/>
                </a:cubicBezTo>
                <a:cubicBezTo>
                  <a:pt x="4062153" y="2554777"/>
                  <a:pt x="4041370" y="2517370"/>
                  <a:pt x="4064923" y="2543694"/>
                </a:cubicBezTo>
                <a:cubicBezTo>
                  <a:pt x="4088476" y="2570018"/>
                  <a:pt x="4112029" y="2600498"/>
                  <a:pt x="4197927" y="2660072"/>
                </a:cubicBezTo>
                <a:cubicBezTo>
                  <a:pt x="4283825" y="2719646"/>
                  <a:pt x="4473633" y="2829097"/>
                  <a:pt x="4580313" y="2901141"/>
                </a:cubicBezTo>
                <a:cubicBezTo>
                  <a:pt x="4686993" y="2973185"/>
                  <a:pt x="4742411" y="3024447"/>
                  <a:pt x="4838007" y="3092334"/>
                </a:cubicBezTo>
                <a:cubicBezTo>
                  <a:pt x="4933603" y="3160221"/>
                  <a:pt x="5153891" y="3308465"/>
                  <a:pt x="5153891" y="3308465"/>
                </a:cubicBezTo>
                <a:lnTo>
                  <a:pt x="5494713" y="3541221"/>
                </a:lnTo>
              </a:path>
            </a:pathLst>
          </a:custGeom>
          <a:noFill/>
          <a:ln w="539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872529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97181" y="2067908"/>
            <a:ext cx="3523409" cy="3724495"/>
          </a:xfrm>
          <a:prstGeom prst="rect">
            <a:avLst/>
          </a:prstGeom>
          <a:pattFill prst="ltUpDiag">
            <a:fgClr>
              <a:schemeClr val="accent1"/>
            </a:fgClr>
            <a:bgClr>
              <a:schemeClr val="bg1"/>
            </a:bgClr>
          </a:pattFill>
          <a:ln>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 name="TextBox 1"/>
          <p:cNvSpPr txBox="1"/>
          <p:nvPr/>
        </p:nvSpPr>
        <p:spPr>
          <a:xfrm>
            <a:off x="540000" y="345600"/>
            <a:ext cx="6210809"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Consolidate access arrangements</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29" name="Rectangle 28"/>
          <p:cNvSpPr/>
          <p:nvPr/>
        </p:nvSpPr>
        <p:spPr>
          <a:xfrm>
            <a:off x="1313411" y="5677593"/>
            <a:ext cx="2776451" cy="104332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grpSp>
        <p:nvGrpSpPr>
          <p:cNvPr id="6" name="Group 5"/>
          <p:cNvGrpSpPr/>
          <p:nvPr/>
        </p:nvGrpSpPr>
        <p:grpSpPr>
          <a:xfrm>
            <a:off x="6441724" y="5999200"/>
            <a:ext cx="3105075" cy="738664"/>
            <a:chOff x="6441724" y="5999200"/>
            <a:chExt cx="3105075" cy="738664"/>
          </a:xfrm>
        </p:grpSpPr>
        <p:sp>
          <p:nvSpPr>
            <p:cNvPr id="34" name="Oval 33"/>
            <p:cNvSpPr>
              <a:spLocks noChangeAspect="1"/>
            </p:cNvSpPr>
            <p:nvPr/>
          </p:nvSpPr>
          <p:spPr>
            <a:xfrm>
              <a:off x="6441724" y="6108086"/>
              <a:ext cx="328130" cy="33084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400" dirty="0"/>
            </a:p>
          </p:txBody>
        </p:sp>
        <p:sp>
          <p:nvSpPr>
            <p:cNvPr id="35" name="TextBox 34"/>
            <p:cNvSpPr txBox="1"/>
            <p:nvPr/>
          </p:nvSpPr>
          <p:spPr>
            <a:xfrm>
              <a:off x="6872500" y="5999200"/>
              <a:ext cx="2674299" cy="738664"/>
            </a:xfrm>
            <a:prstGeom prst="rect">
              <a:avLst/>
            </a:prstGeom>
            <a:noFill/>
          </p:spPr>
          <p:txBody>
            <a:bodyPr wrap="square" rtlCol="0">
              <a:spAutoFit/>
            </a:bodyPr>
            <a:lstStyle/>
            <a:p>
              <a:r>
                <a:rPr lang="en-AU" sz="1400" dirty="0" smtClean="0">
                  <a:latin typeface="Arial Narrow" panose="020B0606020202030204" pitchFamily="34" charset="0"/>
                </a:rPr>
                <a:t>All zones covered under </a:t>
              </a:r>
            </a:p>
            <a:p>
              <a:r>
                <a:rPr lang="en-AU" sz="1400" dirty="0" smtClean="0">
                  <a:latin typeface="Arial Narrow" panose="020B0606020202030204" pitchFamily="34" charset="0"/>
                </a:rPr>
                <a:t>Victorian and Albury Access Arrangement</a:t>
              </a:r>
              <a:endParaRPr lang="en-AU" sz="1400" dirty="0">
                <a:latin typeface="Arial Narrow" panose="020B0606020202030204" pitchFamily="34" charset="0"/>
              </a:endParaRPr>
            </a:p>
          </p:txBody>
        </p:sp>
      </p:grpSp>
      <p:sp>
        <p:nvSpPr>
          <p:cNvPr id="36" name="Oval 35"/>
          <p:cNvSpPr>
            <a:spLocks noChangeAspect="1"/>
          </p:cNvSpPr>
          <p:nvPr/>
        </p:nvSpPr>
        <p:spPr>
          <a:xfrm>
            <a:off x="3663802" y="3566882"/>
            <a:ext cx="2146749" cy="211071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39" name="Oval 38"/>
          <p:cNvSpPr>
            <a:spLocks noChangeAspect="1"/>
          </p:cNvSpPr>
          <p:nvPr/>
        </p:nvSpPr>
        <p:spPr>
          <a:xfrm>
            <a:off x="5710905" y="4336589"/>
            <a:ext cx="669111" cy="64317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400" dirty="0"/>
          </a:p>
        </p:txBody>
      </p:sp>
      <p:sp>
        <p:nvSpPr>
          <p:cNvPr id="40" name="TextBox 39"/>
          <p:cNvSpPr txBox="1"/>
          <p:nvPr/>
        </p:nvSpPr>
        <p:spPr>
          <a:xfrm>
            <a:off x="702426" y="2158577"/>
            <a:ext cx="1679171" cy="523220"/>
          </a:xfrm>
          <a:prstGeom prst="rect">
            <a:avLst/>
          </a:prstGeom>
          <a:noFill/>
        </p:spPr>
        <p:txBody>
          <a:bodyPr wrap="square" rtlCol="0">
            <a:spAutoFit/>
          </a:bodyPr>
          <a:lstStyle/>
          <a:p>
            <a:r>
              <a:rPr lang="en-AU" sz="2800" b="1" dirty="0" smtClean="0">
                <a:solidFill>
                  <a:srgbClr val="FF0000"/>
                </a:solidFill>
                <a:latin typeface="Arial Narrow" panose="020B0606020202030204" pitchFamily="34" charset="0"/>
              </a:rPr>
              <a:t>VIC</a:t>
            </a:r>
            <a:endParaRPr lang="en-AU" sz="2800" b="1" dirty="0">
              <a:solidFill>
                <a:srgbClr val="FF0000"/>
              </a:solidFill>
              <a:latin typeface="Arial Narrow" panose="020B0606020202030204" pitchFamily="34" charset="0"/>
            </a:endParaRPr>
          </a:p>
        </p:txBody>
      </p:sp>
      <p:sp>
        <p:nvSpPr>
          <p:cNvPr id="41" name="TextBox 40"/>
          <p:cNvSpPr txBox="1"/>
          <p:nvPr/>
        </p:nvSpPr>
        <p:spPr>
          <a:xfrm>
            <a:off x="6213170" y="1284799"/>
            <a:ext cx="1679171" cy="523220"/>
          </a:xfrm>
          <a:prstGeom prst="rect">
            <a:avLst/>
          </a:prstGeom>
          <a:noFill/>
        </p:spPr>
        <p:txBody>
          <a:bodyPr wrap="square" rtlCol="0">
            <a:spAutoFit/>
          </a:bodyPr>
          <a:lstStyle/>
          <a:p>
            <a:r>
              <a:rPr lang="en-AU" sz="2800" b="1" dirty="0" smtClean="0">
                <a:solidFill>
                  <a:srgbClr val="FF0000"/>
                </a:solidFill>
                <a:latin typeface="Arial Narrow" panose="020B0606020202030204" pitchFamily="34" charset="0"/>
              </a:rPr>
              <a:t>NSW</a:t>
            </a:r>
            <a:endParaRPr lang="en-AU" sz="2800" b="1" dirty="0">
              <a:solidFill>
                <a:srgbClr val="FF0000"/>
              </a:solidFill>
              <a:latin typeface="Arial Narrow" panose="020B0606020202030204" pitchFamily="34" charset="0"/>
            </a:endParaRPr>
          </a:p>
        </p:txBody>
      </p:sp>
      <p:sp>
        <p:nvSpPr>
          <p:cNvPr id="42" name="TextBox 41"/>
          <p:cNvSpPr txBox="1"/>
          <p:nvPr/>
        </p:nvSpPr>
        <p:spPr>
          <a:xfrm>
            <a:off x="4323231" y="4406778"/>
            <a:ext cx="1108420" cy="369332"/>
          </a:xfrm>
          <a:prstGeom prst="rect">
            <a:avLst/>
          </a:prstGeom>
          <a:noFill/>
        </p:spPr>
        <p:txBody>
          <a:bodyPr wrap="square" rtlCol="0">
            <a:spAutoFit/>
          </a:bodyPr>
          <a:lstStyle/>
          <a:p>
            <a:r>
              <a:rPr lang="en-AU" dirty="0" smtClean="0">
                <a:solidFill>
                  <a:schemeClr val="bg1"/>
                </a:solidFill>
                <a:latin typeface="Arial Narrow" panose="020B0606020202030204" pitchFamily="34" charset="0"/>
              </a:rPr>
              <a:t>Central</a:t>
            </a:r>
            <a:endParaRPr lang="en-AU" dirty="0">
              <a:solidFill>
                <a:schemeClr val="bg1"/>
              </a:solidFill>
              <a:latin typeface="Arial Narrow" panose="020B0606020202030204" pitchFamily="34" charset="0"/>
            </a:endParaRPr>
          </a:p>
        </p:txBody>
      </p:sp>
      <p:sp>
        <p:nvSpPr>
          <p:cNvPr id="43" name="TextBox 42"/>
          <p:cNvSpPr txBox="1"/>
          <p:nvPr/>
        </p:nvSpPr>
        <p:spPr>
          <a:xfrm>
            <a:off x="5731136" y="4536504"/>
            <a:ext cx="677972" cy="246221"/>
          </a:xfrm>
          <a:prstGeom prst="rect">
            <a:avLst/>
          </a:prstGeom>
          <a:noFill/>
        </p:spPr>
        <p:txBody>
          <a:bodyPr wrap="square" rtlCol="0">
            <a:spAutoFit/>
          </a:bodyPr>
          <a:lstStyle/>
          <a:p>
            <a:r>
              <a:rPr lang="en-AU" sz="1000" dirty="0" smtClean="0">
                <a:solidFill>
                  <a:schemeClr val="bg1"/>
                </a:solidFill>
                <a:latin typeface="Arial Narrow" panose="020B0606020202030204" pitchFamily="34" charset="0"/>
              </a:rPr>
              <a:t>Bairnsdale</a:t>
            </a:r>
            <a:endParaRPr lang="en-AU" sz="1000" dirty="0">
              <a:solidFill>
                <a:schemeClr val="bg1"/>
              </a:solidFill>
              <a:latin typeface="Arial Narrow" panose="020B0606020202030204" pitchFamily="34" charset="0"/>
            </a:endParaRPr>
          </a:p>
        </p:txBody>
      </p:sp>
      <p:sp>
        <p:nvSpPr>
          <p:cNvPr id="50" name="Oval 49"/>
          <p:cNvSpPr>
            <a:spLocks noChangeAspect="1"/>
          </p:cNvSpPr>
          <p:nvPr/>
        </p:nvSpPr>
        <p:spPr>
          <a:xfrm>
            <a:off x="5431651" y="2245479"/>
            <a:ext cx="964394" cy="89977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400" dirty="0"/>
          </a:p>
        </p:txBody>
      </p:sp>
      <p:sp>
        <p:nvSpPr>
          <p:cNvPr id="51" name="TextBox 50"/>
          <p:cNvSpPr txBox="1"/>
          <p:nvPr/>
        </p:nvSpPr>
        <p:spPr>
          <a:xfrm>
            <a:off x="5665826" y="2504479"/>
            <a:ext cx="774442" cy="279225"/>
          </a:xfrm>
          <a:prstGeom prst="rect">
            <a:avLst/>
          </a:prstGeom>
          <a:noFill/>
        </p:spPr>
        <p:txBody>
          <a:bodyPr wrap="square" rtlCol="0">
            <a:spAutoFit/>
          </a:bodyPr>
          <a:lstStyle/>
          <a:p>
            <a:r>
              <a:rPr lang="en-AU" sz="1200" dirty="0" smtClean="0">
                <a:solidFill>
                  <a:schemeClr val="bg1"/>
                </a:solidFill>
                <a:latin typeface="Arial Narrow" panose="020B0606020202030204" pitchFamily="34" charset="0"/>
              </a:rPr>
              <a:t>Albury</a:t>
            </a:r>
            <a:endParaRPr lang="en-AU" sz="1200" dirty="0">
              <a:solidFill>
                <a:schemeClr val="bg1"/>
              </a:solidFill>
              <a:latin typeface="Arial Narrow" panose="020B0606020202030204" pitchFamily="34" charset="0"/>
            </a:endParaRPr>
          </a:p>
        </p:txBody>
      </p:sp>
      <p:sp>
        <p:nvSpPr>
          <p:cNvPr id="54" name="Oval 53"/>
          <p:cNvSpPr/>
          <p:nvPr/>
        </p:nvSpPr>
        <p:spPr>
          <a:xfrm>
            <a:off x="4143281" y="2693679"/>
            <a:ext cx="1729931" cy="159863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55" name="Oval 54"/>
          <p:cNvSpPr>
            <a:spLocks noChangeAspect="1"/>
          </p:cNvSpPr>
          <p:nvPr/>
        </p:nvSpPr>
        <p:spPr>
          <a:xfrm>
            <a:off x="4042402" y="2574823"/>
            <a:ext cx="756841" cy="76310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400" dirty="0"/>
          </a:p>
        </p:txBody>
      </p:sp>
      <p:sp>
        <p:nvSpPr>
          <p:cNvPr id="56" name="TextBox 55"/>
          <p:cNvSpPr txBox="1"/>
          <p:nvPr/>
        </p:nvSpPr>
        <p:spPr>
          <a:xfrm>
            <a:off x="4147831" y="2709976"/>
            <a:ext cx="625286" cy="461665"/>
          </a:xfrm>
          <a:prstGeom prst="rect">
            <a:avLst/>
          </a:prstGeom>
          <a:noFill/>
        </p:spPr>
        <p:txBody>
          <a:bodyPr wrap="square" rtlCol="0">
            <a:spAutoFit/>
          </a:bodyPr>
          <a:lstStyle/>
          <a:p>
            <a:r>
              <a:rPr lang="en-AU" sz="1200" dirty="0" smtClean="0">
                <a:solidFill>
                  <a:schemeClr val="bg1"/>
                </a:solidFill>
                <a:latin typeface="Arial Narrow" panose="020B0606020202030204" pitchFamily="34" charset="0"/>
              </a:rPr>
              <a:t>Murray Valley</a:t>
            </a:r>
            <a:endParaRPr lang="en-AU" sz="1200" dirty="0">
              <a:solidFill>
                <a:schemeClr val="bg1"/>
              </a:solidFill>
              <a:latin typeface="Arial Narrow" panose="020B0606020202030204" pitchFamily="34" charset="0"/>
            </a:endParaRPr>
          </a:p>
        </p:txBody>
      </p:sp>
      <p:sp>
        <p:nvSpPr>
          <p:cNvPr id="57" name="TextBox 56"/>
          <p:cNvSpPr txBox="1"/>
          <p:nvPr/>
        </p:nvSpPr>
        <p:spPr>
          <a:xfrm>
            <a:off x="4685422" y="3236540"/>
            <a:ext cx="1108420" cy="307777"/>
          </a:xfrm>
          <a:prstGeom prst="rect">
            <a:avLst/>
          </a:prstGeom>
          <a:noFill/>
        </p:spPr>
        <p:txBody>
          <a:bodyPr wrap="square" rtlCol="0">
            <a:spAutoFit/>
          </a:bodyPr>
          <a:lstStyle/>
          <a:p>
            <a:r>
              <a:rPr lang="en-AU" sz="1400" dirty="0" smtClean="0">
                <a:solidFill>
                  <a:schemeClr val="bg1"/>
                </a:solidFill>
                <a:latin typeface="Arial Narrow" panose="020B0606020202030204" pitchFamily="34" charset="0"/>
              </a:rPr>
              <a:t>Northern</a:t>
            </a:r>
            <a:endParaRPr lang="en-AU" sz="1400" dirty="0">
              <a:solidFill>
                <a:schemeClr val="bg1"/>
              </a:solidFill>
              <a:latin typeface="Arial Narrow" panose="020B0606020202030204" pitchFamily="34" charset="0"/>
            </a:endParaRPr>
          </a:p>
        </p:txBody>
      </p:sp>
      <p:sp>
        <p:nvSpPr>
          <p:cNvPr id="45" name="Freeform 44"/>
          <p:cNvSpPr/>
          <p:nvPr/>
        </p:nvSpPr>
        <p:spPr>
          <a:xfrm>
            <a:off x="2443942" y="1172095"/>
            <a:ext cx="5494713" cy="3541221"/>
          </a:xfrm>
          <a:custGeom>
            <a:avLst/>
            <a:gdLst>
              <a:gd name="connsiteX0" fmla="*/ 0 w 5494713"/>
              <a:gd name="connsiteY0" fmla="*/ 0 h 3541221"/>
              <a:gd name="connsiteX1" fmla="*/ 108065 w 5494713"/>
              <a:gd name="connsiteY1" fmla="*/ 374072 h 3541221"/>
              <a:gd name="connsiteX2" fmla="*/ 640080 w 5494713"/>
              <a:gd name="connsiteY2" fmla="*/ 806334 h 3541221"/>
              <a:gd name="connsiteX3" fmla="*/ 906087 w 5494713"/>
              <a:gd name="connsiteY3" fmla="*/ 1221970 h 3541221"/>
              <a:gd name="connsiteX4" fmla="*/ 1055716 w 5494713"/>
              <a:gd name="connsiteY4" fmla="*/ 1438101 h 3541221"/>
              <a:gd name="connsiteX5" fmla="*/ 1197033 w 5494713"/>
              <a:gd name="connsiteY5" fmla="*/ 1479665 h 3541221"/>
              <a:gd name="connsiteX6" fmla="*/ 1463040 w 5494713"/>
              <a:gd name="connsiteY6" fmla="*/ 1338349 h 3541221"/>
              <a:gd name="connsiteX7" fmla="*/ 1720734 w 5494713"/>
              <a:gd name="connsiteY7" fmla="*/ 1271847 h 3541221"/>
              <a:gd name="connsiteX8" fmla="*/ 1936865 w 5494713"/>
              <a:gd name="connsiteY8" fmla="*/ 1363287 h 3541221"/>
              <a:gd name="connsiteX9" fmla="*/ 2252749 w 5494713"/>
              <a:gd name="connsiteY9" fmla="*/ 1504603 h 3541221"/>
              <a:gd name="connsiteX10" fmla="*/ 2826327 w 5494713"/>
              <a:gd name="connsiteY10" fmla="*/ 1562792 h 3541221"/>
              <a:gd name="connsiteX11" fmla="*/ 3300153 w 5494713"/>
              <a:gd name="connsiteY11" fmla="*/ 1579418 h 3541221"/>
              <a:gd name="connsiteX12" fmla="*/ 3690851 w 5494713"/>
              <a:gd name="connsiteY12" fmla="*/ 1654232 h 3541221"/>
              <a:gd name="connsiteX13" fmla="*/ 3940233 w 5494713"/>
              <a:gd name="connsiteY13" fmla="*/ 1862050 h 3541221"/>
              <a:gd name="connsiteX14" fmla="*/ 4031673 w 5494713"/>
              <a:gd name="connsiteY14" fmla="*/ 2227810 h 3541221"/>
              <a:gd name="connsiteX15" fmla="*/ 4056611 w 5494713"/>
              <a:gd name="connsiteY15" fmla="*/ 2502130 h 3541221"/>
              <a:gd name="connsiteX16" fmla="*/ 4064923 w 5494713"/>
              <a:gd name="connsiteY16" fmla="*/ 2543694 h 3541221"/>
              <a:gd name="connsiteX17" fmla="*/ 4197927 w 5494713"/>
              <a:gd name="connsiteY17" fmla="*/ 2660072 h 3541221"/>
              <a:gd name="connsiteX18" fmla="*/ 4580313 w 5494713"/>
              <a:gd name="connsiteY18" fmla="*/ 2901141 h 3541221"/>
              <a:gd name="connsiteX19" fmla="*/ 4838007 w 5494713"/>
              <a:gd name="connsiteY19" fmla="*/ 3092334 h 3541221"/>
              <a:gd name="connsiteX20" fmla="*/ 5153891 w 5494713"/>
              <a:gd name="connsiteY20" fmla="*/ 3308465 h 3541221"/>
              <a:gd name="connsiteX21" fmla="*/ 5494713 w 5494713"/>
              <a:gd name="connsiteY21" fmla="*/ 3541221 h 354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494713" h="3541221">
                <a:moveTo>
                  <a:pt x="0" y="0"/>
                </a:moveTo>
                <a:cubicBezTo>
                  <a:pt x="692" y="119841"/>
                  <a:pt x="1385" y="239683"/>
                  <a:pt x="108065" y="374072"/>
                </a:cubicBezTo>
                <a:cubicBezTo>
                  <a:pt x="214745" y="508461"/>
                  <a:pt x="507076" y="665018"/>
                  <a:pt x="640080" y="806334"/>
                </a:cubicBezTo>
                <a:cubicBezTo>
                  <a:pt x="773084" y="947650"/>
                  <a:pt x="836814" y="1116676"/>
                  <a:pt x="906087" y="1221970"/>
                </a:cubicBezTo>
                <a:cubicBezTo>
                  <a:pt x="975360" y="1327265"/>
                  <a:pt x="1007225" y="1395152"/>
                  <a:pt x="1055716" y="1438101"/>
                </a:cubicBezTo>
                <a:cubicBezTo>
                  <a:pt x="1104207" y="1481050"/>
                  <a:pt x="1129146" y="1496290"/>
                  <a:pt x="1197033" y="1479665"/>
                </a:cubicBezTo>
                <a:cubicBezTo>
                  <a:pt x="1264920" y="1463040"/>
                  <a:pt x="1375757" y="1372985"/>
                  <a:pt x="1463040" y="1338349"/>
                </a:cubicBezTo>
                <a:cubicBezTo>
                  <a:pt x="1550323" y="1303713"/>
                  <a:pt x="1641763" y="1267691"/>
                  <a:pt x="1720734" y="1271847"/>
                </a:cubicBezTo>
                <a:cubicBezTo>
                  <a:pt x="1799705" y="1276003"/>
                  <a:pt x="1936865" y="1363287"/>
                  <a:pt x="1936865" y="1363287"/>
                </a:cubicBezTo>
                <a:cubicBezTo>
                  <a:pt x="2025534" y="1402080"/>
                  <a:pt x="2104505" y="1471352"/>
                  <a:pt x="2252749" y="1504603"/>
                </a:cubicBezTo>
                <a:cubicBezTo>
                  <a:pt x="2400993" y="1537854"/>
                  <a:pt x="2651760" y="1550323"/>
                  <a:pt x="2826327" y="1562792"/>
                </a:cubicBezTo>
                <a:cubicBezTo>
                  <a:pt x="3000894" y="1575261"/>
                  <a:pt x="3156066" y="1564178"/>
                  <a:pt x="3300153" y="1579418"/>
                </a:cubicBezTo>
                <a:cubicBezTo>
                  <a:pt x="3444240" y="1594658"/>
                  <a:pt x="3584171" y="1607127"/>
                  <a:pt x="3690851" y="1654232"/>
                </a:cubicBezTo>
                <a:cubicBezTo>
                  <a:pt x="3797531" y="1701337"/>
                  <a:pt x="3883429" y="1766454"/>
                  <a:pt x="3940233" y="1862050"/>
                </a:cubicBezTo>
                <a:cubicBezTo>
                  <a:pt x="3997037" y="1957646"/>
                  <a:pt x="4012277" y="2121130"/>
                  <a:pt x="4031673" y="2227810"/>
                </a:cubicBezTo>
                <a:cubicBezTo>
                  <a:pt x="4051069" y="2334490"/>
                  <a:pt x="4051069" y="2449483"/>
                  <a:pt x="4056611" y="2502130"/>
                </a:cubicBezTo>
                <a:cubicBezTo>
                  <a:pt x="4062153" y="2554777"/>
                  <a:pt x="4041370" y="2517370"/>
                  <a:pt x="4064923" y="2543694"/>
                </a:cubicBezTo>
                <a:cubicBezTo>
                  <a:pt x="4088476" y="2570018"/>
                  <a:pt x="4112029" y="2600498"/>
                  <a:pt x="4197927" y="2660072"/>
                </a:cubicBezTo>
                <a:cubicBezTo>
                  <a:pt x="4283825" y="2719646"/>
                  <a:pt x="4473633" y="2829097"/>
                  <a:pt x="4580313" y="2901141"/>
                </a:cubicBezTo>
                <a:cubicBezTo>
                  <a:pt x="4686993" y="2973185"/>
                  <a:pt x="4742411" y="3024447"/>
                  <a:pt x="4838007" y="3092334"/>
                </a:cubicBezTo>
                <a:cubicBezTo>
                  <a:pt x="4933603" y="3160221"/>
                  <a:pt x="5153891" y="3308465"/>
                  <a:pt x="5153891" y="3308465"/>
                </a:cubicBezTo>
                <a:lnTo>
                  <a:pt x="5494713" y="3541221"/>
                </a:lnTo>
              </a:path>
            </a:pathLst>
          </a:custGeom>
          <a:noFill/>
          <a:ln w="539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645766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150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5695408"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Customers by zone</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8</a:t>
            </a:fld>
            <a:endParaRPr lang="en-US" dirty="0">
              <a:solidFill>
                <a:prstClr val="black">
                  <a:tint val="75000"/>
                </a:prstClr>
              </a:solidFill>
              <a:latin typeface="Arial Narrow" panose="020B0606020202030204" pitchFamily="34" charset="0"/>
            </a:endParaRPr>
          </a:p>
        </p:txBody>
      </p:sp>
      <p:sp>
        <p:nvSpPr>
          <p:cNvPr id="8" name="Rectangle 7"/>
          <p:cNvSpPr/>
          <p:nvPr/>
        </p:nvSpPr>
        <p:spPr>
          <a:xfrm>
            <a:off x="522513" y="1225959"/>
            <a:ext cx="7067007" cy="1272143"/>
          </a:xfrm>
          <a:prstGeom prst="rect">
            <a:avLst/>
          </a:prstGeom>
        </p:spPr>
        <p:txBody>
          <a:bodyPr wrap="square">
            <a:spAutoFit/>
          </a:bodyPr>
          <a:lstStyle/>
          <a:p>
            <a:pPr marL="182563" lvl="3" indent="-182563" defTabSz="457200">
              <a:spcAft>
                <a:spcPts val="2000"/>
              </a:spcAft>
              <a:buClr>
                <a:srgbClr val="002060"/>
              </a:buClr>
              <a:buSzPct val="100000"/>
              <a:buFont typeface="Wingdings" panose="05000000000000000000" pitchFamily="2" charset="2"/>
              <a:buChar char="§"/>
              <a:tabLst>
                <a:tab pos="1433513" algn="l"/>
              </a:tabLst>
            </a:pPr>
            <a:r>
              <a:rPr lang="en-AU" sz="2000" dirty="0" smtClean="0">
                <a:solidFill>
                  <a:srgbClr val="002060"/>
                </a:solidFill>
                <a:latin typeface="Arial Narrow" pitchFamily="34" charset="0"/>
              </a:rPr>
              <a:t>Albury would be a larger zone than Murray Valley and Bairnsdale in the consolidated network</a:t>
            </a:r>
          </a:p>
          <a:p>
            <a:pPr marL="0" lvl="3" defTabSz="457200">
              <a:spcAft>
                <a:spcPts val="2000"/>
              </a:spcAft>
              <a:buClr>
                <a:srgbClr val="002060"/>
              </a:buClr>
              <a:buSzPct val="100000"/>
              <a:tabLst>
                <a:tab pos="1433513" algn="l"/>
              </a:tabLst>
            </a:pPr>
            <a:endParaRPr lang="en-AU" sz="2000" dirty="0" smtClean="0">
              <a:solidFill>
                <a:srgbClr val="002060"/>
              </a:solidFill>
              <a:latin typeface="Arial Narrow"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1834648047"/>
              </p:ext>
            </p:extLst>
          </p:nvPr>
        </p:nvGraphicFramePr>
        <p:xfrm>
          <a:off x="522513" y="2057399"/>
          <a:ext cx="7968343" cy="41474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657584248"/>
              </p:ext>
            </p:extLst>
          </p:nvPr>
        </p:nvGraphicFramePr>
        <p:xfrm>
          <a:off x="522512" y="2053390"/>
          <a:ext cx="7968343" cy="4546508"/>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6775267" y="2504988"/>
            <a:ext cx="1232264" cy="276999"/>
          </a:xfrm>
          <a:prstGeom prst="rect">
            <a:avLst/>
          </a:prstGeom>
          <a:noFill/>
        </p:spPr>
        <p:txBody>
          <a:bodyPr wrap="square" rtlCol="0">
            <a:spAutoFit/>
          </a:bodyPr>
          <a:lstStyle/>
          <a:p>
            <a:r>
              <a:rPr lang="en-AU" sz="1200" dirty="0" smtClean="0">
                <a:solidFill>
                  <a:schemeClr val="tx1">
                    <a:lumMod val="65000"/>
                    <a:lumOff val="35000"/>
                  </a:schemeClr>
                </a:solidFill>
                <a:latin typeface="Arial Narrow" panose="020B0606020202030204" pitchFamily="34" charset="0"/>
              </a:rPr>
              <a:t>(21,000)</a:t>
            </a:r>
            <a:endParaRPr lang="en-AU" sz="1200" dirty="0">
              <a:solidFill>
                <a:schemeClr val="tx1">
                  <a:lumMod val="65000"/>
                  <a:lumOff val="35000"/>
                </a:schemeClr>
              </a:solidFill>
              <a:latin typeface="Arial Narrow" panose="020B0606020202030204" pitchFamily="34" charset="0"/>
            </a:endParaRPr>
          </a:p>
        </p:txBody>
      </p:sp>
      <p:sp>
        <p:nvSpPr>
          <p:cNvPr id="10" name="TextBox 9"/>
          <p:cNvSpPr txBox="1"/>
          <p:nvPr/>
        </p:nvSpPr>
        <p:spPr>
          <a:xfrm>
            <a:off x="6844935" y="3305511"/>
            <a:ext cx="1232264" cy="276999"/>
          </a:xfrm>
          <a:prstGeom prst="rect">
            <a:avLst/>
          </a:prstGeom>
          <a:noFill/>
        </p:spPr>
        <p:txBody>
          <a:bodyPr wrap="square" rtlCol="0">
            <a:spAutoFit/>
          </a:bodyPr>
          <a:lstStyle/>
          <a:p>
            <a:r>
              <a:rPr lang="en-AU" sz="1200" dirty="0" smtClean="0">
                <a:solidFill>
                  <a:schemeClr val="tx1">
                    <a:lumMod val="65000"/>
                    <a:lumOff val="35000"/>
                  </a:schemeClr>
                </a:solidFill>
                <a:latin typeface="Arial Narrow" panose="020B0606020202030204" pitchFamily="34" charset="0"/>
              </a:rPr>
              <a:t>(521,000)</a:t>
            </a:r>
            <a:endParaRPr lang="en-AU" sz="1200" dirty="0">
              <a:solidFill>
                <a:schemeClr val="tx1">
                  <a:lumMod val="65000"/>
                  <a:lumOff val="35000"/>
                </a:schemeClr>
              </a:solidFill>
              <a:latin typeface="Arial Narrow" panose="020B0606020202030204" pitchFamily="34" charset="0"/>
            </a:endParaRPr>
          </a:p>
        </p:txBody>
      </p:sp>
      <p:sp>
        <p:nvSpPr>
          <p:cNvPr id="11" name="TextBox 10"/>
          <p:cNvSpPr txBox="1"/>
          <p:nvPr/>
        </p:nvSpPr>
        <p:spPr>
          <a:xfrm>
            <a:off x="7010399" y="4049645"/>
            <a:ext cx="1232264" cy="276999"/>
          </a:xfrm>
          <a:prstGeom prst="rect">
            <a:avLst/>
          </a:prstGeom>
          <a:noFill/>
        </p:spPr>
        <p:txBody>
          <a:bodyPr wrap="square" rtlCol="0">
            <a:spAutoFit/>
          </a:bodyPr>
          <a:lstStyle/>
          <a:p>
            <a:r>
              <a:rPr lang="en-AU" sz="1200" dirty="0" smtClean="0">
                <a:solidFill>
                  <a:schemeClr val="tx1">
                    <a:lumMod val="65000"/>
                    <a:lumOff val="35000"/>
                  </a:schemeClr>
                </a:solidFill>
                <a:latin typeface="Arial Narrow" panose="020B0606020202030204" pitchFamily="34" charset="0"/>
              </a:rPr>
              <a:t>(73,000)</a:t>
            </a:r>
            <a:endParaRPr lang="en-AU" sz="1200" dirty="0">
              <a:solidFill>
                <a:schemeClr val="tx1">
                  <a:lumMod val="65000"/>
                  <a:lumOff val="35000"/>
                </a:schemeClr>
              </a:solidFill>
              <a:latin typeface="Arial Narrow" panose="020B0606020202030204" pitchFamily="34" charset="0"/>
            </a:endParaRPr>
          </a:p>
        </p:txBody>
      </p:sp>
      <p:sp>
        <p:nvSpPr>
          <p:cNvPr id="12" name="TextBox 11"/>
          <p:cNvSpPr txBox="1"/>
          <p:nvPr/>
        </p:nvSpPr>
        <p:spPr>
          <a:xfrm>
            <a:off x="8005352" y="4850251"/>
            <a:ext cx="1232264" cy="276999"/>
          </a:xfrm>
          <a:prstGeom prst="rect">
            <a:avLst/>
          </a:prstGeom>
          <a:noFill/>
        </p:spPr>
        <p:txBody>
          <a:bodyPr wrap="square" rtlCol="0">
            <a:spAutoFit/>
          </a:bodyPr>
          <a:lstStyle/>
          <a:p>
            <a:r>
              <a:rPr lang="en-AU" sz="1200" dirty="0" smtClean="0">
                <a:solidFill>
                  <a:schemeClr val="tx1">
                    <a:lumMod val="65000"/>
                    <a:lumOff val="35000"/>
                  </a:schemeClr>
                </a:solidFill>
                <a:latin typeface="Arial Narrow" panose="020B0606020202030204" pitchFamily="34" charset="0"/>
              </a:rPr>
              <a:t>(10,000)</a:t>
            </a:r>
            <a:endParaRPr lang="en-AU" sz="1200" dirty="0">
              <a:solidFill>
                <a:schemeClr val="tx1">
                  <a:lumMod val="65000"/>
                  <a:lumOff val="35000"/>
                </a:schemeClr>
              </a:solidFill>
              <a:latin typeface="Arial Narrow" panose="020B0606020202030204" pitchFamily="34" charset="0"/>
            </a:endParaRPr>
          </a:p>
        </p:txBody>
      </p:sp>
    </p:spTree>
    <p:extLst>
      <p:ext uri="{BB962C8B-B14F-4D97-AF65-F5344CB8AC3E}">
        <p14:creationId xmlns:p14="http://schemas.microsoft.com/office/powerpoint/2010/main" val="1589901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345291"/>
            <a:ext cx="5695408" cy="523220"/>
          </a:xfrm>
          <a:prstGeom prst="rect">
            <a:avLst/>
          </a:prstGeom>
          <a:noFill/>
        </p:spPr>
        <p:txBody>
          <a:bodyPr wrap="square" rtlCol="0">
            <a:spAutoFit/>
          </a:bodyPr>
          <a:lstStyle/>
          <a:p>
            <a:pPr lvl="0" defTabSz="457200">
              <a:spcBef>
                <a:spcPct val="0"/>
              </a:spcBef>
              <a:defRPr/>
            </a:pPr>
            <a:r>
              <a:rPr lang="en-AU" sz="2800" b="1" dirty="0" smtClean="0">
                <a:solidFill>
                  <a:srgbClr val="002060"/>
                </a:solidFill>
                <a:effectLst>
                  <a:outerShdw blurRad="38100" dist="38100" dir="2700000" algn="tl">
                    <a:srgbClr val="000000">
                      <a:alpha val="43137"/>
                    </a:srgbClr>
                  </a:outerShdw>
                </a:effectLst>
                <a:latin typeface="Arial Narrow" pitchFamily="34" charset="0"/>
              </a:rPr>
              <a:t>Reference services</a:t>
            </a:r>
            <a:endParaRPr lang="en-AU" sz="2800" b="1" dirty="0">
              <a:solidFill>
                <a:srgbClr val="002060"/>
              </a:solidFill>
              <a:effectLst>
                <a:outerShdw blurRad="38100" dist="38100" dir="2700000" algn="tl">
                  <a:srgbClr val="000000">
                    <a:alpha val="43137"/>
                  </a:srgbClr>
                </a:outerShdw>
              </a:effectLst>
              <a:latin typeface="Arial Narrow" pitchFamily="34" charset="0"/>
            </a:endParaRPr>
          </a:p>
        </p:txBody>
      </p:sp>
      <p:sp>
        <p:nvSpPr>
          <p:cNvPr id="4" name="Slide Number Placeholder 1"/>
          <p:cNvSpPr txBox="1">
            <a:spLocks/>
          </p:cNvSpPr>
          <p:nvPr/>
        </p:nvSpPr>
        <p:spPr>
          <a:xfrm>
            <a:off x="7010399" y="6492875"/>
            <a:ext cx="2133600" cy="365125"/>
          </a:xfrm>
          <a:prstGeom prst="rect">
            <a:avLst/>
          </a:prstGeom>
        </p:spPr>
        <p:txBody>
          <a:bodyPr vert="horz" lIns="91440" tIns="45720" rIns="91440" bIns="45720" rtlCol="0" anchor="b"/>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8200CCF-48C5-9644-BF4E-3C4C9E1286FA}" type="slidenum">
              <a:rPr lang="en-US" smtClean="0">
                <a:solidFill>
                  <a:prstClr val="black">
                    <a:tint val="75000"/>
                  </a:prstClr>
                </a:solidFill>
                <a:latin typeface="Arial Narrow" panose="020B0606020202030204" pitchFamily="34" charset="0"/>
              </a:rPr>
              <a:pPr/>
              <a:t>9</a:t>
            </a:fld>
            <a:endParaRPr lang="en-US" dirty="0">
              <a:solidFill>
                <a:prstClr val="black">
                  <a:tint val="75000"/>
                </a:prstClr>
              </a:solidFill>
              <a:latin typeface="Arial Narrow" panose="020B0606020202030204" pitchFamily="34" charset="0"/>
            </a:endParaRPr>
          </a:p>
        </p:txBody>
      </p:sp>
      <p:sp>
        <p:nvSpPr>
          <p:cNvPr id="8" name="Rectangle 7"/>
          <p:cNvSpPr/>
          <p:nvPr/>
        </p:nvSpPr>
        <p:spPr>
          <a:xfrm>
            <a:off x="540000" y="1225959"/>
            <a:ext cx="7623958" cy="1272143"/>
          </a:xfrm>
          <a:prstGeom prst="rect">
            <a:avLst/>
          </a:prstGeom>
        </p:spPr>
        <p:txBody>
          <a:bodyPr wrap="square">
            <a:spAutoFit/>
          </a:bodyPr>
          <a:lstStyle/>
          <a:p>
            <a:pPr marL="182563" lvl="3" indent="-182563" defTabSz="457200">
              <a:spcAft>
                <a:spcPts val="2000"/>
              </a:spcAft>
              <a:buClr>
                <a:srgbClr val="002060"/>
              </a:buClr>
              <a:buSzPct val="100000"/>
              <a:buFont typeface="Wingdings" panose="05000000000000000000" pitchFamily="2" charset="2"/>
              <a:buChar char="§"/>
              <a:tabLst>
                <a:tab pos="1433513" algn="l"/>
              </a:tabLst>
            </a:pPr>
            <a:r>
              <a:rPr lang="en-AU" sz="2000" dirty="0" smtClean="0">
                <a:solidFill>
                  <a:srgbClr val="002060"/>
                </a:solidFill>
                <a:latin typeface="Arial Narrow" pitchFamily="34" charset="0"/>
              </a:rPr>
              <a:t>The same suite of reference services are provided in Albury as in the other zones under the same terms and conditions</a:t>
            </a:r>
          </a:p>
          <a:p>
            <a:pPr marL="0" lvl="3" defTabSz="457200">
              <a:spcAft>
                <a:spcPts val="2000"/>
              </a:spcAft>
              <a:buClr>
                <a:srgbClr val="002060"/>
              </a:buClr>
              <a:buSzPct val="100000"/>
              <a:tabLst>
                <a:tab pos="1433513" algn="l"/>
              </a:tabLst>
            </a:pPr>
            <a:endParaRPr lang="en-AU" sz="2000" dirty="0" smtClean="0">
              <a:solidFill>
                <a:srgbClr val="002060"/>
              </a:solidFill>
              <a:latin typeface="Arial Narrow"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38205219"/>
              </p:ext>
            </p:extLst>
          </p:nvPr>
        </p:nvGraphicFramePr>
        <p:xfrm>
          <a:off x="656313" y="2167629"/>
          <a:ext cx="7304115" cy="4104640"/>
        </p:xfrm>
        <a:graphic>
          <a:graphicData uri="http://schemas.openxmlformats.org/drawingml/2006/table">
            <a:tbl>
              <a:tblPr firstRow="1" bandRow="1">
                <a:tableStyleId>{5C22544A-7EE6-4342-B048-85BDC9FD1C3A}</a:tableStyleId>
              </a:tblPr>
              <a:tblGrid>
                <a:gridCol w="2748742">
                  <a:extLst>
                    <a:ext uri="{9D8B030D-6E8A-4147-A177-3AD203B41FA5}">
                      <a16:colId xmlns:a16="http://schemas.microsoft.com/office/drawing/2014/main" xmlns="" val="2585264364"/>
                    </a:ext>
                  </a:extLst>
                </a:gridCol>
                <a:gridCol w="2120668">
                  <a:extLst>
                    <a:ext uri="{9D8B030D-6E8A-4147-A177-3AD203B41FA5}">
                      <a16:colId xmlns:a16="http://schemas.microsoft.com/office/drawing/2014/main" xmlns="" val="1065264057"/>
                    </a:ext>
                  </a:extLst>
                </a:gridCol>
                <a:gridCol w="2434705">
                  <a:extLst>
                    <a:ext uri="{9D8B030D-6E8A-4147-A177-3AD203B41FA5}">
                      <a16:colId xmlns:a16="http://schemas.microsoft.com/office/drawing/2014/main" xmlns="" val="1180859901"/>
                    </a:ext>
                  </a:extLst>
                </a:gridCol>
              </a:tblGrid>
              <a:tr h="370840">
                <a:tc>
                  <a:txBody>
                    <a:bodyPr/>
                    <a:lstStyle/>
                    <a:p>
                      <a:r>
                        <a:rPr lang="en-AU" sz="1400" dirty="0" smtClean="0">
                          <a:latin typeface="Arial Narrow" panose="020B0606020202030204" pitchFamily="34" charset="0"/>
                        </a:rPr>
                        <a:t>Reference service</a:t>
                      </a:r>
                      <a:endParaRPr lang="en-AU" sz="1400" dirty="0">
                        <a:latin typeface="Arial Narrow" panose="020B0606020202030204" pitchFamily="34" charset="0"/>
                      </a:endParaRPr>
                    </a:p>
                  </a:txBody>
                  <a:tcPr/>
                </a:tc>
                <a:tc>
                  <a:txBody>
                    <a:bodyPr/>
                    <a:lstStyle/>
                    <a:p>
                      <a:pPr algn="ctr"/>
                      <a:r>
                        <a:rPr lang="en-AU" sz="1400" dirty="0" smtClean="0">
                          <a:latin typeface="Arial Narrow" panose="020B0606020202030204" pitchFamily="34" charset="0"/>
                        </a:rPr>
                        <a:t>Victoria zones</a:t>
                      </a:r>
                      <a:endParaRPr lang="en-AU" sz="1400" dirty="0">
                        <a:latin typeface="Arial Narrow" panose="020B0606020202030204" pitchFamily="34" charset="0"/>
                      </a:endParaRPr>
                    </a:p>
                  </a:txBody>
                  <a:tcPr/>
                </a:tc>
                <a:tc>
                  <a:txBody>
                    <a:bodyPr/>
                    <a:lstStyle/>
                    <a:p>
                      <a:pPr algn="ctr"/>
                      <a:r>
                        <a:rPr lang="en-AU" sz="1400" dirty="0" smtClean="0">
                          <a:latin typeface="Arial Narrow" panose="020B0606020202030204" pitchFamily="34" charset="0"/>
                        </a:rPr>
                        <a:t>Albury zone</a:t>
                      </a:r>
                      <a:endParaRPr lang="en-AU" sz="1400" dirty="0">
                        <a:latin typeface="Arial Narrow" panose="020B0606020202030204" pitchFamily="34" charset="0"/>
                      </a:endParaRPr>
                    </a:p>
                  </a:txBody>
                  <a:tcPr/>
                </a:tc>
                <a:extLst>
                  <a:ext uri="{0D108BD9-81ED-4DB2-BD59-A6C34878D82A}">
                    <a16:rowId xmlns:a16="http://schemas.microsoft.com/office/drawing/2014/main" xmlns="" val="171685366"/>
                  </a:ext>
                </a:extLst>
              </a:tr>
              <a:tr h="370840">
                <a:tc gridSpan="3">
                  <a:txBody>
                    <a:bodyPr/>
                    <a:lstStyle/>
                    <a:p>
                      <a:r>
                        <a:rPr lang="en-AU" sz="1400" b="1" dirty="0" smtClean="0">
                          <a:solidFill>
                            <a:schemeClr val="tx2"/>
                          </a:solidFill>
                          <a:latin typeface="Arial Narrow" panose="020B0606020202030204" pitchFamily="34" charset="0"/>
                        </a:rPr>
                        <a:t>Haulage services</a:t>
                      </a:r>
                      <a:endParaRPr lang="en-AU" sz="1400" b="1" dirty="0">
                        <a:solidFill>
                          <a:schemeClr val="tx2"/>
                        </a:solidFill>
                        <a:latin typeface="Arial Narrow" panose="020B0606020202030204" pitchFamily="34" charset="0"/>
                      </a:endParaRPr>
                    </a:p>
                  </a:txBody>
                  <a:tcPr>
                    <a:solidFill>
                      <a:schemeClr val="bg1"/>
                    </a:solidFill>
                  </a:tcPr>
                </a:tc>
                <a:tc hMerge="1">
                  <a:txBody>
                    <a:bodyPr/>
                    <a:lstStyle/>
                    <a:p>
                      <a:endParaRPr lang="en-AU"/>
                    </a:p>
                  </a:txBody>
                  <a:tcPr/>
                </a:tc>
                <a:tc hMerge="1">
                  <a:txBody>
                    <a:bodyPr/>
                    <a:lstStyle/>
                    <a:p>
                      <a:endParaRPr lang="en-AU" sz="1400" dirty="0">
                        <a:latin typeface="Arial Narrow" panose="020B0606020202030204" pitchFamily="34" charset="0"/>
                      </a:endParaRPr>
                    </a:p>
                  </a:txBody>
                  <a:tcPr/>
                </a:tc>
                <a:extLst>
                  <a:ext uri="{0D108BD9-81ED-4DB2-BD59-A6C34878D82A}">
                    <a16:rowId xmlns:a16="http://schemas.microsoft.com/office/drawing/2014/main" xmlns="" val="2173526675"/>
                  </a:ext>
                </a:extLst>
              </a:tr>
              <a:tr h="370840">
                <a:tc>
                  <a:txBody>
                    <a:bodyPr/>
                    <a:lstStyle/>
                    <a:p>
                      <a:pPr algn="r"/>
                      <a:r>
                        <a:rPr lang="en-AU" sz="1400" dirty="0" smtClean="0">
                          <a:solidFill>
                            <a:schemeClr val="tx2"/>
                          </a:solidFill>
                          <a:latin typeface="Arial Narrow" panose="020B0606020202030204" pitchFamily="34" charset="0"/>
                        </a:rPr>
                        <a:t>Tariff D Haulage Reference Service</a:t>
                      </a:r>
                      <a:endParaRPr lang="en-AU" sz="1400" b="0" dirty="0">
                        <a:solidFill>
                          <a:schemeClr val="tx2"/>
                        </a:solidFill>
                        <a:latin typeface="Arial Narrow" panose="020B0606020202030204" pitchFamily="34" charset="0"/>
                      </a:endParaRPr>
                    </a:p>
                  </a:txBody>
                  <a:tcPr anchor="ctr"/>
                </a:tc>
                <a:tc>
                  <a:txBody>
                    <a:bodyPr/>
                    <a:lstStyle/>
                    <a:p>
                      <a:pPr algn="ctr"/>
                      <a:r>
                        <a:rPr lang="en-AU" sz="2000" dirty="0" smtClean="0">
                          <a:solidFill>
                            <a:srgbClr val="00B050"/>
                          </a:solidFill>
                          <a:latin typeface="Webdings" panose="05030102010509060703" pitchFamily="18" charset="2"/>
                        </a:rPr>
                        <a:t>a</a:t>
                      </a:r>
                    </a:p>
                  </a:txBody>
                  <a:tcPr anchor="ctr"/>
                </a:tc>
                <a:tc>
                  <a:txBody>
                    <a:bodyPr/>
                    <a:lstStyle/>
                    <a:p>
                      <a:pPr algn="ctr"/>
                      <a:r>
                        <a:rPr lang="en-AU" sz="2000" dirty="0" smtClean="0">
                          <a:solidFill>
                            <a:srgbClr val="00B050"/>
                          </a:solidFill>
                          <a:latin typeface="Webdings" panose="05030102010509060703" pitchFamily="18" charset="2"/>
                        </a:rPr>
                        <a:t>a</a:t>
                      </a:r>
                    </a:p>
                  </a:txBody>
                  <a:tcPr anchor="ctr"/>
                </a:tc>
                <a:extLst>
                  <a:ext uri="{0D108BD9-81ED-4DB2-BD59-A6C34878D82A}">
                    <a16:rowId xmlns:a16="http://schemas.microsoft.com/office/drawing/2014/main" xmlns="" val="2224959822"/>
                  </a:ext>
                </a:extLst>
              </a:tr>
              <a:tr h="370840">
                <a:tc>
                  <a:txBody>
                    <a:bodyPr/>
                    <a:lstStyle/>
                    <a:p>
                      <a:pPr algn="r"/>
                      <a:r>
                        <a:rPr lang="en-AU" sz="1400" kern="1200" dirty="0" smtClean="0">
                          <a:solidFill>
                            <a:schemeClr val="tx2"/>
                          </a:solidFill>
                          <a:effectLst/>
                          <a:latin typeface="Arial Narrow" panose="020B0606020202030204" pitchFamily="34" charset="0"/>
                        </a:rPr>
                        <a:t>Tariff V Haulage Reference Service </a:t>
                      </a:r>
                      <a:endParaRPr lang="en-AU" sz="1400" b="0" dirty="0">
                        <a:solidFill>
                          <a:schemeClr val="tx2"/>
                        </a:solidFill>
                        <a:latin typeface="Arial Narrow" panose="020B0606020202030204" pitchFamily="34"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extLst>
                  <a:ext uri="{0D108BD9-81ED-4DB2-BD59-A6C34878D82A}">
                    <a16:rowId xmlns:a16="http://schemas.microsoft.com/office/drawing/2014/main" xmlns="" val="3473477017"/>
                  </a:ext>
                </a:extLst>
              </a:tr>
              <a:tr h="370840">
                <a:tc gridSpan="3">
                  <a:txBody>
                    <a:bodyPr/>
                    <a:lstStyle/>
                    <a:p>
                      <a:r>
                        <a:rPr lang="en-AU" sz="1400" b="1" dirty="0" smtClean="0">
                          <a:solidFill>
                            <a:schemeClr val="tx2"/>
                          </a:solidFill>
                          <a:latin typeface="Arial Narrow" panose="020B0606020202030204" pitchFamily="34" charset="0"/>
                        </a:rPr>
                        <a:t>Ancillary services</a:t>
                      </a:r>
                      <a:endParaRPr lang="en-AU" sz="1400" b="1" dirty="0">
                        <a:solidFill>
                          <a:schemeClr val="tx2"/>
                        </a:solidFill>
                        <a:latin typeface="Arial Narrow" panose="020B0606020202030204" pitchFamily="34" charset="0"/>
                      </a:endParaRPr>
                    </a:p>
                  </a:txBody>
                  <a:tcPr>
                    <a:solidFill>
                      <a:schemeClr val="bg1"/>
                    </a:solidFill>
                  </a:tcPr>
                </a:tc>
                <a:tc hMerge="1">
                  <a:txBody>
                    <a:bodyPr/>
                    <a:lstStyle/>
                    <a:p>
                      <a:endParaRPr lang="en-AU"/>
                    </a:p>
                  </a:txBody>
                  <a:tcPr/>
                </a:tc>
                <a:tc hMerge="1">
                  <a:txBody>
                    <a:bodyPr/>
                    <a:lstStyle/>
                    <a:p>
                      <a:endParaRPr lang="en-AU" sz="1400" dirty="0">
                        <a:latin typeface="Arial Narrow" panose="020B0606020202030204" pitchFamily="34" charset="0"/>
                      </a:endParaRPr>
                    </a:p>
                  </a:txBody>
                  <a:tcPr/>
                </a:tc>
                <a:extLst>
                  <a:ext uri="{0D108BD9-81ED-4DB2-BD59-A6C34878D82A}">
                    <a16:rowId xmlns:a16="http://schemas.microsoft.com/office/drawing/2014/main" xmlns="" val="1378455423"/>
                  </a:ext>
                </a:extLst>
              </a:tr>
              <a:tr h="370840">
                <a:tc>
                  <a:txBody>
                    <a:bodyPr/>
                    <a:lstStyle/>
                    <a:p>
                      <a:pPr algn="r"/>
                      <a:r>
                        <a:rPr lang="en-AU" sz="1400" dirty="0" smtClean="0">
                          <a:solidFill>
                            <a:schemeClr val="tx2"/>
                          </a:solidFill>
                          <a:latin typeface="Arial Narrow" panose="020B0606020202030204" pitchFamily="34" charset="0"/>
                        </a:rPr>
                        <a:t>Meter and Gas Installation Test </a:t>
                      </a:r>
                      <a:endParaRPr lang="en-AU" sz="1400" b="0" dirty="0">
                        <a:solidFill>
                          <a:schemeClr val="tx2"/>
                        </a:solidFill>
                        <a:latin typeface="Arial Narrow" panose="020B0606020202030204" pitchFamily="34"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extLst>
                  <a:ext uri="{0D108BD9-81ED-4DB2-BD59-A6C34878D82A}">
                    <a16:rowId xmlns:a16="http://schemas.microsoft.com/office/drawing/2014/main" xmlns="" val="2841590755"/>
                  </a:ext>
                </a:extLst>
              </a:tr>
              <a:tr h="370840">
                <a:tc>
                  <a:txBody>
                    <a:bodyPr/>
                    <a:lstStyle/>
                    <a:p>
                      <a:pPr algn="r"/>
                      <a:r>
                        <a:rPr lang="en-AU" sz="1400" dirty="0" smtClean="0">
                          <a:solidFill>
                            <a:schemeClr val="tx2"/>
                          </a:solidFill>
                          <a:latin typeface="Arial Narrow" panose="020B0606020202030204" pitchFamily="34" charset="0"/>
                        </a:rPr>
                        <a:t>Disconnection</a:t>
                      </a:r>
                      <a:endParaRPr lang="en-AU" sz="1400" b="0" dirty="0">
                        <a:solidFill>
                          <a:schemeClr val="tx2"/>
                        </a:solidFill>
                        <a:latin typeface="Arial Narrow" panose="020B0606020202030204" pitchFamily="34"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extLst>
                  <a:ext uri="{0D108BD9-81ED-4DB2-BD59-A6C34878D82A}">
                    <a16:rowId xmlns:a16="http://schemas.microsoft.com/office/drawing/2014/main" xmlns="" val="1207119092"/>
                  </a:ext>
                </a:extLst>
              </a:tr>
              <a:tr h="370840">
                <a:tc>
                  <a:txBody>
                    <a:bodyPr/>
                    <a:lstStyle/>
                    <a:p>
                      <a:pPr algn="r"/>
                      <a:r>
                        <a:rPr lang="en-AU" sz="1400" b="0" dirty="0" smtClean="0">
                          <a:solidFill>
                            <a:schemeClr val="tx2"/>
                          </a:solidFill>
                          <a:latin typeface="Arial Narrow" panose="020B0606020202030204" pitchFamily="34" charset="0"/>
                        </a:rPr>
                        <a:t>Reconnection</a:t>
                      </a:r>
                      <a:endParaRPr lang="en-AU" sz="1400" b="0" dirty="0">
                        <a:solidFill>
                          <a:schemeClr val="tx2"/>
                        </a:solidFill>
                        <a:latin typeface="Arial Narrow" panose="020B0606020202030204" pitchFamily="34"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extLst>
                  <a:ext uri="{0D108BD9-81ED-4DB2-BD59-A6C34878D82A}">
                    <a16:rowId xmlns:a16="http://schemas.microsoft.com/office/drawing/2014/main" xmlns="" val="711493843"/>
                  </a:ext>
                </a:extLst>
              </a:tr>
              <a:tr h="370840">
                <a:tc>
                  <a:txBody>
                    <a:bodyPr/>
                    <a:lstStyle/>
                    <a:p>
                      <a:pPr algn="r"/>
                      <a:r>
                        <a:rPr lang="en-AU" sz="1400" dirty="0" smtClean="0">
                          <a:solidFill>
                            <a:schemeClr val="tx2"/>
                          </a:solidFill>
                          <a:latin typeface="Arial Narrow" panose="020B0606020202030204" pitchFamily="34" charset="0"/>
                        </a:rPr>
                        <a:t>Meter Removal</a:t>
                      </a:r>
                      <a:endParaRPr lang="en-AU" sz="1400" b="0" dirty="0">
                        <a:solidFill>
                          <a:schemeClr val="tx2"/>
                        </a:solidFill>
                        <a:latin typeface="Arial Narrow" panose="020B0606020202030204" pitchFamily="34"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extLst>
                  <a:ext uri="{0D108BD9-81ED-4DB2-BD59-A6C34878D82A}">
                    <a16:rowId xmlns:a16="http://schemas.microsoft.com/office/drawing/2014/main" xmlns="" val="279240375"/>
                  </a:ext>
                </a:extLst>
              </a:tr>
              <a:tr h="370840">
                <a:tc>
                  <a:txBody>
                    <a:bodyPr/>
                    <a:lstStyle/>
                    <a:p>
                      <a:pPr algn="r"/>
                      <a:r>
                        <a:rPr lang="en-AU" sz="1400" dirty="0" smtClean="0">
                          <a:solidFill>
                            <a:schemeClr val="tx2"/>
                          </a:solidFill>
                          <a:latin typeface="Arial Narrow" panose="020B0606020202030204" pitchFamily="34" charset="0"/>
                        </a:rPr>
                        <a:t>Meter Reinstallation</a:t>
                      </a:r>
                      <a:endParaRPr lang="en-AU" sz="1400" b="0" dirty="0">
                        <a:solidFill>
                          <a:schemeClr val="tx2"/>
                        </a:solidFill>
                        <a:latin typeface="Arial Narrow" panose="020B0606020202030204" pitchFamily="34"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extLst>
                  <a:ext uri="{0D108BD9-81ED-4DB2-BD59-A6C34878D82A}">
                    <a16:rowId xmlns:a16="http://schemas.microsoft.com/office/drawing/2014/main" xmlns="" val="2810630156"/>
                  </a:ext>
                </a:extLst>
              </a:tr>
              <a:tr h="370840">
                <a:tc>
                  <a:txBody>
                    <a:bodyPr/>
                    <a:lstStyle/>
                    <a:p>
                      <a:pPr algn="r"/>
                      <a:r>
                        <a:rPr lang="en-AU" sz="1400" dirty="0" smtClean="0">
                          <a:solidFill>
                            <a:schemeClr val="tx2"/>
                          </a:solidFill>
                          <a:latin typeface="Arial Narrow" panose="020B0606020202030204" pitchFamily="34" charset="0"/>
                        </a:rPr>
                        <a:t>Special</a:t>
                      </a:r>
                      <a:r>
                        <a:rPr lang="en-AU" sz="1400" baseline="0" dirty="0" smtClean="0">
                          <a:solidFill>
                            <a:schemeClr val="tx2"/>
                          </a:solidFill>
                          <a:latin typeface="Arial Narrow" panose="020B0606020202030204" pitchFamily="34" charset="0"/>
                        </a:rPr>
                        <a:t> Meter Read</a:t>
                      </a:r>
                      <a:endParaRPr lang="en-AU" sz="1400" b="0" dirty="0">
                        <a:solidFill>
                          <a:schemeClr val="tx2"/>
                        </a:solidFill>
                        <a:latin typeface="Arial Narrow" panose="020B0606020202030204" pitchFamily="34"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AU" sz="1800" dirty="0" smtClean="0">
                          <a:solidFill>
                            <a:srgbClr val="00B050"/>
                          </a:solidFill>
                          <a:latin typeface="Webdings" panose="05030102010509060703" pitchFamily="18" charset="2"/>
                        </a:rPr>
                        <a:t>a</a:t>
                      </a:r>
                    </a:p>
                  </a:txBody>
                  <a:tcPr anchor="ctr"/>
                </a:tc>
                <a:extLst>
                  <a:ext uri="{0D108BD9-81ED-4DB2-BD59-A6C34878D82A}">
                    <a16:rowId xmlns:a16="http://schemas.microsoft.com/office/drawing/2014/main" xmlns="" val="1122818555"/>
                  </a:ext>
                </a:extLst>
              </a:tr>
            </a:tbl>
          </a:graphicData>
        </a:graphic>
      </p:graphicFrame>
      <p:sp>
        <p:nvSpPr>
          <p:cNvPr id="7" name="TextBox 6"/>
          <p:cNvSpPr txBox="1"/>
          <p:nvPr/>
        </p:nvSpPr>
        <p:spPr>
          <a:xfrm>
            <a:off x="4114800" y="2996738"/>
            <a:ext cx="65" cy="276999"/>
          </a:xfrm>
          <a:prstGeom prst="rect">
            <a:avLst/>
          </a:prstGeom>
          <a:noFill/>
        </p:spPr>
        <p:txBody>
          <a:bodyPr wrap="none" lIns="0" tIns="0" rIns="0" bIns="0" rtlCol="0">
            <a:spAutoFit/>
          </a:bodyPr>
          <a:lstStyle/>
          <a:p>
            <a:endParaRPr lang="en-AU" dirty="0"/>
          </a:p>
        </p:txBody>
      </p:sp>
    </p:spTree>
    <p:extLst>
      <p:ext uri="{BB962C8B-B14F-4D97-AF65-F5344CB8AC3E}">
        <p14:creationId xmlns:p14="http://schemas.microsoft.com/office/powerpoint/2010/main" val="172851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13557</TotalTime>
  <Words>1458</Words>
  <Application>Microsoft Office PowerPoint</Application>
  <PresentationFormat>On-screen Show (4:3)</PresentationFormat>
  <Paragraphs>249</Paragraphs>
  <Slides>22</Slides>
  <Notes>22</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 McMillan</dc:creator>
  <cp:lastModifiedBy>Lewis, Andrew</cp:lastModifiedBy>
  <cp:revision>712</cp:revision>
  <cp:lastPrinted>2015-06-04T01:33:37Z</cp:lastPrinted>
  <dcterms:created xsi:type="dcterms:W3CDTF">2014-11-03T02:22:27Z</dcterms:created>
  <dcterms:modified xsi:type="dcterms:W3CDTF">2016-02-04T02:19:18Z</dcterms:modified>
</cp:coreProperties>
</file>