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charts/chart4.xml" ContentType="application/vnd.openxmlformats-officedocument.drawingml.chart+xml"/>
  <Override PartName="/ppt/notesSlides/notesSlide20.xml" ContentType="application/vnd.openxmlformats-officedocument.presentationml.notesSlide+xml"/>
  <Override PartName="/ppt/charts/chart5.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6.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2" r:id="rId1"/>
  </p:sldMasterIdLst>
  <p:notesMasterIdLst>
    <p:notesMasterId r:id="rId50"/>
  </p:notesMasterIdLst>
  <p:handoutMasterIdLst>
    <p:handoutMasterId r:id="rId51"/>
  </p:handoutMasterIdLst>
  <p:sldIdLst>
    <p:sldId id="258" r:id="rId2"/>
    <p:sldId id="376" r:id="rId3"/>
    <p:sldId id="377" r:id="rId4"/>
    <p:sldId id="349" r:id="rId5"/>
    <p:sldId id="272" r:id="rId6"/>
    <p:sldId id="404" r:id="rId7"/>
    <p:sldId id="405" r:id="rId8"/>
    <p:sldId id="350" r:id="rId9"/>
    <p:sldId id="378" r:id="rId10"/>
    <p:sldId id="379" r:id="rId11"/>
    <p:sldId id="351" r:id="rId12"/>
    <p:sldId id="352" r:id="rId13"/>
    <p:sldId id="392" r:id="rId14"/>
    <p:sldId id="380" r:id="rId15"/>
    <p:sldId id="389" r:id="rId16"/>
    <p:sldId id="381" r:id="rId17"/>
    <p:sldId id="382" r:id="rId18"/>
    <p:sldId id="383" r:id="rId19"/>
    <p:sldId id="384" r:id="rId20"/>
    <p:sldId id="385" r:id="rId21"/>
    <p:sldId id="371" r:id="rId22"/>
    <p:sldId id="386" r:id="rId23"/>
    <p:sldId id="326" r:id="rId24"/>
    <p:sldId id="387" r:id="rId25"/>
    <p:sldId id="391" r:id="rId26"/>
    <p:sldId id="394" r:id="rId27"/>
    <p:sldId id="395" r:id="rId28"/>
    <p:sldId id="278" r:id="rId29"/>
    <p:sldId id="373" r:id="rId30"/>
    <p:sldId id="354" r:id="rId31"/>
    <p:sldId id="360" r:id="rId32"/>
    <p:sldId id="362" r:id="rId33"/>
    <p:sldId id="355" r:id="rId34"/>
    <p:sldId id="285" r:id="rId35"/>
    <p:sldId id="291" r:id="rId36"/>
    <p:sldId id="289" r:id="rId37"/>
    <p:sldId id="286" r:id="rId38"/>
    <p:sldId id="287" r:id="rId39"/>
    <p:sldId id="293" r:id="rId40"/>
    <p:sldId id="388" r:id="rId41"/>
    <p:sldId id="356" r:id="rId42"/>
    <p:sldId id="403" r:id="rId43"/>
    <p:sldId id="357" r:id="rId44"/>
    <p:sldId id="399" r:id="rId45"/>
    <p:sldId id="400" r:id="rId46"/>
    <p:sldId id="401" r:id="rId47"/>
    <p:sldId id="329" r:id="rId48"/>
    <p:sldId id="374" r:id="rId49"/>
  </p:sldIdLst>
  <p:sldSz cx="9144000" cy="6858000" type="screen4x3"/>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C71"/>
    <a:srgbClr val="ECFEFE"/>
    <a:srgbClr val="C3FDFC"/>
    <a:srgbClr val="006600"/>
    <a:srgbClr val="008A3E"/>
    <a:srgbClr val="00A3E0"/>
    <a:srgbClr val="C1FFE0"/>
    <a:srgbClr val="99FFCC"/>
    <a:srgbClr val="00A249"/>
    <a:srgbClr val="2753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21" autoAdjust="0"/>
    <p:restoredTop sz="94627" autoAdjust="0"/>
  </p:normalViewPr>
  <p:slideViewPr>
    <p:cSldViewPr snapToGrid="0">
      <p:cViewPr varScale="1">
        <p:scale>
          <a:sx n="117" d="100"/>
          <a:sy n="117" d="100"/>
        </p:scale>
        <p:origin x="-163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124" d="100"/>
          <a:sy n="124" d="100"/>
        </p:scale>
        <p:origin x="409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Excel_Worksheet1.xlsx"/><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2.xml"/><Relationship Id="rId1" Type="http://schemas.openxmlformats.org/officeDocument/2006/relationships/package" Target="../embeddings/Microsoft_Excel_Worksheet3.xlsx"/><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20458584024718E-2"/>
          <c:y val="5.3165070892425656E-2"/>
          <c:w val="0.87188319187302166"/>
          <c:h val="0.75385486606656926"/>
        </c:manualLayout>
      </c:layout>
      <c:lineChart>
        <c:grouping val="standard"/>
        <c:varyColors val="0"/>
        <c:ser>
          <c:idx val="0"/>
          <c:order val="0"/>
          <c:tx>
            <c:strRef>
              <c:f>Tables!$B$46</c:f>
              <c:strCache>
                <c:ptCount val="1"/>
                <c:pt idx="0">
                  <c:v>Actual</c:v>
                </c:pt>
              </c:strCache>
            </c:strRef>
          </c:tx>
          <c:spPr>
            <a:ln w="28575" cap="rnd">
              <a:solidFill>
                <a:srgbClr val="003C71"/>
              </a:solidFill>
              <a:round/>
            </a:ln>
            <a:effectLst/>
          </c:spPr>
          <c:marker>
            <c:symbol val="none"/>
          </c:marker>
          <c:cat>
            <c:numRef>
              <c:f>Tables!$C$45:$L$45</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Tables!$C$46:$F$46</c:f>
              <c:numCache>
                <c:formatCode>_("$"* #,##0.00_);_("$"* \(#,##0.00\);_("$"* "-"??_);_(@_)</c:formatCode>
                <c:ptCount val="4"/>
                <c:pt idx="0">
                  <c:v>66.74155984950464</c:v>
                </c:pt>
                <c:pt idx="1">
                  <c:v>67.818570974449869</c:v>
                </c:pt>
                <c:pt idx="2">
                  <c:v>64.531880373965478</c:v>
                </c:pt>
                <c:pt idx="3">
                  <c:v>65.498070462971029</c:v>
                </c:pt>
              </c:numCache>
            </c:numRef>
          </c:val>
          <c:smooth val="0"/>
        </c:ser>
        <c:ser>
          <c:idx val="1"/>
          <c:order val="1"/>
          <c:tx>
            <c:strRef>
              <c:f>Tables!$B$47</c:f>
              <c:strCache>
                <c:ptCount val="1"/>
                <c:pt idx="0">
                  <c:v>Allowance</c:v>
                </c:pt>
              </c:strCache>
            </c:strRef>
          </c:tx>
          <c:spPr>
            <a:ln w="28575" cap="rnd">
              <a:solidFill>
                <a:srgbClr val="00A3E0"/>
              </a:solidFill>
              <a:round/>
            </a:ln>
            <a:effectLst/>
          </c:spPr>
          <c:marker>
            <c:symbol val="none"/>
          </c:marker>
          <c:cat>
            <c:numRef>
              <c:f>Tables!$C$45:$L$45</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Tables!$C$47:$L$47</c:f>
              <c:numCache>
                <c:formatCode>_("$"* #,##0.00_);_("$"* \(#,##0.00\);_("$"* "-"??_);_(@_)</c:formatCode>
                <c:ptCount val="10"/>
                <c:pt idx="0">
                  <c:v>69.758840864440089</c:v>
                </c:pt>
                <c:pt idx="1">
                  <c:v>71.88259615384618</c:v>
                </c:pt>
                <c:pt idx="2">
                  <c:v>73.287325864894314</c:v>
                </c:pt>
                <c:pt idx="3">
                  <c:v>74.394720292992375</c:v>
                </c:pt>
                <c:pt idx="4">
                  <c:v>75.95061087546236</c:v>
                </c:pt>
              </c:numCache>
            </c:numRef>
          </c:val>
          <c:smooth val="0"/>
        </c:ser>
        <c:ser>
          <c:idx val="2"/>
          <c:order val="2"/>
          <c:tx>
            <c:strRef>
              <c:f>Tables!$B$48</c:f>
              <c:strCache>
                <c:ptCount val="1"/>
                <c:pt idx="0">
                  <c:v>Forecast</c:v>
                </c:pt>
              </c:strCache>
            </c:strRef>
          </c:tx>
          <c:spPr>
            <a:ln w="28575" cap="rnd">
              <a:solidFill>
                <a:srgbClr val="003C71"/>
              </a:solidFill>
              <a:prstDash val="sysDot"/>
              <a:round/>
            </a:ln>
            <a:effectLst/>
          </c:spPr>
          <c:marker>
            <c:symbol val="none"/>
          </c:marker>
          <c:cat>
            <c:numRef>
              <c:f>Tables!$C$45:$L$45</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Tables!$C$48:$L$48</c:f>
              <c:numCache>
                <c:formatCode>General</c:formatCode>
                <c:ptCount val="10"/>
                <c:pt idx="3" formatCode="_(&quot;$&quot;* #,##0.00_);_(&quot;$&quot;* \(#,##0.00\);_(&quot;$&quot;* &quot;-&quot;??_);_(@_)">
                  <c:v>65.498070462971029</c:v>
                </c:pt>
                <c:pt idx="4" formatCode="_(&quot;$&quot;* #,##0.00_);_(&quot;$&quot;* \(#,##0.00\);_(&quot;$&quot;* &quot;-&quot;??_);_(@_)">
                  <c:v>65.819386888872316</c:v>
                </c:pt>
                <c:pt idx="5" formatCode="_(&quot;$&quot;* #,##0.00_);_(&quot;$&quot;* \(#,##0.00\);_(&quot;$&quot;* &quot;-&quot;??_);_(@_)">
                  <c:v>67.203252580621083</c:v>
                </c:pt>
                <c:pt idx="6" formatCode="_(&quot;$&quot;* #,##0.00_);_(&quot;$&quot;* \(#,##0.00\);_(&quot;$&quot;* &quot;-&quot;??_);_(@_)">
                  <c:v>67.899798407494657</c:v>
                </c:pt>
                <c:pt idx="7" formatCode="_(&quot;$&quot;* #,##0.00_);_(&quot;$&quot;* \(#,##0.00\);_(&quot;$&quot;* &quot;-&quot;??_);_(@_)">
                  <c:v>68.699363218206969</c:v>
                </c:pt>
                <c:pt idx="8" formatCode="_(&quot;$&quot;* #,##0.00_);_(&quot;$&quot;* \(#,##0.00\);_(&quot;$&quot;* &quot;-&quot;??_);_(@_)">
                  <c:v>69.612128132588452</c:v>
                </c:pt>
                <c:pt idx="9" formatCode="_(&quot;$&quot;* #,##0.00_);_(&quot;$&quot;* \(#,##0.00\);_(&quot;$&quot;* &quot;-&quot;??_);_(@_)">
                  <c:v>70.597625479151745</c:v>
                </c:pt>
              </c:numCache>
            </c:numRef>
          </c:val>
          <c:smooth val="0"/>
        </c:ser>
        <c:dLbls>
          <c:showLegendKey val="0"/>
          <c:showVal val="0"/>
          <c:showCatName val="0"/>
          <c:showSerName val="0"/>
          <c:showPercent val="0"/>
          <c:showBubbleSize val="0"/>
        </c:dLbls>
        <c:marker val="1"/>
        <c:smooth val="0"/>
        <c:axId val="47689728"/>
        <c:axId val="47691264"/>
        <c:extLst/>
      </c:lineChart>
      <c:catAx>
        <c:axId val="47689728"/>
        <c:scaling>
          <c:orientation val="minMax"/>
        </c:scaling>
        <c:delete val="0"/>
        <c:axPos val="b"/>
        <c:numFmt formatCode="General" sourceLinked="1"/>
        <c:majorTickMark val="none"/>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47691264"/>
        <c:crosses val="autoZero"/>
        <c:auto val="1"/>
        <c:lblAlgn val="ctr"/>
        <c:lblOffset val="100"/>
        <c:noMultiLvlLbl val="0"/>
      </c:catAx>
      <c:valAx>
        <c:axId val="47691264"/>
        <c:scaling>
          <c:orientation val="minMax"/>
          <c:max val="120"/>
          <c:min val="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pPr>
                <a:r>
                  <a:rPr lang="en-AU" sz="800">
                    <a:solidFill>
                      <a:schemeClr val="bg2">
                        <a:lumMod val="10000"/>
                      </a:schemeClr>
                    </a:solidFill>
                  </a:rPr>
                  <a:t>Opex ($2017, million)</a:t>
                </a:r>
              </a:p>
            </c:rich>
          </c:tx>
          <c:layout>
            <c:manualLayout>
              <c:xMode val="edge"/>
              <c:yMode val="edge"/>
              <c:x val="1.1799602900218469E-2"/>
              <c:y val="0.26604540877561633"/>
            </c:manualLayout>
          </c:layout>
          <c:overlay val="0"/>
          <c:spPr>
            <a:noFill/>
            <a:ln>
              <a:noFill/>
            </a:ln>
            <a:effectLst/>
          </c:sp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476897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'Total Opex (2)'!$C$39</c:f>
              <c:strCache>
                <c:ptCount val="1"/>
                <c:pt idx="0">
                  <c:v>Opex per Customer</c:v>
                </c:pt>
              </c:strCache>
            </c:strRef>
          </c:tx>
          <c:spPr>
            <a:solidFill>
              <a:srgbClr val="003C71"/>
            </a:solidFill>
            <a:ln>
              <a:noFill/>
            </a:ln>
            <a:effectLst/>
          </c:spPr>
          <c:invertIfNegative val="0"/>
          <c:dLbls>
            <c:dLbl>
              <c:idx val="0"/>
              <c:layout>
                <c:manualLayout>
                  <c:x val="-4.3219881145326851E-3"/>
                  <c:y val="0"/>
                </c:manualLayout>
              </c:layout>
              <c:numFmt formatCode="&quot;$&quot;#,##0" sourceLinked="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1"/>
              <c:layout>
                <c:manualLayout>
                  <c:x val="-2.1609940572663426E-3"/>
                  <c:y val="-9.0456806874717327E-3"/>
                </c:manualLayout>
              </c:layout>
              <c:numFmt formatCode="&quot;$&quot;#,##0" sourceLinked="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dLbl>
              <c:idx val="2"/>
              <c:layout>
                <c:manualLayout>
                  <c:x val="-6.4829821717990272E-3"/>
                  <c:y val="0"/>
                </c:manualLayout>
              </c:layout>
              <c:numFmt formatCode="&quot;$&quot;#,##0" sourceLinked="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'Total Opex (2)'!$B$40:$B$42</c:f>
              <c:strCache>
                <c:ptCount val="3"/>
                <c:pt idx="0">
                  <c:v>Allowance</c:v>
                </c:pt>
                <c:pt idx="1">
                  <c:v>Actual</c:v>
                </c:pt>
                <c:pt idx="2">
                  <c:v>Forecast</c:v>
                </c:pt>
              </c:strCache>
            </c:strRef>
          </c:cat>
          <c:val>
            <c:numRef>
              <c:f>'Total Opex (2)'!$C$40:$C$42</c:f>
              <c:numCache>
                <c:formatCode>_("$"* #,##0.00_);_("$"* \(#,##0.00\);_("$"* "-"??_);_(@_)</c:formatCode>
                <c:ptCount val="3"/>
                <c:pt idx="0">
                  <c:v>114.43560263139132</c:v>
                </c:pt>
                <c:pt idx="1">
                  <c:v>103.63805668425312</c:v>
                </c:pt>
                <c:pt idx="2">
                  <c:v>97.144529971623399</c:v>
                </c:pt>
              </c:numCache>
            </c:numRef>
          </c:val>
        </c:ser>
        <c:dLbls>
          <c:showLegendKey val="0"/>
          <c:showVal val="0"/>
          <c:showCatName val="0"/>
          <c:showSerName val="0"/>
          <c:showPercent val="0"/>
          <c:showBubbleSize val="0"/>
        </c:dLbls>
        <c:gapWidth val="219"/>
        <c:overlap val="-27"/>
        <c:axId val="51878912"/>
        <c:axId val="51880704"/>
      </c:barChart>
      <c:catAx>
        <c:axId val="51878912"/>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1880704"/>
        <c:crosses val="autoZero"/>
        <c:auto val="1"/>
        <c:lblAlgn val="ctr"/>
        <c:lblOffset val="100"/>
        <c:noMultiLvlLbl val="0"/>
      </c:catAx>
      <c:valAx>
        <c:axId val="518807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AU"/>
                  <a:t>Opex per Customer ($2017)</a:t>
                </a:r>
              </a:p>
            </c:rich>
          </c:tx>
          <c:layout>
            <c:manualLayout>
              <c:xMode val="edge"/>
              <c:yMode val="edge"/>
              <c:x val="1.1799585639368492E-2"/>
              <c:y val="0.22837374978347907"/>
            </c:manualLayout>
          </c:layout>
          <c:overlay val="0"/>
          <c:spPr>
            <a:noFill/>
            <a:ln>
              <a:noFill/>
            </a:ln>
            <a:effectLst/>
          </c:sp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1878912"/>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7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020534197931146E-2"/>
          <c:y val="6.9839769781630368E-2"/>
          <c:w val="0.87188319187302166"/>
          <c:h val="0.74759127996895858"/>
        </c:manualLayout>
      </c:layout>
      <c:lineChart>
        <c:grouping val="standard"/>
        <c:varyColors val="0"/>
        <c:ser>
          <c:idx val="1"/>
          <c:order val="0"/>
          <c:tx>
            <c:strRef>
              <c:f>'Charts &amp; Tables'!$B$78</c:f>
              <c:strCache>
                <c:ptCount val="1"/>
                <c:pt idx="0">
                  <c:v>Actual</c:v>
                </c:pt>
              </c:strCache>
            </c:strRef>
          </c:tx>
          <c:spPr>
            <a:ln w="28575" cap="rnd">
              <a:solidFill>
                <a:srgbClr val="003C71"/>
              </a:solidFill>
              <a:round/>
            </a:ln>
            <a:effectLst/>
          </c:spPr>
          <c:marker>
            <c:symbol val="none"/>
          </c:marker>
          <c:cat>
            <c:numRef>
              <c:f>'Charts &amp; Tables'!$C$77:$L$77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'Charts &amp; Tables'!$C$78:$F$78</c:f>
              <c:numCache>
                <c:formatCode>_("$"* #,##0.00_);_("$"* \(#,##0.00\);_("$"* "-"??_);_(@_)</c:formatCode>
                <c:ptCount val="4"/>
                <c:pt idx="0">
                  <c:v>113.83849942940013</c:v>
                </c:pt>
                <c:pt idx="1">
                  <c:v>121.32976155819334</c:v>
                </c:pt>
                <c:pt idx="2">
                  <c:v>132.94874987879516</c:v>
                </c:pt>
                <c:pt idx="3">
                  <c:v>105.71162975982915</c:v>
                </c:pt>
              </c:numCache>
            </c:numRef>
          </c:val>
          <c:smooth val="0"/>
        </c:ser>
        <c:ser>
          <c:idx val="2"/>
          <c:order val="1"/>
          <c:tx>
            <c:strRef>
              <c:f>'Charts &amp; Tables'!$B$79</c:f>
              <c:strCache>
                <c:ptCount val="1"/>
                <c:pt idx="0">
                  <c:v>Allowance</c:v>
                </c:pt>
              </c:strCache>
            </c:strRef>
          </c:tx>
          <c:spPr>
            <a:ln w="28575" cap="rnd">
              <a:solidFill>
                <a:srgbClr val="00A3E0"/>
              </a:solidFill>
              <a:prstDash val="solid"/>
              <a:round/>
            </a:ln>
            <a:effectLst/>
          </c:spPr>
          <c:marker>
            <c:symbol val="none"/>
          </c:marker>
          <c:cat>
            <c:numRef>
              <c:f>'Charts &amp; Tables'!$C$77:$L$77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'Charts &amp; Tables'!$C$79:$L$79</c:f>
              <c:numCache>
                <c:formatCode>_("$"* #,##0.00_);_("$"* \(#,##0.00\);_("$"* "-"??_);_(@_)</c:formatCode>
                <c:ptCount val="10"/>
                <c:pt idx="0">
                  <c:v>136.65880782245057</c:v>
                </c:pt>
                <c:pt idx="1">
                  <c:v>145.32473110879889</c:v>
                </c:pt>
                <c:pt idx="2">
                  <c:v>121.4432944216682</c:v>
                </c:pt>
                <c:pt idx="3">
                  <c:v>110.12946420407658</c:v>
                </c:pt>
                <c:pt idx="4">
                  <c:v>92.295202954658023</c:v>
                </c:pt>
              </c:numCache>
            </c:numRef>
          </c:val>
          <c:smooth val="0"/>
        </c:ser>
        <c:ser>
          <c:idx val="3"/>
          <c:order val="2"/>
          <c:tx>
            <c:strRef>
              <c:f>'Charts &amp; Tables'!$B$80</c:f>
              <c:strCache>
                <c:ptCount val="1"/>
                <c:pt idx="0">
                  <c:v>Forecast</c:v>
                </c:pt>
              </c:strCache>
            </c:strRef>
          </c:tx>
          <c:spPr>
            <a:ln w="28575" cap="rnd">
              <a:solidFill>
                <a:srgbClr val="003C71"/>
              </a:solidFill>
              <a:prstDash val="sysDot"/>
              <a:round/>
            </a:ln>
            <a:effectLst/>
          </c:spPr>
          <c:marker>
            <c:symbol val="none"/>
          </c:marker>
          <c:cat>
            <c:numRef>
              <c:f>'Charts &amp; Tables'!$C$77:$L$77</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'Charts &amp; Tables'!$C$80:$L$80</c:f>
              <c:numCache>
                <c:formatCode>General</c:formatCode>
                <c:ptCount val="10"/>
                <c:pt idx="3" formatCode="_(&quot;$&quot;* #,##0.00_);_(&quot;$&quot;* \(#,##0.00\);_(&quot;$&quot;* &quot;-&quot;??_);_(@_)">
                  <c:v>105.71162975982915</c:v>
                </c:pt>
                <c:pt idx="4" formatCode="_(&quot;$&quot;* #,##0.00_);_(&quot;$&quot;* \(#,##0.00\);_(&quot;$&quot;* &quot;-&quot;??_);_(@_)">
                  <c:v>117.56094435985929</c:v>
                </c:pt>
                <c:pt idx="5" formatCode="_(&quot;$&quot;* #,##0.00_);_(&quot;$&quot;* \(#,##0.00\);_(&quot;$&quot;* &quot;-&quot;??_);_(@_)">
                  <c:v>112.34202909898234</c:v>
                </c:pt>
                <c:pt idx="6" formatCode="_(&quot;$&quot;* #,##0.00_);_(&quot;$&quot;* \(#,##0.00\);_(&quot;$&quot;* &quot;-&quot;??_);_(@_)">
                  <c:v>132.62577863515313</c:v>
                </c:pt>
                <c:pt idx="7" formatCode="_(&quot;$&quot;* #,##0.00_);_(&quot;$&quot;* \(#,##0.00\);_(&quot;$&quot;* &quot;-&quot;??_);_(@_)">
                  <c:v>128.9427834231077</c:v>
                </c:pt>
                <c:pt idx="8" formatCode="_(&quot;$&quot;* #,##0.00_);_(&quot;$&quot;* \(#,##0.00\);_(&quot;$&quot;* &quot;-&quot;??_);_(@_)">
                  <c:v>106.26259917057334</c:v>
                </c:pt>
                <c:pt idx="9" formatCode="_(&quot;$&quot;* #,##0.00_);_(&quot;$&quot;* \(#,##0.00\);_(&quot;$&quot;* &quot;-&quot;??_);_(@_)">
                  <c:v>74.799803658644009</c:v>
                </c:pt>
              </c:numCache>
            </c:numRef>
          </c:val>
          <c:smooth val="0"/>
        </c:ser>
        <c:dLbls>
          <c:showLegendKey val="0"/>
          <c:showVal val="0"/>
          <c:showCatName val="0"/>
          <c:showSerName val="0"/>
          <c:showPercent val="0"/>
          <c:showBubbleSize val="0"/>
        </c:dLbls>
        <c:marker val="1"/>
        <c:smooth val="0"/>
        <c:axId val="52717824"/>
        <c:axId val="52719616"/>
        <c:extLst>
          <c:ext xmlns:c15="http://schemas.microsoft.com/office/drawing/2012/chart" uri="{02D57815-91ED-43cb-92C2-25804820EDAC}">
            <c15:filteredLineSeries>
              <c15:ser>
                <c:idx val="0"/>
                <c:order val="0"/>
                <c:tx>
                  <c:strRef>
                    <c:extLst>
                      <c:ext uri="{02D57815-91ED-43cb-92C2-25804820EDAC}">
                        <c15:formulaRef>
                          <c15:sqref>'Charts &amp; Tables'!$B$77</c15:sqref>
                        </c15:formulaRef>
                      </c:ext>
                    </c:extLst>
                    <c:strCache>
                      <c:ptCount val="1"/>
                      <c:pt idx="0">
                        <c:v>Victoria &amp; Albury ($2017)</c:v>
                      </c:pt>
                    </c:strCache>
                  </c:strRef>
                </c:tx>
                <c:spPr>
                  <a:ln w="28575" cap="rnd">
                    <a:solidFill>
                      <a:srgbClr val="003C71"/>
                    </a:solidFill>
                    <a:round/>
                  </a:ln>
                  <a:effectLst/>
                </c:spPr>
                <c:marker>
                  <c:symbol val="none"/>
                </c:marker>
                <c:cat>
                  <c:numRef>
                    <c:extLst>
                      <c:ext uri="{02D57815-91ED-43cb-92C2-25804820EDAC}">
                        <c15:formulaRef>
                          <c15:sqref>'Charts &amp; Tables'!$C$77:$L$77</c15:sqref>
                        </c15:formulaRef>
                      </c:ext>
                    </c:extLst>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extLst>
                      <c:ext uri="{02D57815-91ED-43cb-92C2-25804820EDAC}">
                        <c15:formulaRef>
                          <c15:sqref>'Charts &amp; Tables'!$C$77:$L$77</c15:sqref>
                        </c15:formulaRef>
                      </c:ext>
                    </c:extLst>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val>
                <c:smooth val="0"/>
              </c15:ser>
            </c15:filteredLineSeries>
          </c:ext>
        </c:extLst>
      </c:lineChart>
      <c:catAx>
        <c:axId val="52717824"/>
        <c:scaling>
          <c:orientation val="minMax"/>
        </c:scaling>
        <c:delete val="0"/>
        <c:axPos val="b"/>
        <c:numFmt formatCode="General" sourceLinked="1"/>
        <c:majorTickMark val="none"/>
        <c:minorTickMark val="in"/>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2719616"/>
        <c:crosses val="autoZero"/>
        <c:auto val="1"/>
        <c:lblAlgn val="ctr"/>
        <c:lblOffset val="100"/>
        <c:noMultiLvlLbl val="0"/>
      </c:catAx>
      <c:valAx>
        <c:axId val="52719616"/>
        <c:scaling>
          <c:orientation val="minMax"/>
          <c:max val="200"/>
          <c:min val="0"/>
        </c:scaling>
        <c:delete val="0"/>
        <c:axPos val="l"/>
        <c:majorGridlines>
          <c:spPr>
            <a:ln w="9525"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800" b="0" i="0" u="none" strike="noStrike" kern="12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pPr>
                <a:r>
                  <a:rPr lang="en-AU" sz="800">
                    <a:solidFill>
                      <a:schemeClr val="bg2">
                        <a:lumMod val="10000"/>
                      </a:schemeClr>
                    </a:solidFill>
                  </a:rPr>
                  <a:t>Capex ($2017, million)</a:t>
                </a:r>
              </a:p>
            </c:rich>
          </c:tx>
          <c:layout>
            <c:manualLayout>
              <c:xMode val="edge"/>
              <c:yMode val="edge"/>
              <c:x val="1.1739714326413447E-2"/>
              <c:y val="0.19037545378531603"/>
            </c:manualLayout>
          </c:layout>
          <c:overlay val="0"/>
          <c:spPr>
            <a:noFill/>
            <a:ln>
              <a:noFill/>
            </a:ln>
            <a:effectLst/>
          </c:sp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2717824"/>
        <c:crosses val="autoZero"/>
        <c:crossBetween val="between"/>
        <c:majorUnit val="40"/>
      </c:valAx>
      <c:spPr>
        <a:noFill/>
        <a:ln>
          <a:noFill/>
        </a:ln>
        <a:effectLst/>
      </c:spPr>
    </c:plotArea>
    <c:legend>
      <c:legendPos val="b"/>
      <c:layout>
        <c:manualLayout>
          <c:xMode val="edge"/>
          <c:yMode val="edge"/>
          <c:x val="0.26884573163294345"/>
          <c:y val="0.93544482682722629"/>
          <c:w val="0.50820641395729149"/>
          <c:h val="6.065660982744398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bg2">
                  <a:lumMod val="10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'Total Capex'!$O$5</c:f>
              <c:strCache>
                <c:ptCount val="1"/>
                <c:pt idx="0">
                  <c:v>Capex per Customer</c:v>
                </c:pt>
              </c:strCache>
            </c:strRef>
          </c:tx>
          <c:spPr>
            <a:solidFill>
              <a:srgbClr val="003C71"/>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'Total Capex'!$N$6:$N$8</c:f>
              <c:strCache>
                <c:ptCount val="3"/>
                <c:pt idx="0">
                  <c:v>Allowance</c:v>
                </c:pt>
                <c:pt idx="1">
                  <c:v>Actual</c:v>
                </c:pt>
                <c:pt idx="2">
                  <c:v>Forecast</c:v>
                </c:pt>
              </c:strCache>
            </c:strRef>
          </c:cat>
          <c:val>
            <c:numRef>
              <c:f>'Total Capex'!$O$6:$O$8</c:f>
              <c:numCache>
                <c:formatCode>_("$"* #,##0.00_);_("$"* \(#,##0.00\);_("$"* "-"??_);_(@_)</c:formatCode>
                <c:ptCount val="3"/>
                <c:pt idx="0">
                  <c:v>190.87660005747085</c:v>
                </c:pt>
                <c:pt idx="1">
                  <c:v>185.52826282909655</c:v>
                </c:pt>
                <c:pt idx="2">
                  <c:v>157.32122328157433</c:v>
                </c:pt>
              </c:numCache>
            </c:numRef>
          </c:val>
        </c:ser>
        <c:dLbls>
          <c:showLegendKey val="0"/>
          <c:showVal val="0"/>
          <c:showCatName val="0"/>
          <c:showSerName val="0"/>
          <c:showPercent val="0"/>
          <c:showBubbleSize val="0"/>
        </c:dLbls>
        <c:gapWidth val="219"/>
        <c:overlap val="-27"/>
        <c:axId val="52879744"/>
        <c:axId val="52881280"/>
      </c:barChart>
      <c:catAx>
        <c:axId val="5287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2881280"/>
        <c:crosses val="autoZero"/>
        <c:auto val="1"/>
        <c:lblAlgn val="ctr"/>
        <c:lblOffset val="100"/>
        <c:noMultiLvlLbl val="0"/>
      </c:catAx>
      <c:valAx>
        <c:axId val="52881280"/>
        <c:scaling>
          <c:orientation val="minMax"/>
          <c:max val="220"/>
          <c:min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AU" sz="700" dirty="0"/>
                  <a:t>Capex per Customer ($</a:t>
                </a:r>
                <a:r>
                  <a:rPr lang="en-AU" sz="700" dirty="0" smtClean="0"/>
                  <a:t>2017</a:t>
                </a:r>
                <a:r>
                  <a:rPr lang="en-AU" sz="700" baseline="0" dirty="0" smtClean="0"/>
                  <a:t>)</a:t>
                </a:r>
                <a:endParaRPr lang="en-AU" sz="700" dirty="0"/>
              </a:p>
            </c:rich>
          </c:tx>
          <c:layout>
            <c:manualLayout>
              <c:xMode val="edge"/>
              <c:yMode val="edge"/>
              <c:x val="1.3372093023255812E-2"/>
              <c:y val="0.10519258788245954"/>
            </c:manualLayout>
          </c:layout>
          <c:overlay val="0"/>
          <c:spPr>
            <a:noFill/>
            <a:ln>
              <a:noFill/>
            </a:ln>
            <a:effectLst/>
          </c:spPr>
        </c:title>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5287974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9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84696206159583"/>
          <c:y val="4.8573237300721106E-2"/>
          <c:w val="0.62474388581285989"/>
          <c:h val="0.57033070866141722"/>
        </c:manualLayout>
      </c:layout>
      <c:doughnutChart>
        <c:varyColors val="1"/>
        <c:ser>
          <c:idx val="0"/>
          <c:order val="0"/>
          <c:tx>
            <c:strRef>
              <c:f>'Charts &amp; Tables'!$C$26</c:f>
              <c:strCache>
                <c:ptCount val="1"/>
                <c:pt idx="0">
                  <c:v>% Breakdown</c:v>
                </c:pt>
              </c:strCache>
            </c:strRef>
          </c:tx>
          <c:dPt>
            <c:idx val="0"/>
            <c:bubble3D val="0"/>
            <c:spPr>
              <a:solidFill>
                <a:srgbClr val="003C71"/>
              </a:solidFill>
              <a:ln w="19050">
                <a:solidFill>
                  <a:schemeClr val="lt1"/>
                </a:solidFill>
              </a:ln>
              <a:effectLst/>
            </c:spPr>
            <c:extLst xmlns:c16r2="http://schemas.microsoft.com/office/drawing/2015/06/chart">
              <c:ext xmlns:c16="http://schemas.microsoft.com/office/drawing/2014/chart" uri="{C3380CC4-5D6E-409C-BE32-E72D297353CC}">
                <c16:uniqueId val="{00000003-A322-425F-A39C-B41D54914311}"/>
              </c:ext>
            </c:extLst>
          </c:dPt>
          <c:dPt>
            <c:idx val="1"/>
            <c:bubble3D val="0"/>
            <c:spPr>
              <a:solidFill>
                <a:srgbClr val="00A3E0"/>
              </a:solidFill>
              <a:ln w="19050">
                <a:solidFill>
                  <a:schemeClr val="lt1"/>
                </a:solidFill>
              </a:ln>
              <a:effectLst/>
            </c:spPr>
            <c:extLst xmlns:c16r2="http://schemas.microsoft.com/office/drawing/2015/06/chart">
              <c:ext xmlns:c16="http://schemas.microsoft.com/office/drawing/2014/chart" uri="{C3380CC4-5D6E-409C-BE32-E72D297353CC}">
                <c16:uniqueId val="{00000004-A322-425F-A39C-B41D54914311}"/>
              </c:ext>
            </c:extLst>
          </c:dPt>
          <c:dPt>
            <c:idx val="2"/>
            <c:bubble3D val="0"/>
            <c:spPr>
              <a:solidFill>
                <a:srgbClr val="F2A900"/>
              </a:solidFill>
              <a:ln w="19050">
                <a:solidFill>
                  <a:schemeClr val="lt1"/>
                </a:solidFill>
              </a:ln>
              <a:effectLst/>
            </c:spPr>
            <c:extLst xmlns:c16r2="http://schemas.microsoft.com/office/drawing/2015/06/chart">
              <c:ext xmlns:c16="http://schemas.microsoft.com/office/drawing/2014/chart" uri="{C3380CC4-5D6E-409C-BE32-E72D297353CC}">
                <c16:uniqueId val="{00000006-A322-425F-A39C-B41D54914311}"/>
              </c:ext>
            </c:extLst>
          </c:dPt>
          <c:dPt>
            <c:idx val="3"/>
            <c:bubble3D val="0"/>
            <c:spPr>
              <a:solidFill>
                <a:srgbClr val="43B02A"/>
              </a:solidFill>
              <a:ln w="19050">
                <a:solidFill>
                  <a:schemeClr val="lt1"/>
                </a:solidFill>
              </a:ln>
              <a:effectLst/>
            </c:spPr>
            <c:extLst xmlns:c16r2="http://schemas.microsoft.com/office/drawing/2015/06/chart">
              <c:ext xmlns:c16="http://schemas.microsoft.com/office/drawing/2014/chart" uri="{C3380CC4-5D6E-409C-BE32-E72D297353CC}">
                <c16:uniqueId val="{00000002-A322-425F-A39C-B41D54914311}"/>
              </c:ext>
            </c:extLst>
          </c:dPt>
          <c:dPt>
            <c:idx val="4"/>
            <c:bubble3D val="0"/>
            <c:spPr>
              <a:solidFill>
                <a:srgbClr val="615E9B"/>
              </a:solidFill>
              <a:ln w="19050">
                <a:solidFill>
                  <a:schemeClr val="lt1"/>
                </a:solidFill>
              </a:ln>
              <a:effectLst/>
            </c:spPr>
            <c:extLst xmlns:c16r2="http://schemas.microsoft.com/office/drawing/2015/06/chart">
              <c:ext xmlns:c16="http://schemas.microsoft.com/office/drawing/2014/chart" uri="{C3380CC4-5D6E-409C-BE32-E72D297353CC}">
                <c16:uniqueId val="{00000005-A322-425F-A39C-B41D54914311}"/>
              </c:ext>
            </c:extLst>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Lbls>
            <c:dLbl>
              <c:idx val="0"/>
              <c:layout>
                <c:manualLayout>
                  <c:x val="5.5636356877496164E-2"/>
                  <c:y val="-6.574503156520941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322-425F-A39C-B41D54914311}"/>
                </c:ext>
                <c:ext xmlns:c15="http://schemas.microsoft.com/office/drawing/2012/chart" uri="{CE6537A1-D6FC-4f65-9D91-7224C49458BB}"/>
              </c:extLst>
            </c:dLbl>
            <c:dLbl>
              <c:idx val="1"/>
              <c:layout>
                <c:manualLayout>
                  <c:x val="0.24132068297116563"/>
                  <c:y val="4.685665904665150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322-425F-A39C-B41D54914311}"/>
                </c:ext>
                <c:ext xmlns:c15="http://schemas.microsoft.com/office/drawing/2012/chart" uri="{CE6537A1-D6FC-4f65-9D91-7224C49458BB}"/>
              </c:extLst>
            </c:dLbl>
            <c:dLbl>
              <c:idx val="2"/>
              <c:layout>
                <c:manualLayout>
                  <c:x val="-9.2736651711968363E-2"/>
                  <c:y val="5.373294277944001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A322-425F-A39C-B41D54914311}"/>
                </c:ext>
                <c:ext xmlns:c15="http://schemas.microsoft.com/office/drawing/2012/chart" uri="{CE6537A1-D6FC-4f65-9D91-7224C49458BB}"/>
              </c:extLst>
            </c:dLbl>
            <c:dLbl>
              <c:idx val="3"/>
              <c:layout>
                <c:manualLayout>
                  <c:x val="-7.0664434691492556E-2"/>
                  <c:y val="-3.73063767883913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322-425F-A39C-B41D54914311}"/>
                </c:ext>
                <c:ext xmlns:c15="http://schemas.microsoft.com/office/drawing/2012/chart" uri="{CE6537A1-D6FC-4f65-9D91-7224C49458BB}"/>
              </c:extLst>
            </c:dLbl>
            <c:dLbl>
              <c:idx val="4"/>
              <c:layout>
                <c:manualLayout>
                  <c:x val="-5.727287406688026E-2"/>
                  <c:y val="-6.753148453088897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322-425F-A39C-B41D54914311}"/>
                </c:ext>
                <c:ext xmlns:c15="http://schemas.microsoft.com/office/drawing/2012/chart" uri="{CE6537A1-D6FC-4f65-9D91-7224C49458BB}"/>
              </c:extLst>
            </c:dLbl>
            <c:dLbl>
              <c:idx val="5"/>
              <c:layout>
                <c:manualLayout>
                  <c:x val="-3.6883351029597292E-2"/>
                  <c:y val="-7.9840302630371257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19650823942027482"/>
                  <c:y val="-3.248750399802025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prstDash val="sysDot"/>
                  <a:round/>
                </a:ln>
                <a:effectLst/>
              </c:spPr>
            </c:leaderLines>
            <c:extLst xmlns:c16r2="http://schemas.microsoft.com/office/drawing/2015/06/chart">
              <c:ext xmlns:c15="http://schemas.microsoft.com/office/drawing/2012/chart" uri="{CE6537A1-D6FC-4f65-9D91-7224C49458BB}"/>
            </c:extLst>
          </c:dLbls>
          <c:cat>
            <c:strRef>
              <c:f>'Charts &amp; Tables'!$B$27:$B$33</c:f>
              <c:strCache>
                <c:ptCount val="7"/>
                <c:pt idx="0">
                  <c:v>Growth Assets</c:v>
                </c:pt>
                <c:pt idx="1">
                  <c:v>Mains Replacement</c:v>
                </c:pt>
                <c:pt idx="2">
                  <c:v>IT</c:v>
                </c:pt>
                <c:pt idx="3">
                  <c:v>Meter Replacement</c:v>
                </c:pt>
                <c:pt idx="4">
                  <c:v>Other Assets</c:v>
                </c:pt>
                <c:pt idx="5">
                  <c:v>Augmentation</c:v>
                </c:pt>
                <c:pt idx="6">
                  <c:v>Telemetry</c:v>
                </c:pt>
              </c:strCache>
            </c:strRef>
          </c:cat>
          <c:val>
            <c:numRef>
              <c:f>'Charts &amp; Tables'!$C$27:$C$33</c:f>
              <c:numCache>
                <c:formatCode>0%</c:formatCode>
                <c:ptCount val="7"/>
                <c:pt idx="0">
                  <c:v>0.3583194205513261</c:v>
                </c:pt>
                <c:pt idx="1">
                  <c:v>0.30336525902381034</c:v>
                </c:pt>
                <c:pt idx="2">
                  <c:v>0.12403559229086783</c:v>
                </c:pt>
                <c:pt idx="3">
                  <c:v>7.6120239271761203E-2</c:v>
                </c:pt>
                <c:pt idx="4">
                  <c:v>7.1475708092277421E-2</c:v>
                </c:pt>
                <c:pt idx="5">
                  <c:v>6.4362336441832355E-2</c:v>
                </c:pt>
                <c:pt idx="6" formatCode="0.0%">
                  <c:v>2.3214443281247147E-3</c:v>
                </c:pt>
              </c:numCache>
            </c:numRef>
          </c:val>
          <c:extLst xmlns:c16r2="http://schemas.microsoft.com/office/drawing/2015/06/chart">
            <c:ext xmlns:c16="http://schemas.microsoft.com/office/drawing/2014/chart" uri="{C3380CC4-5D6E-409C-BE32-E72D297353CC}">
              <c16:uniqueId val="{00000000-A322-425F-A39C-B41D5491431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2.563608877512219E-2"/>
          <c:y val="0.68465121437285126"/>
          <c:w val="0.90632462461626928"/>
          <c:h val="0.28717977154264168"/>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A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'IT Capex per Customer'!$B$9</c:f>
              <c:strCache>
                <c:ptCount val="1"/>
                <c:pt idx="0">
                  <c:v>AGN Vic/Albury</c:v>
                </c:pt>
              </c:strCache>
            </c:strRef>
          </c:tx>
          <c:spPr>
            <a:ln w="22225" cap="rnd">
              <a:solidFill>
                <a:srgbClr val="003C71"/>
              </a:solidFill>
              <a:prstDash val="solid"/>
              <a:round/>
            </a:ln>
            <a:effectLst/>
          </c:spPr>
          <c:marker>
            <c:symbol val="none"/>
          </c:marker>
          <c:cat>
            <c:numRef>
              <c:f>'IT Capex per Customer'!$E$8:$Q$8</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'IT Capex per Customer'!$E$9:$Q$9</c:f>
              <c:numCache>
                <c:formatCode>_(* #,##0.00_);_(* \(#,##0.00\);_(* "-"??_);_(@_)</c:formatCode>
                <c:ptCount val="13"/>
                <c:pt idx="0">
                  <c:v>2.0388471493849689</c:v>
                </c:pt>
                <c:pt idx="1">
                  <c:v>5.0971178734624223</c:v>
                </c:pt>
                <c:pt idx="2">
                  <c:v>3.0582707240774534</c:v>
                </c:pt>
                <c:pt idx="3">
                  <c:v>1.0194235746924845</c:v>
                </c:pt>
                <c:pt idx="4">
                  <c:v>1.0194235746924845</c:v>
                </c:pt>
                <c:pt idx="5">
                  <c:v>17.330200769772237</c:v>
                </c:pt>
                <c:pt idx="6">
                  <c:v>2.0388471493849689</c:v>
                </c:pt>
                <c:pt idx="7">
                  <c:v>14.271930045694782</c:v>
                </c:pt>
                <c:pt idx="8">
                  <c:v>18.349624344464722</c:v>
                </c:pt>
                <c:pt idx="9">
                  <c:v>37.718672263621926</c:v>
                </c:pt>
                <c:pt idx="10">
                  <c:v>26.505012942004598</c:v>
                </c:pt>
                <c:pt idx="11">
                  <c:v>8.1553885975398757</c:v>
                </c:pt>
                <c:pt idx="12">
                  <c:v>10.194235746924845</c:v>
                </c:pt>
              </c:numCache>
            </c:numRef>
          </c:val>
          <c:smooth val="0"/>
        </c:ser>
        <c:ser>
          <c:idx val="2"/>
          <c:order val="1"/>
          <c:tx>
            <c:strRef>
              <c:f>'IT Capex per Customer'!$B$10</c:f>
              <c:strCache>
                <c:ptCount val="1"/>
                <c:pt idx="0">
                  <c:v>Industry Mean</c:v>
                </c:pt>
              </c:strCache>
            </c:strRef>
          </c:tx>
          <c:spPr>
            <a:ln w="19050" cap="rnd">
              <a:solidFill>
                <a:srgbClr val="00A3E0"/>
              </a:solidFill>
              <a:prstDash val="dash"/>
              <a:round/>
            </a:ln>
            <a:effectLst/>
          </c:spPr>
          <c:marker>
            <c:symbol val="none"/>
          </c:marker>
          <c:cat>
            <c:numRef>
              <c:f>'IT Capex per Customer'!$E$8:$Q$8</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'IT Capex per Customer'!$E$10:$Q$10</c:f>
              <c:numCache>
                <c:formatCode>_(* #,##0.00_);_(* \(#,##0.00\);_(* "-"??_);_(@_)</c:formatCode>
                <c:ptCount val="13"/>
                <c:pt idx="0">
                  <c:v>26.505012942004598</c:v>
                </c:pt>
                <c:pt idx="1">
                  <c:v>33.640977964851984</c:v>
                </c:pt>
                <c:pt idx="2">
                  <c:v>28.543860091389565</c:v>
                </c:pt>
                <c:pt idx="3">
                  <c:v>23.446742217927142</c:v>
                </c:pt>
                <c:pt idx="4">
                  <c:v>20.388471493849689</c:v>
                </c:pt>
                <c:pt idx="5">
                  <c:v>30.582707240774532</c:v>
                </c:pt>
                <c:pt idx="6">
                  <c:v>29.56328366608205</c:v>
                </c:pt>
                <c:pt idx="7">
                  <c:v>31.602130815467017</c:v>
                </c:pt>
                <c:pt idx="8">
                  <c:v>34.660401539544473</c:v>
                </c:pt>
                <c:pt idx="9">
                  <c:v>31.602130815467017</c:v>
                </c:pt>
                <c:pt idx="10">
                  <c:v>27.524436516697079</c:v>
                </c:pt>
                <c:pt idx="11">
                  <c:v>12.233082896309813</c:v>
                </c:pt>
              </c:numCache>
            </c:numRef>
          </c:val>
          <c:smooth val="0"/>
        </c:ser>
        <c:ser>
          <c:idx val="3"/>
          <c:order val="2"/>
          <c:tx>
            <c:strRef>
              <c:f>'IT Capex per Customer'!$B$11</c:f>
              <c:strCache>
                <c:ptCount val="1"/>
                <c:pt idx="0">
                  <c:v>Industry Minimum</c:v>
                </c:pt>
              </c:strCache>
            </c:strRef>
          </c:tx>
          <c:spPr>
            <a:ln w="19050" cap="rnd">
              <a:solidFill>
                <a:srgbClr val="F2A900"/>
              </a:solidFill>
              <a:prstDash val="sysDot"/>
              <a:round/>
            </a:ln>
            <a:effectLst/>
          </c:spPr>
          <c:marker>
            <c:symbol val="none"/>
          </c:marker>
          <c:cat>
            <c:numRef>
              <c:f>'IT Capex per Customer'!$E$8:$Q$8</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'IT Capex per Customer'!$E$11:$Q$11</c:f>
              <c:numCache>
                <c:formatCode>_(* #,##0.00_);_(* \(#,##0.00\);_(* "-"??_);_(@_)</c:formatCode>
                <c:ptCount val="13"/>
                <c:pt idx="0">
                  <c:v>2.0388471493849689</c:v>
                </c:pt>
                <c:pt idx="1">
                  <c:v>1.0194235746924845</c:v>
                </c:pt>
                <c:pt idx="2">
                  <c:v>0</c:v>
                </c:pt>
                <c:pt idx="3">
                  <c:v>1.0194235746924845</c:v>
                </c:pt>
                <c:pt idx="4">
                  <c:v>1.0194235746924845</c:v>
                </c:pt>
                <c:pt idx="5">
                  <c:v>1.0194235746924845</c:v>
                </c:pt>
                <c:pt idx="6">
                  <c:v>1.0194235746924845</c:v>
                </c:pt>
                <c:pt idx="7">
                  <c:v>2.0388471493849689</c:v>
                </c:pt>
                <c:pt idx="8">
                  <c:v>11.213659321617328</c:v>
                </c:pt>
                <c:pt idx="9">
                  <c:v>12.233082896309813</c:v>
                </c:pt>
                <c:pt idx="10">
                  <c:v>10.194235746924845</c:v>
                </c:pt>
                <c:pt idx="11">
                  <c:v>8.1553885975398757</c:v>
                </c:pt>
              </c:numCache>
            </c:numRef>
          </c:val>
          <c:smooth val="0"/>
        </c:ser>
        <c:ser>
          <c:idx val="4"/>
          <c:order val="3"/>
          <c:tx>
            <c:strRef>
              <c:f>'IT Capex per Customer'!$B$12</c:f>
              <c:strCache>
                <c:ptCount val="1"/>
                <c:pt idx="0">
                  <c:v>Industry Maximum</c:v>
                </c:pt>
              </c:strCache>
            </c:strRef>
          </c:tx>
          <c:spPr>
            <a:ln w="19050" cap="rnd">
              <a:solidFill>
                <a:srgbClr val="E35205"/>
              </a:solidFill>
              <a:prstDash val="sysDot"/>
              <a:round/>
            </a:ln>
            <a:effectLst/>
          </c:spPr>
          <c:marker>
            <c:symbol val="none"/>
          </c:marker>
          <c:cat>
            <c:numRef>
              <c:f>'IT Capex per Customer'!$E$8:$Q$8</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'IT Capex per Customer'!$E$12:$Q$12</c:f>
              <c:numCache>
                <c:formatCode>_(* #,##0.00_);_(* \(#,##0.00\);_(* "-"??_);_(@_)</c:formatCode>
                <c:ptCount val="13"/>
                <c:pt idx="0">
                  <c:v>72.379073803166392</c:v>
                </c:pt>
                <c:pt idx="1">
                  <c:v>79.515038826013793</c:v>
                </c:pt>
                <c:pt idx="2">
                  <c:v>76.456768101936333</c:v>
                </c:pt>
                <c:pt idx="3">
                  <c:v>71.35965022847391</c:v>
                </c:pt>
                <c:pt idx="4">
                  <c:v>77.476191676628815</c:v>
                </c:pt>
                <c:pt idx="5">
                  <c:v>93.786968871708567</c:v>
                </c:pt>
                <c:pt idx="6">
                  <c:v>86.65100384886118</c:v>
                </c:pt>
                <c:pt idx="7">
                  <c:v>67.281955929703969</c:v>
                </c:pt>
                <c:pt idx="8">
                  <c:v>83.59273312478372</c:v>
                </c:pt>
                <c:pt idx="9">
                  <c:v>73.398497377858888</c:v>
                </c:pt>
                <c:pt idx="10">
                  <c:v>64.223685205626523</c:v>
                </c:pt>
                <c:pt idx="11">
                  <c:v>17.330200769772237</c:v>
                </c:pt>
              </c:numCache>
            </c:numRef>
          </c:val>
          <c:smooth val="0"/>
        </c:ser>
        <c:dLbls>
          <c:showLegendKey val="0"/>
          <c:showVal val="0"/>
          <c:showCatName val="0"/>
          <c:showSerName val="0"/>
          <c:showPercent val="0"/>
          <c:showBubbleSize val="0"/>
        </c:dLbls>
        <c:marker val="1"/>
        <c:smooth val="0"/>
        <c:axId val="46278528"/>
        <c:axId val="46280064"/>
        <c:extLst>
          <c:ext xmlns:c15="http://schemas.microsoft.com/office/drawing/2012/chart" uri="{02D57815-91ED-43cb-92C2-25804820EDAC}">
            <c15:filteredLineSeries>
              <c15:ser>
                <c:idx val="0"/>
                <c:order val="0"/>
                <c:tx>
                  <c:strRef>
                    <c:extLst>
                      <c:ext uri="{02D57815-91ED-43cb-92C2-25804820EDAC}">
                        <c15:formulaRef>
                          <c15:sqref>'IT Capex per Customer'!$B$8</c15:sqref>
                        </c15:formulaRef>
                      </c:ext>
                    </c:extLst>
                    <c:strCache>
                      <c:ptCount val="1"/>
                      <c:pt idx="0">
                        <c:v>$2,017</c:v>
                      </c:pt>
                    </c:strCache>
                  </c:strRef>
                </c:tx>
                <c:spPr>
                  <a:ln w="28575" cap="rnd">
                    <a:solidFill>
                      <a:srgbClr val="003C71"/>
                    </a:solidFill>
                    <a:round/>
                  </a:ln>
                  <a:effectLst/>
                </c:spPr>
                <c:marker>
                  <c:symbol val="none"/>
                </c:marker>
                <c:cat>
                  <c:numRef>
                    <c:extLst>
                      <c:ext uri="{02D57815-91ED-43cb-92C2-25804820EDAC}">
                        <c15:formulaRef>
                          <c15:sqref>'IT Capex per Customer'!$E$8:$Q$8</c15:sqref>
                        </c15:formulaRef>
                      </c:ext>
                    </c:extLst>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extLst>
                      <c:ext uri="{02D57815-91ED-43cb-92C2-25804820EDAC}">
                        <c15:formulaRef>
                          <c15:sqref>'IT Capex per Customer'!$C$8:$Q$8</c15:sqref>
                        </c15:formulaRef>
                      </c:ext>
                    </c:extLst>
                    <c:numCache>
                      <c:formatCode>General</c:formatCode>
                      <c:ptCount val="15"/>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pt idx="13">
                        <c:v>2021</c:v>
                      </c:pt>
                      <c:pt idx="14">
                        <c:v>2022</c:v>
                      </c:pt>
                    </c:numCache>
                  </c:numRef>
                </c:val>
                <c:smooth val="0"/>
              </c15:ser>
            </c15:filteredLineSeries>
          </c:ext>
        </c:extLst>
      </c:lineChart>
      <c:catAx>
        <c:axId val="46278528"/>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46280064"/>
        <c:crosses val="autoZero"/>
        <c:auto val="1"/>
        <c:lblAlgn val="ctr"/>
        <c:lblOffset val="100"/>
        <c:tickLblSkip val="2"/>
        <c:tickMarkSkip val="2"/>
        <c:noMultiLvlLbl val="0"/>
      </c:catAx>
      <c:valAx>
        <c:axId val="46280064"/>
        <c:scaling>
          <c:orientation val="minMax"/>
          <c:max val="1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AU"/>
                  <a:t>IT Capex per Customer</a:t>
                </a:r>
              </a:p>
            </c:rich>
          </c:tx>
          <c:layout>
            <c:manualLayout>
              <c:xMode val="edge"/>
              <c:yMode val="edge"/>
              <c:x val="1.1798018609174944E-2"/>
              <c:y val="0.14473140456598391"/>
            </c:manualLayout>
          </c:layout>
          <c:overlay val="0"/>
          <c:spPr>
            <a:noFill/>
            <a:ln>
              <a:noFill/>
            </a:ln>
            <a:effectLst/>
          </c:sp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46278528"/>
        <c:crosses val="autoZero"/>
        <c:crossBetween val="between"/>
        <c:majorUnit val="20"/>
      </c:valAx>
      <c:spPr>
        <a:noFill/>
        <a:ln>
          <a:noFill/>
        </a:ln>
        <a:effectLst/>
      </c:spPr>
    </c:plotArea>
    <c:legend>
      <c:legendPos val="b"/>
      <c:layout>
        <c:manualLayout>
          <c:xMode val="edge"/>
          <c:yMode val="edge"/>
          <c:x val="0.12816138611960387"/>
          <c:y val="0.80918790086489878"/>
          <c:w val="0.84904812026929399"/>
          <c:h val="0.1896070947011844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70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0.13712</cdr:x>
      <cdr:y>0.17329</cdr:y>
    </cdr:from>
    <cdr:to>
      <cdr:x>0.48466</cdr:x>
      <cdr:y>0.23982</cdr:y>
    </cdr:to>
    <cdr:sp macro="" textlink="">
      <cdr:nvSpPr>
        <cdr:cNvPr id="2" name="Right Brace 1"/>
        <cdr:cNvSpPr/>
      </cdr:nvSpPr>
      <cdr:spPr>
        <a:xfrm xmlns:a="http://schemas.openxmlformats.org/drawingml/2006/main" rot="16200000" flipV="1">
          <a:off x="1655999" y="-476311"/>
          <a:ext cx="159032" cy="1940134"/>
        </a:xfrm>
        <a:prstGeom xmlns:a="http://schemas.openxmlformats.org/drawingml/2006/main" prst="rightBrace">
          <a:avLst/>
        </a:prstGeom>
        <a:ln xmlns:a="http://schemas.openxmlformats.org/drawingml/2006/main" w="15875">
          <a:solidFill>
            <a:srgbClr val="00A3E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AU" sz="1100"/>
        </a:p>
      </cdr:txBody>
    </cdr:sp>
  </cdr:relSizeAnchor>
  <cdr:relSizeAnchor xmlns:cdr="http://schemas.openxmlformats.org/drawingml/2006/chartDrawing">
    <cdr:from>
      <cdr:x>0.25136</cdr:x>
      <cdr:y>0.49497</cdr:y>
    </cdr:from>
    <cdr:to>
      <cdr:x>0.41362</cdr:x>
      <cdr:y>0.60288</cdr:y>
    </cdr:to>
    <cdr:sp macro="" textlink="">
      <cdr:nvSpPr>
        <cdr:cNvPr id="3" name="TextBox 8"/>
        <cdr:cNvSpPr txBox="1"/>
      </cdr:nvSpPr>
      <cdr:spPr>
        <a:xfrm xmlns:a="http://schemas.openxmlformats.org/drawingml/2006/main">
          <a:off x="1403204" y="1183192"/>
          <a:ext cx="905847" cy="25795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900" dirty="0">
              <a:solidFill>
                <a:srgbClr val="003C71"/>
              </a:solidFill>
              <a:latin typeface="Tahoma" panose="020B0604030504040204" pitchFamily="34" charset="0"/>
              <a:ea typeface="Tahoma" panose="020B0604030504040204" pitchFamily="34" charset="0"/>
              <a:cs typeface="Tahoma" panose="020B0604030504040204" pitchFamily="34" charset="0"/>
            </a:rPr>
            <a:t>$330 </a:t>
          </a:r>
          <a:r>
            <a:rPr lang="en-AU" sz="900" dirty="0">
              <a:solidFill>
                <a:srgbClr val="003C71"/>
              </a:solidFill>
              <a:effectLst>
                <a:outerShdw blurRad="50800" dist="50800" dir="5400000" algn="ctr" rotWithShape="0">
                  <a:srgbClr val="000000">
                    <a:alpha val="0"/>
                  </a:srgbClr>
                </a:outerShdw>
              </a:effectLst>
              <a:latin typeface="Tahoma" panose="020B0604030504040204" pitchFamily="34" charset="0"/>
              <a:ea typeface="Tahoma" panose="020B0604030504040204" pitchFamily="34" charset="0"/>
              <a:cs typeface="Tahoma" panose="020B0604030504040204" pitchFamily="34" charset="0"/>
            </a:rPr>
            <a:t>million</a:t>
          </a:r>
        </a:p>
      </cdr:txBody>
    </cdr:sp>
  </cdr:relSizeAnchor>
  <cdr:relSizeAnchor xmlns:cdr="http://schemas.openxmlformats.org/drawingml/2006/chartDrawing">
    <cdr:from>
      <cdr:x>0.6827</cdr:x>
      <cdr:y>0.50982</cdr:y>
    </cdr:from>
    <cdr:to>
      <cdr:x>0.83739</cdr:x>
      <cdr:y>0.62185</cdr:y>
    </cdr:to>
    <cdr:sp macro="" textlink="">
      <cdr:nvSpPr>
        <cdr:cNvPr id="6" name="TextBox 8"/>
        <cdr:cNvSpPr txBox="1"/>
      </cdr:nvSpPr>
      <cdr:spPr>
        <a:xfrm xmlns:a="http://schemas.openxmlformats.org/drawingml/2006/main">
          <a:off x="3811179" y="1218690"/>
          <a:ext cx="863553" cy="26779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900" dirty="0">
              <a:solidFill>
                <a:srgbClr val="003C71"/>
              </a:solidFill>
              <a:latin typeface="Tahoma" panose="020B0604030504040204" pitchFamily="34" charset="0"/>
              <a:ea typeface="Tahoma" panose="020B0604030504040204" pitchFamily="34" charset="0"/>
              <a:cs typeface="Tahoma" panose="020B0604030504040204" pitchFamily="34" charset="0"/>
            </a:rPr>
            <a:t>$344 </a:t>
          </a:r>
          <a:r>
            <a:rPr lang="en-AU" sz="900" dirty="0">
              <a:solidFill>
                <a:srgbClr val="003C71"/>
              </a:solidFill>
              <a:effectLst>
                <a:outerShdw blurRad="50800" dist="50800" dir="5400000" algn="ctr" rotWithShape="0">
                  <a:srgbClr val="000000">
                    <a:alpha val="0"/>
                  </a:srgbClr>
                </a:outerShdw>
              </a:effectLst>
              <a:latin typeface="Tahoma" panose="020B0604030504040204" pitchFamily="34" charset="0"/>
              <a:ea typeface="Tahoma" panose="020B0604030504040204" pitchFamily="34" charset="0"/>
              <a:cs typeface="Tahoma" panose="020B0604030504040204" pitchFamily="34" charset="0"/>
            </a:rPr>
            <a:t>million</a:t>
          </a:r>
        </a:p>
      </cdr:txBody>
    </cdr:sp>
  </cdr:relSizeAnchor>
  <cdr:relSizeAnchor xmlns:cdr="http://schemas.openxmlformats.org/drawingml/2006/chartDrawing">
    <cdr:from>
      <cdr:x>0.19174</cdr:x>
      <cdr:y>0.70572</cdr:y>
    </cdr:from>
    <cdr:to>
      <cdr:x>0.42619</cdr:x>
      <cdr:y>0.76544</cdr:y>
    </cdr:to>
    <cdr:sp macro="" textlink="">
      <cdr:nvSpPr>
        <cdr:cNvPr id="8" name="TextBox 26"/>
        <cdr:cNvSpPr txBox="1"/>
      </cdr:nvSpPr>
      <cdr:spPr>
        <a:xfrm xmlns:a="http://schemas.openxmlformats.org/drawingml/2006/main">
          <a:off x="1173419" y="2032481"/>
          <a:ext cx="1434834" cy="17199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AU" sz="800">
              <a:solidFill>
                <a:sysClr val="windowText" lastClr="000000"/>
              </a:solidFill>
              <a:latin typeface="Tahoma" panose="020B0604030504040204" pitchFamily="34" charset="0"/>
              <a:ea typeface="Tahoma" panose="020B0604030504040204" pitchFamily="34" charset="0"/>
              <a:cs typeface="Tahoma" panose="020B0604030504040204" pitchFamily="34" charset="0"/>
            </a:rPr>
            <a:t>Current </a:t>
          </a:r>
          <a:r>
            <a:rPr lang="en-AU" sz="8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rPr>
            <a:t>AA Period</a:t>
          </a:r>
          <a:endParaRPr lang="en-AU" sz="8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0.6255</cdr:x>
      <cdr:y>0.70814</cdr:y>
    </cdr:from>
    <cdr:to>
      <cdr:x>0.85995</cdr:x>
      <cdr:y>0.76786</cdr:y>
    </cdr:to>
    <cdr:sp macro="" textlink="">
      <cdr:nvSpPr>
        <cdr:cNvPr id="9" name="TextBox 26"/>
        <cdr:cNvSpPr txBox="1"/>
      </cdr:nvSpPr>
      <cdr:spPr>
        <a:xfrm xmlns:a="http://schemas.openxmlformats.org/drawingml/2006/main">
          <a:off x="3828031" y="2039443"/>
          <a:ext cx="1434834" cy="17199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AU" sz="8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rPr>
            <a:t>Next AA Period</a:t>
          </a:r>
          <a:endParaRPr lang="en-AU" sz="80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0.52614</cdr:x>
      <cdr:y>0.05391</cdr:y>
    </cdr:from>
    <cdr:to>
      <cdr:x>0.5267</cdr:x>
      <cdr:y>0.80585</cdr:y>
    </cdr:to>
    <cdr:cxnSp macro="">
      <cdr:nvCxnSpPr>
        <cdr:cNvPr id="11" name="Straight Connector 10"/>
        <cdr:cNvCxnSpPr/>
      </cdr:nvCxnSpPr>
      <cdr:spPr>
        <a:xfrm xmlns:a="http://schemas.openxmlformats.org/drawingml/2006/main" flipH="1" flipV="1">
          <a:off x="4329953" y="117379"/>
          <a:ext cx="4618" cy="1637216"/>
        </a:xfrm>
        <a:prstGeom xmlns:a="http://schemas.openxmlformats.org/drawingml/2006/main" prst="line">
          <a:avLst/>
        </a:prstGeom>
        <a:ln xmlns:a="http://schemas.openxmlformats.org/drawingml/2006/main" w="8890">
          <a:solidFill>
            <a:schemeClr val="bg1">
              <a:lumMod val="75000"/>
            </a:schemeClr>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0.13653</cdr:x>
      <cdr:y>0.45485</cdr:y>
    </cdr:from>
    <cdr:to>
      <cdr:x>0.48123</cdr:x>
      <cdr:y>0.50798</cdr:y>
    </cdr:to>
    <cdr:sp macro="" textlink="">
      <cdr:nvSpPr>
        <cdr:cNvPr id="12" name="Right Brace 11"/>
        <cdr:cNvSpPr/>
      </cdr:nvSpPr>
      <cdr:spPr>
        <a:xfrm xmlns:a="http://schemas.openxmlformats.org/drawingml/2006/main" rot="5400000">
          <a:off x="1660808" y="188650"/>
          <a:ext cx="127002" cy="1924280"/>
        </a:xfrm>
        <a:prstGeom xmlns:a="http://schemas.openxmlformats.org/drawingml/2006/main" prst="rightBrace">
          <a:avLst/>
        </a:prstGeom>
        <a:ln xmlns:a="http://schemas.openxmlformats.org/drawingml/2006/main" w="15875">
          <a:solidFill>
            <a:srgbClr val="003C7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AU" sz="1100"/>
        </a:p>
      </cdr:txBody>
    </cdr:sp>
  </cdr:relSizeAnchor>
  <cdr:relSizeAnchor xmlns:cdr="http://schemas.openxmlformats.org/drawingml/2006/chartDrawing">
    <cdr:from>
      <cdr:x>0.56363</cdr:x>
      <cdr:y>0.45897</cdr:y>
    </cdr:from>
    <cdr:to>
      <cdr:x>0.91791</cdr:x>
      <cdr:y>0.5147</cdr:y>
    </cdr:to>
    <cdr:sp macro="" textlink="">
      <cdr:nvSpPr>
        <cdr:cNvPr id="13" name="Right Brace 12"/>
        <cdr:cNvSpPr/>
      </cdr:nvSpPr>
      <cdr:spPr>
        <a:xfrm xmlns:a="http://schemas.openxmlformats.org/drawingml/2006/main" rot="5400000">
          <a:off x="4068744" y="174867"/>
          <a:ext cx="133219" cy="1977760"/>
        </a:xfrm>
        <a:prstGeom xmlns:a="http://schemas.openxmlformats.org/drawingml/2006/main" prst="rightBrace">
          <a:avLst/>
        </a:prstGeom>
        <a:ln xmlns:a="http://schemas.openxmlformats.org/drawingml/2006/main" w="15875">
          <a:solidFill>
            <a:srgbClr val="003C7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AU" sz="1100"/>
        </a:p>
      </cdr:txBody>
    </cdr:sp>
  </cdr:relSizeAnchor>
  <cdr:relSizeAnchor xmlns:cdr="http://schemas.openxmlformats.org/drawingml/2006/chartDrawing">
    <cdr:from>
      <cdr:x>0.25374</cdr:x>
      <cdr:y>0.08416</cdr:y>
    </cdr:from>
    <cdr:to>
      <cdr:x>0.4099</cdr:x>
      <cdr:y>0.17342</cdr:y>
    </cdr:to>
    <cdr:sp macro="" textlink="">
      <cdr:nvSpPr>
        <cdr:cNvPr id="14" name="TextBox 8"/>
        <cdr:cNvSpPr txBox="1"/>
      </cdr:nvSpPr>
      <cdr:spPr>
        <a:xfrm xmlns:a="http://schemas.openxmlformats.org/drawingml/2006/main">
          <a:off x="1416477" y="201180"/>
          <a:ext cx="871760" cy="213369"/>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900" dirty="0">
              <a:solidFill>
                <a:srgbClr val="00A3E0"/>
              </a:solidFill>
              <a:latin typeface="Tahoma" panose="020B0604030504040204" pitchFamily="34" charset="0"/>
              <a:ea typeface="Tahoma" panose="020B0604030504040204" pitchFamily="34" charset="0"/>
              <a:cs typeface="Tahoma" panose="020B0604030504040204" pitchFamily="34" charset="0"/>
            </a:rPr>
            <a:t>$365 </a:t>
          </a:r>
          <a:r>
            <a:rPr lang="en-AU" sz="900" dirty="0">
              <a:solidFill>
                <a:srgbClr val="00A3E0"/>
              </a:solidFill>
              <a:effectLst>
                <a:outerShdw blurRad="50800" dist="50800" dir="5400000" algn="ctr" rotWithShape="0">
                  <a:srgbClr val="000000">
                    <a:alpha val="0"/>
                  </a:srgbClr>
                </a:outerShdw>
              </a:effectLst>
              <a:latin typeface="Tahoma" panose="020B0604030504040204" pitchFamily="34" charset="0"/>
              <a:ea typeface="Tahoma" panose="020B0604030504040204" pitchFamily="34" charset="0"/>
              <a:cs typeface="Tahoma" panose="020B0604030504040204" pitchFamily="34" charset="0"/>
            </a:rPr>
            <a:t>million</a:t>
          </a:r>
        </a:p>
      </cdr:txBody>
    </cdr:sp>
  </cdr:relSizeAnchor>
</c:userShapes>
</file>

<file path=ppt/drawings/drawing2.xml><?xml version="1.0" encoding="utf-8"?>
<c:userShapes xmlns:c="http://schemas.openxmlformats.org/drawingml/2006/chart">
  <cdr:relSizeAnchor xmlns:cdr="http://schemas.openxmlformats.org/drawingml/2006/chartDrawing">
    <cdr:from>
      <cdr:x>0.23555</cdr:x>
      <cdr:y>0.60063</cdr:y>
    </cdr:from>
    <cdr:to>
      <cdr:x>0.42941</cdr:x>
      <cdr:y>0.70853</cdr:y>
    </cdr:to>
    <cdr:sp macro="" textlink="">
      <cdr:nvSpPr>
        <cdr:cNvPr id="3" name="TextBox 8"/>
        <cdr:cNvSpPr txBox="1"/>
      </cdr:nvSpPr>
      <cdr:spPr>
        <a:xfrm xmlns:a="http://schemas.openxmlformats.org/drawingml/2006/main">
          <a:off x="1384065" y="1208935"/>
          <a:ext cx="1139096" cy="217180"/>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900" dirty="0">
              <a:solidFill>
                <a:srgbClr val="003C71"/>
              </a:solidFill>
              <a:latin typeface="Tahoma" panose="020B0604030504040204" pitchFamily="34" charset="0"/>
              <a:ea typeface="Tahoma" panose="020B0604030504040204" pitchFamily="34" charset="0"/>
              <a:cs typeface="Tahoma" panose="020B0604030504040204" pitchFamily="34" charset="0"/>
            </a:rPr>
            <a:t>$591 </a:t>
          </a:r>
          <a:r>
            <a:rPr lang="en-AU" sz="900" dirty="0">
              <a:solidFill>
                <a:srgbClr val="003C71"/>
              </a:solidFill>
              <a:effectLst>
                <a:outerShdw blurRad="50800" dist="50800" dir="5400000" algn="ctr" rotWithShape="0">
                  <a:srgbClr val="000000">
                    <a:alpha val="0"/>
                  </a:srgbClr>
                </a:outerShdw>
              </a:effectLst>
              <a:latin typeface="Tahoma" panose="020B0604030504040204" pitchFamily="34" charset="0"/>
              <a:ea typeface="Tahoma" panose="020B0604030504040204" pitchFamily="34" charset="0"/>
              <a:cs typeface="Tahoma" panose="020B0604030504040204" pitchFamily="34" charset="0"/>
            </a:rPr>
            <a:t>million</a:t>
          </a:r>
        </a:p>
      </cdr:txBody>
    </cdr:sp>
  </cdr:relSizeAnchor>
  <cdr:relSizeAnchor xmlns:cdr="http://schemas.openxmlformats.org/drawingml/2006/chartDrawing">
    <cdr:from>
      <cdr:x>0.67114</cdr:x>
      <cdr:y>0.59838</cdr:y>
    </cdr:from>
    <cdr:to>
      <cdr:x>0.82583</cdr:x>
      <cdr:y>0.71041</cdr:y>
    </cdr:to>
    <cdr:sp macro="" textlink="">
      <cdr:nvSpPr>
        <cdr:cNvPr id="6" name="TextBox 8"/>
        <cdr:cNvSpPr txBox="1"/>
      </cdr:nvSpPr>
      <cdr:spPr>
        <a:xfrm xmlns:a="http://schemas.openxmlformats.org/drawingml/2006/main">
          <a:off x="3943529" y="1204405"/>
          <a:ext cx="908938" cy="225493"/>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900" dirty="0">
              <a:solidFill>
                <a:srgbClr val="003C71"/>
              </a:solidFill>
              <a:latin typeface="Tahoma" panose="020B0604030504040204" pitchFamily="34" charset="0"/>
              <a:ea typeface="Tahoma" panose="020B0604030504040204" pitchFamily="34" charset="0"/>
              <a:cs typeface="Tahoma" panose="020B0604030504040204" pitchFamily="34" charset="0"/>
            </a:rPr>
            <a:t>$555 </a:t>
          </a:r>
          <a:r>
            <a:rPr lang="en-AU" sz="900" dirty="0">
              <a:solidFill>
                <a:srgbClr val="003C71"/>
              </a:solidFill>
              <a:effectLst>
                <a:outerShdw blurRad="50800" dist="50800" dir="5400000" algn="ctr" rotWithShape="0">
                  <a:srgbClr val="000000">
                    <a:alpha val="0"/>
                  </a:srgbClr>
                </a:outerShdw>
              </a:effectLst>
              <a:latin typeface="Tahoma" panose="020B0604030504040204" pitchFamily="34" charset="0"/>
              <a:ea typeface="Tahoma" panose="020B0604030504040204" pitchFamily="34" charset="0"/>
              <a:cs typeface="Tahoma" panose="020B0604030504040204" pitchFamily="34" charset="0"/>
            </a:rPr>
            <a:t>million</a:t>
          </a:r>
        </a:p>
      </cdr:txBody>
    </cdr:sp>
  </cdr:relSizeAnchor>
  <cdr:relSizeAnchor xmlns:cdr="http://schemas.openxmlformats.org/drawingml/2006/chartDrawing">
    <cdr:from>
      <cdr:x>0.18445</cdr:x>
      <cdr:y>0.71746</cdr:y>
    </cdr:from>
    <cdr:to>
      <cdr:x>0.4189</cdr:x>
      <cdr:y>0.77718</cdr:y>
    </cdr:to>
    <cdr:sp macro="" textlink="">
      <cdr:nvSpPr>
        <cdr:cNvPr id="8" name="TextBox 26"/>
        <cdr:cNvSpPr txBox="1"/>
      </cdr:nvSpPr>
      <cdr:spPr>
        <a:xfrm xmlns:a="http://schemas.openxmlformats.org/drawingml/2006/main">
          <a:off x="1083792" y="1444103"/>
          <a:ext cx="1377597" cy="12020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AU" sz="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Current </a:t>
          </a:r>
          <a:r>
            <a:rPr lang="en-AU" sz="800" baseline="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AA Period</a:t>
          </a:r>
          <a:endParaRPr lang="en-AU" sz="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0.62109</cdr:x>
      <cdr:y>0.71568</cdr:y>
    </cdr:from>
    <cdr:to>
      <cdr:x>0.85554</cdr:x>
      <cdr:y>0.7754</cdr:y>
    </cdr:to>
    <cdr:sp macro="" textlink="">
      <cdr:nvSpPr>
        <cdr:cNvPr id="9" name="TextBox 26"/>
        <cdr:cNvSpPr txBox="1"/>
      </cdr:nvSpPr>
      <cdr:spPr>
        <a:xfrm xmlns:a="http://schemas.openxmlformats.org/drawingml/2006/main">
          <a:off x="3649442" y="1440507"/>
          <a:ext cx="1377597" cy="120204"/>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AU" sz="800" baseline="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Next AA Period</a:t>
          </a:r>
          <a:endParaRPr lang="en-AU" sz="80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cdr:txBody>
    </cdr:sp>
  </cdr:relSizeAnchor>
  <cdr:relSizeAnchor xmlns:cdr="http://schemas.openxmlformats.org/drawingml/2006/chartDrawing">
    <cdr:from>
      <cdr:x>0.23406</cdr:x>
      <cdr:y>0.10207</cdr:y>
    </cdr:from>
    <cdr:to>
      <cdr:x>0.39022</cdr:x>
      <cdr:y>0.19133</cdr:y>
    </cdr:to>
    <cdr:sp macro="" textlink="">
      <cdr:nvSpPr>
        <cdr:cNvPr id="14" name="TextBox 8"/>
        <cdr:cNvSpPr txBox="1"/>
      </cdr:nvSpPr>
      <cdr:spPr>
        <a:xfrm xmlns:a="http://schemas.openxmlformats.org/drawingml/2006/main">
          <a:off x="1295294" y="218593"/>
          <a:ext cx="864193" cy="191167"/>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AU" sz="900" dirty="0">
              <a:solidFill>
                <a:srgbClr val="00A3E0"/>
              </a:solidFill>
              <a:latin typeface="Tahoma" panose="020B0604030504040204" pitchFamily="34" charset="0"/>
              <a:ea typeface="Tahoma" panose="020B0604030504040204" pitchFamily="34" charset="0"/>
              <a:cs typeface="Tahoma" panose="020B0604030504040204" pitchFamily="34" charset="0"/>
            </a:rPr>
            <a:t>$606 </a:t>
          </a:r>
          <a:r>
            <a:rPr lang="en-AU" sz="900" dirty="0">
              <a:solidFill>
                <a:srgbClr val="00A3E0"/>
              </a:solidFill>
              <a:effectLst>
                <a:outerShdw blurRad="50800" dist="50800" dir="5400000" algn="ctr" rotWithShape="0">
                  <a:srgbClr val="000000">
                    <a:alpha val="0"/>
                  </a:srgbClr>
                </a:outerShdw>
              </a:effectLst>
              <a:latin typeface="Tahoma" panose="020B0604030504040204" pitchFamily="34" charset="0"/>
              <a:ea typeface="Tahoma" panose="020B0604030504040204" pitchFamily="34" charset="0"/>
              <a:cs typeface="Tahoma" panose="020B0604030504040204" pitchFamily="34" charset="0"/>
            </a:rPr>
            <a:t>million</a:t>
          </a:r>
        </a:p>
      </cdr:txBody>
    </cdr:sp>
  </cdr:relSizeAnchor>
  <cdr:relSizeAnchor xmlns:cdr="http://schemas.openxmlformats.org/drawingml/2006/chartDrawing">
    <cdr:from>
      <cdr:x>0.13805</cdr:x>
      <cdr:y>0.19837</cdr:y>
    </cdr:from>
    <cdr:to>
      <cdr:x>0.48559</cdr:x>
      <cdr:y>0.27443</cdr:y>
    </cdr:to>
    <cdr:sp macro="" textlink="">
      <cdr:nvSpPr>
        <cdr:cNvPr id="4" name="Right Brace 1"/>
        <cdr:cNvSpPr/>
      </cdr:nvSpPr>
      <cdr:spPr>
        <a:xfrm xmlns:a="http://schemas.openxmlformats.org/drawingml/2006/main" rot="16200000" flipV="1">
          <a:off x="1644171" y="-455362"/>
          <a:ext cx="162897" cy="1923295"/>
        </a:xfrm>
        <a:prstGeom xmlns:a="http://schemas.openxmlformats.org/drawingml/2006/main" prst="rightBrace">
          <a:avLst/>
        </a:prstGeom>
        <a:ln xmlns:a="http://schemas.openxmlformats.org/drawingml/2006/main" w="15875">
          <a:solidFill>
            <a:srgbClr val="00A3E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AU" sz="1100"/>
        </a:p>
      </cdr:txBody>
    </cdr:sp>
  </cdr:relSizeAnchor>
  <cdr:relSizeAnchor xmlns:cdr="http://schemas.openxmlformats.org/drawingml/2006/chartDrawing">
    <cdr:from>
      <cdr:x>0.52794</cdr:x>
      <cdr:y>0.07111</cdr:y>
    </cdr:from>
    <cdr:to>
      <cdr:x>0.52882</cdr:x>
      <cdr:y>0.81365</cdr:y>
    </cdr:to>
    <cdr:cxnSp macro="">
      <cdr:nvCxnSpPr>
        <cdr:cNvPr id="16" name="Straight Connector 10"/>
        <cdr:cNvCxnSpPr/>
      </cdr:nvCxnSpPr>
      <cdr:spPr>
        <a:xfrm xmlns:a="http://schemas.openxmlformats.org/drawingml/2006/main" flipH="1" flipV="1">
          <a:off x="3102106" y="143131"/>
          <a:ext cx="5161" cy="1494580"/>
        </a:xfrm>
        <a:prstGeom xmlns:a="http://schemas.openxmlformats.org/drawingml/2006/main" prst="line">
          <a:avLst/>
        </a:prstGeom>
        <a:ln xmlns:a="http://schemas.openxmlformats.org/drawingml/2006/main" w="8890">
          <a:solidFill>
            <a:schemeClr val="bg1">
              <a:lumMod val="75000"/>
            </a:schemeClr>
          </a:solid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0.1393</cdr:x>
      <cdr:y>0.55315</cdr:y>
    </cdr:from>
    <cdr:to>
      <cdr:x>0.484</cdr:x>
      <cdr:y>0.60628</cdr:y>
    </cdr:to>
    <cdr:sp macro="" textlink="">
      <cdr:nvSpPr>
        <cdr:cNvPr id="17" name="Right Brace 11"/>
        <cdr:cNvSpPr/>
      </cdr:nvSpPr>
      <cdr:spPr>
        <a:xfrm xmlns:a="http://schemas.openxmlformats.org/drawingml/2006/main" rot="5400000">
          <a:off x="1777749" y="154131"/>
          <a:ext cx="106940" cy="2025411"/>
        </a:xfrm>
        <a:prstGeom xmlns:a="http://schemas.openxmlformats.org/drawingml/2006/main" prst="rightBrace">
          <a:avLst/>
        </a:prstGeom>
        <a:ln xmlns:a="http://schemas.openxmlformats.org/drawingml/2006/main" w="15875">
          <a:solidFill>
            <a:srgbClr val="003C7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AU" sz="1100"/>
        </a:p>
      </cdr:txBody>
    </cdr:sp>
  </cdr:relSizeAnchor>
  <cdr:relSizeAnchor xmlns:cdr="http://schemas.openxmlformats.org/drawingml/2006/chartDrawing">
    <cdr:from>
      <cdr:x>0.56661</cdr:x>
      <cdr:y>0.55055</cdr:y>
    </cdr:from>
    <cdr:to>
      <cdr:x>0.92089</cdr:x>
      <cdr:y>0.60628</cdr:y>
    </cdr:to>
    <cdr:sp macro="" textlink="">
      <cdr:nvSpPr>
        <cdr:cNvPr id="18" name="Right Brace 12"/>
        <cdr:cNvSpPr/>
      </cdr:nvSpPr>
      <cdr:spPr>
        <a:xfrm xmlns:a="http://schemas.openxmlformats.org/drawingml/2006/main" rot="5400000">
          <a:off x="4314089" y="123369"/>
          <a:ext cx="112173" cy="2081702"/>
        </a:xfrm>
        <a:prstGeom xmlns:a="http://schemas.openxmlformats.org/drawingml/2006/main" prst="rightBrace">
          <a:avLst/>
        </a:prstGeom>
        <a:ln xmlns:a="http://schemas.openxmlformats.org/drawingml/2006/main" w="15875">
          <a:solidFill>
            <a:srgbClr val="003C7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lgn="l"/>
          <a:endParaRPr lang="en-AU"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8693"/>
          </a:xfrm>
          <a:prstGeom prst="rect">
            <a:avLst/>
          </a:prstGeom>
        </p:spPr>
        <p:txBody>
          <a:bodyPr vert="horz" lIns="91432" tIns="45716" rIns="91432" bIns="45716" rtlCol="0"/>
          <a:lstStyle>
            <a:lvl1pPr algn="l">
              <a:defRPr sz="1200"/>
            </a:lvl1pPr>
          </a:lstStyle>
          <a:p>
            <a:endParaRPr lang="en-US"/>
          </a:p>
        </p:txBody>
      </p:sp>
      <p:sp>
        <p:nvSpPr>
          <p:cNvPr id="3" name="Date Placeholder 2"/>
          <p:cNvSpPr>
            <a:spLocks noGrp="1"/>
          </p:cNvSpPr>
          <p:nvPr>
            <p:ph type="dt" sz="quarter" idx="1"/>
          </p:nvPr>
        </p:nvSpPr>
        <p:spPr>
          <a:xfrm>
            <a:off x="3855838" y="1"/>
            <a:ext cx="2949787" cy="498693"/>
          </a:xfrm>
          <a:prstGeom prst="rect">
            <a:avLst/>
          </a:prstGeom>
        </p:spPr>
        <p:txBody>
          <a:bodyPr vert="horz" lIns="91432" tIns="45716" rIns="91432" bIns="45716" rtlCol="0"/>
          <a:lstStyle>
            <a:lvl1pPr algn="r">
              <a:defRPr sz="1200"/>
            </a:lvl1pPr>
          </a:lstStyle>
          <a:p>
            <a:fld id="{6D5B4E81-3E29-4611-A6C6-D44687DCF92E}" type="datetimeFigureOut">
              <a:rPr lang="en-US" smtClean="0"/>
              <a:t>2/8/2017</a:t>
            </a:fld>
            <a:endParaRPr lang="en-US"/>
          </a:p>
        </p:txBody>
      </p:sp>
      <p:sp>
        <p:nvSpPr>
          <p:cNvPr id="4" name="Footer Placeholder 3"/>
          <p:cNvSpPr>
            <a:spLocks noGrp="1"/>
          </p:cNvSpPr>
          <p:nvPr>
            <p:ph type="ftr" sz="quarter" idx="2"/>
          </p:nvPr>
        </p:nvSpPr>
        <p:spPr>
          <a:xfrm>
            <a:off x="0" y="9440647"/>
            <a:ext cx="2949787" cy="498692"/>
          </a:xfrm>
          <a:prstGeom prst="rect">
            <a:avLst/>
          </a:prstGeom>
        </p:spPr>
        <p:txBody>
          <a:bodyPr vert="horz" lIns="91432" tIns="45716" rIns="91432" bIns="45716" rtlCol="0" anchor="b"/>
          <a:lstStyle>
            <a:lvl1pPr algn="l">
              <a:defRPr sz="1200"/>
            </a:lvl1pPr>
          </a:lstStyle>
          <a:p>
            <a:endParaRPr lang="en-US"/>
          </a:p>
        </p:txBody>
      </p:sp>
      <p:sp>
        <p:nvSpPr>
          <p:cNvPr id="5" name="Slide Number Placeholder 4"/>
          <p:cNvSpPr>
            <a:spLocks noGrp="1"/>
          </p:cNvSpPr>
          <p:nvPr>
            <p:ph type="sldNum" sz="quarter" idx="3"/>
          </p:nvPr>
        </p:nvSpPr>
        <p:spPr>
          <a:xfrm>
            <a:off x="3855838" y="9440647"/>
            <a:ext cx="2949787" cy="498692"/>
          </a:xfrm>
          <a:prstGeom prst="rect">
            <a:avLst/>
          </a:prstGeom>
        </p:spPr>
        <p:txBody>
          <a:bodyPr vert="horz" lIns="91432" tIns="45716" rIns="91432" bIns="45716" rtlCol="0" anchor="b"/>
          <a:lstStyle>
            <a:lvl1pPr algn="r">
              <a:defRPr sz="1200"/>
            </a:lvl1pPr>
          </a:lstStyle>
          <a:p>
            <a:fld id="{695AA4BF-D0D6-48ED-AF18-B12A913B4562}" type="slidenum">
              <a:rPr lang="en-US" smtClean="0"/>
              <a:t>‹#›</a:t>
            </a:fld>
            <a:endParaRPr lang="en-US"/>
          </a:p>
        </p:txBody>
      </p:sp>
    </p:spTree>
    <p:extLst>
      <p:ext uri="{BB962C8B-B14F-4D97-AF65-F5344CB8AC3E}">
        <p14:creationId xmlns:p14="http://schemas.microsoft.com/office/powerpoint/2010/main" val="3428128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787" cy="496967"/>
          </a:xfrm>
          <a:prstGeom prst="rect">
            <a:avLst/>
          </a:prstGeom>
        </p:spPr>
        <p:txBody>
          <a:bodyPr vert="horz" lIns="91432" tIns="45716" rIns="91432" bIns="45716" rtlCol="0"/>
          <a:lstStyle>
            <a:lvl1pPr algn="l">
              <a:defRPr sz="1200"/>
            </a:lvl1pPr>
          </a:lstStyle>
          <a:p>
            <a:endParaRPr lang="en-AU"/>
          </a:p>
        </p:txBody>
      </p:sp>
      <p:sp>
        <p:nvSpPr>
          <p:cNvPr id="3" name="Date Placeholder 2"/>
          <p:cNvSpPr>
            <a:spLocks noGrp="1"/>
          </p:cNvSpPr>
          <p:nvPr>
            <p:ph type="dt" idx="1"/>
          </p:nvPr>
        </p:nvSpPr>
        <p:spPr>
          <a:xfrm>
            <a:off x="3855838" y="1"/>
            <a:ext cx="2949787" cy="496967"/>
          </a:xfrm>
          <a:prstGeom prst="rect">
            <a:avLst/>
          </a:prstGeom>
        </p:spPr>
        <p:txBody>
          <a:bodyPr vert="horz" lIns="91432" tIns="45716" rIns="91432" bIns="45716" rtlCol="0"/>
          <a:lstStyle>
            <a:lvl1pPr algn="r">
              <a:defRPr sz="1200"/>
            </a:lvl1pPr>
          </a:lstStyle>
          <a:p>
            <a:fld id="{1DDC3F55-19C3-41ED-A31E-C02F43842FBA}" type="datetimeFigureOut">
              <a:rPr lang="en-AU" smtClean="0"/>
              <a:t>8/02/2017</a:t>
            </a:fld>
            <a:endParaRPr lang="en-AU"/>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32" tIns="45716" rIns="91432" bIns="45716" rtlCol="0" anchor="ctr"/>
          <a:lstStyle/>
          <a:p>
            <a:endParaRPr lang="en-AU"/>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40647"/>
            <a:ext cx="2949787" cy="496967"/>
          </a:xfrm>
          <a:prstGeom prst="rect">
            <a:avLst/>
          </a:prstGeom>
        </p:spPr>
        <p:txBody>
          <a:bodyPr vert="horz" lIns="91432" tIns="45716" rIns="91432" bIns="45716"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6967"/>
          </a:xfrm>
          <a:prstGeom prst="rect">
            <a:avLst/>
          </a:prstGeom>
        </p:spPr>
        <p:txBody>
          <a:bodyPr vert="horz" lIns="91432" tIns="45716" rIns="91432" bIns="45716" rtlCol="0" anchor="b"/>
          <a:lstStyle>
            <a:lvl1pPr algn="r">
              <a:defRPr sz="1200"/>
            </a:lvl1pPr>
          </a:lstStyle>
          <a:p>
            <a:fld id="{E76D978C-F7F6-4932-94BB-506A1145FDEB}" type="slidenum">
              <a:rPr lang="en-AU" smtClean="0"/>
              <a:t>‹#›</a:t>
            </a:fld>
            <a:endParaRPr lang="en-AU"/>
          </a:p>
        </p:txBody>
      </p:sp>
    </p:spTree>
    <p:extLst>
      <p:ext uri="{BB962C8B-B14F-4D97-AF65-F5344CB8AC3E}">
        <p14:creationId xmlns:p14="http://schemas.microsoft.com/office/powerpoint/2010/main" val="2995324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2</a:t>
            </a:fld>
            <a:endParaRPr lang="en-AU"/>
          </a:p>
        </p:txBody>
      </p:sp>
    </p:spTree>
    <p:extLst>
      <p:ext uri="{BB962C8B-B14F-4D97-AF65-F5344CB8AC3E}">
        <p14:creationId xmlns:p14="http://schemas.microsoft.com/office/powerpoint/2010/main" val="3479068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19</a:t>
            </a:fld>
            <a:endParaRPr lang="en-AU"/>
          </a:p>
        </p:txBody>
      </p:sp>
    </p:spTree>
    <p:extLst>
      <p:ext uri="{BB962C8B-B14F-4D97-AF65-F5344CB8AC3E}">
        <p14:creationId xmlns:p14="http://schemas.microsoft.com/office/powerpoint/2010/main" val="3833226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20</a:t>
            </a:fld>
            <a:endParaRPr lang="en-AU"/>
          </a:p>
        </p:txBody>
      </p:sp>
    </p:spTree>
    <p:extLst>
      <p:ext uri="{BB962C8B-B14F-4D97-AF65-F5344CB8AC3E}">
        <p14:creationId xmlns:p14="http://schemas.microsoft.com/office/powerpoint/2010/main" val="52715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21</a:t>
            </a:fld>
            <a:endParaRPr lang="en-AU"/>
          </a:p>
        </p:txBody>
      </p:sp>
    </p:spTree>
    <p:extLst>
      <p:ext uri="{BB962C8B-B14F-4D97-AF65-F5344CB8AC3E}">
        <p14:creationId xmlns:p14="http://schemas.microsoft.com/office/powerpoint/2010/main" val="2163193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22</a:t>
            </a:fld>
            <a:endParaRPr lang="en-AU"/>
          </a:p>
        </p:txBody>
      </p:sp>
    </p:spTree>
    <p:extLst>
      <p:ext uri="{BB962C8B-B14F-4D97-AF65-F5344CB8AC3E}">
        <p14:creationId xmlns:p14="http://schemas.microsoft.com/office/powerpoint/2010/main" val="960660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23</a:t>
            </a:fld>
            <a:endParaRPr lang="en-AU"/>
          </a:p>
        </p:txBody>
      </p:sp>
    </p:spTree>
    <p:extLst>
      <p:ext uri="{BB962C8B-B14F-4D97-AF65-F5344CB8AC3E}">
        <p14:creationId xmlns:p14="http://schemas.microsoft.com/office/powerpoint/2010/main" val="1051304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25</a:t>
            </a:fld>
            <a:endParaRPr lang="en-AU"/>
          </a:p>
        </p:txBody>
      </p:sp>
    </p:spTree>
    <p:extLst>
      <p:ext uri="{BB962C8B-B14F-4D97-AF65-F5344CB8AC3E}">
        <p14:creationId xmlns:p14="http://schemas.microsoft.com/office/powerpoint/2010/main" val="2413958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26</a:t>
            </a:fld>
            <a:endParaRPr lang="en-AU"/>
          </a:p>
        </p:txBody>
      </p:sp>
    </p:spTree>
    <p:extLst>
      <p:ext uri="{BB962C8B-B14F-4D97-AF65-F5344CB8AC3E}">
        <p14:creationId xmlns:p14="http://schemas.microsoft.com/office/powerpoint/2010/main" val="134562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28</a:t>
            </a:fld>
            <a:endParaRPr lang="en-AU"/>
          </a:p>
        </p:txBody>
      </p:sp>
    </p:spTree>
    <p:extLst>
      <p:ext uri="{BB962C8B-B14F-4D97-AF65-F5344CB8AC3E}">
        <p14:creationId xmlns:p14="http://schemas.microsoft.com/office/powerpoint/2010/main" val="2566896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30</a:t>
            </a:fld>
            <a:endParaRPr lang="en-AU"/>
          </a:p>
        </p:txBody>
      </p:sp>
    </p:spTree>
    <p:extLst>
      <p:ext uri="{BB962C8B-B14F-4D97-AF65-F5344CB8AC3E}">
        <p14:creationId xmlns:p14="http://schemas.microsoft.com/office/powerpoint/2010/main" val="669017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31</a:t>
            </a:fld>
            <a:endParaRPr lang="en-AU"/>
          </a:p>
        </p:txBody>
      </p:sp>
    </p:spTree>
    <p:extLst>
      <p:ext uri="{BB962C8B-B14F-4D97-AF65-F5344CB8AC3E}">
        <p14:creationId xmlns:p14="http://schemas.microsoft.com/office/powerpoint/2010/main" val="2787909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8</a:t>
            </a:fld>
            <a:endParaRPr lang="en-AU"/>
          </a:p>
        </p:txBody>
      </p:sp>
    </p:spTree>
    <p:extLst>
      <p:ext uri="{BB962C8B-B14F-4D97-AF65-F5344CB8AC3E}">
        <p14:creationId xmlns:p14="http://schemas.microsoft.com/office/powerpoint/2010/main" val="155296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32</a:t>
            </a:fld>
            <a:endParaRPr lang="en-AU"/>
          </a:p>
        </p:txBody>
      </p:sp>
    </p:spTree>
    <p:extLst>
      <p:ext uri="{BB962C8B-B14F-4D97-AF65-F5344CB8AC3E}">
        <p14:creationId xmlns:p14="http://schemas.microsoft.com/office/powerpoint/2010/main" val="3917688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33</a:t>
            </a:fld>
            <a:endParaRPr lang="en-AU"/>
          </a:p>
        </p:txBody>
      </p:sp>
    </p:spTree>
    <p:extLst>
      <p:ext uri="{BB962C8B-B14F-4D97-AF65-F5344CB8AC3E}">
        <p14:creationId xmlns:p14="http://schemas.microsoft.com/office/powerpoint/2010/main" val="4113779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34</a:t>
            </a:fld>
            <a:endParaRPr lang="en-AU"/>
          </a:p>
        </p:txBody>
      </p:sp>
    </p:spTree>
    <p:extLst>
      <p:ext uri="{BB962C8B-B14F-4D97-AF65-F5344CB8AC3E}">
        <p14:creationId xmlns:p14="http://schemas.microsoft.com/office/powerpoint/2010/main" val="786819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35</a:t>
            </a:fld>
            <a:endParaRPr lang="en-AU"/>
          </a:p>
        </p:txBody>
      </p:sp>
    </p:spTree>
    <p:extLst>
      <p:ext uri="{BB962C8B-B14F-4D97-AF65-F5344CB8AC3E}">
        <p14:creationId xmlns:p14="http://schemas.microsoft.com/office/powerpoint/2010/main" val="3207202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36</a:t>
            </a:fld>
            <a:endParaRPr lang="en-AU"/>
          </a:p>
        </p:txBody>
      </p:sp>
    </p:spTree>
    <p:extLst>
      <p:ext uri="{BB962C8B-B14F-4D97-AF65-F5344CB8AC3E}">
        <p14:creationId xmlns:p14="http://schemas.microsoft.com/office/powerpoint/2010/main" val="1449914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37</a:t>
            </a:fld>
            <a:endParaRPr lang="en-AU"/>
          </a:p>
        </p:txBody>
      </p:sp>
    </p:spTree>
    <p:extLst>
      <p:ext uri="{BB962C8B-B14F-4D97-AF65-F5344CB8AC3E}">
        <p14:creationId xmlns:p14="http://schemas.microsoft.com/office/powerpoint/2010/main" val="19811331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38</a:t>
            </a:fld>
            <a:endParaRPr lang="en-AU"/>
          </a:p>
        </p:txBody>
      </p:sp>
    </p:spTree>
    <p:extLst>
      <p:ext uri="{BB962C8B-B14F-4D97-AF65-F5344CB8AC3E}">
        <p14:creationId xmlns:p14="http://schemas.microsoft.com/office/powerpoint/2010/main" val="1931154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39</a:t>
            </a:fld>
            <a:endParaRPr lang="en-AU"/>
          </a:p>
        </p:txBody>
      </p:sp>
    </p:spTree>
    <p:extLst>
      <p:ext uri="{BB962C8B-B14F-4D97-AF65-F5344CB8AC3E}">
        <p14:creationId xmlns:p14="http://schemas.microsoft.com/office/powerpoint/2010/main" val="83424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41</a:t>
            </a:fld>
            <a:endParaRPr lang="en-AU"/>
          </a:p>
        </p:txBody>
      </p:sp>
    </p:spTree>
    <p:extLst>
      <p:ext uri="{BB962C8B-B14F-4D97-AF65-F5344CB8AC3E}">
        <p14:creationId xmlns:p14="http://schemas.microsoft.com/office/powerpoint/2010/main" val="2342462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42</a:t>
            </a:fld>
            <a:endParaRPr lang="en-AU"/>
          </a:p>
        </p:txBody>
      </p:sp>
    </p:spTree>
    <p:extLst>
      <p:ext uri="{BB962C8B-B14F-4D97-AF65-F5344CB8AC3E}">
        <p14:creationId xmlns:p14="http://schemas.microsoft.com/office/powerpoint/2010/main" val="3604385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11</a:t>
            </a:fld>
            <a:endParaRPr lang="en-AU"/>
          </a:p>
        </p:txBody>
      </p:sp>
    </p:spTree>
    <p:extLst>
      <p:ext uri="{BB962C8B-B14F-4D97-AF65-F5344CB8AC3E}">
        <p14:creationId xmlns:p14="http://schemas.microsoft.com/office/powerpoint/2010/main" val="3539620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44</a:t>
            </a:fld>
            <a:endParaRPr lang="en-AU"/>
          </a:p>
        </p:txBody>
      </p:sp>
    </p:spTree>
    <p:extLst>
      <p:ext uri="{BB962C8B-B14F-4D97-AF65-F5344CB8AC3E}">
        <p14:creationId xmlns:p14="http://schemas.microsoft.com/office/powerpoint/2010/main" val="574004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45</a:t>
            </a:fld>
            <a:endParaRPr lang="en-AU"/>
          </a:p>
        </p:txBody>
      </p:sp>
    </p:spTree>
    <p:extLst>
      <p:ext uri="{BB962C8B-B14F-4D97-AF65-F5344CB8AC3E}">
        <p14:creationId xmlns:p14="http://schemas.microsoft.com/office/powerpoint/2010/main" val="3565786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46</a:t>
            </a:fld>
            <a:endParaRPr lang="en-AU"/>
          </a:p>
        </p:txBody>
      </p:sp>
    </p:spTree>
    <p:extLst>
      <p:ext uri="{BB962C8B-B14F-4D97-AF65-F5344CB8AC3E}">
        <p14:creationId xmlns:p14="http://schemas.microsoft.com/office/powerpoint/2010/main" val="888789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47</a:t>
            </a:fld>
            <a:endParaRPr lang="en-AU"/>
          </a:p>
        </p:txBody>
      </p:sp>
    </p:spTree>
    <p:extLst>
      <p:ext uri="{BB962C8B-B14F-4D97-AF65-F5344CB8AC3E}">
        <p14:creationId xmlns:p14="http://schemas.microsoft.com/office/powerpoint/2010/main" val="4060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12</a:t>
            </a:fld>
            <a:endParaRPr lang="en-AU"/>
          </a:p>
        </p:txBody>
      </p:sp>
    </p:spTree>
    <p:extLst>
      <p:ext uri="{BB962C8B-B14F-4D97-AF65-F5344CB8AC3E}">
        <p14:creationId xmlns:p14="http://schemas.microsoft.com/office/powerpoint/2010/main" val="3091706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13</a:t>
            </a:fld>
            <a:endParaRPr lang="en-AU"/>
          </a:p>
        </p:txBody>
      </p:sp>
    </p:spTree>
    <p:extLst>
      <p:ext uri="{BB962C8B-B14F-4D97-AF65-F5344CB8AC3E}">
        <p14:creationId xmlns:p14="http://schemas.microsoft.com/office/powerpoint/2010/main" val="90257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15</a:t>
            </a:fld>
            <a:endParaRPr lang="en-AU"/>
          </a:p>
        </p:txBody>
      </p:sp>
    </p:spTree>
    <p:extLst>
      <p:ext uri="{BB962C8B-B14F-4D97-AF65-F5344CB8AC3E}">
        <p14:creationId xmlns:p14="http://schemas.microsoft.com/office/powerpoint/2010/main" val="4095614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16</a:t>
            </a:fld>
            <a:endParaRPr lang="en-AU"/>
          </a:p>
        </p:txBody>
      </p:sp>
    </p:spTree>
    <p:extLst>
      <p:ext uri="{BB962C8B-B14F-4D97-AF65-F5344CB8AC3E}">
        <p14:creationId xmlns:p14="http://schemas.microsoft.com/office/powerpoint/2010/main" val="3370374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17</a:t>
            </a:fld>
            <a:endParaRPr lang="en-AU"/>
          </a:p>
        </p:txBody>
      </p:sp>
    </p:spTree>
    <p:extLst>
      <p:ext uri="{BB962C8B-B14F-4D97-AF65-F5344CB8AC3E}">
        <p14:creationId xmlns:p14="http://schemas.microsoft.com/office/powerpoint/2010/main" val="1945703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76D978C-F7F6-4932-94BB-506A1145FDEB}" type="slidenum">
              <a:rPr lang="en-AU" smtClean="0"/>
              <a:t>18</a:t>
            </a:fld>
            <a:endParaRPr lang="en-AU"/>
          </a:p>
        </p:txBody>
      </p:sp>
    </p:spTree>
    <p:extLst>
      <p:ext uri="{BB962C8B-B14F-4D97-AF65-F5344CB8AC3E}">
        <p14:creationId xmlns:p14="http://schemas.microsoft.com/office/powerpoint/2010/main" val="3841058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70305" y="2743199"/>
            <a:ext cx="7772400" cy="874726"/>
          </a:xfrm>
        </p:spPr>
        <p:txBody>
          <a:bodyPr>
            <a:normAutofit/>
          </a:bodyPr>
          <a:lstStyle>
            <a:lvl1pPr algn="l">
              <a:defRPr sz="27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add presentation title</a:t>
            </a:r>
            <a:endParaRPr lang="en-US" dirty="0"/>
          </a:p>
        </p:txBody>
      </p:sp>
      <p:sp>
        <p:nvSpPr>
          <p:cNvPr id="3" name="Subtitle 2"/>
          <p:cNvSpPr>
            <a:spLocks noGrp="1"/>
          </p:cNvSpPr>
          <p:nvPr>
            <p:ph type="subTitle" idx="1" hasCustomPrompt="1"/>
          </p:nvPr>
        </p:nvSpPr>
        <p:spPr>
          <a:xfrm>
            <a:off x="470305" y="3635397"/>
            <a:ext cx="6400800" cy="449630"/>
          </a:xfrm>
        </p:spPr>
        <p:txBody>
          <a:bodyPr>
            <a:normAutofit/>
          </a:bodyPr>
          <a:lstStyle>
            <a:lvl1pPr marL="0" indent="0" algn="l">
              <a:buNone/>
              <a:defRPr sz="16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dirty="0" smtClean="0"/>
              <a:t>Click to add presentation subtitle</a:t>
            </a:r>
          </a:p>
        </p:txBody>
      </p:sp>
      <p:sp>
        <p:nvSpPr>
          <p:cNvPr id="4" name="Date Placeholder 3"/>
          <p:cNvSpPr>
            <a:spLocks noGrp="1"/>
          </p:cNvSpPr>
          <p:nvPr>
            <p:ph type="dt" sz="half" idx="10"/>
          </p:nvPr>
        </p:nvSpPr>
        <p:spPr>
          <a:xfrm>
            <a:off x="474672" y="6123383"/>
            <a:ext cx="2133600" cy="365125"/>
          </a:xfrm>
          <a:prstGeom prst="rect">
            <a:avLst/>
          </a:prstGeom>
        </p:spPr>
        <p:txBody>
          <a:bodyPr/>
          <a:lstStyle>
            <a:lvl1pPr>
              <a:defRPr sz="1200">
                <a:solidFill>
                  <a:schemeClr val="bg1"/>
                </a:solidFill>
              </a:defRPr>
            </a:lvl1pPr>
          </a:lstStyle>
          <a:p>
            <a:fld id="{C60526FE-305C-4168-8436-8A1E7A203EE8}" type="datetime3">
              <a:rPr lang="en-US" smtClean="0"/>
              <a:pPr/>
              <a:t>8 February 2017</a:t>
            </a:fld>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9934" y="289899"/>
            <a:ext cx="1995150" cy="758158"/>
          </a:xfrm>
          <a:prstGeom prst="rect">
            <a:avLst/>
          </a:prstGeom>
        </p:spPr>
      </p:pic>
    </p:spTree>
    <p:extLst>
      <p:ext uri="{BB962C8B-B14F-4D97-AF65-F5344CB8AC3E}">
        <p14:creationId xmlns:p14="http://schemas.microsoft.com/office/powerpoint/2010/main" val="3853322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Only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8" name="Picture Placeholder 7"/>
          <p:cNvSpPr>
            <a:spLocks noGrp="1"/>
          </p:cNvSpPr>
          <p:nvPr>
            <p:ph type="pic" sz="quarter" idx="13"/>
          </p:nvPr>
        </p:nvSpPr>
        <p:spPr>
          <a:xfrm>
            <a:off x="464673" y="1593251"/>
            <a:ext cx="8233074" cy="4426044"/>
          </a:xfrm>
        </p:spPr>
        <p:txBody>
          <a:bodyPr/>
          <a:lstStyle>
            <a:lvl1pPr marL="0" indent="0">
              <a:buFontTx/>
              <a:buNone/>
              <a:defRPr/>
            </a:lvl1pPr>
          </a:lstStyle>
          <a:p>
            <a:r>
              <a:rPr lang="en-US" smtClean="0"/>
              <a:t>Click icon to add picture</a:t>
            </a:r>
            <a:endParaRPr lang="en-US" dirty="0"/>
          </a:p>
        </p:txBody>
      </p:sp>
      <p:sp>
        <p:nvSpPr>
          <p:cNvPr id="6" name="Title 1"/>
          <p:cNvSpPr>
            <a:spLocks noGrp="1"/>
          </p:cNvSpPr>
          <p:nvPr>
            <p:ph type="title"/>
          </p:nvPr>
        </p:nvSpPr>
        <p:spPr>
          <a:xfrm>
            <a:off x="457200" y="274638"/>
            <a:ext cx="8229600" cy="831961"/>
          </a:xfrm>
        </p:spPr>
        <p:txBody>
          <a:bodyPr/>
          <a:lstStyle>
            <a:lvl1pPr algn="l">
              <a:defRPr baseline="0">
                <a:solidFill>
                  <a:srgbClr val="003C7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87962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Slid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6" name="Title 1"/>
          <p:cNvSpPr>
            <a:spLocks noGrp="1"/>
          </p:cNvSpPr>
          <p:nvPr>
            <p:ph type="title"/>
          </p:nvPr>
        </p:nvSpPr>
        <p:spPr>
          <a:xfrm>
            <a:off x="457200" y="274638"/>
            <a:ext cx="8229600" cy="831961"/>
          </a:xfrm>
        </p:spPr>
        <p:txBody>
          <a:bodyPr/>
          <a:lstStyle>
            <a:lvl1pPr algn="l">
              <a:defRPr baseline="0">
                <a:solidFill>
                  <a:srgbClr val="003C7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395332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792008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840" y="5554809"/>
            <a:ext cx="2667005" cy="850394"/>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9934" y="289899"/>
            <a:ext cx="1995150" cy="758158"/>
          </a:xfrm>
          <a:prstGeom prst="rect">
            <a:avLst/>
          </a:prstGeom>
        </p:spPr>
      </p:pic>
    </p:spTree>
    <p:extLst>
      <p:ext uri="{BB962C8B-B14F-4D97-AF65-F5344CB8AC3E}">
        <p14:creationId xmlns:p14="http://schemas.microsoft.com/office/powerpoint/2010/main" val="2659842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iv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3998" cy="6857999"/>
          </a:xfrm>
          <a:prstGeom prst="rect">
            <a:avLst/>
          </a:prstGeom>
        </p:spPr>
      </p:pic>
      <p:sp>
        <p:nvSpPr>
          <p:cNvPr id="2" name="Title 1"/>
          <p:cNvSpPr>
            <a:spLocks noGrp="1"/>
          </p:cNvSpPr>
          <p:nvPr>
            <p:ph type="ctrTitle" hasCustomPrompt="1"/>
          </p:nvPr>
        </p:nvSpPr>
        <p:spPr>
          <a:xfrm>
            <a:off x="470305" y="3389687"/>
            <a:ext cx="4643346" cy="1176489"/>
          </a:xfrm>
        </p:spPr>
        <p:txBody>
          <a:bodyPr anchor="t">
            <a:normAutofit/>
          </a:bodyPr>
          <a:lstStyle>
            <a:lvl1pPr algn="l">
              <a:defRPr sz="27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add presentation title</a:t>
            </a:r>
            <a:endParaRPr lang="en-US" dirty="0"/>
          </a:p>
        </p:txBody>
      </p:sp>
      <p:sp>
        <p:nvSpPr>
          <p:cNvPr id="3" name="Subtitle 2"/>
          <p:cNvSpPr>
            <a:spLocks noGrp="1"/>
          </p:cNvSpPr>
          <p:nvPr>
            <p:ph type="subTitle" idx="1" hasCustomPrompt="1"/>
          </p:nvPr>
        </p:nvSpPr>
        <p:spPr>
          <a:xfrm>
            <a:off x="470305" y="4596391"/>
            <a:ext cx="4643346" cy="686160"/>
          </a:xfrm>
        </p:spPr>
        <p:txBody>
          <a:bodyPr>
            <a:normAutofit/>
          </a:bodyPr>
          <a:lstStyle>
            <a:lvl1pPr marL="0" indent="0" algn="l">
              <a:buNone/>
              <a:defRPr sz="16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dirty="0" smtClean="0"/>
              <a:t>Click to add presentation subtitle</a:t>
            </a:r>
          </a:p>
        </p:txBody>
      </p:sp>
      <p:sp>
        <p:nvSpPr>
          <p:cNvPr id="4" name="Date Placeholder 3"/>
          <p:cNvSpPr>
            <a:spLocks noGrp="1"/>
          </p:cNvSpPr>
          <p:nvPr>
            <p:ph type="dt" sz="half" idx="10"/>
          </p:nvPr>
        </p:nvSpPr>
        <p:spPr>
          <a:xfrm>
            <a:off x="474672" y="5931191"/>
            <a:ext cx="2133600" cy="365125"/>
          </a:xfrm>
          <a:prstGeom prst="rect">
            <a:avLst/>
          </a:prstGeom>
        </p:spPr>
        <p:txBody>
          <a:bodyPr/>
          <a:lstStyle>
            <a:lvl1pPr>
              <a:defRPr sz="1200">
                <a:solidFill>
                  <a:schemeClr val="bg1"/>
                </a:solidFill>
              </a:defRPr>
            </a:lvl1pPr>
          </a:lstStyle>
          <a:p>
            <a:fld id="{C60526FE-305C-4168-8436-8A1E7A203EE8}" type="datetime3">
              <a:rPr lang="en-US" smtClean="0"/>
              <a:pPr/>
              <a:t>8 February 2017</a:t>
            </a:fld>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0600" y="289899"/>
            <a:ext cx="1993818" cy="758158"/>
          </a:xfrm>
          <a:prstGeom prst="rect">
            <a:avLst/>
          </a:prstGeom>
        </p:spPr>
      </p:pic>
    </p:spTree>
    <p:extLst>
      <p:ext uri="{BB962C8B-B14F-4D97-AF65-F5344CB8AC3E}">
        <p14:creationId xmlns:p14="http://schemas.microsoft.com/office/powerpoint/2010/main" val="2672382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p:cNvSpPr>
            <a:spLocks noGrp="1"/>
          </p:cNvSpPr>
          <p:nvPr>
            <p:ph type="ctrTitle" hasCustomPrompt="1"/>
          </p:nvPr>
        </p:nvSpPr>
        <p:spPr>
          <a:xfrm>
            <a:off x="470305" y="1118251"/>
            <a:ext cx="7772400" cy="874726"/>
          </a:xfrm>
        </p:spPr>
        <p:txBody>
          <a:bodyPr>
            <a:normAutofit/>
          </a:bodyPr>
          <a:lstStyle>
            <a:lvl1pPr algn="l">
              <a:defRPr sz="270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smtClean="0"/>
              <a:t>Click to add divider slide heading</a:t>
            </a:r>
            <a:endParaRPr lang="en-US" dirty="0"/>
          </a:p>
        </p:txBody>
      </p:sp>
      <p:sp>
        <p:nvSpPr>
          <p:cNvPr id="3" name="Subtitle 2"/>
          <p:cNvSpPr>
            <a:spLocks noGrp="1"/>
          </p:cNvSpPr>
          <p:nvPr>
            <p:ph type="subTitle" idx="1" hasCustomPrompt="1"/>
          </p:nvPr>
        </p:nvSpPr>
        <p:spPr>
          <a:xfrm>
            <a:off x="470305" y="2010449"/>
            <a:ext cx="6400800" cy="449630"/>
          </a:xfrm>
        </p:spPr>
        <p:txBody>
          <a:bodyPr>
            <a:normAutofit/>
          </a:bodyPr>
          <a:lstStyle>
            <a:lvl1pPr marL="0" indent="0" algn="l">
              <a:buNone/>
              <a:defRPr sz="1600" b="0"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dirty="0" smtClean="0"/>
              <a:t>Click to add divider slide subheading</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0600" y="5927718"/>
            <a:ext cx="1993818" cy="758158"/>
          </a:xfrm>
          <a:prstGeom prst="rect">
            <a:avLst/>
          </a:prstGeom>
        </p:spPr>
      </p:pic>
    </p:spTree>
    <p:extLst>
      <p:ext uri="{BB962C8B-B14F-4D97-AF65-F5344CB8AC3E}">
        <p14:creationId xmlns:p14="http://schemas.microsoft.com/office/powerpoint/2010/main" val="20220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Lis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aseline="0">
                <a:solidFill>
                  <a:srgbClr val="003C71"/>
                </a:solidFill>
              </a:defRPr>
            </a:lvl1pPr>
          </a:lstStyle>
          <a:p>
            <a:r>
              <a:rPr lang="en-US" smtClean="0"/>
              <a:t>Click to edit Master title style</a:t>
            </a:r>
            <a:endParaRPr lang="en-US" dirty="0"/>
          </a:p>
        </p:txBody>
      </p:sp>
      <p:sp>
        <p:nvSpPr>
          <p:cNvPr id="9" name="Footer Placeholder 4"/>
          <p:cNvSpPr>
            <a:spLocks noGrp="1"/>
          </p:cNvSpPr>
          <p:nvPr>
            <p:ph type="ftr" sz="quarter" idx="11"/>
          </p:nvPr>
        </p:nvSpPr>
        <p:spPr>
          <a:xfrm>
            <a:off x="5791200" y="6215673"/>
            <a:ext cx="2895600" cy="365125"/>
          </a:xfrm>
        </p:spPr>
        <p:txBody>
          <a:bodyPr/>
          <a:lstStyle/>
          <a:p>
            <a:endParaRPr lang="en-US" dirty="0"/>
          </a:p>
        </p:txBody>
      </p:sp>
      <p:sp>
        <p:nvSpPr>
          <p:cNvPr id="10" name="Content Placeholder 2"/>
          <p:cNvSpPr>
            <a:spLocks noGrp="1"/>
          </p:cNvSpPr>
          <p:nvPr>
            <p:ph idx="1"/>
          </p:nvPr>
        </p:nvSpPr>
        <p:spPr>
          <a:xfrm>
            <a:off x="457200" y="1159017"/>
            <a:ext cx="5902831" cy="4967149"/>
          </a:xfrm>
        </p:spPr>
        <p:txBody>
          <a:bodyPr/>
          <a:lstStyle>
            <a:lvl1pPr marL="0" indent="0">
              <a:buClr>
                <a:srgbClr val="0C9FCD"/>
              </a:buClr>
              <a:buNone/>
              <a:defRPr/>
            </a:lvl1pPr>
            <a:lvl2pPr marL="228600" indent="-228600">
              <a:buClr>
                <a:srgbClr val="0C9FCD"/>
              </a:buClr>
              <a:defRPr/>
            </a:lvl2pPr>
            <a:lvl3pPr marL="548640" indent="-274320">
              <a:buClr>
                <a:srgbClr val="003C71"/>
              </a:buClr>
              <a:buFont typeface="Arial" panose="020B0604020202020204" pitchFamily="34" charset="0"/>
              <a:buChar char="•"/>
              <a:defRPr/>
            </a:lvl3pPr>
            <a:lvl4pPr marL="868680" indent="-274320">
              <a:buClr>
                <a:srgbClr val="003C71"/>
              </a:buClr>
              <a:buFont typeface="Tahoma" panose="020B0604030504040204" pitchFamily="34" charset="0"/>
              <a:buChar char="–"/>
              <a:defRPr/>
            </a:lvl4pPr>
            <a:lvl5pPr marL="1234440" indent="-320040">
              <a:buClr>
                <a:srgbClr val="0C9FC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7414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baseline="0">
                <a:solidFill>
                  <a:srgbClr val="003C71"/>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p:txBody>
          <a:bodyPr/>
          <a:lstStyle>
            <a:lvl1pPr marL="0" indent="0">
              <a:buClr>
                <a:srgbClr val="0C9FCD"/>
              </a:buClr>
              <a:buNone/>
              <a:defRPr sz="1400" b="1">
                <a:solidFill>
                  <a:srgbClr val="0C9FCD"/>
                </a:solidFill>
              </a:defRPr>
            </a:lvl1pPr>
            <a:lvl2pPr marL="0" indent="0">
              <a:buClr>
                <a:srgbClr val="003C71"/>
              </a:buClr>
              <a:buNone/>
              <a:defRPr sz="1400"/>
            </a:lvl2pPr>
            <a:lvl3pPr marL="228600" indent="-228600">
              <a:buClr>
                <a:srgbClr val="0C9FCD"/>
              </a:buClr>
              <a:buFont typeface="Arial" panose="020B0604020202020204" pitchFamily="34" charset="0"/>
              <a:buChar char="•"/>
              <a:defRPr sz="1400"/>
            </a:lvl3pPr>
            <a:lvl4pPr marL="0" indent="0">
              <a:spcBef>
                <a:spcPts val="800"/>
              </a:spcBef>
              <a:spcAft>
                <a:spcPts val="800"/>
              </a:spcAft>
              <a:buClr>
                <a:srgbClr val="0C9FCD"/>
              </a:buClr>
              <a:buNone/>
              <a:defRPr sz="2000">
                <a:solidFill>
                  <a:srgbClr val="615E9B"/>
                </a:solidFill>
              </a:defRPr>
            </a:lvl4pPr>
            <a:lvl5pPr marL="0" indent="0">
              <a:spcBef>
                <a:spcPts val="800"/>
              </a:spcBef>
              <a:buClr>
                <a:srgbClr val="0C9FCD"/>
              </a:buClr>
              <a:buNone/>
              <a:defRPr sz="1200" b="1">
                <a:solidFill>
                  <a:srgbClr val="003C71"/>
                </a:solidFill>
              </a:defRPr>
            </a:lvl5pPr>
            <a:lvl6pPr marL="0" indent="0">
              <a:spcBef>
                <a:spcPts val="300"/>
              </a:spcBef>
              <a:spcAft>
                <a:spcPts val="600"/>
              </a:spcAft>
              <a:buNone/>
              <a:defRPr sz="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Caption</a:t>
            </a:r>
            <a:endParaRPr lang="en-US" dirty="0"/>
          </a:p>
        </p:txBody>
      </p:sp>
      <p:sp>
        <p:nvSpPr>
          <p:cNvPr id="9" name="Footer Placeholder 4"/>
          <p:cNvSpPr>
            <a:spLocks noGrp="1"/>
          </p:cNvSpPr>
          <p:nvPr>
            <p:ph type="ftr" sz="quarter" idx="11"/>
          </p:nvPr>
        </p:nvSpPr>
        <p:spPr>
          <a:xfrm>
            <a:off x="5791200" y="6215673"/>
            <a:ext cx="2895600" cy="365125"/>
          </a:xfrm>
        </p:spPr>
        <p:txBody>
          <a:bodyPr/>
          <a:lstStyle/>
          <a:p>
            <a:endParaRPr lang="en-US" dirty="0"/>
          </a:p>
        </p:txBody>
      </p:sp>
    </p:spTree>
    <p:extLst>
      <p:ext uri="{BB962C8B-B14F-4D97-AF65-F5344CB8AC3E}">
        <p14:creationId xmlns:p14="http://schemas.microsoft.com/office/powerpoint/2010/main" val="2750930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8" name="Title 1"/>
          <p:cNvSpPr>
            <a:spLocks noGrp="1"/>
          </p:cNvSpPr>
          <p:nvPr>
            <p:ph type="title"/>
          </p:nvPr>
        </p:nvSpPr>
        <p:spPr>
          <a:xfrm>
            <a:off x="457200" y="274638"/>
            <a:ext cx="8229600" cy="831961"/>
          </a:xfrm>
        </p:spPr>
        <p:txBody>
          <a:bodyPr/>
          <a:lstStyle>
            <a:lvl1pPr algn="l">
              <a:defRPr baseline="0">
                <a:solidFill>
                  <a:srgbClr val="003C71"/>
                </a:solidFill>
              </a:defRPr>
            </a:lvl1pPr>
          </a:lstStyle>
          <a:p>
            <a:r>
              <a:rPr lang="en-US" smtClean="0"/>
              <a:t>Click to edit Master title style</a:t>
            </a:r>
            <a:endParaRPr lang="en-US" dirty="0"/>
          </a:p>
        </p:txBody>
      </p:sp>
      <p:sp>
        <p:nvSpPr>
          <p:cNvPr id="9" name="Content Placeholder 2"/>
          <p:cNvSpPr>
            <a:spLocks noGrp="1"/>
          </p:cNvSpPr>
          <p:nvPr>
            <p:ph idx="12" hasCustomPrompt="1"/>
          </p:nvPr>
        </p:nvSpPr>
        <p:spPr>
          <a:xfrm>
            <a:off x="457200" y="1159017"/>
            <a:ext cx="4044463" cy="4967149"/>
          </a:xfrm>
        </p:spPr>
        <p:txBody>
          <a:bodyPr/>
          <a:lstStyle>
            <a:lvl1pPr marL="0" indent="0">
              <a:buClr>
                <a:srgbClr val="0C9FCD"/>
              </a:buClr>
              <a:buNone/>
              <a:defRPr sz="1400" b="1">
                <a:solidFill>
                  <a:srgbClr val="0C9FCD"/>
                </a:solidFill>
              </a:defRPr>
            </a:lvl1pPr>
            <a:lvl2pPr marL="0" indent="0">
              <a:buClr>
                <a:srgbClr val="003C71"/>
              </a:buClr>
              <a:buNone/>
              <a:defRPr sz="1400"/>
            </a:lvl2pPr>
            <a:lvl3pPr marL="228600" indent="-228600">
              <a:buClr>
                <a:srgbClr val="0C9FCD"/>
              </a:buClr>
              <a:buFont typeface="Arial" panose="020B0604020202020204" pitchFamily="34" charset="0"/>
              <a:buChar char="•"/>
              <a:defRPr sz="1400"/>
            </a:lvl3pPr>
            <a:lvl4pPr marL="0" indent="0">
              <a:spcBef>
                <a:spcPts val="800"/>
              </a:spcBef>
              <a:spcAft>
                <a:spcPts val="800"/>
              </a:spcAft>
              <a:buClr>
                <a:srgbClr val="0C9FCD"/>
              </a:buClr>
              <a:buNone/>
              <a:defRPr sz="2000">
                <a:solidFill>
                  <a:srgbClr val="615E9B"/>
                </a:solidFill>
              </a:defRPr>
            </a:lvl4pPr>
            <a:lvl5pPr marL="0" indent="0">
              <a:buClr>
                <a:srgbClr val="0C9FCD"/>
              </a:buClr>
              <a:buNone/>
              <a:defRPr sz="1200" b="1">
                <a:solidFill>
                  <a:srgbClr val="003C71"/>
                </a:solidFill>
              </a:defRPr>
            </a:lvl5pPr>
            <a:lvl6pPr marL="0" indent="0">
              <a:spcBef>
                <a:spcPts val="300"/>
              </a:spcBef>
              <a:spcAft>
                <a:spcPts val="600"/>
              </a:spcAft>
              <a:buNone/>
              <a:defRPr sz="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Caption</a:t>
            </a:r>
            <a:endParaRPr lang="en-US" dirty="0"/>
          </a:p>
        </p:txBody>
      </p:sp>
      <p:sp>
        <p:nvSpPr>
          <p:cNvPr id="10" name="Content Placeholder 2"/>
          <p:cNvSpPr>
            <a:spLocks noGrp="1"/>
          </p:cNvSpPr>
          <p:nvPr>
            <p:ph idx="13" hasCustomPrompt="1"/>
          </p:nvPr>
        </p:nvSpPr>
        <p:spPr>
          <a:xfrm>
            <a:off x="4642338" y="1159016"/>
            <a:ext cx="4044463" cy="4967149"/>
          </a:xfrm>
        </p:spPr>
        <p:txBody>
          <a:bodyPr/>
          <a:lstStyle>
            <a:lvl1pPr marL="0" indent="0">
              <a:buClr>
                <a:srgbClr val="0C9FCD"/>
              </a:buClr>
              <a:buNone/>
              <a:defRPr sz="1400" b="1">
                <a:solidFill>
                  <a:srgbClr val="0C9FCD"/>
                </a:solidFill>
              </a:defRPr>
            </a:lvl1pPr>
            <a:lvl2pPr marL="0" indent="0">
              <a:buClr>
                <a:srgbClr val="003C71"/>
              </a:buClr>
              <a:buNone/>
              <a:defRPr sz="1400"/>
            </a:lvl2pPr>
            <a:lvl3pPr marL="228600" indent="-228600">
              <a:buClr>
                <a:srgbClr val="0C9FCD"/>
              </a:buClr>
              <a:buFont typeface="Arial" panose="020B0604020202020204" pitchFamily="34" charset="0"/>
              <a:buChar char="•"/>
              <a:defRPr sz="1400"/>
            </a:lvl3pPr>
            <a:lvl4pPr marL="0" indent="0">
              <a:spcBef>
                <a:spcPts val="800"/>
              </a:spcBef>
              <a:spcAft>
                <a:spcPts val="800"/>
              </a:spcAft>
              <a:buClr>
                <a:srgbClr val="0C9FCD"/>
              </a:buClr>
              <a:buNone/>
              <a:defRPr sz="2000">
                <a:solidFill>
                  <a:srgbClr val="615E9B"/>
                </a:solidFill>
              </a:defRPr>
            </a:lvl4pPr>
            <a:lvl5pPr marL="0" indent="0">
              <a:buClr>
                <a:srgbClr val="0C9FCD"/>
              </a:buClr>
              <a:buNone/>
              <a:defRPr sz="1200" b="1">
                <a:solidFill>
                  <a:srgbClr val="003C71"/>
                </a:solidFill>
              </a:defRPr>
            </a:lvl5pPr>
            <a:lvl6pPr marL="0" indent="0">
              <a:spcBef>
                <a:spcPts val="300"/>
              </a:spcBef>
              <a:spcAft>
                <a:spcPts val="600"/>
              </a:spcAft>
              <a:buNone/>
              <a:defRPr sz="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Caption</a:t>
            </a:r>
            <a:endParaRPr lang="en-US" dirty="0"/>
          </a:p>
        </p:txBody>
      </p:sp>
    </p:spTree>
    <p:extLst>
      <p:ext uri="{BB962C8B-B14F-4D97-AF65-F5344CB8AC3E}">
        <p14:creationId xmlns:p14="http://schemas.microsoft.com/office/powerpoint/2010/main" val="145441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and Pullout Quote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8" name="Title 1"/>
          <p:cNvSpPr>
            <a:spLocks noGrp="1"/>
          </p:cNvSpPr>
          <p:nvPr>
            <p:ph type="title"/>
          </p:nvPr>
        </p:nvSpPr>
        <p:spPr>
          <a:xfrm>
            <a:off x="457200" y="274638"/>
            <a:ext cx="8229600" cy="831961"/>
          </a:xfrm>
        </p:spPr>
        <p:txBody>
          <a:bodyPr/>
          <a:lstStyle>
            <a:lvl1pPr algn="l">
              <a:defRPr baseline="0">
                <a:solidFill>
                  <a:srgbClr val="003C71"/>
                </a:solidFill>
              </a:defRPr>
            </a:lvl1pPr>
          </a:lstStyle>
          <a:p>
            <a:r>
              <a:rPr lang="en-US" smtClean="0"/>
              <a:t>Click to edit Master title style</a:t>
            </a:r>
            <a:endParaRPr lang="en-US" dirty="0"/>
          </a:p>
        </p:txBody>
      </p:sp>
      <p:sp>
        <p:nvSpPr>
          <p:cNvPr id="9" name="Content Placeholder 2"/>
          <p:cNvSpPr>
            <a:spLocks noGrp="1"/>
          </p:cNvSpPr>
          <p:nvPr>
            <p:ph idx="12" hasCustomPrompt="1"/>
          </p:nvPr>
        </p:nvSpPr>
        <p:spPr>
          <a:xfrm>
            <a:off x="457200" y="1159018"/>
            <a:ext cx="4044463" cy="3583512"/>
          </a:xfrm>
        </p:spPr>
        <p:txBody>
          <a:bodyPr/>
          <a:lstStyle>
            <a:lvl1pPr marL="0" indent="0">
              <a:buClr>
                <a:srgbClr val="0C9FCD"/>
              </a:buClr>
              <a:buNone/>
              <a:defRPr sz="1400" b="1">
                <a:solidFill>
                  <a:srgbClr val="0C9FCD"/>
                </a:solidFill>
              </a:defRPr>
            </a:lvl1pPr>
            <a:lvl2pPr marL="0" indent="0">
              <a:buClr>
                <a:srgbClr val="003C71"/>
              </a:buClr>
              <a:buNone/>
              <a:defRPr sz="1400"/>
            </a:lvl2pPr>
            <a:lvl3pPr marL="228600" indent="-228600">
              <a:buClr>
                <a:srgbClr val="0C9FCD"/>
              </a:buClr>
              <a:buFont typeface="Arial" panose="020B0604020202020204" pitchFamily="34" charset="0"/>
              <a:buChar char="•"/>
              <a:defRPr sz="1400"/>
            </a:lvl3pPr>
            <a:lvl4pPr marL="0" indent="0">
              <a:spcBef>
                <a:spcPts val="800"/>
              </a:spcBef>
              <a:spcAft>
                <a:spcPts val="800"/>
              </a:spcAft>
              <a:buClr>
                <a:srgbClr val="0C9FCD"/>
              </a:buClr>
              <a:buNone/>
              <a:defRPr sz="2000">
                <a:solidFill>
                  <a:srgbClr val="615E9B"/>
                </a:solidFill>
              </a:defRPr>
            </a:lvl4pPr>
            <a:lvl5pPr marL="0" indent="0">
              <a:buClr>
                <a:srgbClr val="0C9FCD"/>
              </a:buClr>
              <a:buNone/>
              <a:defRPr sz="1200" b="1">
                <a:solidFill>
                  <a:srgbClr val="003C71"/>
                </a:solidFill>
              </a:defRPr>
            </a:lvl5pPr>
            <a:lvl6pPr marL="0" indent="0">
              <a:spcBef>
                <a:spcPts val="300"/>
              </a:spcBef>
              <a:spcAft>
                <a:spcPts val="600"/>
              </a:spcAft>
              <a:buNone/>
              <a:defRPr sz="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Caption</a:t>
            </a:r>
            <a:endParaRPr lang="en-US" dirty="0"/>
          </a:p>
        </p:txBody>
      </p:sp>
      <p:sp>
        <p:nvSpPr>
          <p:cNvPr id="10" name="Content Placeholder 2"/>
          <p:cNvSpPr>
            <a:spLocks noGrp="1"/>
          </p:cNvSpPr>
          <p:nvPr>
            <p:ph idx="13" hasCustomPrompt="1"/>
          </p:nvPr>
        </p:nvSpPr>
        <p:spPr>
          <a:xfrm>
            <a:off x="4642338" y="1159017"/>
            <a:ext cx="4044463" cy="3583514"/>
          </a:xfrm>
        </p:spPr>
        <p:txBody>
          <a:bodyPr/>
          <a:lstStyle>
            <a:lvl1pPr marL="0" indent="0">
              <a:buClr>
                <a:srgbClr val="0C9FCD"/>
              </a:buClr>
              <a:buNone/>
              <a:defRPr sz="1400" b="1">
                <a:solidFill>
                  <a:srgbClr val="0C9FCD"/>
                </a:solidFill>
              </a:defRPr>
            </a:lvl1pPr>
            <a:lvl2pPr marL="0" indent="0">
              <a:buClr>
                <a:srgbClr val="003C71"/>
              </a:buClr>
              <a:buNone/>
              <a:defRPr sz="1400"/>
            </a:lvl2pPr>
            <a:lvl3pPr marL="228600" indent="-228600">
              <a:buClr>
                <a:srgbClr val="0C9FCD"/>
              </a:buClr>
              <a:buFont typeface="Arial" panose="020B0604020202020204" pitchFamily="34" charset="0"/>
              <a:buChar char="•"/>
              <a:defRPr sz="1400"/>
            </a:lvl3pPr>
            <a:lvl4pPr marL="0" indent="0">
              <a:spcBef>
                <a:spcPts val="800"/>
              </a:spcBef>
              <a:spcAft>
                <a:spcPts val="800"/>
              </a:spcAft>
              <a:buClr>
                <a:srgbClr val="0C9FCD"/>
              </a:buClr>
              <a:buNone/>
              <a:defRPr sz="2000">
                <a:solidFill>
                  <a:srgbClr val="615E9B"/>
                </a:solidFill>
              </a:defRPr>
            </a:lvl4pPr>
            <a:lvl5pPr marL="0" indent="0">
              <a:buClr>
                <a:srgbClr val="0C9FCD"/>
              </a:buClr>
              <a:buNone/>
              <a:defRPr sz="1200" b="1">
                <a:solidFill>
                  <a:srgbClr val="003C71"/>
                </a:solidFill>
              </a:defRPr>
            </a:lvl5pPr>
            <a:lvl6pPr marL="0" indent="0">
              <a:spcBef>
                <a:spcPts val="300"/>
              </a:spcBef>
              <a:spcAft>
                <a:spcPts val="600"/>
              </a:spcAft>
              <a:buNone/>
              <a:defRPr sz="900"/>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Caption</a:t>
            </a:r>
            <a:endParaRPr lang="en-US" dirty="0"/>
          </a:p>
        </p:txBody>
      </p:sp>
      <p:sp>
        <p:nvSpPr>
          <p:cNvPr id="7" name="Text Placeholder 8"/>
          <p:cNvSpPr>
            <a:spLocks noGrp="1"/>
          </p:cNvSpPr>
          <p:nvPr>
            <p:ph type="body" sz="quarter" idx="14" hasCustomPrompt="1"/>
          </p:nvPr>
        </p:nvSpPr>
        <p:spPr>
          <a:xfrm>
            <a:off x="457200" y="4799145"/>
            <a:ext cx="5972721" cy="1270404"/>
          </a:xfrm>
        </p:spPr>
        <p:txBody>
          <a:bodyPr>
            <a:normAutofit/>
          </a:bodyPr>
          <a:lstStyle>
            <a:lvl1pPr marL="0" indent="0">
              <a:buFontTx/>
              <a:buNone/>
              <a:defRPr sz="2000" baseline="0">
                <a:solidFill>
                  <a:srgbClr val="615E9B"/>
                </a:solidFill>
              </a:defRPr>
            </a:lvl1pPr>
          </a:lstStyle>
          <a:p>
            <a:pPr lvl="0"/>
            <a:r>
              <a:rPr lang="en-US" dirty="0" smtClean="0"/>
              <a:t>Insert pullout quote</a:t>
            </a:r>
            <a:endParaRPr lang="en-US" dirty="0"/>
          </a:p>
        </p:txBody>
      </p:sp>
    </p:spTree>
    <p:extLst>
      <p:ext uri="{BB962C8B-B14F-4D97-AF65-F5344CB8AC3E}">
        <p14:creationId xmlns:p14="http://schemas.microsoft.com/office/powerpoint/2010/main" val="499572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Intro Text and Images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p>
        </p:txBody>
      </p:sp>
      <p:sp>
        <p:nvSpPr>
          <p:cNvPr id="8" name="Title 1"/>
          <p:cNvSpPr>
            <a:spLocks noGrp="1"/>
          </p:cNvSpPr>
          <p:nvPr>
            <p:ph type="title"/>
          </p:nvPr>
        </p:nvSpPr>
        <p:spPr>
          <a:xfrm>
            <a:off x="457200" y="274638"/>
            <a:ext cx="8229600" cy="831961"/>
          </a:xfrm>
        </p:spPr>
        <p:txBody>
          <a:bodyPr/>
          <a:lstStyle>
            <a:lvl1pPr algn="l">
              <a:defRPr baseline="0">
                <a:solidFill>
                  <a:srgbClr val="003C71"/>
                </a:solidFill>
              </a:defRPr>
            </a:lvl1pPr>
          </a:lstStyle>
          <a:p>
            <a:r>
              <a:rPr lang="en-US" smtClean="0"/>
              <a:t>Click to edit Master title style</a:t>
            </a:r>
            <a:endParaRPr lang="en-US" dirty="0"/>
          </a:p>
        </p:txBody>
      </p:sp>
      <p:sp>
        <p:nvSpPr>
          <p:cNvPr id="9" name="Content Placeholder 2"/>
          <p:cNvSpPr>
            <a:spLocks noGrp="1"/>
          </p:cNvSpPr>
          <p:nvPr>
            <p:ph idx="12"/>
          </p:nvPr>
        </p:nvSpPr>
        <p:spPr>
          <a:xfrm>
            <a:off x="457200" y="1707474"/>
            <a:ext cx="4044463" cy="3662442"/>
          </a:xfrm>
        </p:spPr>
        <p:txBody>
          <a:bodyPr/>
          <a:lstStyle>
            <a:lvl1pPr marL="0" indent="0">
              <a:buClr>
                <a:srgbClr val="0C9FCD"/>
              </a:buClr>
              <a:buNone/>
              <a:defRPr sz="1400" b="1">
                <a:solidFill>
                  <a:srgbClr val="0C9FCD"/>
                </a:solidFill>
              </a:defRPr>
            </a:lvl1pPr>
            <a:lvl2pPr marL="0" indent="0">
              <a:buClr>
                <a:srgbClr val="003C71"/>
              </a:buClr>
              <a:buNone/>
              <a:defRPr sz="1400"/>
            </a:lvl2pPr>
            <a:lvl3pPr marL="228600" indent="-228600">
              <a:buClr>
                <a:srgbClr val="0C9FCD"/>
              </a:buClr>
              <a:buFont typeface="Arial" panose="020B0604020202020204" pitchFamily="34" charset="0"/>
              <a:buChar char="•"/>
              <a:defRPr sz="1400"/>
            </a:lvl3pPr>
            <a:lvl4pPr marL="0" indent="0">
              <a:spcBef>
                <a:spcPts val="800"/>
              </a:spcBef>
              <a:spcAft>
                <a:spcPts val="800"/>
              </a:spcAft>
              <a:buClr>
                <a:srgbClr val="0C9FCD"/>
              </a:buClr>
              <a:buNone/>
              <a:defRPr sz="2000">
                <a:solidFill>
                  <a:srgbClr val="615E9B"/>
                </a:solidFill>
              </a:defRPr>
            </a:lvl4pPr>
            <a:lvl5pPr marL="0" indent="0">
              <a:buClr>
                <a:srgbClr val="0C9FCD"/>
              </a:buClr>
              <a:buNone/>
              <a:defRPr sz="1200" b="1">
                <a:solidFill>
                  <a:srgbClr val="003C71"/>
                </a:solidFill>
              </a:defRPr>
            </a:lvl5pPr>
            <a:lvl6pPr marL="0" indent="0">
              <a:spcBef>
                <a:spcPts val="300"/>
              </a:spcBef>
              <a:spcAft>
                <a:spcPts val="600"/>
              </a:spcAft>
              <a:buNone/>
              <a:defRPr sz="900"/>
            </a:lvl6pPr>
          </a:lstStyle>
          <a:p>
            <a:pPr lvl="0"/>
            <a:r>
              <a:rPr lang="en-US" smtClean="0"/>
              <a:t>Click to edit Master text styles</a:t>
            </a:r>
          </a:p>
        </p:txBody>
      </p:sp>
      <p:sp>
        <p:nvSpPr>
          <p:cNvPr id="10" name="Content Placeholder 2"/>
          <p:cNvSpPr>
            <a:spLocks noGrp="1"/>
          </p:cNvSpPr>
          <p:nvPr>
            <p:ph idx="13"/>
          </p:nvPr>
        </p:nvSpPr>
        <p:spPr>
          <a:xfrm>
            <a:off x="4642338" y="1707475"/>
            <a:ext cx="4044463" cy="3662442"/>
          </a:xfrm>
        </p:spPr>
        <p:txBody>
          <a:bodyPr/>
          <a:lstStyle>
            <a:lvl1pPr marL="0" indent="0">
              <a:buClr>
                <a:srgbClr val="0C9FCD"/>
              </a:buClr>
              <a:buNone/>
              <a:defRPr sz="1400" b="1">
                <a:solidFill>
                  <a:srgbClr val="0C9FCD"/>
                </a:solidFill>
              </a:defRPr>
            </a:lvl1pPr>
            <a:lvl2pPr marL="0" indent="0">
              <a:buClr>
                <a:srgbClr val="003C71"/>
              </a:buClr>
              <a:buNone/>
              <a:defRPr sz="1400"/>
            </a:lvl2pPr>
            <a:lvl3pPr marL="228600" indent="-228600">
              <a:buClr>
                <a:srgbClr val="0C9FCD"/>
              </a:buClr>
              <a:buFont typeface="Arial" panose="020B0604020202020204" pitchFamily="34" charset="0"/>
              <a:buChar char="•"/>
              <a:defRPr sz="1400"/>
            </a:lvl3pPr>
            <a:lvl4pPr marL="0" indent="0">
              <a:spcBef>
                <a:spcPts val="800"/>
              </a:spcBef>
              <a:spcAft>
                <a:spcPts val="800"/>
              </a:spcAft>
              <a:buClr>
                <a:srgbClr val="0C9FCD"/>
              </a:buClr>
              <a:buNone/>
              <a:defRPr sz="2000">
                <a:solidFill>
                  <a:srgbClr val="615E9B"/>
                </a:solidFill>
              </a:defRPr>
            </a:lvl4pPr>
            <a:lvl5pPr marL="0" indent="0">
              <a:buClr>
                <a:srgbClr val="0C9FCD"/>
              </a:buClr>
              <a:buNone/>
              <a:defRPr sz="1200" b="1">
                <a:solidFill>
                  <a:srgbClr val="003C71"/>
                </a:solidFill>
              </a:defRPr>
            </a:lvl5pPr>
            <a:lvl6pPr marL="0" indent="0">
              <a:spcBef>
                <a:spcPts val="300"/>
              </a:spcBef>
              <a:spcAft>
                <a:spcPts val="600"/>
              </a:spcAft>
              <a:buNone/>
              <a:defRPr sz="900"/>
            </a:lvl6pPr>
          </a:lstStyle>
          <a:p>
            <a:pPr lvl="0"/>
            <a:r>
              <a:rPr lang="en-US" smtClean="0"/>
              <a:t>Click to edit Master text styles</a:t>
            </a:r>
          </a:p>
        </p:txBody>
      </p:sp>
      <p:sp>
        <p:nvSpPr>
          <p:cNvPr id="11" name="Text Placeholder 8"/>
          <p:cNvSpPr>
            <a:spLocks noGrp="1"/>
          </p:cNvSpPr>
          <p:nvPr>
            <p:ph type="body" sz="quarter" idx="14" hasCustomPrompt="1"/>
          </p:nvPr>
        </p:nvSpPr>
        <p:spPr>
          <a:xfrm>
            <a:off x="457200" y="1159017"/>
            <a:ext cx="8229600" cy="496040"/>
          </a:xfrm>
        </p:spPr>
        <p:txBody>
          <a:bodyPr>
            <a:normAutofit/>
          </a:bodyPr>
          <a:lstStyle>
            <a:lvl1pPr marL="0" indent="0">
              <a:buFontTx/>
              <a:buNone/>
              <a:defRPr sz="1400" baseline="0">
                <a:solidFill>
                  <a:schemeClr val="tx1"/>
                </a:solidFill>
              </a:defRPr>
            </a:lvl1pPr>
          </a:lstStyle>
          <a:p>
            <a:pPr lvl="0"/>
            <a:r>
              <a:rPr lang="en-US" dirty="0" smtClean="0"/>
              <a:t>Insert introductory text</a:t>
            </a:r>
            <a:endParaRPr lang="en-US" dirty="0"/>
          </a:p>
        </p:txBody>
      </p:sp>
    </p:spTree>
    <p:extLst>
      <p:ext uri="{BB962C8B-B14F-4D97-AF65-F5344CB8AC3E}">
        <p14:creationId xmlns:p14="http://schemas.microsoft.com/office/powerpoint/2010/main" val="1549205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ullout Quot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7" name="Text Placeholder 8"/>
          <p:cNvSpPr>
            <a:spLocks noGrp="1"/>
          </p:cNvSpPr>
          <p:nvPr>
            <p:ph type="body" sz="quarter" idx="14" hasCustomPrompt="1"/>
          </p:nvPr>
        </p:nvSpPr>
        <p:spPr>
          <a:xfrm>
            <a:off x="457200" y="4799145"/>
            <a:ext cx="5972721" cy="1270404"/>
          </a:xfrm>
        </p:spPr>
        <p:txBody>
          <a:bodyPr>
            <a:normAutofit/>
          </a:bodyPr>
          <a:lstStyle>
            <a:lvl1pPr marL="0" indent="0">
              <a:buFontTx/>
              <a:buNone/>
              <a:defRPr sz="2000" baseline="0">
                <a:solidFill>
                  <a:srgbClr val="615E9B"/>
                </a:solidFill>
              </a:defRPr>
            </a:lvl1pPr>
          </a:lstStyle>
          <a:p>
            <a:pPr lvl="0"/>
            <a:r>
              <a:rPr lang="en-US" dirty="0" smtClean="0"/>
              <a:t>Insert pullout quote</a:t>
            </a:r>
            <a:endParaRPr lang="en-US" dirty="0"/>
          </a:p>
        </p:txBody>
      </p:sp>
      <p:sp>
        <p:nvSpPr>
          <p:cNvPr id="8" name="Title 1"/>
          <p:cNvSpPr>
            <a:spLocks noGrp="1"/>
          </p:cNvSpPr>
          <p:nvPr>
            <p:ph type="title"/>
          </p:nvPr>
        </p:nvSpPr>
        <p:spPr>
          <a:xfrm>
            <a:off x="457200" y="274638"/>
            <a:ext cx="8229600" cy="831961"/>
          </a:xfrm>
        </p:spPr>
        <p:txBody>
          <a:bodyPr/>
          <a:lstStyle>
            <a:lvl1pPr algn="l">
              <a:defRPr baseline="0">
                <a:solidFill>
                  <a:srgbClr val="003C7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457200" y="1159017"/>
            <a:ext cx="8229600" cy="3587709"/>
          </a:xfrm>
        </p:spPr>
        <p:txBody>
          <a:bodyPr/>
          <a:lstStyle>
            <a:lvl1pPr marL="0" indent="0">
              <a:buClr>
                <a:srgbClr val="0C9FCD"/>
              </a:buClr>
              <a:buNone/>
              <a:defRPr/>
            </a:lvl1pPr>
            <a:lvl2pPr marL="228600" indent="-228600">
              <a:buClr>
                <a:srgbClr val="0C9FCD"/>
              </a:buClr>
              <a:defRPr/>
            </a:lvl2pPr>
            <a:lvl3pPr marL="548640" indent="-274320">
              <a:buClr>
                <a:srgbClr val="003C71"/>
              </a:buClr>
              <a:buFont typeface="Arial" panose="020B0604020202020204" pitchFamily="34" charset="0"/>
              <a:buChar char="•"/>
              <a:defRPr/>
            </a:lvl3pPr>
            <a:lvl4pPr marL="868680" indent="-274320">
              <a:buClr>
                <a:srgbClr val="003C71"/>
              </a:buClr>
              <a:buFont typeface="Tahoma" panose="020B0604030504040204" pitchFamily="34" charset="0"/>
              <a:buChar char="–"/>
              <a:defRPr/>
            </a:lvl4pPr>
            <a:lvl5pPr marL="1234440" indent="-320040">
              <a:buClr>
                <a:srgbClr val="0C9FCD"/>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7160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83196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159017"/>
            <a:ext cx="8229600" cy="49671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5791200" y="6215673"/>
            <a:ext cx="2895600" cy="365125"/>
          </a:xfrm>
          <a:prstGeom prst="rect">
            <a:avLst/>
          </a:prstGeom>
        </p:spPr>
        <p:txBody>
          <a:bodyPr vert="horz" lIns="91440" tIns="45720" rIns="91440" bIns="45720" rtlCol="0" anchor="t"/>
          <a:lstStyle>
            <a:lvl1pPr algn="r">
              <a:defRPr sz="850">
                <a:solidFill>
                  <a:schemeClr val="tx1">
                    <a:lumMod val="50000"/>
                    <a:lumOff val="50000"/>
                  </a:schemeClr>
                </a:solidFill>
              </a:defRPr>
            </a:lvl1pPr>
          </a:lstStyle>
          <a:p>
            <a:endParaRPr lang="en-US" dirty="0"/>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0961" y="6028771"/>
            <a:ext cx="1870708" cy="711344"/>
          </a:xfrm>
          <a:prstGeom prst="rect">
            <a:avLst/>
          </a:prstGeom>
        </p:spPr>
      </p:pic>
    </p:spTree>
    <p:extLst>
      <p:ext uri="{BB962C8B-B14F-4D97-AF65-F5344CB8AC3E}">
        <p14:creationId xmlns:p14="http://schemas.microsoft.com/office/powerpoint/2010/main" val="3937805911"/>
      </p:ext>
    </p:extLst>
  </p:cSld>
  <p:clrMap bg1="lt1" tx1="dk1" bg2="lt2" tx2="dk2" accent1="accent1" accent2="accent2" accent3="accent3" accent4="accent4" accent5="accent5" accent6="accent6" hlink="hlink" folHlink="folHlink"/>
  <p:sldLayoutIdLst>
    <p:sldLayoutId id="2147483653" r:id="rId1"/>
    <p:sldLayoutId id="2147483665" r:id="rId2"/>
    <p:sldLayoutId id="2147483666" r:id="rId3"/>
    <p:sldLayoutId id="2147483654" r:id="rId4"/>
    <p:sldLayoutId id="2147483664" r:id="rId5"/>
    <p:sldLayoutId id="2147483656" r:id="rId6"/>
    <p:sldLayoutId id="2147483667" r:id="rId7"/>
    <p:sldLayoutId id="2147483668" r:id="rId8"/>
    <p:sldLayoutId id="2147483660" r:id="rId9"/>
    <p:sldLayoutId id="2147483658" r:id="rId10"/>
    <p:sldLayoutId id="2147483661" r:id="rId11"/>
    <p:sldLayoutId id="2147483659" r:id="rId12"/>
    <p:sldLayoutId id="2147483662" r:id="rId13"/>
  </p:sldLayoutIdLst>
  <p:hf hdr="0" dt="0"/>
  <p:txStyles>
    <p:titleStyle>
      <a:lvl1pPr algn="l" defTabSz="844083" rtl="0" eaLnBrk="1" latinLnBrk="0" hangingPunct="1">
        <a:spcBef>
          <a:spcPct val="0"/>
        </a:spcBef>
        <a:buNone/>
        <a:defRPr sz="2000" kern="1200">
          <a:solidFill>
            <a:srgbClr val="003C71"/>
          </a:solidFill>
          <a:latin typeface="+mj-lt"/>
          <a:ea typeface="+mj-ea"/>
          <a:cs typeface="+mj-cs"/>
        </a:defRPr>
      </a:lvl1pPr>
    </p:titleStyle>
    <p:bodyStyle>
      <a:lvl1pPr marL="316531" indent="-316531" algn="l" defTabSz="844083" rtl="0" eaLnBrk="1" latinLnBrk="0" hangingPunct="1">
        <a:spcBef>
          <a:spcPct val="20000"/>
        </a:spcBef>
        <a:buClr>
          <a:srgbClr val="0C9FCD"/>
        </a:buClr>
        <a:buFont typeface="Arial" pitchFamily="34" charset="0"/>
        <a:buChar char="•"/>
        <a:defRPr sz="1700" kern="1200">
          <a:solidFill>
            <a:schemeClr val="tx1"/>
          </a:solidFill>
          <a:latin typeface="+mn-lt"/>
          <a:ea typeface="+mn-ea"/>
          <a:cs typeface="+mn-cs"/>
        </a:defRPr>
      </a:lvl1pPr>
      <a:lvl2pPr marL="685817" indent="-263776" algn="l" defTabSz="844083" rtl="0" eaLnBrk="1" latinLnBrk="0" hangingPunct="1">
        <a:spcBef>
          <a:spcPct val="20000"/>
        </a:spcBef>
        <a:buClr>
          <a:srgbClr val="003C71"/>
        </a:buClr>
        <a:buFont typeface="Arial" panose="020B0604020202020204" pitchFamily="34" charset="0"/>
        <a:buChar char="•"/>
        <a:defRPr sz="1700" kern="1200">
          <a:solidFill>
            <a:schemeClr val="tx1"/>
          </a:solidFill>
          <a:latin typeface="+mn-lt"/>
          <a:ea typeface="+mn-ea"/>
          <a:cs typeface="+mn-cs"/>
        </a:defRPr>
      </a:lvl2pPr>
      <a:lvl3pPr marL="1055103" indent="-211021" algn="l" defTabSz="844083" rtl="0" eaLnBrk="1" latinLnBrk="0" hangingPunct="1">
        <a:spcBef>
          <a:spcPct val="20000"/>
        </a:spcBef>
        <a:buClr>
          <a:srgbClr val="003C71"/>
        </a:buClr>
        <a:buFont typeface="Tahoma" panose="020B0604030504040204" pitchFamily="34" charset="0"/>
        <a:buChar char="‒"/>
        <a:defRPr sz="1700" kern="1200">
          <a:solidFill>
            <a:schemeClr val="tx1"/>
          </a:solidFill>
          <a:latin typeface="+mn-lt"/>
          <a:ea typeface="+mn-ea"/>
          <a:cs typeface="+mn-cs"/>
        </a:defRPr>
      </a:lvl3pPr>
      <a:lvl4pPr marL="1477145" indent="-211021" algn="l" defTabSz="844083" rtl="0" eaLnBrk="1" latinLnBrk="0" hangingPunct="1">
        <a:spcBef>
          <a:spcPct val="20000"/>
        </a:spcBef>
        <a:buClr>
          <a:srgbClr val="0C9FCD"/>
        </a:buClr>
        <a:buFont typeface="Wingdings" panose="05000000000000000000" pitchFamily="2" charset="2"/>
        <a:buChar char="§"/>
        <a:defRPr sz="1700" kern="1200">
          <a:solidFill>
            <a:schemeClr val="tx1"/>
          </a:solidFill>
          <a:latin typeface="+mn-lt"/>
          <a:ea typeface="+mn-ea"/>
          <a:cs typeface="+mn-cs"/>
        </a:defRPr>
      </a:lvl4pPr>
      <a:lvl5pPr marL="1899186" indent="-211021" algn="l" defTabSz="844083"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p:bodyStyle>
    <p:otherStyle>
      <a:defPPr>
        <a:defRPr lang="en-US"/>
      </a:defPPr>
      <a:lvl1pPr marL="0" algn="l" defTabSz="844083" rtl="0" eaLnBrk="1" latinLnBrk="0" hangingPunct="1">
        <a:defRPr sz="1662" kern="1200">
          <a:solidFill>
            <a:schemeClr val="tx1"/>
          </a:solidFill>
          <a:latin typeface="+mn-lt"/>
          <a:ea typeface="+mn-ea"/>
          <a:cs typeface="+mn-cs"/>
        </a:defRPr>
      </a:lvl1pPr>
      <a:lvl2pPr marL="422041" algn="l" defTabSz="844083" rtl="0" eaLnBrk="1" latinLnBrk="0" hangingPunct="1">
        <a:defRPr sz="1662" kern="1200">
          <a:solidFill>
            <a:schemeClr val="tx1"/>
          </a:solidFill>
          <a:latin typeface="+mn-lt"/>
          <a:ea typeface="+mn-ea"/>
          <a:cs typeface="+mn-cs"/>
        </a:defRPr>
      </a:lvl2pPr>
      <a:lvl3pPr marL="844083" algn="l" defTabSz="844083" rtl="0" eaLnBrk="1" latinLnBrk="0" hangingPunct="1">
        <a:defRPr sz="1662" kern="1200">
          <a:solidFill>
            <a:schemeClr val="tx1"/>
          </a:solidFill>
          <a:latin typeface="+mn-lt"/>
          <a:ea typeface="+mn-ea"/>
          <a:cs typeface="+mn-cs"/>
        </a:defRPr>
      </a:lvl3pPr>
      <a:lvl4pPr marL="1266124" algn="l" defTabSz="844083" rtl="0" eaLnBrk="1" latinLnBrk="0" hangingPunct="1">
        <a:defRPr sz="1662" kern="1200">
          <a:solidFill>
            <a:schemeClr val="tx1"/>
          </a:solidFill>
          <a:latin typeface="+mn-lt"/>
          <a:ea typeface="+mn-ea"/>
          <a:cs typeface="+mn-cs"/>
        </a:defRPr>
      </a:lvl4pPr>
      <a:lvl5pPr marL="1688165" algn="l" defTabSz="844083" rtl="0" eaLnBrk="1" latinLnBrk="0" hangingPunct="1">
        <a:defRPr sz="1662" kern="1200">
          <a:solidFill>
            <a:schemeClr val="tx1"/>
          </a:solidFill>
          <a:latin typeface="+mn-lt"/>
          <a:ea typeface="+mn-ea"/>
          <a:cs typeface="+mn-cs"/>
        </a:defRPr>
      </a:lvl5pPr>
      <a:lvl6pPr marL="2110207" algn="l" defTabSz="844083" rtl="0" eaLnBrk="1" latinLnBrk="0" hangingPunct="1">
        <a:defRPr sz="1662" kern="1200">
          <a:solidFill>
            <a:schemeClr val="tx1"/>
          </a:solidFill>
          <a:latin typeface="+mn-lt"/>
          <a:ea typeface="+mn-ea"/>
          <a:cs typeface="+mn-cs"/>
        </a:defRPr>
      </a:lvl6pPr>
      <a:lvl7pPr marL="2532248" algn="l" defTabSz="844083" rtl="0" eaLnBrk="1" latinLnBrk="0" hangingPunct="1">
        <a:defRPr sz="1662" kern="1200">
          <a:solidFill>
            <a:schemeClr val="tx1"/>
          </a:solidFill>
          <a:latin typeface="+mn-lt"/>
          <a:ea typeface="+mn-ea"/>
          <a:cs typeface="+mn-cs"/>
        </a:defRPr>
      </a:lvl7pPr>
      <a:lvl8pPr marL="2954289" algn="l" defTabSz="844083" rtl="0" eaLnBrk="1" latinLnBrk="0" hangingPunct="1">
        <a:defRPr sz="1662" kern="1200">
          <a:solidFill>
            <a:schemeClr val="tx1"/>
          </a:solidFill>
          <a:latin typeface="+mn-lt"/>
          <a:ea typeface="+mn-ea"/>
          <a:cs typeface="+mn-cs"/>
        </a:defRPr>
      </a:lvl8pPr>
      <a:lvl9pPr marL="3376331" algn="l" defTabSz="844083"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emf"/></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18.emf"/><Relationship Id="rId5" Type="http://schemas.openxmlformats.org/officeDocument/2006/relationships/image" Target="../media/image17.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Our Final Plan</a:t>
            </a:r>
            <a:endParaRPr lang="en-US" dirty="0"/>
          </a:p>
        </p:txBody>
      </p:sp>
      <p:sp>
        <p:nvSpPr>
          <p:cNvPr id="3" name="Subtitle 2"/>
          <p:cNvSpPr>
            <a:spLocks noGrp="1"/>
          </p:cNvSpPr>
          <p:nvPr>
            <p:ph type="subTitle" idx="1"/>
          </p:nvPr>
        </p:nvSpPr>
        <p:spPr>
          <a:xfrm>
            <a:off x="470305" y="3635396"/>
            <a:ext cx="6400800" cy="936604"/>
          </a:xfrm>
        </p:spPr>
        <p:txBody>
          <a:bodyPr>
            <a:normAutofit/>
          </a:bodyPr>
          <a:lstStyle/>
          <a:p>
            <a:r>
              <a:rPr lang="en-US" dirty="0" smtClean="0"/>
              <a:t>AER Public Forum</a:t>
            </a:r>
          </a:p>
          <a:p>
            <a:r>
              <a:rPr lang="en-US" dirty="0" smtClean="0"/>
              <a:t>1 February 2017</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495800" y="8408"/>
            <a:ext cx="4682066" cy="6818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60098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305" y="1118250"/>
            <a:ext cx="7772400" cy="1023817"/>
          </a:xfrm>
        </p:spPr>
        <p:txBody>
          <a:bodyPr>
            <a:normAutofit/>
          </a:bodyPr>
          <a:lstStyle/>
          <a:p>
            <a:pPr marL="1701800" indent="-1701800"/>
            <a:r>
              <a:rPr lang="en-US" dirty="0" smtClean="0"/>
              <a:t>Our Plans…</a:t>
            </a:r>
            <a:br>
              <a:rPr lang="en-US" dirty="0" smtClean="0"/>
            </a:br>
            <a:r>
              <a:rPr lang="en-US" dirty="0" smtClean="0"/>
              <a:t>Delivering for our Customers</a:t>
            </a:r>
            <a:endParaRPr lang="en-US" dirty="0"/>
          </a:p>
        </p:txBody>
      </p:sp>
    </p:spTree>
    <p:extLst>
      <p:ext uri="{BB962C8B-B14F-4D97-AF65-F5344CB8AC3E}">
        <p14:creationId xmlns:p14="http://schemas.microsoft.com/office/powerpoint/2010/main" val="1119597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Delivering for Customers | </a:t>
            </a:r>
            <a:r>
              <a:rPr lang="en-US" dirty="0" smtClean="0"/>
              <a:t>Plans for Victoria and Albury</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11</a:t>
            </a:fld>
            <a:endParaRPr lang="en-US" dirty="0"/>
          </a:p>
        </p:txBody>
      </p:sp>
      <p:grpSp>
        <p:nvGrpSpPr>
          <p:cNvPr id="5" name="Group 4"/>
          <p:cNvGrpSpPr/>
          <p:nvPr/>
        </p:nvGrpSpPr>
        <p:grpSpPr>
          <a:xfrm>
            <a:off x="5063353" y="1099577"/>
            <a:ext cx="3767382" cy="2444436"/>
            <a:chOff x="5457898" y="2504266"/>
            <a:chExt cx="3767382" cy="2444436"/>
          </a:xfrm>
        </p:grpSpPr>
        <p:sp>
          <p:nvSpPr>
            <p:cNvPr id="6" name="Oval 5"/>
            <p:cNvSpPr/>
            <p:nvPr/>
          </p:nvSpPr>
          <p:spPr>
            <a:xfrm>
              <a:off x="6360059" y="2504266"/>
              <a:ext cx="2444436" cy="2444436"/>
            </a:xfrm>
            <a:prstGeom prst="ellipse">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4800" b="1" spc="-40" baseline="30000" dirty="0"/>
            </a:p>
          </p:txBody>
        </p:sp>
        <p:sp>
          <p:nvSpPr>
            <p:cNvPr id="7" name="TextBox 6"/>
            <p:cNvSpPr txBox="1"/>
            <p:nvPr/>
          </p:nvSpPr>
          <p:spPr>
            <a:xfrm>
              <a:off x="6251444" y="2878501"/>
              <a:ext cx="2287510" cy="1446550"/>
            </a:xfrm>
            <a:prstGeom prst="rect">
              <a:avLst/>
            </a:prstGeom>
            <a:noFill/>
          </p:spPr>
          <p:txBody>
            <a:bodyPr wrap="square" rtlCol="0">
              <a:spAutoFit/>
            </a:bodyPr>
            <a:lstStyle/>
            <a:p>
              <a:pPr algn="ctr"/>
              <a:r>
                <a:rPr lang="en-AU" sz="8800" b="1" spc="-1000" dirty="0" smtClean="0">
                  <a:solidFill>
                    <a:schemeClr val="bg1"/>
                  </a:solidFill>
                  <a:latin typeface="+mj-lt"/>
                  <a:ea typeface="Batang" panose="02030600000101010101" pitchFamily="18" charset="-127"/>
                  <a:cs typeface="Aharoni" panose="02010803020104030203" pitchFamily="2" charset="-79"/>
                </a:rPr>
                <a:t>11</a:t>
              </a:r>
              <a:endParaRPr lang="en-AU" sz="8800" b="1" spc="-1000" dirty="0">
                <a:solidFill>
                  <a:schemeClr val="bg1"/>
                </a:solidFill>
                <a:latin typeface="+mj-lt"/>
                <a:ea typeface="Batang" panose="02030600000101010101" pitchFamily="18" charset="-127"/>
                <a:cs typeface="Aharoni" panose="02010803020104030203" pitchFamily="2" charset="-79"/>
              </a:endParaRPr>
            </a:p>
          </p:txBody>
        </p:sp>
        <p:sp>
          <p:nvSpPr>
            <p:cNvPr id="8" name="Oval 7"/>
            <p:cNvSpPr/>
            <p:nvPr/>
          </p:nvSpPr>
          <p:spPr>
            <a:xfrm>
              <a:off x="5457898" y="3052004"/>
              <a:ext cx="1306717" cy="1306717"/>
            </a:xfrm>
            <a:prstGeom prst="ellipse">
              <a:avLst/>
            </a:prstGeom>
            <a:solidFill>
              <a:srgbClr val="00A3E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2000" b="1" spc="-40" baseline="30000" dirty="0" smtClean="0"/>
            </a:p>
            <a:p>
              <a:pPr algn="ctr"/>
              <a:r>
                <a:rPr lang="en-AU" sz="2800" b="1" spc="-40" baseline="30000" dirty="0" smtClean="0"/>
                <a:t>Lower</a:t>
              </a:r>
              <a:br>
                <a:rPr lang="en-AU" sz="2800" b="1" spc="-40" baseline="30000" dirty="0" smtClean="0"/>
              </a:br>
              <a:r>
                <a:rPr lang="en-AU" sz="2800" b="1" spc="-40" baseline="30000" dirty="0" smtClean="0"/>
                <a:t>Prices</a:t>
              </a:r>
              <a:endParaRPr lang="en-AU" sz="2800" b="1" spc="-40" baseline="30000" dirty="0"/>
            </a:p>
          </p:txBody>
        </p:sp>
        <p:sp>
          <p:nvSpPr>
            <p:cNvPr id="9" name="TextBox 8"/>
            <p:cNvSpPr txBox="1"/>
            <p:nvPr/>
          </p:nvSpPr>
          <p:spPr>
            <a:xfrm>
              <a:off x="6101834" y="4122014"/>
              <a:ext cx="3123446" cy="461665"/>
            </a:xfrm>
            <a:prstGeom prst="rect">
              <a:avLst/>
            </a:prstGeom>
            <a:noFill/>
          </p:spPr>
          <p:txBody>
            <a:bodyPr wrap="square" rtlCol="0">
              <a:spAutoFit/>
            </a:bodyPr>
            <a:lstStyle/>
            <a:p>
              <a:pPr algn="ctr"/>
              <a:r>
                <a:rPr lang="en-AU" sz="1200" b="1" dirty="0" smtClean="0">
                  <a:solidFill>
                    <a:schemeClr val="bg1"/>
                  </a:solidFill>
                </a:rPr>
                <a:t>Cut in prices on </a:t>
              </a:r>
              <a:br>
                <a:rPr lang="en-AU" sz="1200" b="1" dirty="0" smtClean="0">
                  <a:solidFill>
                    <a:schemeClr val="bg1"/>
                  </a:solidFill>
                </a:rPr>
              </a:br>
              <a:r>
                <a:rPr lang="en-AU" sz="1200" b="1" dirty="0" smtClean="0">
                  <a:solidFill>
                    <a:schemeClr val="bg1"/>
                  </a:solidFill>
                </a:rPr>
                <a:t>1 January 2018*</a:t>
              </a:r>
              <a:endParaRPr lang="en-AU" sz="1200" b="1" dirty="0">
                <a:solidFill>
                  <a:schemeClr val="bg1"/>
                </a:solidFill>
              </a:endParaRPr>
            </a:p>
          </p:txBody>
        </p:sp>
        <p:sp>
          <p:nvSpPr>
            <p:cNvPr id="10" name="Down Arrow 9"/>
            <p:cNvSpPr/>
            <p:nvPr/>
          </p:nvSpPr>
          <p:spPr>
            <a:xfrm>
              <a:off x="8192682" y="3702401"/>
              <a:ext cx="163766" cy="312952"/>
            </a:xfrm>
            <a:prstGeom prst="downArrow">
              <a:avLst>
                <a:gd name="adj1" fmla="val 66161"/>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p:cNvSpPr txBox="1"/>
            <p:nvPr/>
          </p:nvSpPr>
          <p:spPr>
            <a:xfrm>
              <a:off x="8006824" y="3049645"/>
              <a:ext cx="535481" cy="769441"/>
            </a:xfrm>
            <a:prstGeom prst="rect">
              <a:avLst/>
            </a:prstGeom>
            <a:noFill/>
          </p:spPr>
          <p:txBody>
            <a:bodyPr wrap="square" rtlCol="0">
              <a:spAutoFit/>
            </a:bodyPr>
            <a:lstStyle/>
            <a:p>
              <a:pPr algn="ctr"/>
              <a:r>
                <a:rPr lang="en-AU" sz="4400" b="1" spc="-200" dirty="0" smtClean="0">
                  <a:solidFill>
                    <a:schemeClr val="bg1"/>
                  </a:solidFill>
                  <a:latin typeface="Lucida Bright" panose="02040602050505020304" pitchFamily="18" charset="0"/>
                  <a:ea typeface="Batang" panose="02030600000101010101" pitchFamily="18" charset="-127"/>
                  <a:cs typeface="Aharoni" panose="02010803020104030203" pitchFamily="2" charset="-79"/>
                </a:rPr>
                <a:t>%</a:t>
              </a:r>
              <a:endParaRPr lang="en-AU" sz="4400" b="1" spc="-200" dirty="0">
                <a:solidFill>
                  <a:schemeClr val="bg1"/>
                </a:solidFill>
                <a:latin typeface="Lucida Bright" panose="02040602050505020304" pitchFamily="18" charset="0"/>
                <a:ea typeface="Batang" panose="02030600000101010101" pitchFamily="18" charset="-127"/>
                <a:cs typeface="Aharoni" panose="02010803020104030203" pitchFamily="2" charset="-79"/>
              </a:endParaRPr>
            </a:p>
          </p:txBody>
        </p:sp>
      </p:grpSp>
      <p:grpSp>
        <p:nvGrpSpPr>
          <p:cNvPr id="12" name="Group 11"/>
          <p:cNvGrpSpPr/>
          <p:nvPr/>
        </p:nvGrpSpPr>
        <p:grpSpPr>
          <a:xfrm>
            <a:off x="440429" y="1159017"/>
            <a:ext cx="1460060" cy="3815890"/>
            <a:chOff x="557925" y="1683945"/>
            <a:chExt cx="1460060" cy="3815890"/>
          </a:xfrm>
        </p:grpSpPr>
        <p:sp>
          <p:nvSpPr>
            <p:cNvPr id="13" name="Pentagon 12"/>
            <p:cNvSpPr/>
            <p:nvPr/>
          </p:nvSpPr>
          <p:spPr>
            <a:xfrm rot="16200000">
              <a:off x="-623669" y="2878929"/>
              <a:ext cx="3815890" cy="1425921"/>
            </a:xfrm>
            <a:prstGeom prst="homePlate">
              <a:avLst>
                <a:gd name="adj" fmla="val 23333"/>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TextBox 13"/>
            <p:cNvSpPr txBox="1"/>
            <p:nvPr/>
          </p:nvSpPr>
          <p:spPr>
            <a:xfrm>
              <a:off x="576037" y="2415179"/>
              <a:ext cx="1425921" cy="261610"/>
            </a:xfrm>
            <a:prstGeom prst="rect">
              <a:avLst/>
            </a:prstGeom>
            <a:noFill/>
          </p:spPr>
          <p:txBody>
            <a:bodyPr wrap="square" rtlCol="0">
              <a:spAutoFit/>
            </a:bodyPr>
            <a:lstStyle/>
            <a:p>
              <a:pPr algn="ctr"/>
              <a:r>
                <a:rPr lang="en-AU" sz="1100" b="1" dirty="0" smtClean="0">
                  <a:solidFill>
                    <a:srgbClr val="003C71"/>
                  </a:solidFill>
                </a:rPr>
                <a:t>Improved Service</a:t>
              </a:r>
              <a:endParaRPr lang="en-AU" sz="1100" b="1" dirty="0">
                <a:solidFill>
                  <a:srgbClr val="003C71"/>
                </a:solidFill>
              </a:endParaRPr>
            </a:p>
          </p:txBody>
        </p:sp>
        <p:sp>
          <p:nvSpPr>
            <p:cNvPr id="15" name="TextBox 14"/>
            <p:cNvSpPr txBox="1"/>
            <p:nvPr/>
          </p:nvSpPr>
          <p:spPr>
            <a:xfrm>
              <a:off x="557925" y="2698137"/>
              <a:ext cx="1425921" cy="369332"/>
            </a:xfrm>
            <a:prstGeom prst="rect">
              <a:avLst/>
            </a:prstGeom>
            <a:noFill/>
          </p:spPr>
          <p:txBody>
            <a:bodyPr wrap="square" rtlCol="0">
              <a:spAutoFit/>
            </a:bodyPr>
            <a:lstStyle/>
            <a:p>
              <a:pPr algn="ctr"/>
              <a:r>
                <a:rPr lang="en-AU" b="1" dirty="0" smtClean="0">
                  <a:solidFill>
                    <a:schemeClr val="bg1"/>
                  </a:solidFill>
                </a:rPr>
                <a:t>&gt;90</a:t>
              </a:r>
              <a:r>
                <a:rPr lang="en-AU" b="1" dirty="0" smtClean="0">
                  <a:solidFill>
                    <a:srgbClr val="00A3E0"/>
                  </a:solidFill>
                </a:rPr>
                <a:t>_</a:t>
              </a:r>
              <a:endParaRPr lang="en-AU" b="1" dirty="0">
                <a:solidFill>
                  <a:srgbClr val="00A3E0"/>
                </a:solidFill>
              </a:endParaRPr>
            </a:p>
          </p:txBody>
        </p:sp>
        <p:sp>
          <p:nvSpPr>
            <p:cNvPr id="16" name="TextBox 15"/>
            <p:cNvSpPr txBox="1"/>
            <p:nvPr/>
          </p:nvSpPr>
          <p:spPr>
            <a:xfrm>
              <a:off x="592064" y="3002811"/>
              <a:ext cx="1425921" cy="507831"/>
            </a:xfrm>
            <a:prstGeom prst="rect">
              <a:avLst/>
            </a:prstGeom>
            <a:noFill/>
          </p:spPr>
          <p:txBody>
            <a:bodyPr wrap="square" rtlCol="0">
              <a:spAutoFit/>
            </a:bodyPr>
            <a:lstStyle/>
            <a:p>
              <a:pPr algn="ctr"/>
              <a:r>
                <a:rPr lang="en-AU" sz="900" b="1" dirty="0" smtClean="0">
                  <a:solidFill>
                    <a:schemeClr val="bg1"/>
                  </a:solidFill>
                </a:rPr>
                <a:t>Of emergency calls answered within 10 seconds.</a:t>
              </a:r>
              <a:endParaRPr lang="en-AU" sz="900" b="1" dirty="0">
                <a:solidFill>
                  <a:schemeClr val="bg1"/>
                </a:solidFill>
              </a:endParaRPr>
            </a:p>
          </p:txBody>
        </p:sp>
        <p:sp>
          <p:nvSpPr>
            <p:cNvPr id="17" name="TextBox 16"/>
            <p:cNvSpPr txBox="1"/>
            <p:nvPr/>
          </p:nvSpPr>
          <p:spPr>
            <a:xfrm>
              <a:off x="584700" y="3917271"/>
              <a:ext cx="1425921" cy="369332"/>
            </a:xfrm>
            <a:prstGeom prst="rect">
              <a:avLst/>
            </a:prstGeom>
            <a:noFill/>
          </p:spPr>
          <p:txBody>
            <a:bodyPr wrap="square" rtlCol="0">
              <a:spAutoFit/>
            </a:bodyPr>
            <a:lstStyle/>
            <a:p>
              <a:pPr algn="ctr"/>
              <a:r>
                <a:rPr lang="en-AU" sz="900" b="1" dirty="0" smtClean="0">
                  <a:solidFill>
                    <a:schemeClr val="bg1"/>
                  </a:solidFill>
                </a:rPr>
                <a:t>Mains replacement completed.</a:t>
              </a:r>
              <a:endParaRPr lang="en-AU" sz="900" b="1" dirty="0">
                <a:solidFill>
                  <a:schemeClr val="bg1"/>
                </a:solidFill>
              </a:endParaRPr>
            </a:p>
          </p:txBody>
        </p:sp>
        <p:sp>
          <p:nvSpPr>
            <p:cNvPr id="18" name="TextBox 17"/>
            <p:cNvSpPr txBox="1"/>
            <p:nvPr/>
          </p:nvSpPr>
          <p:spPr>
            <a:xfrm>
              <a:off x="567734" y="3599328"/>
              <a:ext cx="1425921" cy="369332"/>
            </a:xfrm>
            <a:prstGeom prst="rect">
              <a:avLst/>
            </a:prstGeom>
            <a:noFill/>
          </p:spPr>
          <p:txBody>
            <a:bodyPr wrap="square" rtlCol="0">
              <a:spAutoFit/>
            </a:bodyPr>
            <a:lstStyle/>
            <a:p>
              <a:pPr algn="ctr"/>
              <a:r>
                <a:rPr lang="en-AU" b="1" dirty="0" smtClean="0">
                  <a:solidFill>
                    <a:schemeClr val="bg1"/>
                  </a:solidFill>
                </a:rPr>
                <a:t>100</a:t>
              </a:r>
              <a:r>
                <a:rPr lang="en-AU" b="1" dirty="0" smtClean="0">
                  <a:solidFill>
                    <a:srgbClr val="00A3E0"/>
                  </a:solidFill>
                </a:rPr>
                <a:t>_</a:t>
              </a:r>
              <a:endParaRPr lang="en-AU" b="1" dirty="0">
                <a:solidFill>
                  <a:srgbClr val="00A3E0"/>
                </a:solidFill>
              </a:endParaRPr>
            </a:p>
          </p:txBody>
        </p:sp>
        <p:sp>
          <p:nvSpPr>
            <p:cNvPr id="19" name="Pentagon 18"/>
            <p:cNvSpPr/>
            <p:nvPr/>
          </p:nvSpPr>
          <p:spPr>
            <a:xfrm rot="16200000">
              <a:off x="671772" y="4174370"/>
              <a:ext cx="1225007" cy="1425921"/>
            </a:xfrm>
            <a:prstGeom prst="homePlate">
              <a:avLst>
                <a:gd name="adj" fmla="val 23333"/>
              </a:avLst>
            </a:prstGeom>
            <a:solidFill>
              <a:srgbClr val="00B3F2"/>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TextBox 19"/>
            <p:cNvSpPr txBox="1"/>
            <p:nvPr/>
          </p:nvSpPr>
          <p:spPr>
            <a:xfrm>
              <a:off x="577541" y="4544451"/>
              <a:ext cx="1425921" cy="938719"/>
            </a:xfrm>
            <a:prstGeom prst="rect">
              <a:avLst/>
            </a:prstGeom>
            <a:noFill/>
          </p:spPr>
          <p:txBody>
            <a:bodyPr wrap="square" rtlCol="0">
              <a:spAutoFit/>
            </a:bodyPr>
            <a:lstStyle/>
            <a:p>
              <a:pPr algn="ctr"/>
              <a:r>
                <a:rPr lang="en-AU" sz="1100" b="1" dirty="0" smtClean="0">
                  <a:solidFill>
                    <a:schemeClr val="bg1"/>
                  </a:solidFill>
                </a:rPr>
                <a:t>Continuous improvement in safety, reliability and customer service.</a:t>
              </a:r>
              <a:endParaRPr lang="en-AU" sz="1100" b="1" dirty="0">
                <a:solidFill>
                  <a:schemeClr val="bg1"/>
                </a:solidFill>
              </a:endParaRPr>
            </a:p>
          </p:txBody>
        </p:sp>
      </p:grpSp>
      <p:grpSp>
        <p:nvGrpSpPr>
          <p:cNvPr id="21" name="Group 20"/>
          <p:cNvGrpSpPr/>
          <p:nvPr/>
        </p:nvGrpSpPr>
        <p:grpSpPr>
          <a:xfrm>
            <a:off x="1986748" y="1173614"/>
            <a:ext cx="1485461" cy="3815890"/>
            <a:chOff x="532524" y="1683945"/>
            <a:chExt cx="1485461" cy="3815890"/>
          </a:xfrm>
        </p:grpSpPr>
        <p:sp>
          <p:nvSpPr>
            <p:cNvPr id="22" name="Pentagon 21"/>
            <p:cNvSpPr/>
            <p:nvPr/>
          </p:nvSpPr>
          <p:spPr>
            <a:xfrm rot="16200000">
              <a:off x="-623669" y="2878929"/>
              <a:ext cx="3815890" cy="1425921"/>
            </a:xfrm>
            <a:prstGeom prst="homePlate">
              <a:avLst>
                <a:gd name="adj" fmla="val 23333"/>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TextBox 22"/>
            <p:cNvSpPr txBox="1"/>
            <p:nvPr/>
          </p:nvSpPr>
          <p:spPr>
            <a:xfrm>
              <a:off x="576037" y="2415179"/>
              <a:ext cx="1425921" cy="261610"/>
            </a:xfrm>
            <a:prstGeom prst="rect">
              <a:avLst/>
            </a:prstGeom>
            <a:noFill/>
          </p:spPr>
          <p:txBody>
            <a:bodyPr wrap="square" rtlCol="0">
              <a:spAutoFit/>
            </a:bodyPr>
            <a:lstStyle/>
            <a:p>
              <a:pPr algn="ctr"/>
              <a:r>
                <a:rPr lang="en-AU" sz="1100" b="1" dirty="0" smtClean="0">
                  <a:solidFill>
                    <a:srgbClr val="003C71"/>
                  </a:solidFill>
                </a:rPr>
                <a:t>Lower Costs</a:t>
              </a:r>
              <a:endParaRPr lang="en-AU" sz="1100" b="1" dirty="0">
                <a:solidFill>
                  <a:srgbClr val="003C71"/>
                </a:solidFill>
              </a:endParaRPr>
            </a:p>
          </p:txBody>
        </p:sp>
        <p:sp>
          <p:nvSpPr>
            <p:cNvPr id="24" name="TextBox 23"/>
            <p:cNvSpPr txBox="1"/>
            <p:nvPr/>
          </p:nvSpPr>
          <p:spPr>
            <a:xfrm>
              <a:off x="532524" y="2698137"/>
              <a:ext cx="1425921" cy="369332"/>
            </a:xfrm>
            <a:prstGeom prst="rect">
              <a:avLst/>
            </a:prstGeom>
            <a:noFill/>
          </p:spPr>
          <p:txBody>
            <a:bodyPr wrap="square" rtlCol="0">
              <a:spAutoFit/>
            </a:bodyPr>
            <a:lstStyle/>
            <a:p>
              <a:pPr algn="ctr"/>
              <a:r>
                <a:rPr lang="en-AU" b="1" dirty="0" smtClean="0">
                  <a:solidFill>
                    <a:schemeClr val="bg1"/>
                  </a:solidFill>
                </a:rPr>
                <a:t>$23</a:t>
              </a:r>
              <a:r>
                <a:rPr lang="en-AU" b="1" dirty="0" smtClean="0">
                  <a:solidFill>
                    <a:srgbClr val="00A3E0"/>
                  </a:solidFill>
                </a:rPr>
                <a:t>_</a:t>
              </a:r>
              <a:endParaRPr lang="en-AU" b="1" dirty="0">
                <a:solidFill>
                  <a:srgbClr val="00A3E0"/>
                </a:solidFill>
              </a:endParaRPr>
            </a:p>
          </p:txBody>
        </p:sp>
        <p:sp>
          <p:nvSpPr>
            <p:cNvPr id="25" name="TextBox 24"/>
            <p:cNvSpPr txBox="1"/>
            <p:nvPr/>
          </p:nvSpPr>
          <p:spPr>
            <a:xfrm>
              <a:off x="592064" y="3002811"/>
              <a:ext cx="1425921" cy="646331"/>
            </a:xfrm>
            <a:prstGeom prst="rect">
              <a:avLst/>
            </a:prstGeom>
            <a:noFill/>
          </p:spPr>
          <p:txBody>
            <a:bodyPr wrap="square" rtlCol="0">
              <a:spAutoFit/>
            </a:bodyPr>
            <a:lstStyle/>
            <a:p>
              <a:pPr algn="ctr"/>
              <a:r>
                <a:rPr lang="en-AU" sz="900" b="1" dirty="0">
                  <a:solidFill>
                    <a:schemeClr val="bg1"/>
                  </a:solidFill>
                </a:rPr>
                <a:t>Cut in expenditure compared to actual expenditure incurred in the current period</a:t>
              </a:r>
            </a:p>
          </p:txBody>
        </p:sp>
        <p:sp>
          <p:nvSpPr>
            <p:cNvPr id="26" name="TextBox 25"/>
            <p:cNvSpPr txBox="1"/>
            <p:nvPr/>
          </p:nvSpPr>
          <p:spPr>
            <a:xfrm>
              <a:off x="552914" y="3928846"/>
              <a:ext cx="1457708" cy="369332"/>
            </a:xfrm>
            <a:prstGeom prst="rect">
              <a:avLst/>
            </a:prstGeom>
            <a:noFill/>
          </p:spPr>
          <p:txBody>
            <a:bodyPr wrap="square" rtlCol="0">
              <a:spAutoFit/>
            </a:bodyPr>
            <a:lstStyle/>
            <a:p>
              <a:pPr algn="ctr"/>
              <a:r>
                <a:rPr lang="en-AU" sz="900" b="1" dirty="0" smtClean="0">
                  <a:solidFill>
                    <a:schemeClr val="bg1"/>
                  </a:solidFill>
                </a:rPr>
                <a:t>Finance cost down from 7.39% to &lt;6%.</a:t>
              </a:r>
              <a:endParaRPr lang="en-AU" sz="900" b="1" dirty="0">
                <a:solidFill>
                  <a:schemeClr val="bg1"/>
                </a:solidFill>
              </a:endParaRPr>
            </a:p>
          </p:txBody>
        </p:sp>
        <p:sp>
          <p:nvSpPr>
            <p:cNvPr id="27" name="TextBox 26"/>
            <p:cNvSpPr txBox="1"/>
            <p:nvPr/>
          </p:nvSpPr>
          <p:spPr>
            <a:xfrm>
              <a:off x="567734" y="3610903"/>
              <a:ext cx="1425921" cy="369332"/>
            </a:xfrm>
            <a:prstGeom prst="rect">
              <a:avLst/>
            </a:prstGeom>
            <a:noFill/>
          </p:spPr>
          <p:txBody>
            <a:bodyPr wrap="square" rtlCol="0">
              <a:spAutoFit/>
            </a:bodyPr>
            <a:lstStyle/>
            <a:p>
              <a:pPr algn="ctr"/>
              <a:r>
                <a:rPr lang="en-AU" b="1" dirty="0" smtClean="0">
                  <a:solidFill>
                    <a:schemeClr val="bg1"/>
                  </a:solidFill>
                </a:rPr>
                <a:t>&gt;2.00</a:t>
              </a:r>
              <a:r>
                <a:rPr lang="en-AU" b="1" dirty="0" smtClean="0">
                  <a:solidFill>
                    <a:srgbClr val="00A3E0"/>
                  </a:solidFill>
                </a:rPr>
                <a:t>_</a:t>
              </a:r>
              <a:endParaRPr lang="en-AU" b="1" dirty="0">
                <a:solidFill>
                  <a:srgbClr val="00A3E0"/>
                </a:solidFill>
              </a:endParaRPr>
            </a:p>
          </p:txBody>
        </p:sp>
        <p:sp>
          <p:nvSpPr>
            <p:cNvPr id="28" name="Pentagon 27"/>
            <p:cNvSpPr/>
            <p:nvPr/>
          </p:nvSpPr>
          <p:spPr>
            <a:xfrm rot="16200000">
              <a:off x="671772" y="4174370"/>
              <a:ext cx="1225007" cy="1425921"/>
            </a:xfrm>
            <a:prstGeom prst="homePlate">
              <a:avLst>
                <a:gd name="adj" fmla="val 23333"/>
              </a:avLst>
            </a:prstGeom>
            <a:solidFill>
              <a:srgbClr val="00B3F2"/>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TextBox 28"/>
            <p:cNvSpPr txBox="1"/>
            <p:nvPr/>
          </p:nvSpPr>
          <p:spPr>
            <a:xfrm>
              <a:off x="577541" y="4544451"/>
              <a:ext cx="1425921" cy="600164"/>
            </a:xfrm>
            <a:prstGeom prst="rect">
              <a:avLst/>
            </a:prstGeom>
            <a:noFill/>
          </p:spPr>
          <p:txBody>
            <a:bodyPr wrap="square" rtlCol="0">
              <a:spAutoFit/>
            </a:bodyPr>
            <a:lstStyle/>
            <a:p>
              <a:pPr algn="ctr"/>
              <a:r>
                <a:rPr lang="en-AU" sz="1100" b="1" dirty="0" smtClean="0">
                  <a:solidFill>
                    <a:schemeClr val="bg1"/>
                  </a:solidFill>
                </a:rPr>
                <a:t>Ensuring we are sustainably cost-efficient.</a:t>
              </a:r>
              <a:endParaRPr lang="en-AU" sz="1100" b="1" dirty="0">
                <a:solidFill>
                  <a:schemeClr val="bg1"/>
                </a:solidFill>
              </a:endParaRPr>
            </a:p>
          </p:txBody>
        </p:sp>
      </p:grpSp>
      <p:sp>
        <p:nvSpPr>
          <p:cNvPr id="30" name="TextBox 29"/>
          <p:cNvSpPr txBox="1"/>
          <p:nvPr/>
        </p:nvSpPr>
        <p:spPr>
          <a:xfrm>
            <a:off x="2564976" y="3096541"/>
            <a:ext cx="1080003" cy="246221"/>
          </a:xfrm>
          <a:prstGeom prst="rect">
            <a:avLst/>
          </a:prstGeom>
          <a:noFill/>
        </p:spPr>
        <p:txBody>
          <a:bodyPr wrap="square" rtlCol="0">
            <a:spAutoFit/>
          </a:bodyPr>
          <a:lstStyle/>
          <a:p>
            <a:pPr algn="ctr"/>
            <a:r>
              <a:rPr lang="en-AU" sz="1000" b="1" dirty="0" smtClean="0">
                <a:solidFill>
                  <a:schemeClr val="bg1"/>
                </a:solidFill>
              </a:rPr>
              <a:t>%</a:t>
            </a:r>
            <a:endParaRPr lang="en-AU" sz="1000" b="1" dirty="0">
              <a:solidFill>
                <a:schemeClr val="bg1"/>
              </a:solidFill>
            </a:endParaRPr>
          </a:p>
        </p:txBody>
      </p:sp>
      <p:sp>
        <p:nvSpPr>
          <p:cNvPr id="31" name="TextBox 30"/>
          <p:cNvSpPr txBox="1"/>
          <p:nvPr/>
        </p:nvSpPr>
        <p:spPr>
          <a:xfrm>
            <a:off x="2380644" y="2194603"/>
            <a:ext cx="1080003" cy="246221"/>
          </a:xfrm>
          <a:prstGeom prst="rect">
            <a:avLst/>
          </a:prstGeom>
          <a:noFill/>
        </p:spPr>
        <p:txBody>
          <a:bodyPr wrap="square" rtlCol="0">
            <a:spAutoFit/>
          </a:bodyPr>
          <a:lstStyle/>
          <a:p>
            <a:pPr algn="ctr"/>
            <a:r>
              <a:rPr lang="en-AU" sz="1000" b="1" dirty="0" smtClean="0">
                <a:solidFill>
                  <a:schemeClr val="bg1"/>
                </a:solidFill>
              </a:rPr>
              <a:t>m</a:t>
            </a:r>
            <a:endParaRPr lang="en-AU" sz="1000" b="1" dirty="0">
              <a:solidFill>
                <a:schemeClr val="bg1"/>
              </a:solidFill>
            </a:endParaRPr>
          </a:p>
        </p:txBody>
      </p:sp>
      <p:sp>
        <p:nvSpPr>
          <p:cNvPr id="32" name="TextBox 31"/>
          <p:cNvSpPr txBox="1"/>
          <p:nvPr/>
        </p:nvSpPr>
        <p:spPr>
          <a:xfrm>
            <a:off x="877258" y="2202225"/>
            <a:ext cx="1080003" cy="246221"/>
          </a:xfrm>
          <a:prstGeom prst="rect">
            <a:avLst/>
          </a:prstGeom>
          <a:noFill/>
        </p:spPr>
        <p:txBody>
          <a:bodyPr wrap="square" rtlCol="0">
            <a:spAutoFit/>
          </a:bodyPr>
          <a:lstStyle/>
          <a:p>
            <a:pPr algn="ctr"/>
            <a:r>
              <a:rPr lang="en-AU" sz="1000" b="1" dirty="0" smtClean="0">
                <a:solidFill>
                  <a:schemeClr val="bg1"/>
                </a:solidFill>
              </a:rPr>
              <a:t>%</a:t>
            </a:r>
            <a:endParaRPr lang="en-AU" sz="1000" b="1" dirty="0">
              <a:solidFill>
                <a:schemeClr val="bg1"/>
              </a:solidFill>
            </a:endParaRPr>
          </a:p>
        </p:txBody>
      </p:sp>
      <p:sp>
        <p:nvSpPr>
          <p:cNvPr id="33" name="TextBox 32"/>
          <p:cNvSpPr txBox="1"/>
          <p:nvPr/>
        </p:nvSpPr>
        <p:spPr>
          <a:xfrm>
            <a:off x="852643" y="3092899"/>
            <a:ext cx="1080003" cy="246221"/>
          </a:xfrm>
          <a:prstGeom prst="rect">
            <a:avLst/>
          </a:prstGeom>
          <a:noFill/>
        </p:spPr>
        <p:txBody>
          <a:bodyPr wrap="square" rtlCol="0">
            <a:spAutoFit/>
          </a:bodyPr>
          <a:lstStyle/>
          <a:p>
            <a:pPr algn="ctr"/>
            <a:r>
              <a:rPr lang="en-AU" sz="1000" b="1" dirty="0" smtClean="0">
                <a:solidFill>
                  <a:schemeClr val="bg1"/>
                </a:solidFill>
              </a:rPr>
              <a:t>%</a:t>
            </a:r>
            <a:endParaRPr lang="en-AU" sz="1000" b="1" dirty="0">
              <a:solidFill>
                <a:schemeClr val="bg1"/>
              </a:solidFill>
            </a:endParaRPr>
          </a:p>
        </p:txBody>
      </p:sp>
      <p:sp>
        <p:nvSpPr>
          <p:cNvPr id="34" name="Down Arrow 33"/>
          <p:cNvSpPr/>
          <p:nvPr/>
        </p:nvSpPr>
        <p:spPr>
          <a:xfrm>
            <a:off x="2892401" y="2394357"/>
            <a:ext cx="56487" cy="72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Down Arrow 34"/>
          <p:cNvSpPr/>
          <p:nvPr/>
        </p:nvSpPr>
        <p:spPr>
          <a:xfrm>
            <a:off x="3076733" y="3298936"/>
            <a:ext cx="56487" cy="72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36" name="Group 35"/>
          <p:cNvGrpSpPr/>
          <p:nvPr/>
        </p:nvGrpSpPr>
        <p:grpSpPr>
          <a:xfrm>
            <a:off x="3552083" y="1181052"/>
            <a:ext cx="1460060" cy="3815890"/>
            <a:chOff x="557925" y="1683945"/>
            <a:chExt cx="1460060" cy="3815890"/>
          </a:xfrm>
        </p:grpSpPr>
        <p:sp>
          <p:nvSpPr>
            <p:cNvPr id="37" name="Pentagon 36"/>
            <p:cNvSpPr/>
            <p:nvPr/>
          </p:nvSpPr>
          <p:spPr>
            <a:xfrm rot="16200000">
              <a:off x="-623669" y="2878929"/>
              <a:ext cx="3815890" cy="1425921"/>
            </a:xfrm>
            <a:prstGeom prst="homePlate">
              <a:avLst>
                <a:gd name="adj" fmla="val 23333"/>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Box 37"/>
            <p:cNvSpPr txBox="1"/>
            <p:nvPr/>
          </p:nvSpPr>
          <p:spPr>
            <a:xfrm>
              <a:off x="576037" y="2415179"/>
              <a:ext cx="1425921" cy="261610"/>
            </a:xfrm>
            <a:prstGeom prst="rect">
              <a:avLst/>
            </a:prstGeom>
            <a:noFill/>
          </p:spPr>
          <p:txBody>
            <a:bodyPr wrap="square" rtlCol="0">
              <a:spAutoFit/>
            </a:bodyPr>
            <a:lstStyle/>
            <a:p>
              <a:pPr algn="ctr"/>
              <a:r>
                <a:rPr lang="en-AU" sz="1100" b="1" dirty="0" smtClean="0">
                  <a:solidFill>
                    <a:srgbClr val="003C71"/>
                  </a:solidFill>
                </a:rPr>
                <a:t>New Customers</a:t>
              </a:r>
              <a:endParaRPr lang="en-AU" sz="1100" b="1" dirty="0">
                <a:solidFill>
                  <a:srgbClr val="003C71"/>
                </a:solidFill>
              </a:endParaRPr>
            </a:p>
          </p:txBody>
        </p:sp>
        <p:sp>
          <p:nvSpPr>
            <p:cNvPr id="39" name="TextBox 38"/>
            <p:cNvSpPr txBox="1"/>
            <p:nvPr/>
          </p:nvSpPr>
          <p:spPr>
            <a:xfrm>
              <a:off x="557925" y="2698137"/>
              <a:ext cx="1425921" cy="369332"/>
            </a:xfrm>
            <a:prstGeom prst="rect">
              <a:avLst/>
            </a:prstGeom>
            <a:noFill/>
          </p:spPr>
          <p:txBody>
            <a:bodyPr wrap="square" rtlCol="0">
              <a:spAutoFit/>
            </a:bodyPr>
            <a:lstStyle/>
            <a:p>
              <a:pPr algn="ctr"/>
              <a:r>
                <a:rPr lang="en-AU" b="1" dirty="0" smtClean="0">
                  <a:solidFill>
                    <a:schemeClr val="bg1"/>
                  </a:solidFill>
                </a:rPr>
                <a:t>+80,000</a:t>
              </a:r>
              <a:endParaRPr lang="en-AU" b="1" dirty="0">
                <a:solidFill>
                  <a:srgbClr val="00A3E0"/>
                </a:solidFill>
              </a:endParaRPr>
            </a:p>
          </p:txBody>
        </p:sp>
        <p:sp>
          <p:nvSpPr>
            <p:cNvPr id="40" name="TextBox 39"/>
            <p:cNvSpPr txBox="1"/>
            <p:nvPr/>
          </p:nvSpPr>
          <p:spPr>
            <a:xfrm>
              <a:off x="592064" y="3002811"/>
              <a:ext cx="1425921" cy="1061829"/>
            </a:xfrm>
            <a:prstGeom prst="rect">
              <a:avLst/>
            </a:prstGeom>
            <a:noFill/>
          </p:spPr>
          <p:txBody>
            <a:bodyPr wrap="square" rtlCol="0">
              <a:spAutoFit/>
            </a:bodyPr>
            <a:lstStyle/>
            <a:p>
              <a:pPr algn="ctr"/>
              <a:r>
                <a:rPr lang="en-AU" sz="900" b="1" dirty="0" smtClean="0">
                  <a:solidFill>
                    <a:schemeClr val="bg1"/>
                  </a:solidFill>
                </a:rPr>
                <a:t>New customers connecting to our networks over 2018 to 2022</a:t>
              </a:r>
            </a:p>
            <a:p>
              <a:pPr algn="ctr"/>
              <a:endParaRPr lang="en-AU" sz="900" b="1" dirty="0">
                <a:solidFill>
                  <a:schemeClr val="bg1"/>
                </a:solidFill>
              </a:endParaRPr>
            </a:p>
            <a:p>
              <a:pPr algn="ctr"/>
              <a:endParaRPr lang="en-AU" sz="900" b="1" dirty="0" smtClean="0">
                <a:solidFill>
                  <a:schemeClr val="bg1"/>
                </a:solidFill>
              </a:endParaRPr>
            </a:p>
            <a:p>
              <a:pPr algn="ctr"/>
              <a:endParaRPr lang="en-AU" sz="900" b="1" dirty="0">
                <a:solidFill>
                  <a:schemeClr val="bg1"/>
                </a:solidFill>
              </a:endParaRPr>
            </a:p>
          </p:txBody>
        </p:sp>
        <p:sp>
          <p:nvSpPr>
            <p:cNvPr id="41" name="Pentagon 40"/>
            <p:cNvSpPr/>
            <p:nvPr/>
          </p:nvSpPr>
          <p:spPr>
            <a:xfrm rot="16200000">
              <a:off x="671772" y="4174370"/>
              <a:ext cx="1225007" cy="1425921"/>
            </a:xfrm>
            <a:prstGeom prst="homePlate">
              <a:avLst>
                <a:gd name="adj" fmla="val 23333"/>
              </a:avLst>
            </a:prstGeom>
            <a:solidFill>
              <a:srgbClr val="00B3F2"/>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2" name="TextBox 41"/>
            <p:cNvSpPr txBox="1"/>
            <p:nvPr/>
          </p:nvSpPr>
          <p:spPr>
            <a:xfrm>
              <a:off x="577541" y="4544451"/>
              <a:ext cx="1425921" cy="769441"/>
            </a:xfrm>
            <a:prstGeom prst="rect">
              <a:avLst/>
            </a:prstGeom>
            <a:noFill/>
          </p:spPr>
          <p:txBody>
            <a:bodyPr wrap="square" rtlCol="0">
              <a:spAutoFit/>
            </a:bodyPr>
            <a:lstStyle/>
            <a:p>
              <a:pPr algn="ctr"/>
              <a:r>
                <a:rPr lang="en-AU" sz="1100" b="1" dirty="0" smtClean="0">
                  <a:solidFill>
                    <a:schemeClr val="bg1"/>
                  </a:solidFill>
                </a:rPr>
                <a:t>Better access to gas, contributing to lower carbon emissions.</a:t>
              </a:r>
              <a:endParaRPr lang="en-AU" sz="1100" b="1" dirty="0">
                <a:solidFill>
                  <a:schemeClr val="bg1"/>
                </a:solidFill>
              </a:endParaRPr>
            </a:p>
          </p:txBody>
        </p:sp>
      </p:grpSp>
      <p:pic>
        <p:nvPicPr>
          <p:cNvPr id="43" name="Picture 42"/>
          <p:cNvPicPr>
            <a:picLocks noChangeAspect="1"/>
          </p:cNvPicPr>
          <p:nvPr/>
        </p:nvPicPr>
        <p:blipFill>
          <a:blip r:embed="rId3"/>
          <a:stretch>
            <a:fillRect/>
          </a:stretch>
        </p:blipFill>
        <p:spPr>
          <a:xfrm>
            <a:off x="918150" y="1413759"/>
            <a:ext cx="490095" cy="452395"/>
          </a:xfrm>
          <a:prstGeom prst="rect">
            <a:avLst/>
          </a:prstGeom>
        </p:spPr>
      </p:pic>
      <p:pic>
        <p:nvPicPr>
          <p:cNvPr id="44" name="Picture 43"/>
          <p:cNvPicPr>
            <a:picLocks noChangeAspect="1"/>
          </p:cNvPicPr>
          <p:nvPr/>
        </p:nvPicPr>
        <p:blipFill>
          <a:blip r:embed="rId4"/>
          <a:stretch>
            <a:fillRect/>
          </a:stretch>
        </p:blipFill>
        <p:spPr>
          <a:xfrm>
            <a:off x="2486375" y="1411484"/>
            <a:ext cx="497086" cy="438605"/>
          </a:xfrm>
          <a:prstGeom prst="rect">
            <a:avLst/>
          </a:prstGeom>
        </p:spPr>
      </p:pic>
      <p:pic>
        <p:nvPicPr>
          <p:cNvPr id="45" name="Picture 44"/>
          <p:cNvPicPr>
            <a:picLocks noChangeAspect="1"/>
          </p:cNvPicPr>
          <p:nvPr/>
        </p:nvPicPr>
        <p:blipFill>
          <a:blip r:embed="rId5"/>
          <a:stretch>
            <a:fillRect/>
          </a:stretch>
        </p:blipFill>
        <p:spPr>
          <a:xfrm>
            <a:off x="4035855" y="1411739"/>
            <a:ext cx="526653" cy="456433"/>
          </a:xfrm>
          <a:prstGeom prst="rect">
            <a:avLst/>
          </a:prstGeom>
        </p:spPr>
      </p:pic>
      <p:sp>
        <p:nvSpPr>
          <p:cNvPr id="46" name="TextBox 45"/>
          <p:cNvSpPr txBox="1"/>
          <p:nvPr/>
        </p:nvSpPr>
        <p:spPr>
          <a:xfrm>
            <a:off x="410824" y="5373272"/>
            <a:ext cx="8229599" cy="323165"/>
          </a:xfrm>
          <a:prstGeom prst="rect">
            <a:avLst/>
          </a:prstGeom>
          <a:noFill/>
        </p:spPr>
        <p:txBody>
          <a:bodyPr wrap="square" rtlCol="0">
            <a:spAutoFit/>
          </a:bodyPr>
          <a:lstStyle/>
          <a:p>
            <a:pPr algn="ctr"/>
            <a:r>
              <a:rPr lang="en-AU" sz="1500" b="1" dirty="0" smtClean="0">
                <a:solidFill>
                  <a:srgbClr val="003C71"/>
                </a:solidFill>
              </a:rPr>
              <a:t>Lower prices, lower costs, continuous service improvements</a:t>
            </a:r>
            <a:endParaRPr lang="en-AU" sz="1500" b="1" dirty="0">
              <a:solidFill>
                <a:srgbClr val="003C71"/>
              </a:solidFill>
            </a:endParaRPr>
          </a:p>
        </p:txBody>
      </p:sp>
      <p:sp>
        <p:nvSpPr>
          <p:cNvPr id="47" name="TextBox 46"/>
          <p:cNvSpPr txBox="1"/>
          <p:nvPr/>
        </p:nvSpPr>
        <p:spPr>
          <a:xfrm>
            <a:off x="410824" y="5775144"/>
            <a:ext cx="4290166" cy="215444"/>
          </a:xfrm>
          <a:prstGeom prst="rect">
            <a:avLst/>
          </a:prstGeom>
          <a:noFill/>
        </p:spPr>
        <p:txBody>
          <a:bodyPr wrap="square" rtlCol="0">
            <a:spAutoFit/>
          </a:bodyPr>
          <a:lstStyle/>
          <a:p>
            <a:r>
              <a:rPr lang="en-AU" sz="800" dirty="0" smtClean="0">
                <a:solidFill>
                  <a:schemeClr val="bg1">
                    <a:lumMod val="50000"/>
                  </a:schemeClr>
                </a:solidFill>
              </a:rPr>
              <a:t>* Before inflation</a:t>
            </a:r>
            <a:endParaRPr lang="en-AU" sz="800" dirty="0">
              <a:solidFill>
                <a:schemeClr val="bg1">
                  <a:lumMod val="50000"/>
                </a:schemeClr>
              </a:solidFill>
            </a:endParaRPr>
          </a:p>
        </p:txBody>
      </p:sp>
      <p:sp>
        <p:nvSpPr>
          <p:cNvPr id="48" name="TextBox 47"/>
          <p:cNvSpPr txBox="1"/>
          <p:nvPr/>
        </p:nvSpPr>
        <p:spPr>
          <a:xfrm>
            <a:off x="3514575" y="3070852"/>
            <a:ext cx="1425921" cy="369332"/>
          </a:xfrm>
          <a:prstGeom prst="rect">
            <a:avLst/>
          </a:prstGeom>
          <a:noFill/>
        </p:spPr>
        <p:txBody>
          <a:bodyPr wrap="square" rtlCol="0">
            <a:spAutoFit/>
          </a:bodyPr>
          <a:lstStyle/>
          <a:p>
            <a:pPr algn="ctr"/>
            <a:r>
              <a:rPr lang="en-AU" b="1" dirty="0" smtClean="0">
                <a:solidFill>
                  <a:schemeClr val="bg1"/>
                </a:solidFill>
              </a:rPr>
              <a:t>5.4</a:t>
            </a:r>
            <a:endParaRPr lang="en-AU" b="1" dirty="0">
              <a:solidFill>
                <a:schemeClr val="bg1"/>
              </a:solidFill>
            </a:endParaRPr>
          </a:p>
        </p:txBody>
      </p:sp>
      <p:sp>
        <p:nvSpPr>
          <p:cNvPr id="49" name="Rectangle 48"/>
          <p:cNvSpPr/>
          <p:nvPr/>
        </p:nvSpPr>
        <p:spPr>
          <a:xfrm>
            <a:off x="3486391" y="3392877"/>
            <a:ext cx="1593003" cy="507831"/>
          </a:xfrm>
          <a:prstGeom prst="rect">
            <a:avLst/>
          </a:prstGeom>
        </p:spPr>
        <p:txBody>
          <a:bodyPr wrap="square">
            <a:spAutoFit/>
          </a:bodyPr>
          <a:lstStyle/>
          <a:p>
            <a:pPr algn="ctr"/>
            <a:r>
              <a:rPr lang="en-AU" sz="900" b="1" spc="-20" dirty="0">
                <a:solidFill>
                  <a:schemeClr val="bg1"/>
                </a:solidFill>
              </a:rPr>
              <a:t>Tonnes of CO</a:t>
            </a:r>
            <a:r>
              <a:rPr lang="en-AU" sz="900" b="1" spc="-20" baseline="-25000" dirty="0">
                <a:solidFill>
                  <a:schemeClr val="bg1"/>
                </a:solidFill>
              </a:rPr>
              <a:t>2</a:t>
            </a:r>
            <a:r>
              <a:rPr lang="en-AU" sz="900" b="1" spc="-20" dirty="0">
                <a:solidFill>
                  <a:schemeClr val="bg1"/>
                </a:solidFill>
              </a:rPr>
              <a:t> saved per </a:t>
            </a:r>
            <a:r>
              <a:rPr lang="en-AU" sz="900" b="1" spc="-20" dirty="0" smtClean="0">
                <a:solidFill>
                  <a:schemeClr val="bg1"/>
                </a:solidFill>
              </a:rPr>
              <a:t>new customer </a:t>
            </a:r>
            <a:r>
              <a:rPr lang="en-AU" sz="900" b="1" spc="-20" dirty="0">
                <a:solidFill>
                  <a:schemeClr val="bg1"/>
                </a:solidFill>
              </a:rPr>
              <a:t>per </a:t>
            </a:r>
            <a:r>
              <a:rPr lang="en-AU" sz="900" b="1" spc="-20" dirty="0" smtClean="0">
                <a:solidFill>
                  <a:schemeClr val="bg1"/>
                </a:solidFill>
              </a:rPr>
              <a:t>annum.</a:t>
            </a:r>
            <a:endParaRPr lang="en-AU" sz="900" b="1" spc="-20" dirty="0">
              <a:solidFill>
                <a:schemeClr val="bg1"/>
              </a:solidFill>
            </a:endParaRPr>
          </a:p>
        </p:txBody>
      </p:sp>
      <p:sp>
        <p:nvSpPr>
          <p:cNvPr id="50" name="Down Arrow 49"/>
          <p:cNvSpPr/>
          <p:nvPr/>
        </p:nvSpPr>
        <p:spPr>
          <a:xfrm>
            <a:off x="4462376" y="3270762"/>
            <a:ext cx="56487" cy="72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1" name="TextBox 50"/>
          <p:cNvSpPr txBox="1"/>
          <p:nvPr/>
        </p:nvSpPr>
        <p:spPr>
          <a:xfrm>
            <a:off x="3995920" y="3098881"/>
            <a:ext cx="1080003" cy="200055"/>
          </a:xfrm>
          <a:prstGeom prst="rect">
            <a:avLst/>
          </a:prstGeom>
          <a:noFill/>
        </p:spPr>
        <p:txBody>
          <a:bodyPr wrap="square" rtlCol="0">
            <a:spAutoFit/>
          </a:bodyPr>
          <a:lstStyle/>
          <a:p>
            <a:pPr algn="ctr"/>
            <a:r>
              <a:rPr lang="en-AU" sz="700" b="1" dirty="0" smtClean="0">
                <a:solidFill>
                  <a:schemeClr val="bg1"/>
                </a:solidFill>
              </a:rPr>
              <a:t>t CO</a:t>
            </a:r>
            <a:r>
              <a:rPr lang="en-AU" sz="700" b="1" baseline="-25000" dirty="0" smtClean="0">
                <a:solidFill>
                  <a:schemeClr val="bg1"/>
                </a:solidFill>
              </a:rPr>
              <a:t>2</a:t>
            </a:r>
            <a:endParaRPr lang="en-AU" sz="700" b="1" baseline="-25000" dirty="0">
              <a:solidFill>
                <a:schemeClr val="bg1"/>
              </a:solidFill>
            </a:endParaRPr>
          </a:p>
        </p:txBody>
      </p:sp>
      <p:pic>
        <p:nvPicPr>
          <p:cNvPr id="53" name="Picture 52"/>
          <p:cNvPicPr>
            <a:picLocks noChangeAspect="1"/>
          </p:cNvPicPr>
          <p:nvPr/>
        </p:nvPicPr>
        <p:blipFill>
          <a:blip r:embed="rId6"/>
          <a:stretch>
            <a:fillRect/>
          </a:stretch>
        </p:blipFill>
        <p:spPr>
          <a:xfrm>
            <a:off x="5501449" y="3313726"/>
            <a:ext cx="1254714" cy="1787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5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612279" y="3313726"/>
            <a:ext cx="1225130" cy="1784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9936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Delivering for Customers | </a:t>
            </a:r>
            <a:r>
              <a:rPr lang="en-US" dirty="0" smtClean="0"/>
              <a:t>What we will Deliver</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12</a:t>
            </a:fld>
            <a:endParaRPr lang="en-US" dirty="0"/>
          </a:p>
        </p:txBody>
      </p:sp>
      <p:sp>
        <p:nvSpPr>
          <p:cNvPr id="4" name="TextBox 3"/>
          <p:cNvSpPr txBox="1"/>
          <p:nvPr/>
        </p:nvSpPr>
        <p:spPr>
          <a:xfrm>
            <a:off x="4597401" y="4699001"/>
            <a:ext cx="216000" cy="138499"/>
          </a:xfrm>
          <a:prstGeom prst="rect">
            <a:avLst/>
          </a:prstGeom>
          <a:solidFill>
            <a:srgbClr val="00A3E0"/>
          </a:solidFill>
        </p:spPr>
        <p:txBody>
          <a:bodyPr wrap="square" lIns="0" tIns="0" rIns="0" bIns="0" rtlCol="0">
            <a:spAutoFit/>
          </a:bodyPr>
          <a:lstStyle/>
          <a:p>
            <a:r>
              <a:rPr lang="en-AU" sz="900" dirty="0" smtClean="0">
                <a:solidFill>
                  <a:schemeClr val="bg1"/>
                </a:solidFill>
              </a:rPr>
              <a:t>297</a:t>
            </a:r>
            <a:endParaRPr lang="en-AU" sz="9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2039" y="1163317"/>
            <a:ext cx="6439922" cy="4872415"/>
          </a:xfrm>
          <a:prstGeom prst="rect">
            <a:avLst/>
          </a:prstGeom>
        </p:spPr>
      </p:pic>
    </p:spTree>
    <p:extLst>
      <p:ext uri="{BB962C8B-B14F-4D97-AF65-F5344CB8AC3E}">
        <p14:creationId xmlns:p14="http://schemas.microsoft.com/office/powerpoint/2010/main" val="15447913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Delivering for Customers | </a:t>
            </a:r>
            <a:r>
              <a:rPr lang="en-US" dirty="0" smtClean="0"/>
              <a:t>Our Final Plan</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13</a:t>
            </a:fld>
            <a:endParaRPr lang="en-US" dirty="0"/>
          </a:p>
        </p:txBody>
      </p:sp>
      <p:sp>
        <p:nvSpPr>
          <p:cNvPr id="4" name="Content Placeholder 3"/>
          <p:cNvSpPr>
            <a:spLocks noGrp="1"/>
          </p:cNvSpPr>
          <p:nvPr>
            <p:ph idx="1"/>
          </p:nvPr>
        </p:nvSpPr>
        <p:spPr>
          <a:xfrm>
            <a:off x="457199" y="1159017"/>
            <a:ext cx="8229601" cy="4967149"/>
          </a:xfrm>
        </p:spPr>
        <p:txBody>
          <a:bodyPr>
            <a:normAutofit/>
          </a:bodyPr>
          <a:lstStyle/>
          <a:p>
            <a:pPr lvl="1">
              <a:spcBef>
                <a:spcPts val="0"/>
              </a:spcBef>
              <a:spcAft>
                <a:spcPts val="1000"/>
              </a:spcAft>
            </a:pPr>
            <a:r>
              <a:rPr lang="en-US" sz="1600" dirty="0" smtClean="0"/>
              <a:t>Our Proposal consists of three key documents:</a:t>
            </a:r>
          </a:p>
          <a:p>
            <a:pPr lvl="2">
              <a:spcBef>
                <a:spcPts val="0"/>
              </a:spcBef>
              <a:spcAft>
                <a:spcPts val="1000"/>
              </a:spcAft>
            </a:pPr>
            <a:r>
              <a:rPr lang="en-US" sz="1600" dirty="0" smtClean="0"/>
              <a:t>Customer Overview (20 pages)</a:t>
            </a:r>
          </a:p>
          <a:p>
            <a:pPr lvl="2">
              <a:spcBef>
                <a:spcPts val="0"/>
              </a:spcBef>
              <a:spcAft>
                <a:spcPts val="1000"/>
              </a:spcAft>
            </a:pPr>
            <a:r>
              <a:rPr lang="en-US" sz="1600" dirty="0" smtClean="0"/>
              <a:t>Access Arrangement document</a:t>
            </a:r>
          </a:p>
          <a:p>
            <a:pPr lvl="2">
              <a:spcBef>
                <a:spcPts val="0"/>
              </a:spcBef>
              <a:spcAft>
                <a:spcPts val="1600"/>
              </a:spcAft>
            </a:pPr>
            <a:r>
              <a:rPr lang="en-US" sz="1600" dirty="0" smtClean="0"/>
              <a:t>Final Plan (otherwise known as Access Arrangement Information document)</a:t>
            </a:r>
          </a:p>
          <a:p>
            <a:pPr lvl="1">
              <a:spcBef>
                <a:spcPts val="0"/>
              </a:spcBef>
              <a:spcAft>
                <a:spcPts val="1600"/>
              </a:spcAft>
            </a:pPr>
            <a:r>
              <a:rPr lang="en-US" sz="1600" dirty="0" smtClean="0"/>
              <a:t>Also submitted a range of Attachments and Supporting Information to our Final Plan</a:t>
            </a:r>
          </a:p>
          <a:p>
            <a:pPr lvl="1">
              <a:spcBef>
                <a:spcPts val="0"/>
              </a:spcBef>
              <a:spcAft>
                <a:spcPts val="1600"/>
              </a:spcAft>
            </a:pPr>
            <a:r>
              <a:rPr lang="en-US" sz="1600" dirty="0" smtClean="0"/>
              <a:t>Our Final Plan is written with customers and stakeholders in mind and clearly shows how stakeholder feedback has been considered</a:t>
            </a:r>
          </a:p>
          <a:p>
            <a:pPr lvl="1">
              <a:spcBef>
                <a:spcPts val="0"/>
              </a:spcBef>
              <a:spcAft>
                <a:spcPts val="1600"/>
              </a:spcAft>
            </a:pPr>
            <a:endParaRPr lang="en-US" sz="1600" dirty="0" smtClean="0"/>
          </a:p>
        </p:txBody>
      </p:sp>
      <p:pic>
        <p:nvPicPr>
          <p:cNvPr id="7" name="Picture 6"/>
          <p:cNvPicPr/>
          <p:nvPr/>
        </p:nvPicPr>
        <p:blipFill rotWithShape="1">
          <a:blip r:embed="rId3" cstate="print">
            <a:extLst>
              <a:ext uri="{28A0092B-C50C-407E-A947-70E740481C1C}">
                <a14:useLocalDpi xmlns:a14="http://schemas.microsoft.com/office/drawing/2010/main" val="0"/>
              </a:ext>
            </a:extLst>
          </a:blip>
          <a:srcRect t="3400" b="40858"/>
          <a:stretch/>
        </p:blipFill>
        <p:spPr>
          <a:xfrm>
            <a:off x="1066799" y="4019300"/>
            <a:ext cx="4986868" cy="1296217"/>
          </a:xfrm>
          <a:prstGeom prst="rect">
            <a:avLst/>
          </a:prstGeom>
        </p:spPr>
      </p:pic>
      <p:sp>
        <p:nvSpPr>
          <p:cNvPr id="6" name="TextBox 5"/>
          <p:cNvSpPr txBox="1"/>
          <p:nvPr/>
        </p:nvSpPr>
        <p:spPr>
          <a:xfrm>
            <a:off x="381696" y="5696211"/>
            <a:ext cx="8229599" cy="553998"/>
          </a:xfrm>
          <a:prstGeom prst="rect">
            <a:avLst/>
          </a:prstGeom>
          <a:noFill/>
        </p:spPr>
        <p:txBody>
          <a:bodyPr wrap="square" rtlCol="0">
            <a:spAutoFit/>
          </a:bodyPr>
          <a:lstStyle/>
          <a:p>
            <a:pPr algn="ctr"/>
            <a:r>
              <a:rPr lang="en-AU" sz="1500" b="1" dirty="0" smtClean="0">
                <a:solidFill>
                  <a:srgbClr val="003C71"/>
                </a:solidFill>
              </a:rPr>
              <a:t>Customer Overview available today which provides a summary of the key components of our Final Plan</a:t>
            </a:r>
            <a:endParaRPr lang="en-AU" sz="1500" b="1" dirty="0">
              <a:solidFill>
                <a:srgbClr val="003C71"/>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8503" y="3762650"/>
            <a:ext cx="1279163" cy="1809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39236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pPr marL="1795463" indent="-1795463"/>
            <a:r>
              <a:rPr lang="en-AU" dirty="0" smtClean="0"/>
              <a:t>Our Plans…</a:t>
            </a:r>
            <a:br>
              <a:rPr lang="en-AU" dirty="0" smtClean="0"/>
            </a:br>
            <a:r>
              <a:rPr lang="en-AU" dirty="0" smtClean="0"/>
              <a:t>Underpinned by Effective Stakeholder Engagement</a:t>
            </a:r>
            <a:endParaRPr lang="en-AU" dirty="0"/>
          </a:p>
        </p:txBody>
      </p:sp>
    </p:spTree>
    <p:extLst>
      <p:ext uri="{BB962C8B-B14F-4D97-AF65-F5344CB8AC3E}">
        <p14:creationId xmlns:p14="http://schemas.microsoft.com/office/powerpoint/2010/main" val="1622667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771547" y="2205433"/>
            <a:ext cx="7096359" cy="3798137"/>
          </a:xfrm>
          <a:prstGeom prst="rect">
            <a:avLst/>
          </a:prstGeom>
        </p:spPr>
      </p:pic>
      <p:sp>
        <p:nvSpPr>
          <p:cNvPr id="2" name="Title 1"/>
          <p:cNvSpPr>
            <a:spLocks noGrp="1"/>
          </p:cNvSpPr>
          <p:nvPr>
            <p:ph type="title"/>
          </p:nvPr>
        </p:nvSpPr>
        <p:spPr/>
        <p:txBody>
          <a:bodyPr/>
          <a:lstStyle/>
          <a:p>
            <a:r>
              <a:rPr lang="en-US" b="1" dirty="0" smtClean="0"/>
              <a:t>Stakeholder Engagement | </a:t>
            </a:r>
            <a:r>
              <a:rPr lang="en-US" dirty="0" smtClean="0"/>
              <a:t>Overarching Objectives</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15</a:t>
            </a:fld>
            <a:endParaRPr lang="en-US" dirty="0"/>
          </a:p>
        </p:txBody>
      </p:sp>
      <p:sp>
        <p:nvSpPr>
          <p:cNvPr id="4" name="Content Placeholder 3"/>
          <p:cNvSpPr>
            <a:spLocks noGrp="1"/>
          </p:cNvSpPr>
          <p:nvPr>
            <p:ph idx="1"/>
          </p:nvPr>
        </p:nvSpPr>
        <p:spPr>
          <a:xfrm>
            <a:off x="457200" y="1159017"/>
            <a:ext cx="8229600" cy="4967149"/>
          </a:xfrm>
        </p:spPr>
        <p:txBody>
          <a:bodyPr>
            <a:normAutofit/>
          </a:bodyPr>
          <a:lstStyle/>
          <a:p>
            <a:pPr lvl="1">
              <a:spcBef>
                <a:spcPts val="0"/>
              </a:spcBef>
              <a:spcAft>
                <a:spcPts val="1800"/>
              </a:spcAft>
            </a:pPr>
            <a:r>
              <a:rPr lang="en-US" sz="1600" dirty="0" smtClean="0"/>
              <a:t>We are committed to providing a plan that delivers for our customers and is capable of being accepted by the AER</a:t>
            </a:r>
          </a:p>
          <a:p>
            <a:pPr lvl="1">
              <a:spcBef>
                <a:spcPts val="0"/>
              </a:spcBef>
              <a:spcAft>
                <a:spcPts val="1800"/>
              </a:spcAft>
            </a:pPr>
            <a:r>
              <a:rPr lang="en-US" sz="1600" dirty="0" smtClean="0"/>
              <a:t>A robust stakeholder engagement program is key to achieving this objective</a:t>
            </a:r>
            <a:endParaRPr lang="en-US" sz="1600" dirty="0"/>
          </a:p>
        </p:txBody>
      </p:sp>
      <p:sp>
        <p:nvSpPr>
          <p:cNvPr id="6" name="Rounded Rectangle 5"/>
          <p:cNvSpPr/>
          <p:nvPr/>
        </p:nvSpPr>
        <p:spPr>
          <a:xfrm>
            <a:off x="2177785" y="2449998"/>
            <a:ext cx="804312" cy="1141700"/>
          </a:xfrm>
          <a:prstGeom prst="roundRect">
            <a:avLst>
              <a:gd name="adj" fmla="val 7031"/>
            </a:avLst>
          </a:prstGeom>
          <a:noFill/>
          <a:ln w="19050">
            <a:solidFill>
              <a:srgbClr val="43B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ounded Rectangle 19"/>
          <p:cNvSpPr/>
          <p:nvPr/>
        </p:nvSpPr>
        <p:spPr>
          <a:xfrm>
            <a:off x="3039762" y="2446448"/>
            <a:ext cx="733169" cy="842440"/>
          </a:xfrm>
          <a:prstGeom prst="roundRect">
            <a:avLst>
              <a:gd name="adj" fmla="val 6617"/>
            </a:avLst>
          </a:prstGeom>
          <a:noFill/>
          <a:ln w="19050">
            <a:solidFill>
              <a:srgbClr val="43B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ounded Rectangle 6"/>
          <p:cNvSpPr/>
          <p:nvPr/>
        </p:nvSpPr>
        <p:spPr>
          <a:xfrm>
            <a:off x="3811573" y="2454496"/>
            <a:ext cx="636860" cy="890923"/>
          </a:xfrm>
          <a:prstGeom prst="roundRect">
            <a:avLst>
              <a:gd name="adj" fmla="val 9817"/>
            </a:avLst>
          </a:prstGeom>
          <a:noFill/>
          <a:ln w="19050">
            <a:solidFill>
              <a:srgbClr val="43B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ounded Rectangle 7"/>
          <p:cNvSpPr/>
          <p:nvPr/>
        </p:nvSpPr>
        <p:spPr>
          <a:xfrm>
            <a:off x="1928520" y="4266701"/>
            <a:ext cx="890998" cy="923138"/>
          </a:xfrm>
          <a:prstGeom prst="roundRect">
            <a:avLst>
              <a:gd name="adj" fmla="val 5876"/>
            </a:avLst>
          </a:prstGeom>
          <a:noFill/>
          <a:ln w="19050">
            <a:solidFill>
              <a:srgbClr val="43B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ounded Rectangle 8"/>
          <p:cNvSpPr/>
          <p:nvPr/>
        </p:nvSpPr>
        <p:spPr>
          <a:xfrm>
            <a:off x="3133866" y="4266701"/>
            <a:ext cx="842626" cy="708953"/>
          </a:xfrm>
          <a:prstGeom prst="roundRect">
            <a:avLst>
              <a:gd name="adj" fmla="val 6617"/>
            </a:avLst>
          </a:prstGeom>
          <a:noFill/>
          <a:ln w="19050">
            <a:solidFill>
              <a:srgbClr val="43B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58418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42867" cy="831961"/>
          </a:xfrm>
        </p:spPr>
        <p:txBody>
          <a:bodyPr/>
          <a:lstStyle/>
          <a:p>
            <a:r>
              <a:rPr lang="en-US" b="1" dirty="0" smtClean="0"/>
              <a:t>Stakeholder Engagement | </a:t>
            </a:r>
            <a:r>
              <a:rPr lang="en-US" dirty="0" smtClean="0"/>
              <a:t>Our Approach…Building on South Australia</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16</a:t>
            </a:fld>
            <a:endParaRPr lang="en-US" dirty="0"/>
          </a:p>
        </p:txBody>
      </p:sp>
      <p:sp>
        <p:nvSpPr>
          <p:cNvPr id="7" name="Pentagon 6"/>
          <p:cNvSpPr/>
          <p:nvPr/>
        </p:nvSpPr>
        <p:spPr>
          <a:xfrm>
            <a:off x="457200" y="1147239"/>
            <a:ext cx="8229600" cy="305641"/>
          </a:xfrm>
          <a:prstGeom prst="homePlate">
            <a:avLst/>
          </a:prstGeom>
          <a:solidFill>
            <a:srgbClr val="003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Pentagon 7"/>
          <p:cNvSpPr/>
          <p:nvPr/>
        </p:nvSpPr>
        <p:spPr>
          <a:xfrm>
            <a:off x="457200" y="1493520"/>
            <a:ext cx="8229600" cy="305641"/>
          </a:xfrm>
          <a:prstGeom prst="homePlate">
            <a:avLst/>
          </a:prstGeom>
          <a:solidFill>
            <a:srgbClr val="33C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Pentagon 10"/>
          <p:cNvSpPr/>
          <p:nvPr/>
        </p:nvSpPr>
        <p:spPr>
          <a:xfrm>
            <a:off x="4347360" y="1493520"/>
            <a:ext cx="2124000" cy="305641"/>
          </a:xfrm>
          <a:prstGeom prst="homePlate">
            <a:avLst/>
          </a:prstGeom>
          <a:solidFill>
            <a:srgbClr val="0DC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Pentagon 9"/>
          <p:cNvSpPr/>
          <p:nvPr/>
        </p:nvSpPr>
        <p:spPr>
          <a:xfrm>
            <a:off x="2402280" y="1493520"/>
            <a:ext cx="2124000" cy="305641"/>
          </a:xfrm>
          <a:prstGeom prst="homePlate">
            <a:avLst/>
          </a:prstGeom>
          <a:solidFill>
            <a:srgbClr val="00B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Pentagon 8"/>
          <p:cNvSpPr/>
          <p:nvPr/>
        </p:nvSpPr>
        <p:spPr>
          <a:xfrm>
            <a:off x="457200" y="1493520"/>
            <a:ext cx="2124000" cy="305641"/>
          </a:xfrm>
          <a:prstGeom prst="homePlate">
            <a:avLst/>
          </a:prstGeom>
          <a:solidFill>
            <a:srgbClr val="00A3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67219954"/>
              </p:ext>
            </p:extLst>
          </p:nvPr>
        </p:nvGraphicFramePr>
        <p:xfrm>
          <a:off x="457200" y="1118235"/>
          <a:ext cx="8067040" cy="4760172"/>
        </p:xfrm>
        <a:graphic>
          <a:graphicData uri="http://schemas.openxmlformats.org/drawingml/2006/table">
            <a:tbl>
              <a:tblPr firstRow="1" bandRow="1">
                <a:tableStyleId>{2D5ABB26-0587-4C30-8999-92F81FD0307C}</a:tableStyleId>
              </a:tblPr>
              <a:tblGrid>
                <a:gridCol w="2016760"/>
                <a:gridCol w="2016760"/>
                <a:gridCol w="2016760"/>
                <a:gridCol w="2016760"/>
              </a:tblGrid>
              <a:tr h="294005">
                <a:tc gridSpan="4">
                  <a:txBody>
                    <a:bodyPr/>
                    <a:lstStyle/>
                    <a:p>
                      <a:r>
                        <a:rPr lang="en-AU" sz="1100" b="1" dirty="0" smtClean="0">
                          <a:solidFill>
                            <a:schemeClr val="bg1"/>
                          </a:solidFill>
                        </a:rPr>
                        <a:t>Ongoing Engagement with Stakeholders</a:t>
                      </a:r>
                      <a:endParaRPr lang="en-AU" sz="1100" b="1" dirty="0">
                        <a:solidFill>
                          <a:schemeClr val="bg1"/>
                        </a:solidFill>
                      </a:endParaRPr>
                    </a:p>
                  </a:txBody>
                  <a:tcPr anchor="b">
                    <a:noFill/>
                  </a:tcPr>
                </a:tc>
                <a:tc hMerge="1">
                  <a:txBody>
                    <a:bodyPr/>
                    <a:lstStyle/>
                    <a:p>
                      <a:endParaRPr lang="en-AU" sz="1100" dirty="0"/>
                    </a:p>
                  </a:txBody>
                  <a:tcPr>
                    <a:solidFill>
                      <a:schemeClr val="bg1">
                        <a:lumMod val="95000"/>
                      </a:schemeClr>
                    </a:solidFill>
                  </a:tcPr>
                </a:tc>
                <a:tc hMerge="1">
                  <a:txBody>
                    <a:bodyPr/>
                    <a:lstStyle/>
                    <a:p>
                      <a:endParaRPr lang="en-AU" sz="1100" dirty="0"/>
                    </a:p>
                  </a:txBody>
                  <a:tcPr>
                    <a:solidFill>
                      <a:schemeClr val="bg1">
                        <a:lumMod val="95000"/>
                      </a:schemeClr>
                    </a:solidFill>
                  </a:tcPr>
                </a:tc>
                <a:tc hMerge="1">
                  <a:txBody>
                    <a:bodyPr/>
                    <a:lstStyle/>
                    <a:p>
                      <a:endParaRPr lang="en-AU" sz="1100" dirty="0"/>
                    </a:p>
                  </a:txBody>
                  <a:tcPr>
                    <a:solidFill>
                      <a:schemeClr val="bg1">
                        <a:lumMod val="95000"/>
                      </a:schemeClr>
                    </a:solidFill>
                  </a:tcPr>
                </a:tc>
              </a:tr>
              <a:tr h="384866">
                <a:tc>
                  <a:txBody>
                    <a:bodyPr/>
                    <a:lstStyle/>
                    <a:p>
                      <a:pPr algn="ctr"/>
                      <a:r>
                        <a:rPr lang="en-AU" sz="1200" b="1" dirty="0" smtClean="0">
                          <a:solidFill>
                            <a:schemeClr val="bg1"/>
                          </a:solidFill>
                        </a:rPr>
                        <a:t>Strategy</a:t>
                      </a:r>
                      <a:endParaRPr lang="en-AU" sz="1200" b="1" dirty="0">
                        <a:solidFill>
                          <a:schemeClr val="bg1"/>
                        </a:solidFill>
                      </a:endParaRPr>
                    </a:p>
                  </a:txBody>
                  <a:tcPr anchor="b">
                    <a:lnB w="76200" cap="flat" cmpd="sng" algn="ctr">
                      <a:noFill/>
                      <a:prstDash val="solid"/>
                      <a:round/>
                      <a:headEnd type="none" w="med" len="med"/>
                      <a:tailEnd type="none" w="med" len="med"/>
                    </a:lnB>
                    <a:noFill/>
                  </a:tcPr>
                </a:tc>
                <a:tc>
                  <a:txBody>
                    <a:bodyPr/>
                    <a:lstStyle/>
                    <a:p>
                      <a:pPr algn="ctr"/>
                      <a:r>
                        <a:rPr lang="en-AU" sz="1200" b="1" dirty="0" smtClean="0">
                          <a:solidFill>
                            <a:schemeClr val="bg1"/>
                          </a:solidFill>
                        </a:rPr>
                        <a:t>Research</a:t>
                      </a:r>
                      <a:endParaRPr lang="en-AU" sz="1200" b="1" dirty="0">
                        <a:solidFill>
                          <a:schemeClr val="bg1"/>
                        </a:solidFill>
                      </a:endParaRPr>
                    </a:p>
                  </a:txBody>
                  <a:tcPr anchor="b">
                    <a:lnB w="76200" cap="flat" cmpd="sng" algn="ctr">
                      <a:noFill/>
                      <a:prstDash val="solid"/>
                      <a:round/>
                      <a:headEnd type="none" w="med" len="med"/>
                      <a:tailEnd type="none" w="med" len="med"/>
                    </a:lnB>
                    <a:noFill/>
                  </a:tcPr>
                </a:tc>
                <a:tc>
                  <a:txBody>
                    <a:bodyPr/>
                    <a:lstStyle/>
                    <a:p>
                      <a:pPr algn="ctr"/>
                      <a:r>
                        <a:rPr lang="en-AU" sz="1200" b="1" dirty="0" smtClean="0">
                          <a:solidFill>
                            <a:schemeClr val="bg1"/>
                          </a:solidFill>
                        </a:rPr>
                        <a:t>Implementation</a:t>
                      </a:r>
                      <a:endParaRPr lang="en-AU" sz="1200" b="1" dirty="0">
                        <a:solidFill>
                          <a:schemeClr val="bg1"/>
                        </a:solidFill>
                      </a:endParaRPr>
                    </a:p>
                  </a:txBody>
                  <a:tcPr anchor="b">
                    <a:lnB w="76200" cap="flat" cmpd="sng" algn="ctr">
                      <a:noFill/>
                      <a:prstDash val="solid"/>
                      <a:round/>
                      <a:headEnd type="none" w="med" len="med"/>
                      <a:tailEnd type="none" w="med" len="med"/>
                    </a:lnB>
                    <a:noFill/>
                  </a:tcPr>
                </a:tc>
                <a:tc>
                  <a:txBody>
                    <a:bodyPr/>
                    <a:lstStyle/>
                    <a:p>
                      <a:pPr algn="ctr"/>
                      <a:r>
                        <a:rPr lang="en-AU" sz="1200" b="1" dirty="0" smtClean="0">
                          <a:solidFill>
                            <a:schemeClr val="bg1"/>
                          </a:solidFill>
                        </a:rPr>
                        <a:t>Ongoing Engagement</a:t>
                      </a:r>
                      <a:endParaRPr lang="en-AU" sz="1200" b="1" dirty="0">
                        <a:solidFill>
                          <a:schemeClr val="bg1"/>
                        </a:solidFill>
                      </a:endParaRPr>
                    </a:p>
                  </a:txBody>
                  <a:tcPr anchor="b">
                    <a:lnB w="76200" cap="flat" cmpd="sng" algn="ctr">
                      <a:noFill/>
                      <a:prstDash val="solid"/>
                      <a:round/>
                      <a:headEnd type="none" w="med" len="med"/>
                      <a:tailEnd type="none" w="med" len="med"/>
                    </a:lnB>
                    <a:noFill/>
                  </a:tcPr>
                </a:tc>
              </a:tr>
              <a:tr h="2961161">
                <a:tc>
                  <a:txBody>
                    <a:bodyPr/>
                    <a:lstStyle/>
                    <a:p>
                      <a:pPr marL="0" indent="0" algn="l" defTabSz="844083" rtl="0" eaLnBrk="1" latinLnBrk="0" hangingPunct="1">
                        <a:spcAft>
                          <a:spcPts val="800"/>
                        </a:spcAft>
                        <a:buFontTx/>
                        <a:buNone/>
                      </a:pPr>
                      <a:r>
                        <a:rPr lang="en-AU" sz="1050" dirty="0" smtClean="0"/>
                        <a:t>Defines:</a:t>
                      </a:r>
                      <a:endParaRPr lang="en-AU" sz="1050" kern="1200" dirty="0" smtClean="0">
                        <a:solidFill>
                          <a:schemeClr val="tx1"/>
                        </a:solidFill>
                        <a:latin typeface="+mn-lt"/>
                        <a:ea typeface="+mn-ea"/>
                        <a:cs typeface="+mn-cs"/>
                      </a:endParaRPr>
                    </a:p>
                    <a:p>
                      <a:pPr marL="171450" indent="-171450" algn="l" defTabSz="844083" rtl="0" eaLnBrk="1" latinLnBrk="0" hangingPunct="1">
                        <a:spcAft>
                          <a:spcPts val="800"/>
                        </a:spcAft>
                        <a:buFontTx/>
                        <a:buChar char="-"/>
                      </a:pPr>
                      <a:r>
                        <a:rPr lang="en-AU" sz="1050" kern="1200" dirty="0" smtClean="0">
                          <a:solidFill>
                            <a:schemeClr val="tx1"/>
                          </a:solidFill>
                          <a:latin typeface="+mn-lt"/>
                          <a:ea typeface="+mn-ea"/>
                          <a:cs typeface="+mn-cs"/>
                        </a:rPr>
                        <a:t>Who we will engage with.</a:t>
                      </a:r>
                    </a:p>
                    <a:p>
                      <a:pPr marL="171450" indent="-171450" algn="l" defTabSz="844083" rtl="0" eaLnBrk="1" latinLnBrk="0" hangingPunct="1">
                        <a:spcAft>
                          <a:spcPts val="800"/>
                        </a:spcAft>
                        <a:buFontTx/>
                        <a:buChar char="-"/>
                      </a:pPr>
                      <a:r>
                        <a:rPr lang="en-AU" sz="1050" kern="1200" dirty="0" smtClean="0">
                          <a:solidFill>
                            <a:schemeClr val="tx1"/>
                          </a:solidFill>
                          <a:latin typeface="+mn-lt"/>
                          <a:ea typeface="+mn-ea"/>
                          <a:cs typeface="+mn-cs"/>
                        </a:rPr>
                        <a:t>How we will engage.</a:t>
                      </a:r>
                    </a:p>
                    <a:p>
                      <a:pPr marL="171450" indent="-171450" algn="l" defTabSz="844083" rtl="0" eaLnBrk="1" latinLnBrk="0" hangingPunct="1">
                        <a:spcAft>
                          <a:spcPts val="800"/>
                        </a:spcAft>
                        <a:buFontTx/>
                        <a:buChar char="-"/>
                      </a:pPr>
                      <a:r>
                        <a:rPr lang="en-AU" sz="1050" kern="1200" dirty="0" smtClean="0">
                          <a:solidFill>
                            <a:schemeClr val="tx1"/>
                          </a:solidFill>
                          <a:latin typeface="+mn-lt"/>
                          <a:ea typeface="+mn-ea"/>
                          <a:cs typeface="+mn-cs"/>
                        </a:rPr>
                        <a:t>The key issues that will be subject to engagement.</a:t>
                      </a:r>
                    </a:p>
                    <a:p>
                      <a:pPr marL="171450" indent="-171450" algn="l" defTabSz="844083" rtl="0" eaLnBrk="1" latinLnBrk="0" hangingPunct="1">
                        <a:spcAft>
                          <a:spcPts val="800"/>
                        </a:spcAft>
                        <a:buFontTx/>
                        <a:buChar char="-"/>
                      </a:pPr>
                      <a:r>
                        <a:rPr lang="en-AU" sz="1050" kern="1200" dirty="0" smtClean="0">
                          <a:solidFill>
                            <a:schemeClr val="tx1"/>
                          </a:solidFill>
                          <a:latin typeface="+mn-lt"/>
                          <a:ea typeface="+mn-ea"/>
                          <a:cs typeface="+mn-cs"/>
                        </a:rPr>
                        <a:t>How we will track the success of our program.</a:t>
                      </a:r>
                    </a:p>
                    <a:p>
                      <a:pPr>
                        <a:spcAft>
                          <a:spcPts val="800"/>
                        </a:spcAft>
                      </a:pPr>
                      <a:r>
                        <a:rPr lang="en-AU" sz="1050" dirty="0" smtClean="0"/>
                        <a:t>This includes:</a:t>
                      </a:r>
                    </a:p>
                    <a:p>
                      <a:pPr marL="171450" indent="-171450">
                        <a:spcAft>
                          <a:spcPts val="800"/>
                        </a:spcAft>
                        <a:buFontTx/>
                        <a:buChar char="-"/>
                      </a:pPr>
                      <a:r>
                        <a:rPr lang="en-AU" sz="1050" dirty="0" smtClean="0"/>
                        <a:t>Workshops</a:t>
                      </a:r>
                      <a:r>
                        <a:rPr lang="en-AU" sz="1050" baseline="0" dirty="0" smtClean="0"/>
                        <a:t> with relevant stakeholders.</a:t>
                      </a:r>
                    </a:p>
                    <a:p>
                      <a:pPr marL="171450" indent="-171450">
                        <a:spcAft>
                          <a:spcPts val="800"/>
                        </a:spcAft>
                        <a:buFontTx/>
                        <a:buChar char="-"/>
                      </a:pPr>
                      <a:r>
                        <a:rPr lang="en-AU" sz="1050" baseline="0" dirty="0" smtClean="0"/>
                        <a:t>Workshops with our Reference Groups.</a:t>
                      </a:r>
                      <a:endParaRPr lang="en-AU" sz="1050" dirty="0"/>
                    </a:p>
                  </a:txBody>
                  <a:tcPr>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solidFill>
                      <a:schemeClr val="bg1">
                        <a:lumMod val="95000"/>
                      </a:schemeClr>
                    </a:solidFill>
                  </a:tcPr>
                </a:tc>
                <a:tc>
                  <a:txBody>
                    <a:bodyPr/>
                    <a:lstStyle/>
                    <a:p>
                      <a:pPr>
                        <a:spcAft>
                          <a:spcPts val="800"/>
                        </a:spcAft>
                      </a:pPr>
                      <a:r>
                        <a:rPr lang="en-AU" sz="1050" dirty="0" smtClean="0"/>
                        <a:t>Implementation of the engagement strategy. </a:t>
                      </a:r>
                    </a:p>
                    <a:p>
                      <a:pPr>
                        <a:spcAft>
                          <a:spcPts val="800"/>
                        </a:spcAft>
                      </a:pPr>
                      <a:r>
                        <a:rPr lang="en-AU" sz="1050" dirty="0" smtClean="0"/>
                        <a:t>This includes:</a:t>
                      </a:r>
                    </a:p>
                    <a:p>
                      <a:pPr marL="171450" indent="-171450">
                        <a:spcAft>
                          <a:spcPts val="800"/>
                        </a:spcAft>
                        <a:buFontTx/>
                        <a:buChar char="-"/>
                      </a:pPr>
                      <a:r>
                        <a:rPr lang="en-AU" sz="1050" dirty="0" smtClean="0"/>
                        <a:t>Designing engagement activities. </a:t>
                      </a:r>
                    </a:p>
                    <a:p>
                      <a:pPr marL="171450" indent="-171450">
                        <a:spcAft>
                          <a:spcPts val="800"/>
                        </a:spcAft>
                        <a:buFontTx/>
                        <a:buChar char="-"/>
                      </a:pPr>
                      <a:r>
                        <a:rPr lang="en-AU" sz="1050" dirty="0" smtClean="0"/>
                        <a:t>Preparing clear information to assist stakeholders</a:t>
                      </a:r>
                      <a:r>
                        <a:rPr lang="en-AU" sz="1050" baseline="0" dirty="0" smtClean="0"/>
                        <a:t>.</a:t>
                      </a:r>
                    </a:p>
                    <a:p>
                      <a:pPr marL="171450" indent="-171450">
                        <a:spcAft>
                          <a:spcPts val="800"/>
                        </a:spcAft>
                        <a:buFontTx/>
                        <a:buChar char="-"/>
                      </a:pPr>
                      <a:r>
                        <a:rPr lang="en-AU" sz="1050" baseline="0" dirty="0" smtClean="0"/>
                        <a:t>Conducting research.</a:t>
                      </a:r>
                    </a:p>
                    <a:p>
                      <a:pPr marL="171450" indent="-171450">
                        <a:spcAft>
                          <a:spcPts val="800"/>
                        </a:spcAft>
                        <a:buFontTx/>
                        <a:buChar char="-"/>
                      </a:pPr>
                      <a:r>
                        <a:rPr lang="en-AU" sz="1050" baseline="0" dirty="0" smtClean="0"/>
                        <a:t>Conducting dedicated engagement activities.</a:t>
                      </a:r>
                    </a:p>
                    <a:p>
                      <a:pPr marL="171450" indent="-171450">
                        <a:spcAft>
                          <a:spcPts val="800"/>
                        </a:spcAft>
                        <a:buFontTx/>
                        <a:buChar char="-"/>
                      </a:pPr>
                      <a:r>
                        <a:rPr lang="en-AU" sz="1050" baseline="0" dirty="0" smtClean="0"/>
                        <a:t>Capturing and reporting on customer insights.</a:t>
                      </a:r>
                      <a:endParaRPr lang="en-AU" sz="105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solidFill>
                      <a:schemeClr val="bg1">
                        <a:lumMod val="95000"/>
                      </a:schemeClr>
                    </a:solidFill>
                  </a:tcPr>
                </a:tc>
                <a:tc>
                  <a:txBody>
                    <a:bodyPr/>
                    <a:lstStyle/>
                    <a:p>
                      <a:pPr>
                        <a:spcAft>
                          <a:spcPts val="800"/>
                        </a:spcAft>
                      </a:pPr>
                      <a:r>
                        <a:rPr lang="en-AU" sz="1050" dirty="0" smtClean="0"/>
                        <a:t>Insights from the Research Phase considered </a:t>
                      </a:r>
                      <a:r>
                        <a:rPr lang="en-AU" sz="1050" baseline="0" dirty="0" smtClean="0"/>
                        <a:t>in the Draft and Final Plans.</a:t>
                      </a:r>
                    </a:p>
                    <a:p>
                      <a:pPr>
                        <a:spcAft>
                          <a:spcPts val="800"/>
                        </a:spcAft>
                      </a:pPr>
                      <a:r>
                        <a:rPr lang="en-AU" sz="1050" baseline="0" dirty="0" smtClean="0"/>
                        <a:t> This includes:</a:t>
                      </a:r>
                    </a:p>
                    <a:p>
                      <a:pPr marL="171450" indent="-171450">
                        <a:spcAft>
                          <a:spcPts val="800"/>
                        </a:spcAft>
                        <a:buFontTx/>
                        <a:buChar char="-"/>
                      </a:pPr>
                      <a:r>
                        <a:rPr lang="en-AU" sz="1050" baseline="0" dirty="0" smtClean="0"/>
                        <a:t>Internal workshops to understand insights.</a:t>
                      </a:r>
                    </a:p>
                    <a:p>
                      <a:pPr marL="171450" indent="-171450">
                        <a:spcAft>
                          <a:spcPts val="800"/>
                        </a:spcAft>
                        <a:buFontTx/>
                        <a:buChar char="-"/>
                      </a:pPr>
                      <a:r>
                        <a:rPr lang="en-AU" sz="1050" baseline="0" dirty="0" smtClean="0"/>
                        <a:t>Incorporation into Plans.</a:t>
                      </a:r>
                    </a:p>
                    <a:p>
                      <a:pPr marL="171450" indent="-171450">
                        <a:spcAft>
                          <a:spcPts val="800"/>
                        </a:spcAft>
                        <a:buFontTx/>
                        <a:buChar char="-"/>
                      </a:pPr>
                      <a:r>
                        <a:rPr lang="en-AU" sz="1050" baseline="0" dirty="0" smtClean="0"/>
                        <a:t>Reporting in a clear and transparent manner how insights are incorporated.</a:t>
                      </a:r>
                    </a:p>
                    <a:p>
                      <a:pPr marL="171450" indent="-171450">
                        <a:spcAft>
                          <a:spcPts val="800"/>
                        </a:spcAft>
                        <a:buFontTx/>
                        <a:buChar char="-"/>
                      </a:pPr>
                      <a:r>
                        <a:rPr lang="en-AU" sz="1050" baseline="0" dirty="0" smtClean="0"/>
                        <a:t>Further stakeholder and customer engagement.</a:t>
                      </a:r>
                      <a:endParaRPr lang="en-AU" sz="1050" dirty="0"/>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noFill/>
                      <a:prstDash val="solid"/>
                      <a:round/>
                      <a:headEnd type="none" w="med" len="med"/>
                      <a:tailEnd type="none" w="med" len="med"/>
                    </a:lnT>
                    <a:solidFill>
                      <a:schemeClr val="bg1">
                        <a:lumMod val="95000"/>
                      </a:schemeClr>
                    </a:solidFill>
                  </a:tcPr>
                </a:tc>
                <a:tc>
                  <a:txBody>
                    <a:bodyPr/>
                    <a:lstStyle/>
                    <a:p>
                      <a:pPr>
                        <a:spcAft>
                          <a:spcPts val="800"/>
                        </a:spcAft>
                      </a:pPr>
                      <a:r>
                        <a:rPr lang="en-AU" sz="1050" dirty="0" smtClean="0"/>
                        <a:t>This includes:</a:t>
                      </a:r>
                    </a:p>
                    <a:p>
                      <a:pPr marL="171450" indent="-171450">
                        <a:spcAft>
                          <a:spcPts val="800"/>
                        </a:spcAft>
                        <a:buFontTx/>
                        <a:buChar char="-"/>
                      </a:pPr>
                      <a:r>
                        <a:rPr lang="en-AU" sz="1050" dirty="0" smtClean="0"/>
                        <a:t>Reporting on the effectiveness of previous engagement.</a:t>
                      </a:r>
                    </a:p>
                    <a:p>
                      <a:pPr marL="171450" indent="-171450">
                        <a:spcAft>
                          <a:spcPts val="800"/>
                        </a:spcAft>
                        <a:buFontTx/>
                        <a:buChar char="-"/>
                      </a:pPr>
                      <a:r>
                        <a:rPr lang="en-AU" sz="1050" dirty="0" smtClean="0"/>
                        <a:t>Incorporating lessons learnt</a:t>
                      </a:r>
                      <a:r>
                        <a:rPr lang="en-AU" sz="1050" baseline="0" dirty="0" smtClean="0"/>
                        <a:t> into future programs.</a:t>
                      </a:r>
                    </a:p>
                    <a:p>
                      <a:pPr marL="171450" indent="-171450">
                        <a:spcAft>
                          <a:spcPts val="800"/>
                        </a:spcAft>
                        <a:buFontTx/>
                        <a:buChar char="-"/>
                      </a:pPr>
                      <a:r>
                        <a:rPr lang="en-AU" sz="1050" baseline="0" dirty="0" smtClean="0"/>
                        <a:t>Ongoing engagement with stakeholders.</a:t>
                      </a:r>
                    </a:p>
                  </a:txBody>
                  <a:tcPr>
                    <a:lnL w="76200" cap="flat" cmpd="sng" algn="ctr">
                      <a:solidFill>
                        <a:schemeClr val="bg1"/>
                      </a:solidFill>
                      <a:prstDash val="solid"/>
                      <a:round/>
                      <a:headEnd type="none" w="med" len="med"/>
                      <a:tailEnd type="none" w="med" len="med"/>
                    </a:lnL>
                    <a:lnT w="76200" cap="flat" cmpd="sng" algn="ctr">
                      <a:noFill/>
                      <a:prstDash val="solid"/>
                      <a:round/>
                      <a:headEnd type="none" w="med" len="med"/>
                      <a:tailEnd type="none" w="med" len="med"/>
                    </a:lnT>
                    <a:solidFill>
                      <a:schemeClr val="bg1">
                        <a:lumMod val="95000"/>
                      </a:schemeClr>
                    </a:solidFill>
                  </a:tcPr>
                </a:tc>
              </a:tr>
              <a:tr h="778451">
                <a:tc>
                  <a:txBody>
                    <a:bodyPr/>
                    <a:lstStyle/>
                    <a:p>
                      <a:pPr>
                        <a:spcAft>
                          <a:spcPts val="600"/>
                        </a:spcAft>
                      </a:pPr>
                      <a:r>
                        <a:rPr lang="en-AU" sz="1050" b="1" dirty="0" smtClean="0">
                          <a:solidFill>
                            <a:srgbClr val="003C71"/>
                          </a:solidFill>
                        </a:rPr>
                        <a:t>Key deliverables:</a:t>
                      </a:r>
                    </a:p>
                    <a:p>
                      <a:pPr>
                        <a:spcAft>
                          <a:spcPts val="600"/>
                        </a:spcAft>
                      </a:pPr>
                      <a:r>
                        <a:rPr lang="en-AU" sz="1050" b="0" dirty="0" smtClean="0">
                          <a:solidFill>
                            <a:srgbClr val="003C71"/>
                          </a:solidFill>
                        </a:rPr>
                        <a:t>Victoria and</a:t>
                      </a:r>
                      <a:r>
                        <a:rPr lang="en-AU" sz="1050" b="0" baseline="0" dirty="0" smtClean="0">
                          <a:solidFill>
                            <a:srgbClr val="003C71"/>
                          </a:solidFill>
                        </a:rPr>
                        <a:t> Albury Engagement Strategy</a:t>
                      </a:r>
                      <a:endParaRPr lang="en-AU" sz="1050" b="0" dirty="0">
                        <a:solidFill>
                          <a:srgbClr val="003C71"/>
                        </a:solidFill>
                      </a:endParaRPr>
                    </a:p>
                  </a:txBody>
                  <a:tcPr>
                    <a:lnR w="76200" cap="flat" cmpd="sng" algn="ctr">
                      <a:solidFill>
                        <a:schemeClr val="bg1"/>
                      </a:solidFill>
                      <a:prstDash val="solid"/>
                      <a:round/>
                      <a:headEnd type="none" w="med" len="med"/>
                      <a:tailEnd type="none" w="med" len="med"/>
                    </a:lnR>
                    <a:solidFill>
                      <a:srgbClr val="C3FDFC"/>
                    </a:solidFill>
                  </a:tcPr>
                </a:tc>
                <a:tc>
                  <a:txBody>
                    <a:bodyPr/>
                    <a:lstStyle/>
                    <a:p>
                      <a:pPr>
                        <a:spcAft>
                          <a:spcPts val="600"/>
                        </a:spcAft>
                      </a:pPr>
                      <a:r>
                        <a:rPr lang="en-AU" sz="1050" b="1" dirty="0" smtClean="0">
                          <a:solidFill>
                            <a:srgbClr val="003C71"/>
                          </a:solidFill>
                        </a:rPr>
                        <a:t>Key deliverables:</a:t>
                      </a:r>
                    </a:p>
                    <a:p>
                      <a:pPr>
                        <a:spcAft>
                          <a:spcPts val="600"/>
                        </a:spcAft>
                      </a:pPr>
                      <a:r>
                        <a:rPr lang="en-AU" sz="1050" b="0" dirty="0" smtClean="0">
                          <a:solidFill>
                            <a:srgbClr val="003C71"/>
                          </a:solidFill>
                        </a:rPr>
                        <a:t>Deloitte</a:t>
                      </a:r>
                      <a:r>
                        <a:rPr lang="en-AU" sz="1050" b="0" baseline="0" dirty="0" smtClean="0">
                          <a:solidFill>
                            <a:srgbClr val="003C71"/>
                          </a:solidFill>
                        </a:rPr>
                        <a:t> </a:t>
                      </a:r>
                      <a:r>
                        <a:rPr lang="en-AU" sz="1050" b="0" dirty="0" smtClean="0">
                          <a:solidFill>
                            <a:srgbClr val="003C71"/>
                          </a:solidFill>
                        </a:rPr>
                        <a:t>Customer Insights Report</a:t>
                      </a:r>
                    </a:p>
                    <a:p>
                      <a:pPr>
                        <a:spcAft>
                          <a:spcPts val="600"/>
                        </a:spcAft>
                      </a:pPr>
                      <a:r>
                        <a:rPr lang="en-AU" sz="1050" b="0" dirty="0" smtClean="0">
                          <a:solidFill>
                            <a:srgbClr val="003C71"/>
                          </a:solidFill>
                        </a:rPr>
                        <a:t>Findings Report on Incentive</a:t>
                      </a:r>
                      <a:r>
                        <a:rPr lang="en-AU" sz="1050" b="0" baseline="0" dirty="0" smtClean="0">
                          <a:solidFill>
                            <a:srgbClr val="003C71"/>
                          </a:solidFill>
                        </a:rPr>
                        <a:t> Mechanisms</a:t>
                      </a:r>
                      <a:endParaRPr lang="en-AU" sz="1050" b="0" dirty="0" smtClean="0">
                        <a:solidFill>
                          <a:srgbClr val="003C71"/>
                        </a:solidFill>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C3FDFC"/>
                    </a:solidFill>
                  </a:tcPr>
                </a:tc>
                <a:tc>
                  <a:txBody>
                    <a:bodyPr/>
                    <a:lstStyle/>
                    <a:p>
                      <a:pPr>
                        <a:spcAft>
                          <a:spcPts val="600"/>
                        </a:spcAft>
                      </a:pPr>
                      <a:r>
                        <a:rPr lang="en-AU" sz="1050" b="1" dirty="0" smtClean="0">
                          <a:solidFill>
                            <a:srgbClr val="003C71"/>
                          </a:solidFill>
                        </a:rPr>
                        <a:t>Key deliverables:</a:t>
                      </a:r>
                    </a:p>
                    <a:p>
                      <a:pPr>
                        <a:spcAft>
                          <a:spcPts val="600"/>
                        </a:spcAft>
                      </a:pPr>
                      <a:r>
                        <a:rPr lang="en-AU" sz="1050" b="0" dirty="0" smtClean="0">
                          <a:solidFill>
                            <a:srgbClr val="003C71"/>
                          </a:solidFill>
                        </a:rPr>
                        <a:t>Victoria and</a:t>
                      </a:r>
                      <a:r>
                        <a:rPr lang="en-AU" sz="1050" b="0" baseline="0" dirty="0" smtClean="0">
                          <a:solidFill>
                            <a:srgbClr val="003C71"/>
                          </a:solidFill>
                        </a:rPr>
                        <a:t> Albury Draft Plan</a:t>
                      </a:r>
                    </a:p>
                    <a:p>
                      <a:pPr>
                        <a:spcAft>
                          <a:spcPts val="600"/>
                        </a:spcAft>
                      </a:pPr>
                      <a:r>
                        <a:rPr lang="en-AU" sz="1050" b="0" baseline="0" dirty="0" smtClean="0">
                          <a:solidFill>
                            <a:srgbClr val="003C71"/>
                          </a:solidFill>
                        </a:rPr>
                        <a:t>Deloitte Stakeholder and Customer Feedback Report</a:t>
                      </a:r>
                    </a:p>
                    <a:p>
                      <a:pPr>
                        <a:spcAft>
                          <a:spcPts val="600"/>
                        </a:spcAft>
                      </a:pPr>
                      <a:r>
                        <a:rPr lang="en-AU" sz="1050" b="0" baseline="0" dirty="0" smtClean="0">
                          <a:solidFill>
                            <a:srgbClr val="003C71"/>
                          </a:solidFill>
                        </a:rPr>
                        <a:t>Victoria and Albury Final Plan</a:t>
                      </a:r>
                      <a:endParaRPr lang="en-AU" sz="1050" b="0" dirty="0" smtClean="0">
                        <a:solidFill>
                          <a:srgbClr val="003C71"/>
                        </a:solidFill>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rgbClr val="C3FDFC"/>
                    </a:solidFill>
                  </a:tcPr>
                </a:tc>
                <a:tc>
                  <a:txBody>
                    <a:bodyPr/>
                    <a:lstStyle/>
                    <a:p>
                      <a:pPr>
                        <a:spcAft>
                          <a:spcPts val="600"/>
                        </a:spcAft>
                      </a:pPr>
                      <a:r>
                        <a:rPr lang="en-AU" sz="1050" b="1" dirty="0" smtClean="0">
                          <a:solidFill>
                            <a:srgbClr val="003C71"/>
                          </a:solidFill>
                        </a:rPr>
                        <a:t>Key deliverables:</a:t>
                      </a:r>
                    </a:p>
                    <a:p>
                      <a:pPr>
                        <a:spcAft>
                          <a:spcPts val="600"/>
                        </a:spcAft>
                      </a:pPr>
                      <a:r>
                        <a:rPr lang="en-AU" sz="1050" b="0" dirty="0" smtClean="0">
                          <a:solidFill>
                            <a:srgbClr val="003C71"/>
                          </a:solidFill>
                        </a:rPr>
                        <a:t>Ongoing Stakeholder </a:t>
                      </a:r>
                      <a:r>
                        <a:rPr lang="en-AU" sz="1050" b="0" baseline="0" dirty="0" smtClean="0">
                          <a:solidFill>
                            <a:srgbClr val="003C71"/>
                          </a:solidFill>
                        </a:rPr>
                        <a:t>Engagement Strategy</a:t>
                      </a:r>
                      <a:endParaRPr lang="en-AU" sz="1050" b="0" dirty="0" smtClean="0">
                        <a:solidFill>
                          <a:srgbClr val="003C71"/>
                        </a:solidFill>
                      </a:endParaRPr>
                    </a:p>
                  </a:txBody>
                  <a:tcPr>
                    <a:lnL w="76200" cap="flat" cmpd="sng" algn="ctr">
                      <a:solidFill>
                        <a:schemeClr val="bg1"/>
                      </a:solidFill>
                      <a:prstDash val="solid"/>
                      <a:round/>
                      <a:headEnd type="none" w="med" len="med"/>
                      <a:tailEnd type="none" w="med" len="med"/>
                    </a:lnL>
                    <a:solidFill>
                      <a:srgbClr val="C3FDFC"/>
                    </a:solidFill>
                  </a:tcPr>
                </a:tc>
              </a:tr>
            </a:tbl>
          </a:graphicData>
        </a:graphic>
      </p:graphicFrame>
    </p:spTree>
    <p:extLst>
      <p:ext uri="{BB962C8B-B14F-4D97-AF65-F5344CB8AC3E}">
        <p14:creationId xmlns:p14="http://schemas.microsoft.com/office/powerpoint/2010/main" val="2003851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Stakeholder Engagement | </a:t>
            </a:r>
            <a:r>
              <a:rPr lang="en-US" dirty="0" smtClean="0"/>
              <a:t>Phase 1: Strategy</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17</a:t>
            </a:fld>
            <a:endParaRPr lang="en-US" dirty="0"/>
          </a:p>
        </p:txBody>
      </p:sp>
      <p:sp>
        <p:nvSpPr>
          <p:cNvPr id="4" name="Content Placeholder 3"/>
          <p:cNvSpPr>
            <a:spLocks noGrp="1"/>
          </p:cNvSpPr>
          <p:nvPr>
            <p:ph idx="1"/>
          </p:nvPr>
        </p:nvSpPr>
        <p:spPr>
          <a:xfrm>
            <a:off x="457200" y="1159017"/>
            <a:ext cx="8229600" cy="4967149"/>
          </a:xfrm>
        </p:spPr>
        <p:txBody>
          <a:bodyPr>
            <a:normAutofit/>
          </a:bodyPr>
          <a:lstStyle/>
          <a:p>
            <a:pPr marL="0" lvl="1" indent="0" algn="ctr">
              <a:spcBef>
                <a:spcPts val="0"/>
              </a:spcBef>
              <a:spcAft>
                <a:spcPts val="1600"/>
              </a:spcAft>
              <a:buNone/>
            </a:pPr>
            <a:r>
              <a:rPr lang="en-AU" sz="1600" b="1" i="1" dirty="0">
                <a:solidFill>
                  <a:srgbClr val="00A3E0"/>
                </a:solidFill>
              </a:rPr>
              <a:t>Objective:</a:t>
            </a:r>
            <a:r>
              <a:rPr lang="en-AU" sz="1600" b="1" dirty="0">
                <a:solidFill>
                  <a:srgbClr val="00A3E0"/>
                </a:solidFill>
              </a:rPr>
              <a:t> </a:t>
            </a:r>
            <a:r>
              <a:rPr lang="en-AU" sz="1600" b="1" dirty="0" smtClean="0">
                <a:solidFill>
                  <a:srgbClr val="00A3E0"/>
                </a:solidFill>
              </a:rPr>
              <a:t>to </a:t>
            </a:r>
            <a:r>
              <a:rPr lang="en-AU" sz="1600" b="1" dirty="0">
                <a:solidFill>
                  <a:srgbClr val="00A3E0"/>
                </a:solidFill>
              </a:rPr>
              <a:t>develop </a:t>
            </a:r>
            <a:r>
              <a:rPr lang="en-AU" sz="1600" b="1" dirty="0" smtClean="0">
                <a:solidFill>
                  <a:srgbClr val="00A3E0"/>
                </a:solidFill>
              </a:rPr>
              <a:t>an effective approach </a:t>
            </a:r>
            <a:r>
              <a:rPr lang="en-AU" sz="1600" b="1" dirty="0">
                <a:solidFill>
                  <a:srgbClr val="00A3E0"/>
                </a:solidFill>
              </a:rPr>
              <a:t>to stakeholder engagement for Victoria and Albury</a:t>
            </a:r>
          </a:p>
          <a:p>
            <a:pPr lvl="1">
              <a:spcBef>
                <a:spcPts val="0"/>
              </a:spcBef>
              <a:spcAft>
                <a:spcPts val="1600"/>
              </a:spcAft>
            </a:pPr>
            <a:endParaRPr lang="en-AU" sz="1600" dirty="0" smtClean="0"/>
          </a:p>
          <a:p>
            <a:pPr lvl="1">
              <a:spcBef>
                <a:spcPts val="0"/>
              </a:spcBef>
              <a:spcAft>
                <a:spcPts val="1600"/>
              </a:spcAft>
            </a:pPr>
            <a:endParaRPr lang="en-AU" sz="1600" dirty="0"/>
          </a:p>
          <a:p>
            <a:pPr lvl="1">
              <a:spcBef>
                <a:spcPts val="0"/>
              </a:spcBef>
              <a:spcAft>
                <a:spcPts val="1600"/>
              </a:spcAft>
            </a:pPr>
            <a:endParaRPr lang="en-AU" sz="1600" dirty="0" smtClean="0"/>
          </a:p>
          <a:p>
            <a:pPr lvl="1">
              <a:spcBef>
                <a:spcPts val="0"/>
              </a:spcBef>
              <a:spcAft>
                <a:spcPts val="1600"/>
              </a:spcAft>
            </a:pPr>
            <a:endParaRPr lang="en-AU" sz="900" dirty="0">
              <a:solidFill>
                <a:srgbClr val="003C71"/>
              </a:solidFill>
            </a:endParaRPr>
          </a:p>
        </p:txBody>
      </p:sp>
      <p:pic>
        <p:nvPicPr>
          <p:cNvPr id="6" name="Picture 5"/>
          <p:cNvPicPr>
            <a:picLocks noChangeAspect="1"/>
          </p:cNvPicPr>
          <p:nvPr/>
        </p:nvPicPr>
        <p:blipFill rotWithShape="1">
          <a:blip r:embed="rId3"/>
          <a:srcRect l="26766" t="16116" r="27387" b="10577"/>
          <a:stretch/>
        </p:blipFill>
        <p:spPr>
          <a:xfrm>
            <a:off x="483984" y="4967850"/>
            <a:ext cx="1213195" cy="818369"/>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72817" y="2583816"/>
            <a:ext cx="2151889" cy="553998"/>
          </a:xfrm>
          <a:prstGeom prst="rect">
            <a:avLst/>
          </a:prstGeom>
          <a:noFill/>
        </p:spPr>
        <p:txBody>
          <a:bodyPr wrap="square" rtlCol="0">
            <a:spAutoFit/>
          </a:bodyPr>
          <a:lstStyle/>
          <a:p>
            <a:pPr algn="ctr"/>
            <a:r>
              <a:rPr lang="en-AU" sz="1000" b="1" dirty="0" smtClean="0">
                <a:solidFill>
                  <a:srgbClr val="003C71"/>
                </a:solidFill>
              </a:rPr>
              <a:t>November 2015 </a:t>
            </a:r>
          </a:p>
          <a:p>
            <a:pPr algn="ctr"/>
            <a:r>
              <a:rPr lang="en-AU" sz="1000" dirty="0" smtClean="0"/>
              <a:t>Begin Stakeholder </a:t>
            </a:r>
            <a:br>
              <a:rPr lang="en-AU" sz="1000" dirty="0" smtClean="0"/>
            </a:br>
            <a:r>
              <a:rPr lang="en-AU" sz="1000" dirty="0" smtClean="0"/>
              <a:t>Engagement Process</a:t>
            </a:r>
            <a:endParaRPr lang="en-AU" sz="1000" dirty="0"/>
          </a:p>
        </p:txBody>
      </p:sp>
      <p:sp>
        <p:nvSpPr>
          <p:cNvPr id="15" name="TextBox 14"/>
          <p:cNvSpPr txBox="1"/>
          <p:nvPr/>
        </p:nvSpPr>
        <p:spPr>
          <a:xfrm>
            <a:off x="2958209" y="2277666"/>
            <a:ext cx="2913729" cy="246221"/>
          </a:xfrm>
          <a:prstGeom prst="rect">
            <a:avLst/>
          </a:prstGeom>
          <a:noFill/>
        </p:spPr>
        <p:txBody>
          <a:bodyPr wrap="square" rtlCol="0">
            <a:spAutoFit/>
          </a:bodyPr>
          <a:lstStyle/>
          <a:p>
            <a:pPr algn="ctr"/>
            <a:r>
              <a:rPr lang="en-AU" sz="1000" b="1" dirty="0" smtClean="0">
                <a:solidFill>
                  <a:srgbClr val="003C71"/>
                </a:solidFill>
              </a:rPr>
              <a:t>Establish Reference Groups</a:t>
            </a:r>
            <a:endParaRPr lang="en-AU" sz="1000" dirty="0"/>
          </a:p>
        </p:txBody>
      </p:sp>
      <p:sp>
        <p:nvSpPr>
          <p:cNvPr id="16" name="Right Arrow 15"/>
          <p:cNvSpPr/>
          <p:nvPr/>
        </p:nvSpPr>
        <p:spPr>
          <a:xfrm>
            <a:off x="1950636" y="2572634"/>
            <a:ext cx="865990"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17" name="TextBox 16"/>
          <p:cNvSpPr txBox="1"/>
          <p:nvPr/>
        </p:nvSpPr>
        <p:spPr>
          <a:xfrm>
            <a:off x="6877353" y="2278144"/>
            <a:ext cx="1870203" cy="1169551"/>
          </a:xfrm>
          <a:prstGeom prst="rect">
            <a:avLst/>
          </a:prstGeom>
          <a:noFill/>
        </p:spPr>
        <p:txBody>
          <a:bodyPr wrap="square" rtlCol="0">
            <a:spAutoFit/>
          </a:bodyPr>
          <a:lstStyle/>
          <a:p>
            <a:pPr algn="ctr"/>
            <a:r>
              <a:rPr lang="en-AU" sz="1000" b="1" spc="-20" dirty="0" smtClean="0">
                <a:solidFill>
                  <a:srgbClr val="003C71"/>
                </a:solidFill>
              </a:rPr>
              <a:t>Develop Scoping Paper</a:t>
            </a:r>
          </a:p>
          <a:p>
            <a:pPr algn="ctr"/>
            <a:r>
              <a:rPr lang="en-AU" sz="1000" dirty="0" smtClean="0"/>
              <a:t>Setting out learnings from previous engagement, who </a:t>
            </a:r>
            <a:br>
              <a:rPr lang="en-AU" sz="1000" dirty="0" smtClean="0"/>
            </a:br>
            <a:r>
              <a:rPr lang="en-AU" sz="1000" dirty="0" smtClean="0"/>
              <a:t>our stakeholders are, what we should engage on and </a:t>
            </a:r>
            <a:br>
              <a:rPr lang="en-AU" sz="1000" dirty="0" smtClean="0"/>
            </a:br>
            <a:r>
              <a:rPr lang="en-AU" sz="1000" dirty="0" smtClean="0"/>
              <a:t>our approach to engagement</a:t>
            </a:r>
          </a:p>
          <a:p>
            <a:pPr algn="ctr"/>
            <a:endParaRPr lang="en-AU" sz="1000" dirty="0"/>
          </a:p>
        </p:txBody>
      </p:sp>
      <p:sp>
        <p:nvSpPr>
          <p:cNvPr id="18" name="Right Arrow 17"/>
          <p:cNvSpPr/>
          <p:nvPr/>
        </p:nvSpPr>
        <p:spPr>
          <a:xfrm>
            <a:off x="6011363" y="2571352"/>
            <a:ext cx="865990"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20" name="Right Arrow 19"/>
          <p:cNvSpPr/>
          <p:nvPr/>
        </p:nvSpPr>
        <p:spPr>
          <a:xfrm rot="5400000">
            <a:off x="7305358" y="3619584"/>
            <a:ext cx="1014192"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21" name="TextBox 20"/>
          <p:cNvSpPr txBox="1"/>
          <p:nvPr/>
        </p:nvSpPr>
        <p:spPr>
          <a:xfrm>
            <a:off x="14636" y="4526786"/>
            <a:ext cx="2151889" cy="553998"/>
          </a:xfrm>
          <a:prstGeom prst="rect">
            <a:avLst/>
          </a:prstGeom>
          <a:noFill/>
        </p:spPr>
        <p:txBody>
          <a:bodyPr wrap="square" rtlCol="0">
            <a:spAutoFit/>
          </a:bodyPr>
          <a:lstStyle/>
          <a:p>
            <a:pPr algn="ctr"/>
            <a:r>
              <a:rPr lang="en-AU" sz="1000" b="1" dirty="0" smtClean="0">
                <a:solidFill>
                  <a:srgbClr val="00A3E0"/>
                </a:solidFill>
              </a:rPr>
              <a:t>AGN’s Stakeholder Engagement Strategy</a:t>
            </a:r>
          </a:p>
          <a:p>
            <a:pPr algn="ctr"/>
            <a:endParaRPr lang="en-AU" sz="1000" dirty="0"/>
          </a:p>
        </p:txBody>
      </p:sp>
      <p:sp>
        <p:nvSpPr>
          <p:cNvPr id="22" name="Right Arrow 21"/>
          <p:cNvSpPr/>
          <p:nvPr/>
        </p:nvSpPr>
        <p:spPr>
          <a:xfrm flipH="1">
            <a:off x="1950636" y="4862139"/>
            <a:ext cx="865990" cy="591572"/>
          </a:xfrm>
          <a:prstGeom prst="rightArrow">
            <a:avLst/>
          </a:prstGeom>
          <a:solidFill>
            <a:srgbClr val="00A3E0"/>
          </a:solidFill>
          <a:ln>
            <a:solidFill>
              <a:srgbClr val="00A3E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24" name="Right Arrow 23"/>
          <p:cNvSpPr/>
          <p:nvPr/>
        </p:nvSpPr>
        <p:spPr>
          <a:xfrm flipH="1">
            <a:off x="6011363" y="4862139"/>
            <a:ext cx="865990"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25" name="TextBox 24"/>
          <p:cNvSpPr txBox="1"/>
          <p:nvPr/>
        </p:nvSpPr>
        <p:spPr>
          <a:xfrm>
            <a:off x="3892077" y="4838174"/>
            <a:ext cx="1886069" cy="707886"/>
          </a:xfrm>
          <a:prstGeom prst="rect">
            <a:avLst/>
          </a:prstGeom>
          <a:noFill/>
        </p:spPr>
        <p:txBody>
          <a:bodyPr wrap="square" rtlCol="0">
            <a:spAutoFit/>
          </a:bodyPr>
          <a:lstStyle/>
          <a:p>
            <a:pPr algn="ctr"/>
            <a:r>
              <a:rPr lang="en-AU" sz="1000" b="1" dirty="0" smtClean="0">
                <a:solidFill>
                  <a:srgbClr val="003C71"/>
                </a:solidFill>
              </a:rPr>
              <a:t>Finalise Scoping Paper</a:t>
            </a:r>
          </a:p>
          <a:p>
            <a:pPr algn="ctr"/>
            <a:r>
              <a:rPr lang="en-AU" sz="1000" dirty="0" smtClean="0"/>
              <a:t>Incorporate feedback into final version of Scoping Paper</a:t>
            </a:r>
          </a:p>
          <a:p>
            <a:pPr algn="ctr"/>
            <a:endParaRPr lang="en-AU" sz="1000" dirty="0"/>
          </a:p>
        </p:txBody>
      </p:sp>
      <p:pic>
        <p:nvPicPr>
          <p:cNvPr id="27" name="Picture 26"/>
          <p:cNvPicPr>
            <a:picLocks noChangeAspect="1"/>
          </p:cNvPicPr>
          <p:nvPr/>
        </p:nvPicPr>
        <p:blipFill rotWithShape="1">
          <a:blip r:embed="rId4"/>
          <a:srcRect l="40060" t="14681" r="41086" b="21015"/>
          <a:stretch/>
        </p:blipFill>
        <p:spPr>
          <a:xfrm>
            <a:off x="3042008" y="4682025"/>
            <a:ext cx="804829" cy="11580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TextBox 30"/>
          <p:cNvSpPr txBox="1"/>
          <p:nvPr/>
        </p:nvSpPr>
        <p:spPr>
          <a:xfrm>
            <a:off x="6991703" y="4753207"/>
            <a:ext cx="1641501" cy="1015663"/>
          </a:xfrm>
          <a:prstGeom prst="rect">
            <a:avLst/>
          </a:prstGeom>
          <a:noFill/>
        </p:spPr>
        <p:txBody>
          <a:bodyPr wrap="square" rtlCol="0">
            <a:spAutoFit/>
          </a:bodyPr>
          <a:lstStyle/>
          <a:p>
            <a:pPr algn="ctr"/>
            <a:r>
              <a:rPr lang="en-AU" sz="1000" b="1" spc="-20" dirty="0" smtClean="0">
                <a:solidFill>
                  <a:srgbClr val="003C71"/>
                </a:solidFill>
              </a:rPr>
              <a:t>Meet with Stakeholders</a:t>
            </a:r>
          </a:p>
          <a:p>
            <a:pPr algn="ctr"/>
            <a:r>
              <a:rPr lang="en-AU" sz="1000" dirty="0" smtClean="0"/>
              <a:t>Meet with key internal and external stakeholders and re-iterate Scoping Paper based on feedback</a:t>
            </a:r>
          </a:p>
          <a:p>
            <a:pPr algn="ctr"/>
            <a:endParaRPr lang="en-AU" sz="1000" dirty="0"/>
          </a:p>
        </p:txBody>
      </p:sp>
      <p:sp>
        <p:nvSpPr>
          <p:cNvPr id="8" name="Rectangle 7"/>
          <p:cNvSpPr/>
          <p:nvPr/>
        </p:nvSpPr>
        <p:spPr>
          <a:xfrm>
            <a:off x="3042008" y="2963333"/>
            <a:ext cx="1336258" cy="1313498"/>
          </a:xfrm>
          <a:prstGeom prst="rect">
            <a:avLst/>
          </a:prstGeom>
          <a:solidFill>
            <a:srgbClr val="ECFEF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endParaRPr lang="en-AU" sz="900" dirty="0" smtClean="0">
              <a:solidFill>
                <a:srgbClr val="003C71"/>
              </a:solidFill>
            </a:endParaRPr>
          </a:p>
          <a:p>
            <a:pPr marL="177800" indent="-177800"/>
            <a:r>
              <a:rPr lang="en-AU" sz="900" dirty="0" smtClean="0">
                <a:solidFill>
                  <a:srgbClr val="003C71"/>
                </a:solidFill>
              </a:rPr>
              <a:t>-	St </a:t>
            </a:r>
            <a:r>
              <a:rPr lang="en-AU" sz="900" dirty="0">
                <a:solidFill>
                  <a:srgbClr val="003C71"/>
                </a:solidFill>
              </a:rPr>
              <a:t>Vincent de </a:t>
            </a:r>
            <a:r>
              <a:rPr lang="en-AU" sz="900" dirty="0" smtClean="0">
                <a:solidFill>
                  <a:srgbClr val="003C71"/>
                </a:solidFill>
              </a:rPr>
              <a:t>Paul</a:t>
            </a:r>
          </a:p>
          <a:p>
            <a:pPr marL="171450" indent="-171450">
              <a:buFontTx/>
              <a:buChar char="-"/>
            </a:pPr>
            <a:r>
              <a:rPr lang="en-AU" sz="900" dirty="0" smtClean="0">
                <a:solidFill>
                  <a:srgbClr val="003C71"/>
                </a:solidFill>
              </a:rPr>
              <a:t>CUAC</a:t>
            </a:r>
          </a:p>
          <a:p>
            <a:pPr marL="171450" indent="-171450">
              <a:buFontTx/>
              <a:buChar char="-"/>
            </a:pPr>
            <a:r>
              <a:rPr lang="en-AU" sz="900" dirty="0" smtClean="0">
                <a:solidFill>
                  <a:srgbClr val="003C71"/>
                </a:solidFill>
              </a:rPr>
              <a:t>Ai Group</a:t>
            </a:r>
          </a:p>
          <a:p>
            <a:pPr marL="171450" indent="-171450">
              <a:buFontTx/>
              <a:buChar char="-"/>
            </a:pPr>
            <a:r>
              <a:rPr lang="en-AU" sz="900" dirty="0" smtClean="0">
                <a:solidFill>
                  <a:srgbClr val="003C71"/>
                </a:solidFill>
              </a:rPr>
              <a:t>NORTH Link</a:t>
            </a:r>
          </a:p>
          <a:p>
            <a:pPr marL="171450" indent="-171450">
              <a:buFontTx/>
              <a:buChar char="-"/>
            </a:pPr>
            <a:r>
              <a:rPr lang="en-AU" sz="900" dirty="0" smtClean="0">
                <a:solidFill>
                  <a:srgbClr val="003C71"/>
                </a:solidFill>
              </a:rPr>
              <a:t>Master Plumbers Association</a:t>
            </a:r>
          </a:p>
          <a:p>
            <a:pPr marL="171450" indent="-171450">
              <a:buFontTx/>
              <a:buChar char="-"/>
            </a:pPr>
            <a:r>
              <a:rPr lang="en-AU" sz="900" dirty="0" smtClean="0">
                <a:solidFill>
                  <a:srgbClr val="003C71"/>
                </a:solidFill>
              </a:rPr>
              <a:t>COTA</a:t>
            </a:r>
          </a:p>
          <a:p>
            <a:pPr marL="171450" indent="-171450">
              <a:buFontTx/>
              <a:buChar char="-"/>
            </a:pPr>
            <a:r>
              <a:rPr lang="en-AU" sz="900" dirty="0" smtClean="0">
                <a:solidFill>
                  <a:srgbClr val="003C71"/>
                </a:solidFill>
              </a:rPr>
              <a:t>ECA</a:t>
            </a:r>
            <a:endParaRPr lang="en-AU" sz="900" dirty="0">
              <a:solidFill>
                <a:srgbClr val="003C71"/>
              </a:solidFill>
            </a:endParaRPr>
          </a:p>
        </p:txBody>
      </p:sp>
      <p:sp>
        <p:nvSpPr>
          <p:cNvPr id="29" name="Rounded Rectangle 28"/>
          <p:cNvSpPr/>
          <p:nvPr/>
        </p:nvSpPr>
        <p:spPr>
          <a:xfrm>
            <a:off x="3043741" y="2587769"/>
            <a:ext cx="1334525" cy="491581"/>
          </a:xfrm>
          <a:prstGeom prst="roundRect">
            <a:avLst/>
          </a:prstGeom>
          <a:solidFill>
            <a:srgbClr val="C3FD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900" b="1" dirty="0" smtClean="0">
                <a:solidFill>
                  <a:srgbClr val="003C71"/>
                </a:solidFill>
              </a:rPr>
              <a:t>Victoria and Albury Reference Group</a:t>
            </a:r>
            <a:endParaRPr lang="en-AU" sz="900" b="1" dirty="0">
              <a:solidFill>
                <a:srgbClr val="003C71"/>
              </a:solidFill>
            </a:endParaRPr>
          </a:p>
        </p:txBody>
      </p:sp>
      <p:sp>
        <p:nvSpPr>
          <p:cNvPr id="23" name="Rectangle 22"/>
          <p:cNvSpPr/>
          <p:nvPr/>
        </p:nvSpPr>
        <p:spPr>
          <a:xfrm>
            <a:off x="4454942" y="2963333"/>
            <a:ext cx="1336258" cy="1313498"/>
          </a:xfrm>
          <a:prstGeom prst="rect">
            <a:avLst/>
          </a:prstGeom>
          <a:solidFill>
            <a:srgbClr val="ECFEFE"/>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buFontTx/>
              <a:buChar char="-"/>
            </a:pPr>
            <a:r>
              <a:rPr lang="en-AU" sz="900" dirty="0" smtClean="0">
                <a:solidFill>
                  <a:srgbClr val="003C71"/>
                </a:solidFill>
              </a:rPr>
              <a:t>AGL Energy</a:t>
            </a:r>
          </a:p>
          <a:p>
            <a:pPr marL="177800" indent="-177800">
              <a:buFontTx/>
              <a:buChar char="-"/>
            </a:pPr>
            <a:r>
              <a:rPr lang="en-AU" sz="900" dirty="0" smtClean="0">
                <a:solidFill>
                  <a:srgbClr val="003C71"/>
                </a:solidFill>
              </a:rPr>
              <a:t>Origin Energy</a:t>
            </a:r>
          </a:p>
          <a:p>
            <a:pPr marL="177800" indent="-177800">
              <a:buFontTx/>
              <a:buChar char="-"/>
            </a:pPr>
            <a:r>
              <a:rPr lang="en-AU" sz="900" dirty="0" smtClean="0">
                <a:solidFill>
                  <a:srgbClr val="003C71"/>
                </a:solidFill>
              </a:rPr>
              <a:t>Simply Energy</a:t>
            </a:r>
          </a:p>
          <a:p>
            <a:pPr marL="177800" indent="-177800">
              <a:buFontTx/>
              <a:buChar char="-"/>
            </a:pPr>
            <a:r>
              <a:rPr lang="en-AU" sz="900" dirty="0" smtClean="0">
                <a:solidFill>
                  <a:srgbClr val="003C71"/>
                </a:solidFill>
              </a:rPr>
              <a:t>Lumo Energy</a:t>
            </a:r>
          </a:p>
          <a:p>
            <a:pPr marL="177800" indent="-177800">
              <a:buFontTx/>
              <a:buChar char="-"/>
            </a:pPr>
            <a:r>
              <a:rPr lang="en-AU" sz="900" dirty="0" smtClean="0">
                <a:solidFill>
                  <a:srgbClr val="003C71"/>
                </a:solidFill>
              </a:rPr>
              <a:t>Alinta Energy</a:t>
            </a:r>
          </a:p>
          <a:p>
            <a:pPr marL="177800" indent="-177800">
              <a:buFontTx/>
              <a:buChar char="-"/>
            </a:pPr>
            <a:r>
              <a:rPr lang="en-AU" sz="900" dirty="0" smtClean="0">
                <a:solidFill>
                  <a:srgbClr val="003C71"/>
                </a:solidFill>
              </a:rPr>
              <a:t>EnergyAustralia</a:t>
            </a:r>
          </a:p>
          <a:p>
            <a:endParaRPr lang="en-AU" sz="900" dirty="0">
              <a:solidFill>
                <a:srgbClr val="003C71"/>
              </a:solidFill>
            </a:endParaRPr>
          </a:p>
        </p:txBody>
      </p:sp>
      <p:sp>
        <p:nvSpPr>
          <p:cNvPr id="32" name="Rounded Rectangle 31"/>
          <p:cNvSpPr/>
          <p:nvPr/>
        </p:nvSpPr>
        <p:spPr>
          <a:xfrm>
            <a:off x="4443622" y="2593650"/>
            <a:ext cx="1334525" cy="491581"/>
          </a:xfrm>
          <a:prstGeom prst="roundRect">
            <a:avLst/>
          </a:prstGeom>
          <a:solidFill>
            <a:srgbClr val="C3FDF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900" b="1" dirty="0" smtClean="0">
                <a:solidFill>
                  <a:srgbClr val="003C71"/>
                </a:solidFill>
              </a:rPr>
              <a:t>Retailer </a:t>
            </a:r>
            <a:br>
              <a:rPr lang="en-AU" sz="900" b="1" dirty="0" smtClean="0">
                <a:solidFill>
                  <a:srgbClr val="003C71"/>
                </a:solidFill>
              </a:rPr>
            </a:br>
            <a:r>
              <a:rPr lang="en-AU" sz="900" b="1" dirty="0" smtClean="0">
                <a:solidFill>
                  <a:srgbClr val="003C71"/>
                </a:solidFill>
              </a:rPr>
              <a:t>Reference Group</a:t>
            </a:r>
            <a:endParaRPr lang="en-AU" sz="900" b="1" dirty="0">
              <a:solidFill>
                <a:srgbClr val="003C71"/>
              </a:solidFill>
            </a:endParaRPr>
          </a:p>
        </p:txBody>
      </p:sp>
    </p:spTree>
    <p:extLst>
      <p:ext uri="{BB962C8B-B14F-4D97-AF65-F5344CB8AC3E}">
        <p14:creationId xmlns:p14="http://schemas.microsoft.com/office/powerpoint/2010/main" val="2511587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159017"/>
            <a:ext cx="8229600" cy="4967149"/>
          </a:xfrm>
        </p:spPr>
        <p:txBody>
          <a:bodyPr>
            <a:normAutofit/>
          </a:bodyPr>
          <a:lstStyle/>
          <a:p>
            <a:pPr marL="0" lvl="1" indent="0" algn="ctr">
              <a:spcBef>
                <a:spcPts val="0"/>
              </a:spcBef>
              <a:spcAft>
                <a:spcPts val="1600"/>
              </a:spcAft>
              <a:buNone/>
            </a:pPr>
            <a:r>
              <a:rPr lang="en-AU" sz="1600" b="1" i="1" dirty="0">
                <a:solidFill>
                  <a:srgbClr val="00A3E0"/>
                </a:solidFill>
              </a:rPr>
              <a:t>Objective:</a:t>
            </a:r>
            <a:r>
              <a:rPr lang="en-AU" sz="1600" b="1" dirty="0">
                <a:solidFill>
                  <a:srgbClr val="00A3E0"/>
                </a:solidFill>
              </a:rPr>
              <a:t> to develop a better understanding of stakeholder values</a:t>
            </a:r>
            <a:endParaRPr lang="en-AU" sz="1600" dirty="0" smtClean="0"/>
          </a:p>
          <a:p>
            <a:pPr lvl="1">
              <a:spcBef>
                <a:spcPts val="0"/>
              </a:spcBef>
              <a:spcAft>
                <a:spcPts val="1600"/>
              </a:spcAft>
            </a:pPr>
            <a:endParaRPr lang="en-AU" sz="1600" dirty="0"/>
          </a:p>
          <a:p>
            <a:pPr lvl="1">
              <a:spcBef>
                <a:spcPts val="0"/>
              </a:spcBef>
              <a:spcAft>
                <a:spcPts val="1600"/>
              </a:spcAft>
            </a:pPr>
            <a:endParaRPr lang="en-AU" sz="1600" dirty="0" smtClean="0"/>
          </a:p>
          <a:p>
            <a:pPr lvl="1">
              <a:spcBef>
                <a:spcPts val="0"/>
              </a:spcBef>
              <a:spcAft>
                <a:spcPts val="1600"/>
              </a:spcAft>
            </a:pPr>
            <a:endParaRPr lang="en-AU" sz="800" i="1" dirty="0" smtClean="0"/>
          </a:p>
        </p:txBody>
      </p:sp>
      <p:pic>
        <p:nvPicPr>
          <p:cNvPr id="35" name="Picture 34"/>
          <p:cNvPicPr>
            <a:picLocks noChangeAspect="1"/>
          </p:cNvPicPr>
          <p:nvPr/>
        </p:nvPicPr>
        <p:blipFill>
          <a:blip r:embed="rId3"/>
          <a:stretch>
            <a:fillRect/>
          </a:stretch>
        </p:blipFill>
        <p:spPr>
          <a:xfrm rot="21000000">
            <a:off x="5400852" y="1693359"/>
            <a:ext cx="804399" cy="1014396"/>
          </a:xfrm>
          <a:prstGeom prst="rect">
            <a:avLst/>
          </a:prstGeom>
          <a:ln>
            <a:noFill/>
          </a:ln>
          <a:effectLst>
            <a:outerShdw blurRad="292100" dist="139700" dir="2700000" algn="tl" rotWithShape="0">
              <a:srgbClr val="333333">
                <a:alpha val="65000"/>
              </a:srgbClr>
            </a:outerShdw>
          </a:effectLst>
        </p:spPr>
      </p:pic>
      <p:sp>
        <p:nvSpPr>
          <p:cNvPr id="46" name="TextBox 45"/>
          <p:cNvSpPr txBox="1"/>
          <p:nvPr/>
        </p:nvSpPr>
        <p:spPr>
          <a:xfrm>
            <a:off x="3750696" y="2978164"/>
            <a:ext cx="1548000" cy="553998"/>
          </a:xfrm>
          <a:prstGeom prst="rect">
            <a:avLst/>
          </a:prstGeom>
          <a:noFill/>
        </p:spPr>
        <p:txBody>
          <a:bodyPr wrap="square" rtlCol="0">
            <a:spAutoFit/>
          </a:bodyPr>
          <a:lstStyle/>
          <a:p>
            <a:pPr algn="ctr"/>
            <a:r>
              <a:rPr lang="en-AU" sz="1000" b="1" dirty="0" smtClean="0">
                <a:solidFill>
                  <a:srgbClr val="003C71"/>
                </a:solidFill>
              </a:rPr>
              <a:t>July 2016 </a:t>
            </a:r>
          </a:p>
          <a:p>
            <a:pPr algn="ctr"/>
            <a:r>
              <a:rPr lang="en-AU" sz="1000" dirty="0" smtClean="0"/>
              <a:t>Incentives Forum | </a:t>
            </a:r>
            <a:br>
              <a:rPr lang="en-AU" sz="1000" dirty="0" smtClean="0"/>
            </a:br>
            <a:r>
              <a:rPr lang="en-AU" sz="1000" dirty="0" smtClean="0"/>
              <a:t>12 organisations</a:t>
            </a:r>
            <a:endParaRPr lang="en-AU" sz="1000" dirty="0"/>
          </a:p>
        </p:txBody>
      </p:sp>
      <p:sp>
        <p:nvSpPr>
          <p:cNvPr id="12" name="Rounded Rectangle 11"/>
          <p:cNvSpPr/>
          <p:nvPr/>
        </p:nvSpPr>
        <p:spPr>
          <a:xfrm>
            <a:off x="7382636" y="1904772"/>
            <a:ext cx="1461891" cy="4037262"/>
          </a:xfrm>
          <a:prstGeom prst="roundRect">
            <a:avLst/>
          </a:prstGeom>
          <a:solidFill>
            <a:srgbClr val="C3FDFC"/>
          </a:solidFill>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a:endParaRPr lang="en-AU"/>
          </a:p>
        </p:txBody>
      </p:sp>
      <p:sp>
        <p:nvSpPr>
          <p:cNvPr id="2" name="Title 1"/>
          <p:cNvSpPr>
            <a:spLocks noGrp="1"/>
          </p:cNvSpPr>
          <p:nvPr>
            <p:ph type="title"/>
          </p:nvPr>
        </p:nvSpPr>
        <p:spPr/>
        <p:txBody>
          <a:bodyPr/>
          <a:lstStyle/>
          <a:p>
            <a:r>
              <a:rPr lang="en-US" b="1" dirty="0" smtClean="0"/>
              <a:t>Stakeholder Engagement | </a:t>
            </a:r>
            <a:r>
              <a:rPr lang="en-US" dirty="0" smtClean="0"/>
              <a:t>Phase 2: Research</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18</a:t>
            </a:fld>
            <a:endParaRPr lang="en-US" dirty="0"/>
          </a:p>
        </p:txBody>
      </p:sp>
      <p:sp>
        <p:nvSpPr>
          <p:cNvPr id="14" name="TextBox 13"/>
          <p:cNvSpPr txBox="1"/>
          <p:nvPr/>
        </p:nvSpPr>
        <p:spPr>
          <a:xfrm>
            <a:off x="290305" y="1877795"/>
            <a:ext cx="1548000" cy="707886"/>
          </a:xfrm>
          <a:prstGeom prst="rect">
            <a:avLst/>
          </a:prstGeom>
          <a:noFill/>
        </p:spPr>
        <p:txBody>
          <a:bodyPr wrap="square" rtlCol="0">
            <a:spAutoFit/>
          </a:bodyPr>
          <a:lstStyle/>
          <a:p>
            <a:pPr algn="ctr"/>
            <a:r>
              <a:rPr lang="en-AU" sz="1000" b="1" dirty="0" smtClean="0">
                <a:solidFill>
                  <a:srgbClr val="003C71"/>
                </a:solidFill>
              </a:rPr>
              <a:t>March 2016 </a:t>
            </a:r>
          </a:p>
          <a:p>
            <a:pPr algn="ctr"/>
            <a:r>
              <a:rPr lang="en-AU" sz="1000" dirty="0" smtClean="0"/>
              <a:t>Six customer workshops | 78 participants | various demographics</a:t>
            </a:r>
            <a:endParaRPr lang="en-AU" sz="1000" dirty="0"/>
          </a:p>
        </p:txBody>
      </p:sp>
      <p:sp>
        <p:nvSpPr>
          <p:cNvPr id="16" name="Right Arrow 15"/>
          <p:cNvSpPr/>
          <p:nvPr/>
        </p:nvSpPr>
        <p:spPr>
          <a:xfrm>
            <a:off x="3116377" y="1923559"/>
            <a:ext cx="715432"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3" name="Picture 22"/>
          <p:cNvPicPr>
            <a:picLocks noChangeAspect="1"/>
          </p:cNvPicPr>
          <p:nvPr/>
        </p:nvPicPr>
        <p:blipFill rotWithShape="1">
          <a:blip r:embed="rId4"/>
          <a:srcRect l="12331" t="14664" r="63049" b="19968"/>
          <a:stretch/>
        </p:blipFill>
        <p:spPr>
          <a:xfrm>
            <a:off x="1999426" y="1826762"/>
            <a:ext cx="1016298" cy="758919"/>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7369522" y="2209627"/>
            <a:ext cx="1427676" cy="3477875"/>
          </a:xfrm>
          <a:prstGeom prst="rect">
            <a:avLst/>
          </a:prstGeom>
          <a:noFill/>
        </p:spPr>
        <p:txBody>
          <a:bodyPr wrap="square" rtlCol="0">
            <a:spAutoFit/>
          </a:bodyPr>
          <a:lstStyle/>
          <a:p>
            <a:pPr algn="ctr"/>
            <a:r>
              <a:rPr lang="en-AU" sz="1000" b="1" dirty="0" smtClean="0">
                <a:solidFill>
                  <a:srgbClr val="003C71"/>
                </a:solidFill>
              </a:rPr>
              <a:t>Research </a:t>
            </a:r>
            <a:br>
              <a:rPr lang="en-AU" sz="1000" b="1" dirty="0" smtClean="0">
                <a:solidFill>
                  <a:srgbClr val="003C71"/>
                </a:solidFill>
              </a:rPr>
            </a:br>
            <a:r>
              <a:rPr lang="en-AU" sz="1000" b="1" dirty="0" smtClean="0">
                <a:solidFill>
                  <a:srgbClr val="003C71"/>
                </a:solidFill>
              </a:rPr>
              <a:t>Findings</a:t>
            </a:r>
          </a:p>
          <a:p>
            <a:pPr marL="271463" indent="-177800">
              <a:spcAft>
                <a:spcPts val="200"/>
              </a:spcAft>
              <a:buFontTx/>
              <a:buChar char="-"/>
            </a:pPr>
            <a:r>
              <a:rPr lang="en-AU" sz="1000" dirty="0" smtClean="0"/>
              <a:t>Customer insights</a:t>
            </a:r>
          </a:p>
          <a:p>
            <a:pPr marL="271463" indent="-177800">
              <a:spcAft>
                <a:spcPts val="200"/>
              </a:spcAft>
              <a:buFontTx/>
              <a:buChar char="-"/>
            </a:pPr>
            <a:r>
              <a:rPr lang="en-AU" sz="1000" dirty="0"/>
              <a:t>Preparedness-to-pay in relation to six initiatives</a:t>
            </a:r>
          </a:p>
          <a:p>
            <a:pPr marL="271463" indent="-177800">
              <a:spcAft>
                <a:spcPts val="200"/>
              </a:spcAft>
              <a:buFontTx/>
              <a:buChar char="-"/>
            </a:pPr>
            <a:r>
              <a:rPr lang="en-AU" sz="1000" dirty="0"/>
              <a:t>Ranking of six initiatives</a:t>
            </a:r>
          </a:p>
          <a:p>
            <a:pPr marL="271463" indent="-177800">
              <a:spcAft>
                <a:spcPts val="200"/>
              </a:spcAft>
              <a:buFontTx/>
              <a:buChar char="-"/>
            </a:pPr>
            <a:r>
              <a:rPr lang="en-AU" sz="1000" dirty="0"/>
              <a:t>Feedback on proposed incentive mechanisms</a:t>
            </a:r>
          </a:p>
          <a:p>
            <a:pPr marL="271463" indent="-177800">
              <a:spcAft>
                <a:spcPts val="200"/>
              </a:spcAft>
              <a:buFontTx/>
              <a:buChar char="-"/>
            </a:pPr>
            <a:r>
              <a:rPr lang="en-AU" sz="1000" dirty="0"/>
              <a:t>Forecast demand for large users</a:t>
            </a:r>
          </a:p>
          <a:p>
            <a:pPr marL="271463" indent="-177800">
              <a:spcAft>
                <a:spcPts val="200"/>
              </a:spcAft>
              <a:buFontTx/>
              <a:buChar char="-"/>
            </a:pPr>
            <a:r>
              <a:rPr lang="en-AU" sz="1000" dirty="0"/>
              <a:t>Feedback on service from large users</a:t>
            </a:r>
          </a:p>
          <a:p>
            <a:pPr marL="271463" indent="-177800">
              <a:spcAft>
                <a:spcPts val="200"/>
              </a:spcAft>
              <a:buFontTx/>
              <a:buChar char="-"/>
            </a:pPr>
            <a:r>
              <a:rPr lang="en-AU" sz="1000" dirty="0"/>
              <a:t>Feedback on our Terms and Conditions</a:t>
            </a:r>
          </a:p>
        </p:txBody>
      </p:sp>
      <p:sp>
        <p:nvSpPr>
          <p:cNvPr id="30" name="TextBox 29"/>
          <p:cNvSpPr txBox="1"/>
          <p:nvPr/>
        </p:nvSpPr>
        <p:spPr>
          <a:xfrm>
            <a:off x="290305" y="2976425"/>
            <a:ext cx="1548000" cy="553998"/>
          </a:xfrm>
          <a:prstGeom prst="rect">
            <a:avLst/>
          </a:prstGeom>
          <a:noFill/>
        </p:spPr>
        <p:txBody>
          <a:bodyPr wrap="square" rtlCol="0">
            <a:spAutoFit/>
          </a:bodyPr>
          <a:lstStyle/>
          <a:p>
            <a:pPr algn="ctr"/>
            <a:r>
              <a:rPr lang="en-AU" sz="1000" b="1" dirty="0" smtClean="0">
                <a:solidFill>
                  <a:srgbClr val="003C71"/>
                </a:solidFill>
              </a:rPr>
              <a:t>June 2016 </a:t>
            </a:r>
          </a:p>
          <a:p>
            <a:pPr algn="ctr"/>
            <a:r>
              <a:rPr lang="en-AU" sz="1000" dirty="0" smtClean="0"/>
              <a:t>Release Incentives Issues Paper</a:t>
            </a:r>
            <a:endParaRPr lang="en-AU" sz="1000" dirty="0"/>
          </a:p>
        </p:txBody>
      </p:sp>
      <p:pic>
        <p:nvPicPr>
          <p:cNvPr id="33" name="Picture 32"/>
          <p:cNvPicPr>
            <a:picLocks noChangeAspect="1"/>
          </p:cNvPicPr>
          <p:nvPr/>
        </p:nvPicPr>
        <p:blipFill rotWithShape="1">
          <a:blip r:embed="rId5"/>
          <a:srcRect l="12524" t="19010" r="68215" b="17008"/>
          <a:stretch/>
        </p:blipFill>
        <p:spPr>
          <a:xfrm>
            <a:off x="2178274" y="2794232"/>
            <a:ext cx="655332" cy="918387"/>
          </a:xfrm>
          <a:prstGeom prst="rect">
            <a:avLst/>
          </a:prstGeom>
          <a:ln>
            <a:solidFill>
              <a:schemeClr val="bg1">
                <a:lumMod val="85000"/>
              </a:schemeClr>
            </a:solidFill>
          </a:ln>
          <a:effectLst>
            <a:outerShdw blurRad="292100" dist="139700" dir="2700000" algn="tl" rotWithShape="0">
              <a:srgbClr val="333333">
                <a:alpha val="65000"/>
              </a:srgbClr>
            </a:outerShdw>
          </a:effectLst>
        </p:spPr>
      </p:pic>
      <p:pic>
        <p:nvPicPr>
          <p:cNvPr id="36" name="Picture 35"/>
          <p:cNvPicPr>
            <a:picLocks noChangeAspect="1"/>
          </p:cNvPicPr>
          <p:nvPr/>
        </p:nvPicPr>
        <p:blipFill rotWithShape="1">
          <a:blip r:embed="rId6"/>
          <a:srcRect l="39110" t="21260" r="23318" b="17008"/>
          <a:stretch/>
        </p:blipFill>
        <p:spPr>
          <a:xfrm>
            <a:off x="5205430" y="2873965"/>
            <a:ext cx="1094899" cy="758919"/>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37" name="TextBox 36"/>
          <p:cNvSpPr txBox="1"/>
          <p:nvPr/>
        </p:nvSpPr>
        <p:spPr>
          <a:xfrm>
            <a:off x="3835366" y="1942346"/>
            <a:ext cx="1548000" cy="553998"/>
          </a:xfrm>
          <a:prstGeom prst="rect">
            <a:avLst/>
          </a:prstGeom>
          <a:noFill/>
        </p:spPr>
        <p:txBody>
          <a:bodyPr wrap="square" rtlCol="0">
            <a:spAutoFit/>
          </a:bodyPr>
          <a:lstStyle/>
          <a:p>
            <a:pPr algn="ctr"/>
            <a:r>
              <a:rPr lang="en-AU" sz="1000" b="1" dirty="0" smtClean="0">
                <a:solidFill>
                  <a:srgbClr val="003C71"/>
                </a:solidFill>
              </a:rPr>
              <a:t>July 2016 </a:t>
            </a:r>
          </a:p>
          <a:p>
            <a:pPr algn="ctr"/>
            <a:r>
              <a:rPr lang="en-AU" sz="1000" dirty="0" smtClean="0"/>
              <a:t>Deloitte Customer Insights Report</a:t>
            </a:r>
            <a:endParaRPr lang="en-AU" sz="1000" dirty="0"/>
          </a:p>
        </p:txBody>
      </p:sp>
      <p:sp>
        <p:nvSpPr>
          <p:cNvPr id="47" name="Right Arrow 46"/>
          <p:cNvSpPr/>
          <p:nvPr/>
        </p:nvSpPr>
        <p:spPr>
          <a:xfrm>
            <a:off x="3116377" y="2958868"/>
            <a:ext cx="715432"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48" name="TextBox 47"/>
          <p:cNvSpPr txBox="1"/>
          <p:nvPr/>
        </p:nvSpPr>
        <p:spPr>
          <a:xfrm>
            <a:off x="290305" y="4105380"/>
            <a:ext cx="1548000" cy="553998"/>
          </a:xfrm>
          <a:prstGeom prst="rect">
            <a:avLst/>
          </a:prstGeom>
          <a:noFill/>
        </p:spPr>
        <p:txBody>
          <a:bodyPr wrap="square" rtlCol="0">
            <a:spAutoFit/>
          </a:bodyPr>
          <a:lstStyle/>
          <a:p>
            <a:pPr algn="ctr"/>
            <a:r>
              <a:rPr lang="en-AU" sz="1000" b="1" dirty="0" smtClean="0">
                <a:solidFill>
                  <a:srgbClr val="003C71"/>
                </a:solidFill>
              </a:rPr>
              <a:t>June 2016 </a:t>
            </a:r>
          </a:p>
          <a:p>
            <a:pPr algn="ctr"/>
            <a:r>
              <a:rPr lang="en-AU" sz="1000" dirty="0" smtClean="0"/>
              <a:t>Contact top 30 large users and issue survey</a:t>
            </a:r>
            <a:endParaRPr lang="en-AU" sz="1000" dirty="0"/>
          </a:p>
        </p:txBody>
      </p:sp>
      <p:sp>
        <p:nvSpPr>
          <p:cNvPr id="49" name="Right Arrow 48"/>
          <p:cNvSpPr/>
          <p:nvPr/>
        </p:nvSpPr>
        <p:spPr>
          <a:xfrm>
            <a:off x="3116377" y="4105380"/>
            <a:ext cx="4089338"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50" name="Right Arrow 49"/>
          <p:cNvSpPr/>
          <p:nvPr/>
        </p:nvSpPr>
        <p:spPr>
          <a:xfrm>
            <a:off x="6583100" y="1904772"/>
            <a:ext cx="622614"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51" name="Right Arrow 50"/>
          <p:cNvSpPr/>
          <p:nvPr/>
        </p:nvSpPr>
        <p:spPr>
          <a:xfrm>
            <a:off x="6583100" y="2958868"/>
            <a:ext cx="622614"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52" name="Rectangle 51"/>
          <p:cNvSpPr/>
          <p:nvPr/>
        </p:nvSpPr>
        <p:spPr>
          <a:xfrm>
            <a:off x="2164263" y="3921170"/>
            <a:ext cx="669343" cy="952514"/>
          </a:xfrm>
          <a:prstGeom prst="rect">
            <a:avLst/>
          </a:prstGeom>
          <a:solidFill>
            <a:srgbClr val="003C7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AU" sz="800" b="1" dirty="0" smtClean="0"/>
              <a:t>Online Survey</a:t>
            </a:r>
            <a:endParaRPr lang="en-AU" sz="800" b="1" dirty="0"/>
          </a:p>
        </p:txBody>
      </p:sp>
      <p:sp>
        <p:nvSpPr>
          <p:cNvPr id="22" name="TextBox 21"/>
          <p:cNvSpPr txBox="1"/>
          <p:nvPr/>
        </p:nvSpPr>
        <p:spPr>
          <a:xfrm>
            <a:off x="290305" y="5152796"/>
            <a:ext cx="1548000" cy="707886"/>
          </a:xfrm>
          <a:prstGeom prst="rect">
            <a:avLst/>
          </a:prstGeom>
          <a:noFill/>
        </p:spPr>
        <p:txBody>
          <a:bodyPr wrap="square" rtlCol="0">
            <a:spAutoFit/>
          </a:bodyPr>
          <a:lstStyle/>
          <a:p>
            <a:pPr algn="ctr"/>
            <a:r>
              <a:rPr lang="en-AU" sz="1000" b="1" dirty="0" smtClean="0">
                <a:solidFill>
                  <a:srgbClr val="003C71"/>
                </a:solidFill>
              </a:rPr>
              <a:t>April 2016 </a:t>
            </a:r>
          </a:p>
          <a:p>
            <a:pPr algn="ctr"/>
            <a:r>
              <a:rPr lang="en-AU" sz="1000" dirty="0" smtClean="0"/>
              <a:t>Circulate Terms and Conditions with Retailer Reference Group (RRG)</a:t>
            </a:r>
            <a:endParaRPr lang="en-AU" sz="1000" dirty="0"/>
          </a:p>
        </p:txBody>
      </p:sp>
      <p:sp>
        <p:nvSpPr>
          <p:cNvPr id="24" name="TextBox 23"/>
          <p:cNvSpPr txBox="1"/>
          <p:nvPr/>
        </p:nvSpPr>
        <p:spPr>
          <a:xfrm>
            <a:off x="3998704" y="5152796"/>
            <a:ext cx="2426669" cy="707886"/>
          </a:xfrm>
          <a:prstGeom prst="rect">
            <a:avLst/>
          </a:prstGeom>
          <a:noFill/>
        </p:spPr>
        <p:txBody>
          <a:bodyPr wrap="square" rtlCol="0">
            <a:spAutoFit/>
          </a:bodyPr>
          <a:lstStyle/>
          <a:p>
            <a:pPr algn="ctr"/>
            <a:r>
              <a:rPr lang="en-AU" sz="1000" b="1" dirty="0" smtClean="0">
                <a:solidFill>
                  <a:srgbClr val="003C71"/>
                </a:solidFill>
              </a:rPr>
              <a:t>August and December 2016 </a:t>
            </a:r>
          </a:p>
          <a:p>
            <a:pPr algn="ctr"/>
            <a:r>
              <a:rPr lang="en-AU" sz="1000" dirty="0" smtClean="0"/>
              <a:t>Iterative versions of the Terms and Conditions, and a summary of feedback and changes, circulated with the RRG</a:t>
            </a:r>
            <a:endParaRPr lang="en-AU" sz="1000" dirty="0"/>
          </a:p>
        </p:txBody>
      </p:sp>
      <p:sp>
        <p:nvSpPr>
          <p:cNvPr id="25" name="Rectangle 24"/>
          <p:cNvSpPr/>
          <p:nvPr/>
        </p:nvSpPr>
        <p:spPr>
          <a:xfrm>
            <a:off x="2171680" y="5030482"/>
            <a:ext cx="669343" cy="952514"/>
          </a:xfrm>
          <a:prstGeom prst="rect">
            <a:avLst/>
          </a:prstGeom>
          <a:solidFill>
            <a:schemeClr val="tx2">
              <a:lumMod val="50000"/>
            </a:schemeClr>
          </a:solidFill>
        </p:spPr>
        <p:style>
          <a:lnRef idx="0">
            <a:schemeClr val="accent1"/>
          </a:lnRef>
          <a:fillRef idx="3">
            <a:schemeClr val="accent1"/>
          </a:fillRef>
          <a:effectRef idx="3">
            <a:schemeClr val="accent1"/>
          </a:effectRef>
          <a:fontRef idx="minor">
            <a:schemeClr val="lt1"/>
          </a:fontRef>
        </p:style>
        <p:txBody>
          <a:bodyPr lIns="36000" rIns="36000" rtlCol="0" anchor="ctr"/>
          <a:lstStyle/>
          <a:p>
            <a:pPr algn="ctr"/>
            <a:r>
              <a:rPr lang="en-AU" sz="800" b="1" dirty="0" smtClean="0"/>
              <a:t>Terms and Conditions</a:t>
            </a:r>
            <a:endParaRPr lang="en-AU" sz="800" b="1" dirty="0"/>
          </a:p>
        </p:txBody>
      </p:sp>
      <p:sp>
        <p:nvSpPr>
          <p:cNvPr id="27" name="Right Arrow 26"/>
          <p:cNvSpPr/>
          <p:nvPr/>
        </p:nvSpPr>
        <p:spPr>
          <a:xfrm>
            <a:off x="3116377" y="5210953"/>
            <a:ext cx="715432"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28" name="Right Arrow 27"/>
          <p:cNvSpPr/>
          <p:nvPr/>
        </p:nvSpPr>
        <p:spPr>
          <a:xfrm>
            <a:off x="6583100" y="5210953"/>
            <a:ext cx="622614"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3028436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Stakeholder Engagement | </a:t>
            </a:r>
            <a:r>
              <a:rPr lang="en-US" dirty="0" smtClean="0"/>
              <a:t>Phase 3: Implementation</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19</a:t>
            </a:fld>
            <a:endParaRPr lang="en-US" dirty="0"/>
          </a:p>
        </p:txBody>
      </p:sp>
      <p:sp>
        <p:nvSpPr>
          <p:cNvPr id="4" name="Content Placeholder 3"/>
          <p:cNvSpPr>
            <a:spLocks noGrp="1"/>
          </p:cNvSpPr>
          <p:nvPr>
            <p:ph idx="1"/>
          </p:nvPr>
        </p:nvSpPr>
        <p:spPr>
          <a:xfrm>
            <a:off x="457200" y="1159017"/>
            <a:ext cx="8229600" cy="4967149"/>
          </a:xfrm>
        </p:spPr>
        <p:txBody>
          <a:bodyPr>
            <a:normAutofit/>
          </a:bodyPr>
          <a:lstStyle/>
          <a:p>
            <a:pPr marL="0" lvl="1" indent="0" algn="ctr">
              <a:spcBef>
                <a:spcPts val="0"/>
              </a:spcBef>
              <a:spcAft>
                <a:spcPts val="1600"/>
              </a:spcAft>
              <a:buNone/>
            </a:pPr>
            <a:r>
              <a:rPr lang="en-AU" sz="1600" b="1" i="1" dirty="0">
                <a:solidFill>
                  <a:srgbClr val="00A3E0"/>
                </a:solidFill>
              </a:rPr>
              <a:t>Objective:</a:t>
            </a:r>
            <a:r>
              <a:rPr lang="en-AU" sz="1600" b="1" dirty="0">
                <a:solidFill>
                  <a:srgbClr val="00A3E0"/>
                </a:solidFill>
              </a:rPr>
              <a:t> </a:t>
            </a:r>
            <a:r>
              <a:rPr lang="en-AU" sz="1600" b="1" dirty="0" smtClean="0">
                <a:solidFill>
                  <a:srgbClr val="00A3E0"/>
                </a:solidFill>
              </a:rPr>
              <a:t>to embed the findings from the Research phase into our Plans</a:t>
            </a:r>
            <a:endParaRPr lang="en-AU" sz="1600" dirty="0" smtClean="0"/>
          </a:p>
          <a:p>
            <a:pPr lvl="1">
              <a:spcBef>
                <a:spcPts val="0"/>
              </a:spcBef>
              <a:spcAft>
                <a:spcPts val="1600"/>
              </a:spcAft>
            </a:pPr>
            <a:endParaRPr lang="en-AU" sz="1600" dirty="0"/>
          </a:p>
          <a:p>
            <a:pPr lvl="1">
              <a:spcBef>
                <a:spcPts val="0"/>
              </a:spcBef>
              <a:spcAft>
                <a:spcPts val="1600"/>
              </a:spcAft>
            </a:pPr>
            <a:endParaRPr lang="en-AU" sz="800" i="1" dirty="0" smtClean="0"/>
          </a:p>
        </p:txBody>
      </p:sp>
      <p:sp>
        <p:nvSpPr>
          <p:cNvPr id="14" name="TextBox 13"/>
          <p:cNvSpPr txBox="1"/>
          <p:nvPr/>
        </p:nvSpPr>
        <p:spPr>
          <a:xfrm>
            <a:off x="365760" y="1676463"/>
            <a:ext cx="2873025" cy="553998"/>
          </a:xfrm>
          <a:prstGeom prst="rect">
            <a:avLst/>
          </a:prstGeom>
          <a:noFill/>
        </p:spPr>
        <p:txBody>
          <a:bodyPr wrap="square" rtlCol="0">
            <a:spAutoFit/>
          </a:bodyPr>
          <a:lstStyle/>
          <a:p>
            <a:pPr algn="ctr"/>
            <a:r>
              <a:rPr lang="en-AU" sz="1000" b="1" dirty="0" smtClean="0">
                <a:solidFill>
                  <a:srgbClr val="003C71"/>
                </a:solidFill>
              </a:rPr>
              <a:t>April 2016 </a:t>
            </a:r>
          </a:p>
          <a:p>
            <a:pPr algn="ctr"/>
            <a:r>
              <a:rPr lang="en-AU" sz="1000" dirty="0" smtClean="0"/>
              <a:t>Develop Operational Themes to assist integration of Customer Insights into our Plans</a:t>
            </a:r>
            <a:endParaRPr lang="en-AU" sz="1000" dirty="0"/>
          </a:p>
        </p:txBody>
      </p:sp>
      <p:sp>
        <p:nvSpPr>
          <p:cNvPr id="16" name="Right Arrow 15"/>
          <p:cNvSpPr/>
          <p:nvPr/>
        </p:nvSpPr>
        <p:spPr>
          <a:xfrm>
            <a:off x="3232766" y="2075037"/>
            <a:ext cx="622614"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37" name="TextBox 36"/>
          <p:cNvSpPr txBox="1"/>
          <p:nvPr/>
        </p:nvSpPr>
        <p:spPr>
          <a:xfrm>
            <a:off x="3946820" y="1676463"/>
            <a:ext cx="1344847" cy="861774"/>
          </a:xfrm>
          <a:prstGeom prst="rect">
            <a:avLst/>
          </a:prstGeom>
          <a:noFill/>
        </p:spPr>
        <p:txBody>
          <a:bodyPr wrap="square" rtlCol="0">
            <a:spAutoFit/>
          </a:bodyPr>
          <a:lstStyle/>
          <a:p>
            <a:pPr algn="ctr"/>
            <a:r>
              <a:rPr lang="en-AU" sz="1000" b="1" dirty="0" smtClean="0">
                <a:solidFill>
                  <a:srgbClr val="003C71"/>
                </a:solidFill>
              </a:rPr>
              <a:t>April 2016 </a:t>
            </a:r>
          </a:p>
          <a:p>
            <a:pPr algn="ctr"/>
            <a:r>
              <a:rPr lang="en-AU" sz="1000" dirty="0" smtClean="0"/>
              <a:t>Internal workshops to discuss and implement Insights and Themes </a:t>
            </a:r>
            <a:endParaRPr lang="en-AU" sz="1000" dirty="0"/>
          </a:p>
        </p:txBody>
      </p:sp>
      <p:sp>
        <p:nvSpPr>
          <p:cNvPr id="50" name="Right Arrow 49"/>
          <p:cNvSpPr/>
          <p:nvPr/>
        </p:nvSpPr>
        <p:spPr>
          <a:xfrm>
            <a:off x="5419777" y="2053743"/>
            <a:ext cx="622614"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22" name="Picture 21"/>
          <p:cNvPicPr>
            <a:picLocks noChangeAspect="1"/>
          </p:cNvPicPr>
          <p:nvPr/>
        </p:nvPicPr>
        <p:blipFill>
          <a:blip r:embed="rId3"/>
          <a:stretch>
            <a:fillRect/>
          </a:stretch>
        </p:blipFill>
        <p:spPr>
          <a:xfrm rot="21000000">
            <a:off x="6683835" y="2260356"/>
            <a:ext cx="811476" cy="1023321"/>
          </a:xfrm>
          <a:prstGeom prst="rect">
            <a:avLst/>
          </a:prstGeom>
        </p:spPr>
      </p:pic>
      <p:pic>
        <p:nvPicPr>
          <p:cNvPr id="24" name="Picture 23"/>
          <p:cNvPicPr>
            <a:picLocks noChangeAspect="1"/>
          </p:cNvPicPr>
          <p:nvPr/>
        </p:nvPicPr>
        <p:blipFill>
          <a:blip r:embed="rId4"/>
          <a:stretch>
            <a:fillRect/>
          </a:stretch>
        </p:blipFill>
        <p:spPr>
          <a:xfrm>
            <a:off x="7593556" y="2321374"/>
            <a:ext cx="606053" cy="8632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5" name="TextBox 24"/>
          <p:cNvSpPr txBox="1"/>
          <p:nvPr/>
        </p:nvSpPr>
        <p:spPr>
          <a:xfrm>
            <a:off x="5986606" y="1676463"/>
            <a:ext cx="2913729" cy="707886"/>
          </a:xfrm>
          <a:prstGeom prst="rect">
            <a:avLst/>
          </a:prstGeom>
          <a:noFill/>
        </p:spPr>
        <p:txBody>
          <a:bodyPr wrap="square" rtlCol="0">
            <a:spAutoFit/>
          </a:bodyPr>
          <a:lstStyle/>
          <a:p>
            <a:pPr algn="ctr"/>
            <a:r>
              <a:rPr lang="en-AU" sz="1000" b="1" dirty="0" smtClean="0">
                <a:solidFill>
                  <a:srgbClr val="003C71"/>
                </a:solidFill>
              </a:rPr>
              <a:t>July 2016</a:t>
            </a:r>
          </a:p>
          <a:p>
            <a:pPr algn="ctr"/>
            <a:r>
              <a:rPr lang="en-AU" sz="1000" dirty="0" smtClean="0"/>
              <a:t>Publish AGN Draft Plan and Deloitte Insights Report – circulate to key stakeholders</a:t>
            </a:r>
          </a:p>
          <a:p>
            <a:pPr algn="ctr"/>
            <a:endParaRPr lang="en-AU" sz="1000" dirty="0"/>
          </a:p>
        </p:txBody>
      </p:sp>
      <p:sp>
        <p:nvSpPr>
          <p:cNvPr id="27" name="Rectangle 26"/>
          <p:cNvSpPr/>
          <p:nvPr/>
        </p:nvSpPr>
        <p:spPr>
          <a:xfrm>
            <a:off x="2437871" y="4487961"/>
            <a:ext cx="776484" cy="1080000"/>
          </a:xfrm>
          <a:prstGeom prst="rect">
            <a:avLst/>
          </a:prstGeom>
          <a:solidFill>
            <a:srgbClr val="003C71"/>
          </a:solidFill>
        </p:spPr>
        <p:style>
          <a:lnRef idx="0">
            <a:schemeClr val="accent1"/>
          </a:lnRef>
          <a:fillRef idx="3">
            <a:schemeClr val="accent1"/>
          </a:fillRef>
          <a:effectRef idx="3">
            <a:schemeClr val="accent1"/>
          </a:effectRef>
          <a:fontRef idx="minor">
            <a:schemeClr val="lt1"/>
          </a:fontRef>
        </p:style>
        <p:txBody>
          <a:bodyPr lIns="36000" rIns="36000" rtlCol="0" anchor="ctr"/>
          <a:lstStyle/>
          <a:p>
            <a:pPr algn="ctr"/>
            <a:r>
              <a:rPr lang="en-AU" sz="800" b="1" dirty="0" smtClean="0"/>
              <a:t>Deloitte Stakeholder and Customer Feedback Report</a:t>
            </a:r>
            <a:endParaRPr lang="en-AU" sz="800" b="1" dirty="0"/>
          </a:p>
        </p:txBody>
      </p:sp>
      <p:pic>
        <p:nvPicPr>
          <p:cNvPr id="28" name="Picture 27"/>
          <p:cNvPicPr>
            <a:picLocks noChangeAspect="1"/>
          </p:cNvPicPr>
          <p:nvPr/>
        </p:nvPicPr>
        <p:blipFill rotWithShape="1">
          <a:blip r:embed="rId5"/>
          <a:srcRect l="67469" t="18063" r="11100" b="25774"/>
          <a:stretch/>
        </p:blipFill>
        <p:spPr>
          <a:xfrm>
            <a:off x="7127223" y="4894148"/>
            <a:ext cx="864320" cy="637035"/>
          </a:xfrm>
          <a:prstGeom prst="rect">
            <a:avLst/>
          </a:prstGeom>
          <a:ln>
            <a:noFill/>
          </a:ln>
          <a:effectLst>
            <a:outerShdw blurRad="292100" dist="139700" dir="2700000" algn="tl" rotWithShape="0">
              <a:srgbClr val="333333">
                <a:alpha val="65000"/>
              </a:srgbClr>
            </a:outerShdw>
          </a:effectLst>
        </p:spPr>
      </p:pic>
      <p:sp>
        <p:nvSpPr>
          <p:cNvPr id="31" name="TextBox 30"/>
          <p:cNvSpPr txBox="1"/>
          <p:nvPr/>
        </p:nvSpPr>
        <p:spPr>
          <a:xfrm>
            <a:off x="6596796" y="3949092"/>
            <a:ext cx="1875979" cy="1015663"/>
          </a:xfrm>
          <a:prstGeom prst="rect">
            <a:avLst/>
          </a:prstGeom>
          <a:noFill/>
        </p:spPr>
        <p:txBody>
          <a:bodyPr wrap="square" rtlCol="0">
            <a:spAutoFit/>
          </a:bodyPr>
          <a:lstStyle/>
          <a:p>
            <a:pPr algn="ctr"/>
            <a:r>
              <a:rPr lang="en-AU" sz="1000" b="1" dirty="0" smtClean="0">
                <a:solidFill>
                  <a:srgbClr val="003C71"/>
                </a:solidFill>
              </a:rPr>
              <a:t>August 2016</a:t>
            </a:r>
          </a:p>
          <a:p>
            <a:pPr algn="ctr"/>
            <a:r>
              <a:rPr lang="en-AU" sz="1000" dirty="0" smtClean="0"/>
              <a:t>Consultation on our Draft Plan including through stakeholder workshops and stakeholder submissions</a:t>
            </a:r>
          </a:p>
          <a:p>
            <a:pPr algn="ctr"/>
            <a:endParaRPr lang="en-AU" sz="1000" dirty="0"/>
          </a:p>
        </p:txBody>
      </p:sp>
      <p:pic>
        <p:nvPicPr>
          <p:cNvPr id="32" name="Picture 31"/>
          <p:cNvPicPr>
            <a:picLocks noChangeAspect="1"/>
          </p:cNvPicPr>
          <p:nvPr/>
        </p:nvPicPr>
        <p:blipFill rotWithShape="1">
          <a:blip r:embed="rId6"/>
          <a:srcRect l="68177" t="18038" r="8407" b="21567"/>
          <a:stretch/>
        </p:blipFill>
        <p:spPr>
          <a:xfrm>
            <a:off x="2437871" y="5602321"/>
            <a:ext cx="900013" cy="652891"/>
          </a:xfrm>
          <a:prstGeom prst="rect">
            <a:avLst/>
          </a:prstGeom>
        </p:spPr>
      </p:pic>
      <p:sp>
        <p:nvSpPr>
          <p:cNvPr id="34" name="TextBox 33"/>
          <p:cNvSpPr txBox="1"/>
          <p:nvPr/>
        </p:nvSpPr>
        <p:spPr>
          <a:xfrm>
            <a:off x="-10215" y="3949092"/>
            <a:ext cx="1872353" cy="707886"/>
          </a:xfrm>
          <a:prstGeom prst="rect">
            <a:avLst/>
          </a:prstGeom>
          <a:noFill/>
        </p:spPr>
        <p:txBody>
          <a:bodyPr wrap="square" rtlCol="0">
            <a:spAutoFit/>
          </a:bodyPr>
          <a:lstStyle/>
          <a:p>
            <a:pPr algn="ctr"/>
            <a:r>
              <a:rPr lang="en-AU" sz="1000" b="1" dirty="0" smtClean="0">
                <a:solidFill>
                  <a:srgbClr val="00A3E0"/>
                </a:solidFill>
              </a:rPr>
              <a:t>By 3 January 2017</a:t>
            </a:r>
          </a:p>
          <a:p>
            <a:pPr algn="ctr"/>
            <a:r>
              <a:rPr lang="en-AU" sz="1000" dirty="0" smtClean="0"/>
              <a:t>Submitted to the AER </a:t>
            </a:r>
            <a:br>
              <a:rPr lang="en-AU" sz="1000" dirty="0" smtClean="0"/>
            </a:br>
            <a:endParaRPr lang="en-AU" sz="1000" dirty="0" smtClean="0"/>
          </a:p>
          <a:p>
            <a:pPr algn="ctr"/>
            <a:endParaRPr lang="en-AU" sz="1000" dirty="0"/>
          </a:p>
        </p:txBody>
      </p:sp>
      <p:sp>
        <p:nvSpPr>
          <p:cNvPr id="38" name="TextBox 37"/>
          <p:cNvSpPr txBox="1"/>
          <p:nvPr/>
        </p:nvSpPr>
        <p:spPr>
          <a:xfrm>
            <a:off x="4899087" y="3949092"/>
            <a:ext cx="1239603" cy="1631216"/>
          </a:xfrm>
          <a:prstGeom prst="rect">
            <a:avLst/>
          </a:prstGeom>
          <a:noFill/>
        </p:spPr>
        <p:txBody>
          <a:bodyPr wrap="square" rtlCol="0">
            <a:spAutoFit/>
          </a:bodyPr>
          <a:lstStyle/>
          <a:p>
            <a:pPr algn="ctr"/>
            <a:r>
              <a:rPr lang="en-AU" sz="1000" b="1" dirty="0" smtClean="0">
                <a:solidFill>
                  <a:srgbClr val="003C71"/>
                </a:solidFill>
              </a:rPr>
              <a:t>Continued Refinement of our Plans</a:t>
            </a:r>
          </a:p>
          <a:p>
            <a:pPr algn="ctr"/>
            <a:r>
              <a:rPr lang="en-AU" sz="1000" dirty="0" smtClean="0"/>
              <a:t>Reflective of stakeholder feedback and changes in </a:t>
            </a:r>
            <a:br>
              <a:rPr lang="en-AU" sz="1000" dirty="0" smtClean="0"/>
            </a:br>
            <a:r>
              <a:rPr lang="en-AU" sz="1000" dirty="0" smtClean="0"/>
              <a:t>market </a:t>
            </a:r>
            <a:br>
              <a:rPr lang="en-AU" sz="1000" dirty="0" smtClean="0"/>
            </a:br>
            <a:r>
              <a:rPr lang="en-AU" sz="1000" dirty="0" smtClean="0"/>
              <a:t>conditions</a:t>
            </a:r>
          </a:p>
          <a:p>
            <a:pPr algn="ctr"/>
            <a:endParaRPr lang="en-AU" sz="1000" dirty="0"/>
          </a:p>
        </p:txBody>
      </p:sp>
      <p:sp>
        <p:nvSpPr>
          <p:cNvPr id="39" name="TextBox 38"/>
          <p:cNvSpPr txBox="1"/>
          <p:nvPr/>
        </p:nvSpPr>
        <p:spPr>
          <a:xfrm>
            <a:off x="2088366" y="4058910"/>
            <a:ext cx="2316545" cy="553998"/>
          </a:xfrm>
          <a:prstGeom prst="rect">
            <a:avLst/>
          </a:prstGeom>
          <a:noFill/>
        </p:spPr>
        <p:txBody>
          <a:bodyPr wrap="square" rtlCol="0">
            <a:spAutoFit/>
          </a:bodyPr>
          <a:lstStyle/>
          <a:p>
            <a:pPr algn="ctr"/>
            <a:r>
              <a:rPr lang="en-AU" sz="1000" b="1" dirty="0" smtClean="0">
                <a:solidFill>
                  <a:srgbClr val="003C71"/>
                </a:solidFill>
              </a:rPr>
              <a:t>October 2016</a:t>
            </a:r>
          </a:p>
          <a:p>
            <a:pPr algn="ctr"/>
            <a:r>
              <a:rPr lang="en-AU" sz="1000" dirty="0" smtClean="0"/>
              <a:t>Capturing final feedback</a:t>
            </a:r>
          </a:p>
          <a:p>
            <a:pPr algn="ctr"/>
            <a:endParaRPr lang="en-AU" sz="1000" dirty="0"/>
          </a:p>
        </p:txBody>
      </p:sp>
      <p:sp>
        <p:nvSpPr>
          <p:cNvPr id="40" name="Right Arrow 39"/>
          <p:cNvSpPr/>
          <p:nvPr/>
        </p:nvSpPr>
        <p:spPr>
          <a:xfrm flipH="1">
            <a:off x="1567560" y="4526873"/>
            <a:ext cx="622614"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41" name="Right Arrow 40"/>
          <p:cNvSpPr/>
          <p:nvPr/>
        </p:nvSpPr>
        <p:spPr>
          <a:xfrm flipH="1">
            <a:off x="6029110" y="4526873"/>
            <a:ext cx="622614"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42" name="Right Arrow 41"/>
          <p:cNvSpPr/>
          <p:nvPr/>
        </p:nvSpPr>
        <p:spPr>
          <a:xfrm flipH="1">
            <a:off x="4350031" y="4526873"/>
            <a:ext cx="622614"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43" name="Right Arrow 42"/>
          <p:cNvSpPr/>
          <p:nvPr/>
        </p:nvSpPr>
        <p:spPr>
          <a:xfrm rot="5400000">
            <a:off x="7298951" y="3337646"/>
            <a:ext cx="471670" cy="591572"/>
          </a:xfrm>
          <a:prstGeom prst="rightArrow">
            <a:avLst/>
          </a:prstGeom>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
        <p:nvSpPr>
          <p:cNvPr id="44" name="Rounded Rectangular Callout 43"/>
          <p:cNvSpPr/>
          <p:nvPr/>
        </p:nvSpPr>
        <p:spPr>
          <a:xfrm>
            <a:off x="3429324" y="5706151"/>
            <a:ext cx="1354343" cy="539362"/>
          </a:xfrm>
          <a:prstGeom prst="wedgeRoundRectCallout">
            <a:avLst>
              <a:gd name="adj1" fmla="val 4410"/>
              <a:gd name="adj2" fmla="val -109536"/>
              <a:gd name="adj3" fmla="val 16667"/>
            </a:avLst>
          </a:prstGeom>
          <a:solidFill>
            <a:srgbClr val="C3FDFC"/>
          </a:solidFill>
          <a:ln>
            <a:noFill/>
          </a:ln>
        </p:spPr>
        <p:style>
          <a:lnRef idx="1">
            <a:schemeClr val="accent2"/>
          </a:lnRef>
          <a:fillRef idx="3">
            <a:schemeClr val="accent2"/>
          </a:fillRef>
          <a:effectRef idx="2">
            <a:schemeClr val="accent2"/>
          </a:effectRef>
          <a:fontRef idx="minor">
            <a:schemeClr val="lt1"/>
          </a:fontRef>
        </p:style>
        <p:txBody>
          <a:bodyPr lIns="36000" rIns="36000" rtlCol="0" anchor="ctr"/>
          <a:lstStyle/>
          <a:p>
            <a:pPr algn="ctr"/>
            <a:r>
              <a:rPr lang="en-AU" sz="900" dirty="0" smtClean="0">
                <a:solidFill>
                  <a:srgbClr val="003C71"/>
                </a:solidFill>
              </a:rPr>
              <a:t>Two workshops (Preston and Warragul), 33 participants</a:t>
            </a:r>
            <a:endParaRPr lang="en-AU" sz="900" dirty="0">
              <a:solidFill>
                <a:srgbClr val="003C71"/>
              </a:solidFill>
            </a:endParaRPr>
          </a:p>
        </p:txBody>
      </p:sp>
      <p:sp>
        <p:nvSpPr>
          <p:cNvPr id="45" name="Rounded Rectangular Callout 44"/>
          <p:cNvSpPr/>
          <p:nvPr/>
        </p:nvSpPr>
        <p:spPr>
          <a:xfrm>
            <a:off x="5791200" y="5706151"/>
            <a:ext cx="1529442" cy="539362"/>
          </a:xfrm>
          <a:prstGeom prst="wedgeRoundRectCallout">
            <a:avLst>
              <a:gd name="adj1" fmla="val 34139"/>
              <a:gd name="adj2" fmla="val -140915"/>
              <a:gd name="adj3" fmla="val 16667"/>
            </a:avLst>
          </a:prstGeom>
          <a:solidFill>
            <a:srgbClr val="C3FDFC"/>
          </a:solidFill>
          <a:ln>
            <a:noFill/>
          </a:ln>
        </p:spPr>
        <p:style>
          <a:lnRef idx="1">
            <a:schemeClr val="accent2"/>
          </a:lnRef>
          <a:fillRef idx="3">
            <a:schemeClr val="accent2"/>
          </a:fillRef>
          <a:effectRef idx="2">
            <a:schemeClr val="accent2"/>
          </a:effectRef>
          <a:fontRef idx="minor">
            <a:schemeClr val="lt1"/>
          </a:fontRef>
        </p:style>
        <p:txBody>
          <a:bodyPr lIns="36000" rIns="36000" rtlCol="0" anchor="ctr"/>
          <a:lstStyle/>
          <a:p>
            <a:pPr algn="ctr"/>
            <a:r>
              <a:rPr lang="en-AU" sz="900" dirty="0">
                <a:solidFill>
                  <a:srgbClr val="003C71"/>
                </a:solidFill>
              </a:rPr>
              <a:t>Two workshops (12 and 10 organisations respectively), 23 participants</a:t>
            </a:r>
          </a:p>
        </p:txBody>
      </p:sp>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46660" y="4463152"/>
            <a:ext cx="758602" cy="1104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8"/>
          <a:stretch>
            <a:fillRect/>
          </a:stretch>
        </p:blipFill>
        <p:spPr>
          <a:xfrm>
            <a:off x="732384" y="2321374"/>
            <a:ext cx="2292966" cy="473442"/>
          </a:xfrm>
          <a:prstGeom prst="rect">
            <a:avLst/>
          </a:prstGeom>
        </p:spPr>
      </p:pic>
      <p:sp>
        <p:nvSpPr>
          <p:cNvPr id="29" name="Rectangle 28"/>
          <p:cNvSpPr/>
          <p:nvPr/>
        </p:nvSpPr>
        <p:spPr>
          <a:xfrm>
            <a:off x="3257753" y="4500308"/>
            <a:ext cx="759600" cy="1080000"/>
          </a:xfrm>
          <a:prstGeom prst="rect">
            <a:avLst/>
          </a:prstGeom>
          <a:solidFill>
            <a:srgbClr val="003C71"/>
          </a:solidFill>
        </p:spPr>
        <p:style>
          <a:lnRef idx="0">
            <a:schemeClr val="accent1"/>
          </a:lnRef>
          <a:fillRef idx="3">
            <a:schemeClr val="accent1"/>
          </a:fillRef>
          <a:effectRef idx="3">
            <a:schemeClr val="accent1"/>
          </a:effectRef>
          <a:fontRef idx="minor">
            <a:schemeClr val="lt1"/>
          </a:fontRef>
        </p:style>
        <p:txBody>
          <a:bodyPr lIns="36000" rIns="36000" rtlCol="0" anchor="ctr"/>
          <a:lstStyle/>
          <a:p>
            <a:pPr algn="ctr"/>
            <a:r>
              <a:rPr lang="en-AU" sz="800" b="1" dirty="0" smtClean="0"/>
              <a:t>Findings Report Victorian Gas Distribution Businesses’ consultation on Incentive Mechanisms</a:t>
            </a:r>
            <a:endParaRPr lang="en-AU" sz="800" b="1" dirty="0"/>
          </a:p>
        </p:txBody>
      </p:sp>
    </p:spTree>
    <p:extLst>
      <p:ext uri="{BB962C8B-B14F-4D97-AF65-F5344CB8AC3E}">
        <p14:creationId xmlns:p14="http://schemas.microsoft.com/office/powerpoint/2010/main" val="569294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Agenda</a:t>
            </a:r>
            <a:endParaRPr lang="en-US" b="1"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2</a:t>
            </a:fld>
            <a:endParaRPr lang="en-US" dirty="0"/>
          </a:p>
        </p:txBody>
      </p:sp>
      <p:sp>
        <p:nvSpPr>
          <p:cNvPr id="4" name="Content Placeholder 3"/>
          <p:cNvSpPr>
            <a:spLocks noGrp="1"/>
          </p:cNvSpPr>
          <p:nvPr>
            <p:ph idx="1"/>
          </p:nvPr>
        </p:nvSpPr>
        <p:spPr>
          <a:xfrm>
            <a:off x="457200" y="1159017"/>
            <a:ext cx="8229600" cy="4967149"/>
          </a:xfrm>
        </p:spPr>
        <p:txBody>
          <a:bodyPr>
            <a:normAutofit/>
          </a:bodyPr>
          <a:lstStyle/>
          <a:p>
            <a:pPr lvl="1">
              <a:lnSpc>
                <a:spcPct val="150000"/>
              </a:lnSpc>
              <a:spcBef>
                <a:spcPts val="0"/>
              </a:spcBef>
              <a:spcAft>
                <a:spcPts val="1600"/>
              </a:spcAft>
            </a:pPr>
            <a:r>
              <a:rPr lang="en-US" sz="1600" spc="-10" dirty="0" smtClean="0"/>
              <a:t>Our Vision and Objectives</a:t>
            </a:r>
          </a:p>
          <a:p>
            <a:pPr lvl="1">
              <a:lnSpc>
                <a:spcPct val="150000"/>
              </a:lnSpc>
              <a:spcBef>
                <a:spcPts val="0"/>
              </a:spcBef>
              <a:spcAft>
                <a:spcPts val="1600"/>
              </a:spcAft>
            </a:pPr>
            <a:r>
              <a:rPr lang="en-US" sz="1600" spc="-10" dirty="0" smtClean="0"/>
              <a:t>Our Plans:</a:t>
            </a:r>
          </a:p>
          <a:p>
            <a:pPr lvl="2">
              <a:lnSpc>
                <a:spcPct val="150000"/>
              </a:lnSpc>
              <a:spcBef>
                <a:spcPts val="0"/>
              </a:spcBef>
              <a:spcAft>
                <a:spcPts val="1600"/>
              </a:spcAft>
            </a:pPr>
            <a:r>
              <a:rPr lang="en-US" sz="1600" spc="-10" dirty="0"/>
              <a:t>Delivering for </a:t>
            </a:r>
            <a:r>
              <a:rPr lang="en-US" sz="1600" spc="-10" dirty="0" smtClean="0"/>
              <a:t>Customers</a:t>
            </a:r>
          </a:p>
          <a:p>
            <a:pPr lvl="2">
              <a:lnSpc>
                <a:spcPct val="150000"/>
              </a:lnSpc>
              <a:spcBef>
                <a:spcPts val="0"/>
              </a:spcBef>
              <a:spcAft>
                <a:spcPts val="1600"/>
              </a:spcAft>
            </a:pPr>
            <a:r>
              <a:rPr lang="en-US" sz="1600" dirty="0"/>
              <a:t>Underpinned by Effective Stakeholder </a:t>
            </a:r>
            <a:r>
              <a:rPr lang="en-US" sz="1600" dirty="0" smtClean="0"/>
              <a:t>Engagement</a:t>
            </a:r>
          </a:p>
          <a:p>
            <a:pPr lvl="2">
              <a:lnSpc>
                <a:spcPct val="150000"/>
              </a:lnSpc>
              <a:spcBef>
                <a:spcPts val="0"/>
              </a:spcBef>
              <a:spcAft>
                <a:spcPts val="1600"/>
              </a:spcAft>
            </a:pPr>
            <a:r>
              <a:rPr lang="en-US" sz="1600" dirty="0"/>
              <a:t>Capable of Being Accepted</a:t>
            </a:r>
            <a:r>
              <a:rPr lang="en-US" sz="1600" dirty="0" smtClean="0"/>
              <a:t> </a:t>
            </a:r>
          </a:p>
          <a:p>
            <a:pPr lvl="1">
              <a:lnSpc>
                <a:spcPct val="150000"/>
              </a:lnSpc>
              <a:spcBef>
                <a:spcPts val="0"/>
              </a:spcBef>
              <a:spcAft>
                <a:spcPts val="1600"/>
              </a:spcAft>
            </a:pPr>
            <a:r>
              <a:rPr lang="en-US" sz="1600" spc="-10" dirty="0" smtClean="0"/>
              <a:t>The Way Forward</a:t>
            </a:r>
            <a:endParaRPr lang="en-US" sz="1600" spc="-10" dirty="0"/>
          </a:p>
        </p:txBody>
      </p:sp>
    </p:spTree>
    <p:extLst>
      <p:ext uri="{BB962C8B-B14F-4D97-AF65-F5344CB8AC3E}">
        <p14:creationId xmlns:p14="http://schemas.microsoft.com/office/powerpoint/2010/main" val="804625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Stakeholder Engagement | </a:t>
            </a:r>
            <a:r>
              <a:rPr lang="en-US" dirty="0" smtClean="0"/>
              <a:t>Phase 4: Ongoing Engagement</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20</a:t>
            </a:fld>
            <a:endParaRPr lang="en-US" dirty="0"/>
          </a:p>
        </p:txBody>
      </p:sp>
      <p:sp>
        <p:nvSpPr>
          <p:cNvPr id="5" name="Content Placeholder 3"/>
          <p:cNvSpPr txBox="1">
            <a:spLocks/>
          </p:cNvSpPr>
          <p:nvPr/>
        </p:nvSpPr>
        <p:spPr>
          <a:xfrm>
            <a:off x="457200" y="1159017"/>
            <a:ext cx="8229600" cy="4967149"/>
          </a:xfrm>
          <a:prstGeom prst="rect">
            <a:avLst/>
          </a:prstGeom>
        </p:spPr>
        <p:txBody>
          <a:bodyPr vert="horz" lIns="91440" tIns="45720" rIns="91440" bIns="45720" rtlCol="0">
            <a:normAutofit/>
          </a:bodyPr>
          <a:lstStyle>
            <a:lvl1pPr marL="0" indent="0" algn="l" defTabSz="844083" rtl="0" eaLnBrk="1" latinLnBrk="0" hangingPunct="1">
              <a:spcBef>
                <a:spcPct val="20000"/>
              </a:spcBef>
              <a:buClr>
                <a:srgbClr val="0C9FCD"/>
              </a:buClr>
              <a:buFont typeface="Arial" pitchFamily="34" charset="0"/>
              <a:buNone/>
              <a:defRPr sz="1700" kern="1200">
                <a:solidFill>
                  <a:schemeClr val="tx1"/>
                </a:solidFill>
                <a:latin typeface="+mn-lt"/>
                <a:ea typeface="+mn-ea"/>
                <a:cs typeface="+mn-cs"/>
              </a:defRPr>
            </a:lvl1pPr>
            <a:lvl2pPr marL="228600" indent="-228600" algn="l" defTabSz="844083" rtl="0" eaLnBrk="1" latinLnBrk="0" hangingPunct="1">
              <a:spcBef>
                <a:spcPct val="20000"/>
              </a:spcBef>
              <a:buClr>
                <a:srgbClr val="0C9FCD"/>
              </a:buClr>
              <a:buFont typeface="Arial" panose="020B0604020202020204" pitchFamily="34" charset="0"/>
              <a:buChar char="•"/>
              <a:defRPr sz="1700" kern="1200">
                <a:solidFill>
                  <a:schemeClr val="tx1"/>
                </a:solidFill>
                <a:latin typeface="+mn-lt"/>
                <a:ea typeface="+mn-ea"/>
                <a:cs typeface="+mn-cs"/>
              </a:defRPr>
            </a:lvl2pPr>
            <a:lvl3pPr marL="548640" indent="-274320" algn="l" defTabSz="844083" rtl="0" eaLnBrk="1" latinLnBrk="0" hangingPunct="1">
              <a:spcBef>
                <a:spcPct val="20000"/>
              </a:spcBef>
              <a:buClr>
                <a:srgbClr val="003C71"/>
              </a:buClr>
              <a:buFont typeface="Arial" panose="020B0604020202020204" pitchFamily="34" charset="0"/>
              <a:buChar char="•"/>
              <a:defRPr sz="1700" kern="1200">
                <a:solidFill>
                  <a:schemeClr val="tx1"/>
                </a:solidFill>
                <a:latin typeface="+mn-lt"/>
                <a:ea typeface="+mn-ea"/>
                <a:cs typeface="+mn-cs"/>
              </a:defRPr>
            </a:lvl3pPr>
            <a:lvl4pPr marL="868680" indent="-274320" algn="l" defTabSz="844083" rtl="0" eaLnBrk="1" latinLnBrk="0" hangingPunct="1">
              <a:spcBef>
                <a:spcPct val="20000"/>
              </a:spcBef>
              <a:buClr>
                <a:srgbClr val="003C71"/>
              </a:buClr>
              <a:buFont typeface="Tahoma" panose="020B0604030504040204" pitchFamily="34" charset="0"/>
              <a:buChar char="–"/>
              <a:defRPr sz="1700" kern="1200">
                <a:solidFill>
                  <a:schemeClr val="tx1"/>
                </a:solidFill>
                <a:latin typeface="+mn-lt"/>
                <a:ea typeface="+mn-ea"/>
                <a:cs typeface="+mn-cs"/>
              </a:defRPr>
            </a:lvl4pPr>
            <a:lvl5pPr marL="1234440" indent="-320040" algn="l" defTabSz="844083" rtl="0" eaLnBrk="1" latinLnBrk="0" hangingPunct="1">
              <a:spcBef>
                <a:spcPct val="20000"/>
              </a:spcBef>
              <a:buClr>
                <a:srgbClr val="0C9FCD"/>
              </a:buClr>
              <a:buFont typeface="Arial" pitchFamily="34" charset="0"/>
              <a:buChar char="»"/>
              <a:defRPr sz="1700"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a:lstStyle>
          <a:p>
            <a:pPr marL="0" lvl="1" indent="0" algn="ctr">
              <a:spcBef>
                <a:spcPts val="0"/>
              </a:spcBef>
              <a:spcAft>
                <a:spcPts val="1600"/>
              </a:spcAft>
              <a:buNone/>
            </a:pPr>
            <a:r>
              <a:rPr lang="en-AU" sz="1600" b="1" i="1" dirty="0">
                <a:solidFill>
                  <a:srgbClr val="00A3E0"/>
                </a:solidFill>
              </a:rPr>
              <a:t>Objective:</a:t>
            </a:r>
            <a:r>
              <a:rPr lang="en-AU" sz="1600" b="1" dirty="0">
                <a:solidFill>
                  <a:srgbClr val="00A3E0"/>
                </a:solidFill>
              </a:rPr>
              <a:t> </a:t>
            </a:r>
            <a:r>
              <a:rPr lang="en-AU" sz="1600" b="1" dirty="0" smtClean="0">
                <a:solidFill>
                  <a:srgbClr val="00A3E0"/>
                </a:solidFill>
              </a:rPr>
              <a:t>to review learnings from our previous programs and continually </a:t>
            </a:r>
            <a:r>
              <a:rPr lang="en-AU" sz="1600" b="1" dirty="0">
                <a:solidFill>
                  <a:srgbClr val="00A3E0"/>
                </a:solidFill>
              </a:rPr>
              <a:t>engage with </a:t>
            </a:r>
            <a:r>
              <a:rPr lang="en-AU" sz="1600" b="1" dirty="0" smtClean="0">
                <a:solidFill>
                  <a:srgbClr val="00A3E0"/>
                </a:solidFill>
              </a:rPr>
              <a:t>stakeholders</a:t>
            </a:r>
            <a:endParaRPr lang="en-AU" sz="1600" dirty="0"/>
          </a:p>
          <a:p>
            <a:pPr lvl="1">
              <a:spcBef>
                <a:spcPts val="0"/>
              </a:spcBef>
              <a:spcAft>
                <a:spcPts val="2000"/>
              </a:spcAft>
            </a:pPr>
            <a:endParaRPr lang="en-AU" sz="1600" i="1" dirty="0" smtClean="0"/>
          </a:p>
          <a:p>
            <a:pPr lvl="1">
              <a:spcBef>
                <a:spcPts val="0"/>
              </a:spcBef>
              <a:spcAft>
                <a:spcPts val="2000"/>
              </a:spcAft>
            </a:pPr>
            <a:r>
              <a:rPr lang="en-AU" sz="1600" i="1" dirty="0" smtClean="0"/>
              <a:t>Key tools: </a:t>
            </a:r>
            <a:r>
              <a:rPr lang="en-AU" sz="1600" dirty="0" smtClean="0"/>
              <a:t>customer satisfaction survey, stakeholder feedback forms</a:t>
            </a:r>
            <a:endParaRPr lang="en-AU" sz="1600" i="1" dirty="0" smtClean="0"/>
          </a:p>
          <a:p>
            <a:pPr lvl="1">
              <a:spcBef>
                <a:spcPts val="0"/>
              </a:spcBef>
              <a:spcAft>
                <a:spcPts val="2000"/>
              </a:spcAft>
            </a:pPr>
            <a:r>
              <a:rPr lang="en-AU" sz="1600" i="1" dirty="0" smtClean="0"/>
              <a:t>Key outputs: </a:t>
            </a:r>
            <a:r>
              <a:rPr lang="en-AU" sz="1600" dirty="0" smtClean="0"/>
              <a:t>feedback on our engagement approach</a:t>
            </a:r>
          </a:p>
          <a:p>
            <a:pPr lvl="1">
              <a:spcBef>
                <a:spcPts val="0"/>
              </a:spcBef>
              <a:spcAft>
                <a:spcPts val="1000"/>
              </a:spcAft>
            </a:pPr>
            <a:r>
              <a:rPr lang="en-AU" sz="1600" i="1" spc="-20" dirty="0" smtClean="0"/>
              <a:t>Key deliverable: </a:t>
            </a:r>
            <a:r>
              <a:rPr lang="en-AU" sz="1600" spc="-20" dirty="0" smtClean="0"/>
              <a:t>continued refinement and improvement, for example:</a:t>
            </a:r>
          </a:p>
          <a:p>
            <a:pPr lvl="2">
              <a:spcBef>
                <a:spcPts val="0"/>
              </a:spcBef>
              <a:spcAft>
                <a:spcPts val="1000"/>
              </a:spcAft>
            </a:pPr>
            <a:r>
              <a:rPr lang="en-AU" sz="1600" spc="-20" dirty="0" smtClean="0"/>
              <a:t>Refined incentives package (asymmetric CESS – reliability protection)</a:t>
            </a:r>
          </a:p>
          <a:p>
            <a:pPr lvl="2">
              <a:spcBef>
                <a:spcPts val="0"/>
              </a:spcBef>
              <a:spcAft>
                <a:spcPts val="1000"/>
              </a:spcAft>
            </a:pPr>
            <a:r>
              <a:rPr lang="en-AU" sz="1600" spc="-20" dirty="0" smtClean="0"/>
              <a:t>Energy Safe Victoria support for mains replacement</a:t>
            </a:r>
          </a:p>
          <a:p>
            <a:pPr lvl="2">
              <a:spcBef>
                <a:spcPts val="0"/>
              </a:spcBef>
              <a:spcAft>
                <a:spcPts val="1600"/>
              </a:spcAft>
            </a:pPr>
            <a:r>
              <a:rPr lang="en-AU" sz="1600" spc="-20" dirty="0" smtClean="0"/>
              <a:t>No tariff alignment – all zones receive the same price cut</a:t>
            </a:r>
            <a:endParaRPr lang="en-US" sz="1600" spc="-20" dirty="0"/>
          </a:p>
        </p:txBody>
      </p:sp>
    </p:spTree>
    <p:extLst>
      <p:ext uri="{BB962C8B-B14F-4D97-AF65-F5344CB8AC3E}">
        <p14:creationId xmlns:p14="http://schemas.microsoft.com/office/powerpoint/2010/main" val="25734166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93667" cy="831961"/>
          </a:xfrm>
        </p:spPr>
        <p:txBody>
          <a:bodyPr/>
          <a:lstStyle/>
          <a:p>
            <a:r>
              <a:rPr lang="en-US" b="1" dirty="0" smtClean="0"/>
              <a:t>Stakeholder Engagement | </a:t>
            </a:r>
            <a:r>
              <a:rPr lang="en-US" dirty="0" smtClean="0"/>
              <a:t>Highlights – Broad Range of Stakeholders</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21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238129421"/>
              </p:ext>
            </p:extLst>
          </p:nvPr>
        </p:nvGraphicFramePr>
        <p:xfrm>
          <a:off x="457199" y="983026"/>
          <a:ext cx="8195520" cy="5135704"/>
        </p:xfrm>
        <a:graphic>
          <a:graphicData uri="http://schemas.openxmlformats.org/drawingml/2006/table">
            <a:tbl>
              <a:tblPr>
                <a:tableStyleId>{5C22544A-7EE6-4342-B048-85BDC9FD1C3A}</a:tableStyleId>
              </a:tblPr>
              <a:tblGrid>
                <a:gridCol w="1168400"/>
                <a:gridCol w="436880"/>
                <a:gridCol w="406400"/>
                <a:gridCol w="684000"/>
                <a:gridCol w="762000"/>
                <a:gridCol w="802640"/>
                <a:gridCol w="802640"/>
                <a:gridCol w="965200"/>
                <a:gridCol w="684000"/>
                <a:gridCol w="955040"/>
                <a:gridCol w="528320"/>
              </a:tblGrid>
              <a:tr h="307249">
                <a:tc>
                  <a:txBody>
                    <a:bodyPr/>
                    <a:lstStyle/>
                    <a:p>
                      <a:pPr algn="ctr" fontAlgn="b"/>
                      <a:endParaRPr lang="en-AU" sz="900" b="1" i="0" u="none" strike="noStrike"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c>
                  <a:txBody>
                    <a:bodyPr/>
                    <a:lstStyle/>
                    <a:p>
                      <a:pPr algn="ctr" rtl="0" fontAlgn="ctr"/>
                      <a:r>
                        <a:rPr lang="en-AU" sz="900" b="1" u="none" strike="noStrike" dirty="0">
                          <a:solidFill>
                            <a:schemeClr val="bg1"/>
                          </a:solidFill>
                          <a:effectLst/>
                          <a:latin typeface="+mj-lt"/>
                        </a:rPr>
                        <a:t>VARG</a:t>
                      </a:r>
                      <a:endParaRPr lang="en-AU" sz="900" b="1" i="0" u="none" strike="noStrike"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c>
                  <a:txBody>
                    <a:bodyPr/>
                    <a:lstStyle/>
                    <a:p>
                      <a:pPr algn="ctr" rtl="0" fontAlgn="ctr"/>
                      <a:r>
                        <a:rPr lang="en-AU" sz="900" b="1" u="none" strike="noStrike" dirty="0">
                          <a:solidFill>
                            <a:schemeClr val="bg1"/>
                          </a:solidFill>
                          <a:effectLst/>
                          <a:latin typeface="+mj-lt"/>
                        </a:rPr>
                        <a:t>RRG</a:t>
                      </a:r>
                      <a:endParaRPr lang="en-AU" sz="900" b="1" i="0" u="none" strike="noStrike"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c>
                  <a:txBody>
                    <a:bodyPr/>
                    <a:lstStyle/>
                    <a:p>
                      <a:pPr algn="ctr" rtl="0" fontAlgn="ctr"/>
                      <a:r>
                        <a:rPr lang="en-AU" sz="900" b="1" u="none" strike="noStrike" dirty="0" smtClean="0">
                          <a:solidFill>
                            <a:schemeClr val="bg1"/>
                          </a:solidFill>
                          <a:effectLst/>
                          <a:latin typeface="+mj-lt"/>
                        </a:rPr>
                        <a:t>Workshop 1</a:t>
                      </a:r>
                      <a:endParaRPr lang="en-AU" sz="900" b="1" i="0" u="none" strike="noStrike"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c>
                  <a:txBody>
                    <a:bodyPr/>
                    <a:lstStyle/>
                    <a:p>
                      <a:pPr algn="ctr" rtl="0" fontAlgn="ctr"/>
                      <a:r>
                        <a:rPr lang="en-AU" sz="900" b="1" u="none" strike="noStrike" dirty="0">
                          <a:solidFill>
                            <a:schemeClr val="bg1"/>
                          </a:solidFill>
                          <a:effectLst/>
                          <a:latin typeface="+mj-lt"/>
                        </a:rPr>
                        <a:t>Incentive Workshop</a:t>
                      </a:r>
                      <a:endParaRPr lang="en-AU" sz="900" b="1" i="0" u="none" strike="noStrike"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c>
                  <a:txBody>
                    <a:bodyPr/>
                    <a:lstStyle/>
                    <a:p>
                      <a:pPr algn="ctr" rtl="0" fontAlgn="ctr"/>
                      <a:r>
                        <a:rPr lang="en-AU" sz="900" b="1" u="none" strike="noStrike" dirty="0">
                          <a:solidFill>
                            <a:schemeClr val="bg1"/>
                          </a:solidFill>
                          <a:effectLst/>
                          <a:latin typeface="+mj-lt"/>
                        </a:rPr>
                        <a:t>Draft Plan Workshop 1</a:t>
                      </a:r>
                      <a:endParaRPr lang="en-AU" sz="900" b="1" i="0" u="none" strike="noStrike"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c>
                  <a:txBody>
                    <a:bodyPr/>
                    <a:lstStyle/>
                    <a:p>
                      <a:pPr algn="ctr" rtl="0" fontAlgn="ctr"/>
                      <a:r>
                        <a:rPr lang="en-AU" sz="900" b="1" u="none" strike="noStrike" dirty="0">
                          <a:solidFill>
                            <a:schemeClr val="bg1"/>
                          </a:solidFill>
                          <a:effectLst/>
                          <a:latin typeface="+mj-lt"/>
                        </a:rPr>
                        <a:t>Draft Plan Workshop 2</a:t>
                      </a:r>
                      <a:endParaRPr lang="en-AU" sz="900" b="1" i="0" u="none" strike="noStrike"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c>
                  <a:txBody>
                    <a:bodyPr/>
                    <a:lstStyle/>
                    <a:p>
                      <a:pPr algn="ctr" rtl="0" fontAlgn="ctr"/>
                      <a:r>
                        <a:rPr lang="en-AU" sz="900" b="1" u="none" strike="noStrike" dirty="0">
                          <a:solidFill>
                            <a:schemeClr val="bg1"/>
                          </a:solidFill>
                          <a:effectLst/>
                          <a:latin typeface="+mj-lt"/>
                        </a:rPr>
                        <a:t>Demand </a:t>
                      </a:r>
                      <a:r>
                        <a:rPr lang="en-AU" sz="900" b="1" u="none" strike="noStrike" dirty="0" smtClean="0">
                          <a:solidFill>
                            <a:schemeClr val="bg1"/>
                          </a:solidFill>
                          <a:effectLst/>
                          <a:latin typeface="+mj-lt"/>
                        </a:rPr>
                        <a:t>&amp; </a:t>
                      </a:r>
                      <a:r>
                        <a:rPr lang="en-AU" sz="900" b="1" u="none" strike="noStrike" dirty="0">
                          <a:solidFill>
                            <a:schemeClr val="bg1"/>
                          </a:solidFill>
                          <a:effectLst/>
                          <a:latin typeface="+mj-lt"/>
                        </a:rPr>
                        <a:t>Service Survey</a:t>
                      </a:r>
                      <a:endParaRPr lang="en-AU" sz="900" b="1" i="0" u="none" strike="noStrike"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c>
                  <a:txBody>
                    <a:bodyPr/>
                    <a:lstStyle/>
                    <a:p>
                      <a:pPr algn="ctr" rtl="0" fontAlgn="ctr"/>
                      <a:r>
                        <a:rPr lang="en-AU" sz="900" b="1" u="none" strike="noStrike" spc="-10" baseline="0" dirty="0" smtClean="0">
                          <a:solidFill>
                            <a:schemeClr val="bg1"/>
                          </a:solidFill>
                          <a:effectLst/>
                          <a:latin typeface="+mj-lt"/>
                        </a:rPr>
                        <a:t>Workshop </a:t>
                      </a:r>
                      <a:br>
                        <a:rPr lang="en-AU" sz="900" b="1" u="none" strike="noStrike" spc="-10" baseline="0" dirty="0" smtClean="0">
                          <a:solidFill>
                            <a:schemeClr val="bg1"/>
                          </a:solidFill>
                          <a:effectLst/>
                          <a:latin typeface="+mj-lt"/>
                        </a:rPr>
                      </a:br>
                      <a:r>
                        <a:rPr lang="en-AU" sz="900" b="1" u="none" strike="noStrike" spc="-10" baseline="0" dirty="0" smtClean="0">
                          <a:solidFill>
                            <a:schemeClr val="bg1"/>
                          </a:solidFill>
                          <a:effectLst/>
                          <a:latin typeface="+mj-lt"/>
                        </a:rPr>
                        <a:t>2</a:t>
                      </a:r>
                      <a:endParaRPr lang="en-AU" sz="900" b="1" i="0" u="none" strike="noStrike" spc="-10" baseline="0"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c>
                  <a:txBody>
                    <a:bodyPr/>
                    <a:lstStyle/>
                    <a:p>
                      <a:pPr algn="ctr" rtl="0" fontAlgn="ctr"/>
                      <a:r>
                        <a:rPr lang="en-AU" sz="900" b="1" u="none" strike="noStrike" dirty="0" smtClean="0">
                          <a:solidFill>
                            <a:schemeClr val="bg1"/>
                          </a:solidFill>
                          <a:effectLst/>
                          <a:latin typeface="+mj-lt"/>
                        </a:rPr>
                        <a:t>Draft Plan Submission</a:t>
                      </a:r>
                      <a:endParaRPr lang="en-AU" sz="900" b="1" i="0" u="none" strike="noStrike"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c>
                  <a:txBody>
                    <a:bodyPr/>
                    <a:lstStyle/>
                    <a:p>
                      <a:pPr algn="ctr" rtl="0" fontAlgn="ctr"/>
                      <a:r>
                        <a:rPr lang="en-AU" sz="900" b="1" u="none" strike="noStrike" dirty="0">
                          <a:solidFill>
                            <a:schemeClr val="bg1"/>
                          </a:solidFill>
                          <a:effectLst/>
                          <a:latin typeface="+mj-lt"/>
                        </a:rPr>
                        <a:t>Other</a:t>
                      </a:r>
                      <a:endParaRPr lang="en-AU" sz="900" b="1" i="0" u="none" strike="noStrike" dirty="0">
                        <a:solidFill>
                          <a:schemeClr val="bg1"/>
                        </a:solidFill>
                        <a:effectLst/>
                        <a:latin typeface="+mj-lt"/>
                      </a:endParaRPr>
                    </a:p>
                  </a:txBody>
                  <a:tcPr marL="6132" marR="6132" marT="6132" marB="0" anchor="ctr">
                    <a:lnB w="6350" cap="flat" cmpd="sng" algn="ctr">
                      <a:solidFill>
                        <a:srgbClr val="00A3E0"/>
                      </a:solidFill>
                      <a:prstDash val="solid"/>
                      <a:round/>
                      <a:headEnd type="none" w="med" len="med"/>
                      <a:tailEnd type="none" w="med" len="med"/>
                    </a:lnB>
                    <a:solidFill>
                      <a:srgbClr val="003C71"/>
                    </a:solidFill>
                  </a:tcPr>
                </a:tc>
              </a:tr>
              <a:tr h="160753">
                <a:tc>
                  <a:txBody>
                    <a:bodyPr/>
                    <a:lstStyle/>
                    <a:p>
                      <a:pPr algn="l" rtl="0" fontAlgn="ctr"/>
                      <a:r>
                        <a:rPr lang="en-AU" sz="900" u="none" strike="noStrike" dirty="0">
                          <a:effectLst/>
                          <a:latin typeface="+mj-lt"/>
                        </a:rPr>
                        <a:t>AEMC</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r>
              <a:tr h="160753">
                <a:tc>
                  <a:txBody>
                    <a:bodyPr/>
                    <a:lstStyle/>
                    <a:p>
                      <a:pPr algn="l" rtl="0" fontAlgn="ctr"/>
                      <a:r>
                        <a:rPr lang="en-AU" sz="900" u="none" strike="noStrike" dirty="0">
                          <a:effectLst/>
                          <a:latin typeface="+mj-lt"/>
                        </a:rPr>
                        <a:t>AEMO</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r>
              <a:tr h="160753">
                <a:tc>
                  <a:txBody>
                    <a:bodyPr/>
                    <a:lstStyle/>
                    <a:p>
                      <a:pPr algn="l" rtl="0" fontAlgn="ctr"/>
                      <a:r>
                        <a:rPr lang="en-AU" sz="900" u="none" strike="noStrike" dirty="0">
                          <a:effectLst/>
                          <a:latin typeface="+mj-lt"/>
                        </a:rPr>
                        <a:t>AER</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r>
              <a:tr h="160753">
                <a:tc>
                  <a:txBody>
                    <a:bodyPr/>
                    <a:lstStyle/>
                    <a:p>
                      <a:pPr algn="l" rtl="0" fontAlgn="ctr"/>
                      <a:r>
                        <a:rPr lang="en-AU" sz="900" u="none" strike="noStrike" dirty="0" smtClean="0">
                          <a:effectLst/>
                          <a:latin typeface="+mj-lt"/>
                        </a:rPr>
                        <a:t>AGL Energy</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Ai Group</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dirty="0" smtClean="0">
                          <a:solidFill>
                            <a:srgbClr val="43B02A"/>
                          </a:solidFill>
                          <a:effectLst/>
                          <a:latin typeface="+mj-lt"/>
                          <a:sym typeface="Webdings" panose="05030102010509060703" pitchFamily="18" charset="2"/>
                        </a:rPr>
                        <a:t></a:t>
                      </a:r>
                      <a:endParaRPr lang="en-AU" sz="900" b="0" i="0" u="none" strike="noStrike" dirty="0">
                        <a:solidFill>
                          <a:srgbClr val="43B02A"/>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Alinta Energy</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ATA</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US" sz="900" b="0" i="0" u="none" strike="noStrike" dirty="0" smtClean="0">
                          <a:solidFill>
                            <a:srgbClr val="000000"/>
                          </a:solidFill>
                          <a:effectLst/>
                          <a:latin typeface="+mj-lt"/>
                        </a:rPr>
                        <a:t>CCP</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marL="0" marR="0" lvl="0" indent="0" algn="ctr" defTabSz="844083" rtl="0" eaLnBrk="1" fontAlgn="b" latinLnBrk="0" hangingPunct="1">
                        <a:lnSpc>
                          <a:spcPct val="100000"/>
                        </a:lnSpc>
                        <a:spcBef>
                          <a:spcPts val="0"/>
                        </a:spcBef>
                        <a:spcAft>
                          <a:spcPts val="0"/>
                        </a:spcAft>
                        <a:buClrTx/>
                        <a:buSzTx/>
                        <a:buFontTx/>
                        <a:buNone/>
                        <a:tabLst/>
                        <a:defRPr/>
                      </a:pPr>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kern="1200" dirty="0" smtClean="0">
                        <a:solidFill>
                          <a:srgbClr val="000000"/>
                        </a:solidFill>
                        <a:effectLst/>
                        <a:latin typeface="+mn-lt"/>
                        <a:ea typeface="+mn-ea"/>
                        <a:cs typeface="+mn-cs"/>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r>
              <a:tr h="160753">
                <a:tc>
                  <a:txBody>
                    <a:bodyPr/>
                    <a:lstStyle/>
                    <a:p>
                      <a:pPr algn="l" rtl="0" fontAlgn="ctr"/>
                      <a:r>
                        <a:rPr lang="en-AU" sz="900" u="none" strike="noStrike" dirty="0">
                          <a:effectLst/>
                          <a:latin typeface="+mj-lt"/>
                        </a:rPr>
                        <a:t>COSBOA</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COTA</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CUAC</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Customers: </a:t>
                      </a:r>
                      <a:r>
                        <a:rPr lang="en-AU" sz="900" u="none" strike="noStrike" dirty="0" smtClean="0">
                          <a:effectLst/>
                          <a:latin typeface="+mj-lt"/>
                        </a:rPr>
                        <a:t>Industry</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Customers: </a:t>
                      </a:r>
                      <a:r>
                        <a:rPr lang="en-AU" sz="900" u="none" strike="noStrike" dirty="0" smtClean="0">
                          <a:effectLst/>
                          <a:latin typeface="+mj-lt"/>
                        </a:rPr>
                        <a:t>R &amp; C</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Dairy Industry</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r>
              <a:tr h="160753">
                <a:tc>
                  <a:txBody>
                    <a:bodyPr/>
                    <a:lstStyle/>
                    <a:p>
                      <a:pPr algn="l" rtl="0" fontAlgn="ctr"/>
                      <a:r>
                        <a:rPr lang="en-AU" sz="900" u="none" strike="noStrike" dirty="0">
                          <a:effectLst/>
                          <a:latin typeface="+mj-lt"/>
                        </a:rPr>
                        <a:t>ECA</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a:effectLst/>
                          <a:latin typeface="+mj-lt"/>
                        </a:rPr>
                        <a:t>ENA</a:t>
                      </a:r>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EnergyAustralia</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marL="0" marR="0" lvl="0" indent="0" algn="ctr" defTabSz="844083" rtl="0" eaLnBrk="1" fontAlgn="b" latinLnBrk="0" hangingPunct="1">
                        <a:lnSpc>
                          <a:spcPct val="100000"/>
                        </a:lnSpc>
                        <a:spcBef>
                          <a:spcPts val="0"/>
                        </a:spcBef>
                        <a:spcAft>
                          <a:spcPts val="0"/>
                        </a:spcAft>
                        <a:buClrTx/>
                        <a:buSzTx/>
                        <a:buFontTx/>
                        <a:buNone/>
                        <a:tabLst/>
                        <a:defRPr/>
                      </a:pPr>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kern="1200" dirty="0" smtClean="0">
                        <a:solidFill>
                          <a:srgbClr val="000000"/>
                        </a:solidFill>
                        <a:effectLst/>
                        <a:latin typeface="+mn-lt"/>
                        <a:ea typeface="+mn-ea"/>
                        <a:cs typeface="+mn-cs"/>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ESV</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r>
              <a:tr h="160753">
                <a:tc>
                  <a:txBody>
                    <a:bodyPr/>
                    <a:lstStyle/>
                    <a:p>
                      <a:pPr algn="l" rtl="0" fontAlgn="ctr"/>
                      <a:r>
                        <a:rPr lang="en-AU" sz="900" u="none" strike="noStrike" dirty="0">
                          <a:effectLst/>
                          <a:latin typeface="+mj-lt"/>
                        </a:rPr>
                        <a:t>EUAA</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marL="0" marR="0" lvl="0" indent="0" algn="ctr" defTabSz="844083" rtl="0" eaLnBrk="1" fontAlgn="b" latinLnBrk="0" hangingPunct="1">
                        <a:lnSpc>
                          <a:spcPct val="100000"/>
                        </a:lnSpc>
                        <a:spcBef>
                          <a:spcPts val="0"/>
                        </a:spcBef>
                        <a:spcAft>
                          <a:spcPts val="0"/>
                        </a:spcAft>
                        <a:buClrTx/>
                        <a:buSzTx/>
                        <a:buFontTx/>
                        <a:buNone/>
                        <a:tabLst/>
                        <a:defRPr/>
                      </a:pPr>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kern="1200" dirty="0" smtClean="0">
                        <a:solidFill>
                          <a:srgbClr val="000000"/>
                        </a:solidFill>
                        <a:effectLst/>
                        <a:latin typeface="+mn-lt"/>
                        <a:ea typeface="+mn-ea"/>
                        <a:cs typeface="+mn-cs"/>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r>
              <a:tr h="160753">
                <a:tc>
                  <a:txBody>
                    <a:bodyPr/>
                    <a:lstStyle/>
                    <a:p>
                      <a:pPr algn="l" rtl="0" fontAlgn="ctr"/>
                      <a:r>
                        <a:rPr lang="en-AU" sz="900" u="none" strike="noStrike" dirty="0">
                          <a:effectLst/>
                          <a:latin typeface="+mj-lt"/>
                        </a:rPr>
                        <a:t>EWOV</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Jemena</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6618">
                <a:tc>
                  <a:txBody>
                    <a:bodyPr/>
                    <a:lstStyle/>
                    <a:p>
                      <a:pPr algn="l" rtl="0" fontAlgn="ctr"/>
                      <a:r>
                        <a:rPr lang="en-AU" sz="900" u="none" strike="noStrike" dirty="0">
                          <a:effectLst/>
                          <a:latin typeface="+mj-lt"/>
                        </a:rPr>
                        <a:t>Lumo Energy</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Master Plumbers </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a:effectLst/>
                          <a:latin typeface="+mj-lt"/>
                        </a:rPr>
                        <a:t>North Link</a:t>
                      </a:r>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a:effectLst/>
                          <a:latin typeface="+mj-lt"/>
                        </a:rPr>
                        <a:t>Origin Energy</a:t>
                      </a:r>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a:effectLst/>
                          <a:latin typeface="+mj-lt"/>
                        </a:rPr>
                        <a:t>PIAC</a:t>
                      </a:r>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a:effectLst/>
                          <a:latin typeface="+mj-lt"/>
                        </a:rPr>
                        <a:t>Seed Advisory</a:t>
                      </a:r>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a:effectLst/>
                          <a:latin typeface="+mj-lt"/>
                        </a:rPr>
                        <a:t>Simply Energy</a:t>
                      </a:r>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a:effectLst/>
                          <a:latin typeface="+mj-lt"/>
                        </a:rPr>
                        <a:t>St Vincent de Paul</a:t>
                      </a:r>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solidFill>
                      <a:schemeClr val="accent3">
                        <a:lumMod val="20000"/>
                        <a:lumOff val="80000"/>
                      </a:schemeClr>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lnB w="6350" cap="flat" cmpd="sng" algn="ctr">
                      <a:solidFill>
                        <a:srgbClr val="00A3E0"/>
                      </a:solidFill>
                      <a:prstDash val="solid"/>
                      <a:round/>
                      <a:headEnd type="none" w="med" len="med"/>
                      <a:tailEnd type="none" w="med" len="med"/>
                    </a:lnB>
                    <a:noFill/>
                  </a:tcPr>
                </a:tc>
              </a:tr>
              <a:tr h="160753">
                <a:tc>
                  <a:txBody>
                    <a:bodyPr/>
                    <a:lstStyle/>
                    <a:p>
                      <a:pPr algn="l" rtl="0" fontAlgn="ctr"/>
                      <a:r>
                        <a:rPr lang="en-AU" sz="900" u="none" strike="noStrike" dirty="0">
                          <a:effectLst/>
                          <a:latin typeface="+mj-lt"/>
                        </a:rPr>
                        <a:t>Victorian Government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solidFill>
                      <a:srgbClr val="C3FDFC"/>
                    </a:solid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solidFill>
                      <a:srgbClr val="C3FDFC"/>
                    </a:solid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noFill/>
                  </a:tcPr>
                </a:tc>
                <a:tc>
                  <a:txBody>
                    <a:bodyPr/>
                    <a:lstStyle/>
                    <a:p>
                      <a:pPr algn="ctr" fontAlgn="b"/>
                      <a:endParaRPr lang="en-AU" sz="900" b="0" i="0" u="none" strike="noStrike">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noFill/>
                  </a:tcPr>
                </a:tc>
                <a:tc>
                  <a:txBody>
                    <a:bodyPr/>
                    <a:lstStyle/>
                    <a:p>
                      <a:pPr algn="ctr" fontAlgn="b"/>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noFill/>
                  </a:tcPr>
                </a:tc>
                <a:tc>
                  <a:txBody>
                    <a:bodyPr/>
                    <a:lstStyle/>
                    <a:p>
                      <a:pPr algn="ctr" fontAlgn="b"/>
                      <a:r>
                        <a:rPr lang="en-AU" sz="900" b="0" i="0" u="none" strike="noStrike" kern="1200" dirty="0" smtClean="0">
                          <a:solidFill>
                            <a:srgbClr val="43B02A"/>
                          </a:solidFill>
                          <a:effectLst/>
                          <a:latin typeface="+mn-lt"/>
                          <a:ea typeface="+mn-ea"/>
                          <a:cs typeface="+mn-cs"/>
                          <a:sym typeface="Webdings" panose="05030102010509060703" pitchFamily="18" charset="2"/>
                        </a:rPr>
                        <a:t></a:t>
                      </a:r>
                      <a:endParaRPr lang="en-AU" sz="900" b="0" i="0" u="none" strike="noStrike" dirty="0">
                        <a:solidFill>
                          <a:srgbClr val="000000"/>
                        </a:solidFill>
                        <a:effectLst/>
                        <a:latin typeface="+mj-lt"/>
                      </a:endParaRPr>
                    </a:p>
                  </a:txBody>
                  <a:tcPr marL="6132" marR="6132" marT="6132" marB="0" anchor="ctr">
                    <a:lnT w="6350" cap="flat" cmpd="sng" algn="ctr">
                      <a:solidFill>
                        <a:srgbClr val="00A3E0"/>
                      </a:solidFill>
                      <a:prstDash val="solid"/>
                      <a:round/>
                      <a:headEnd type="none" w="med" len="med"/>
                      <a:tailEnd type="none" w="med" len="med"/>
                    </a:lnT>
                    <a:solidFill>
                      <a:schemeClr val="accent3">
                        <a:lumMod val="20000"/>
                        <a:lumOff val="80000"/>
                      </a:schemeClr>
                    </a:solidFill>
                  </a:tcPr>
                </a:tc>
              </a:tr>
            </a:tbl>
          </a:graphicData>
        </a:graphic>
      </p:graphicFrame>
    </p:spTree>
    <p:extLst>
      <p:ext uri="{BB962C8B-B14F-4D97-AF65-F5344CB8AC3E}">
        <p14:creationId xmlns:p14="http://schemas.microsoft.com/office/powerpoint/2010/main" val="42175517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Stakeholder Engagement | </a:t>
            </a:r>
            <a:r>
              <a:rPr lang="en-US" dirty="0" smtClean="0"/>
              <a:t>Feedback</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22</a:t>
            </a:fld>
            <a:endParaRPr lang="en-US" dirty="0"/>
          </a:p>
        </p:txBody>
      </p:sp>
      <p:sp>
        <p:nvSpPr>
          <p:cNvPr id="5" name="Rounded Rectangle 4"/>
          <p:cNvSpPr/>
          <p:nvPr/>
        </p:nvSpPr>
        <p:spPr>
          <a:xfrm>
            <a:off x="457200" y="1157968"/>
            <a:ext cx="3920067" cy="684000"/>
          </a:xfrm>
          <a:prstGeom prst="roundRect">
            <a:avLst/>
          </a:prstGeom>
          <a:solidFill>
            <a:schemeClr val="bg1"/>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“It is a well considered and robust plan.”</a:t>
            </a:r>
          </a:p>
          <a:p>
            <a:pPr algn="ctr"/>
            <a:r>
              <a:rPr lang="en-AU" sz="1400" b="1" dirty="0">
                <a:solidFill>
                  <a:schemeClr val="tx1"/>
                </a:solidFill>
              </a:rPr>
              <a:t>(</a:t>
            </a:r>
            <a:r>
              <a:rPr lang="en-AU" sz="1400" b="1" i="1" dirty="0">
                <a:solidFill>
                  <a:schemeClr val="tx1"/>
                </a:solidFill>
              </a:rPr>
              <a:t>Stakeholders, Draft Plan workshop</a:t>
            </a:r>
            <a:r>
              <a:rPr lang="en-AU" sz="1400" b="1" dirty="0">
                <a:solidFill>
                  <a:schemeClr val="tx1"/>
                </a:solidFill>
              </a:rPr>
              <a:t>)</a:t>
            </a:r>
          </a:p>
        </p:txBody>
      </p:sp>
      <p:sp>
        <p:nvSpPr>
          <p:cNvPr id="6" name="Rounded Rectangle 5"/>
          <p:cNvSpPr/>
          <p:nvPr/>
        </p:nvSpPr>
        <p:spPr>
          <a:xfrm>
            <a:off x="4588933" y="4244976"/>
            <a:ext cx="4080934" cy="1393166"/>
          </a:xfrm>
          <a:prstGeom prst="roundRect">
            <a:avLst/>
          </a:prstGeom>
          <a:solidFill>
            <a:schemeClr val="bg1"/>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“Great to hear/see that our (stakeholder) opinions/values are considered and implemented to form the Plan.”</a:t>
            </a:r>
          </a:p>
          <a:p>
            <a:pPr algn="ctr"/>
            <a:r>
              <a:rPr lang="en-AU" sz="1400" b="1" dirty="0">
                <a:solidFill>
                  <a:schemeClr val="tx1"/>
                </a:solidFill>
              </a:rPr>
              <a:t>(</a:t>
            </a:r>
            <a:r>
              <a:rPr lang="en-AU" sz="1400" b="1" i="1" dirty="0">
                <a:solidFill>
                  <a:schemeClr val="tx1"/>
                </a:solidFill>
              </a:rPr>
              <a:t>Customer, secondary workshop</a:t>
            </a:r>
            <a:r>
              <a:rPr lang="en-AU" sz="1400" b="1" dirty="0">
                <a:solidFill>
                  <a:schemeClr val="tx1"/>
                </a:solidFill>
              </a:rPr>
              <a:t>)</a:t>
            </a:r>
          </a:p>
        </p:txBody>
      </p:sp>
      <p:sp>
        <p:nvSpPr>
          <p:cNvPr id="7" name="Rounded Rectangle 6"/>
          <p:cNvSpPr/>
          <p:nvPr/>
        </p:nvSpPr>
        <p:spPr>
          <a:xfrm>
            <a:off x="457200" y="3243821"/>
            <a:ext cx="8229600" cy="915974"/>
          </a:xfrm>
          <a:prstGeom prst="roundRect">
            <a:avLst/>
          </a:prstGeom>
          <a:solidFill>
            <a:schemeClr val="bg1"/>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smtClean="0">
                <a:solidFill>
                  <a:schemeClr val="tx1"/>
                </a:solidFill>
              </a:rPr>
              <a:t>“Origin </a:t>
            </a:r>
            <a:r>
              <a:rPr lang="en-AU" sz="1400" dirty="0">
                <a:solidFill>
                  <a:schemeClr val="tx1"/>
                </a:solidFill>
              </a:rPr>
              <a:t>values the co-operative approach adopted by AGN, most notably through the establishment of its retailer reference group.” </a:t>
            </a:r>
          </a:p>
          <a:p>
            <a:pPr algn="ctr"/>
            <a:r>
              <a:rPr lang="en-AU" sz="1400" b="1" dirty="0">
                <a:solidFill>
                  <a:schemeClr val="tx1"/>
                </a:solidFill>
              </a:rPr>
              <a:t>(</a:t>
            </a:r>
            <a:r>
              <a:rPr lang="en-AU" sz="1400" b="1" i="1" dirty="0">
                <a:solidFill>
                  <a:schemeClr val="tx1"/>
                </a:solidFill>
              </a:rPr>
              <a:t>Origin </a:t>
            </a:r>
            <a:r>
              <a:rPr lang="en-AU" sz="1400" b="1" i="1" dirty="0" smtClean="0">
                <a:solidFill>
                  <a:schemeClr val="tx1"/>
                </a:solidFill>
              </a:rPr>
              <a:t>Energy, </a:t>
            </a:r>
            <a:r>
              <a:rPr lang="en-AU" sz="1400" b="1" i="1" dirty="0">
                <a:solidFill>
                  <a:schemeClr val="tx1"/>
                </a:solidFill>
              </a:rPr>
              <a:t>submission on AGN Draft </a:t>
            </a:r>
            <a:r>
              <a:rPr lang="en-AU" sz="1400" b="1" i="1" dirty="0" smtClean="0">
                <a:solidFill>
                  <a:schemeClr val="tx1"/>
                </a:solidFill>
              </a:rPr>
              <a:t>Plan</a:t>
            </a:r>
            <a:r>
              <a:rPr lang="en-AU" sz="1400" b="1" dirty="0" smtClean="0">
                <a:solidFill>
                  <a:schemeClr val="tx1"/>
                </a:solidFill>
              </a:rPr>
              <a:t>)</a:t>
            </a:r>
            <a:endParaRPr lang="en-AU" sz="1400" b="1" dirty="0">
              <a:solidFill>
                <a:schemeClr val="tx1"/>
              </a:solidFill>
            </a:endParaRPr>
          </a:p>
        </p:txBody>
      </p:sp>
      <p:sp>
        <p:nvSpPr>
          <p:cNvPr id="8" name="Rounded Rectangle 7"/>
          <p:cNvSpPr/>
          <p:nvPr/>
        </p:nvSpPr>
        <p:spPr>
          <a:xfrm>
            <a:off x="457200" y="4244976"/>
            <a:ext cx="3920067" cy="1393166"/>
          </a:xfrm>
          <a:prstGeom prst="roundRect">
            <a:avLst/>
          </a:prstGeom>
          <a:solidFill>
            <a:schemeClr val="bg1"/>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“Stakeholders agreed with the AGN approach of applying in Victoria and Albury the most recent AER positions taken in the SA review process” </a:t>
            </a:r>
            <a:endParaRPr lang="en-AU" sz="1400" dirty="0" smtClean="0">
              <a:solidFill>
                <a:schemeClr val="tx1"/>
              </a:solidFill>
            </a:endParaRPr>
          </a:p>
          <a:p>
            <a:pPr algn="ctr"/>
            <a:r>
              <a:rPr lang="en-AU" sz="1400" b="1" dirty="0" smtClean="0">
                <a:solidFill>
                  <a:schemeClr val="tx1"/>
                </a:solidFill>
              </a:rPr>
              <a:t>(</a:t>
            </a:r>
            <a:r>
              <a:rPr lang="en-AU" sz="1400" b="1" i="1" dirty="0" smtClean="0">
                <a:solidFill>
                  <a:schemeClr val="tx1"/>
                </a:solidFill>
              </a:rPr>
              <a:t>Stakeholders, Draft Plan workshop</a:t>
            </a:r>
            <a:r>
              <a:rPr lang="en-AU" sz="1400" b="1" dirty="0" smtClean="0">
                <a:solidFill>
                  <a:schemeClr val="tx1"/>
                </a:solidFill>
              </a:rPr>
              <a:t>)</a:t>
            </a:r>
            <a:endParaRPr lang="en-AU" sz="1400" b="1" dirty="0">
              <a:solidFill>
                <a:schemeClr val="tx1"/>
              </a:solidFill>
            </a:endParaRPr>
          </a:p>
        </p:txBody>
      </p:sp>
      <p:sp>
        <p:nvSpPr>
          <p:cNvPr id="9" name="Rounded Rectangle 8"/>
          <p:cNvSpPr/>
          <p:nvPr/>
        </p:nvSpPr>
        <p:spPr>
          <a:xfrm>
            <a:off x="4588933" y="1157968"/>
            <a:ext cx="4097867" cy="684000"/>
          </a:xfrm>
          <a:prstGeom prst="roundRect">
            <a:avLst/>
          </a:prstGeom>
          <a:solidFill>
            <a:schemeClr val="bg1"/>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smtClean="0">
                <a:solidFill>
                  <a:schemeClr val="tx1"/>
                </a:solidFill>
              </a:rPr>
              <a:t>“…feels like I am being listened to.”</a:t>
            </a:r>
          </a:p>
          <a:p>
            <a:pPr algn="ctr"/>
            <a:r>
              <a:rPr lang="en-AU" sz="1400" b="1" dirty="0" smtClean="0">
                <a:solidFill>
                  <a:schemeClr val="tx1"/>
                </a:solidFill>
              </a:rPr>
              <a:t>(</a:t>
            </a:r>
            <a:r>
              <a:rPr lang="en-AU" sz="1400" b="1" i="1" dirty="0">
                <a:solidFill>
                  <a:schemeClr val="tx1"/>
                </a:solidFill>
              </a:rPr>
              <a:t>Customer, secondary workshop</a:t>
            </a:r>
            <a:r>
              <a:rPr lang="en-AU" sz="1400" b="1" dirty="0" smtClean="0">
                <a:solidFill>
                  <a:schemeClr val="tx1"/>
                </a:solidFill>
              </a:rPr>
              <a:t>)</a:t>
            </a:r>
            <a:endParaRPr lang="en-AU" sz="1400" b="1" dirty="0">
              <a:solidFill>
                <a:schemeClr val="tx1"/>
              </a:solidFill>
            </a:endParaRPr>
          </a:p>
        </p:txBody>
      </p:sp>
      <p:sp>
        <p:nvSpPr>
          <p:cNvPr id="10" name="Rounded Rectangle 9"/>
          <p:cNvSpPr/>
          <p:nvPr/>
        </p:nvSpPr>
        <p:spPr>
          <a:xfrm>
            <a:off x="457200" y="1929410"/>
            <a:ext cx="8229600" cy="1229230"/>
          </a:xfrm>
          <a:prstGeom prst="roundRect">
            <a:avLst/>
          </a:prstGeom>
          <a:solidFill>
            <a:schemeClr val="bg1"/>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solidFill>
              </a:rPr>
              <a:t>“Stakeholders were supportive of AGN’s collaborative approach to stakeholder engagement and noted that the release of the Draft Plan facilitated improved engagement. Stakeholders noted that they have been provided adequate opportunity to input into our plans before they are provided to the AER</a:t>
            </a:r>
            <a:r>
              <a:rPr lang="en-AU" sz="1400" dirty="0" smtClean="0">
                <a:solidFill>
                  <a:schemeClr val="tx1"/>
                </a:solidFill>
              </a:rPr>
              <a:t>.” </a:t>
            </a:r>
          </a:p>
          <a:p>
            <a:pPr algn="ctr"/>
            <a:r>
              <a:rPr lang="en-AU" sz="1400" b="1" dirty="0" smtClean="0">
                <a:solidFill>
                  <a:schemeClr val="tx1"/>
                </a:solidFill>
              </a:rPr>
              <a:t>(</a:t>
            </a:r>
            <a:r>
              <a:rPr lang="en-AU" sz="1400" b="1" i="1" dirty="0">
                <a:solidFill>
                  <a:schemeClr val="tx1"/>
                </a:solidFill>
              </a:rPr>
              <a:t>Stakeholders, Draft Plan workshop</a:t>
            </a:r>
            <a:r>
              <a:rPr lang="en-AU" sz="1400" b="1" dirty="0" smtClean="0">
                <a:solidFill>
                  <a:schemeClr val="tx1"/>
                </a:solidFill>
              </a:rPr>
              <a:t>)</a:t>
            </a:r>
            <a:endParaRPr lang="en-AU" sz="1400" b="1" dirty="0">
              <a:solidFill>
                <a:schemeClr val="tx1"/>
              </a:solidFill>
            </a:endParaRPr>
          </a:p>
        </p:txBody>
      </p:sp>
      <p:sp>
        <p:nvSpPr>
          <p:cNvPr id="11" name="TextBox 10"/>
          <p:cNvSpPr txBox="1"/>
          <p:nvPr/>
        </p:nvSpPr>
        <p:spPr>
          <a:xfrm>
            <a:off x="381696" y="5772414"/>
            <a:ext cx="8229599" cy="323165"/>
          </a:xfrm>
          <a:prstGeom prst="rect">
            <a:avLst/>
          </a:prstGeom>
          <a:noFill/>
        </p:spPr>
        <p:txBody>
          <a:bodyPr wrap="square" rtlCol="0">
            <a:spAutoFit/>
          </a:bodyPr>
          <a:lstStyle/>
          <a:p>
            <a:pPr algn="ctr"/>
            <a:r>
              <a:rPr lang="en-AU" sz="1500" b="1" dirty="0" smtClean="0">
                <a:solidFill>
                  <a:srgbClr val="003C71"/>
                </a:solidFill>
              </a:rPr>
              <a:t>Stakeholders have had an opportunity to participate in and influence our Plans </a:t>
            </a:r>
            <a:endParaRPr lang="en-AU" sz="1500" b="1" dirty="0">
              <a:solidFill>
                <a:srgbClr val="003C71"/>
              </a:solidFill>
            </a:endParaRPr>
          </a:p>
        </p:txBody>
      </p:sp>
    </p:spTree>
    <p:extLst>
      <p:ext uri="{BB962C8B-B14F-4D97-AF65-F5344CB8AC3E}">
        <p14:creationId xmlns:p14="http://schemas.microsoft.com/office/powerpoint/2010/main" val="2558946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Stakeholder Engagement | </a:t>
            </a:r>
            <a:r>
              <a:rPr lang="en-US" dirty="0"/>
              <a:t>Highlights </a:t>
            </a:r>
            <a:r>
              <a:rPr lang="en-US" dirty="0" smtClean="0"/>
              <a:t>– Draft Plan</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23</a:t>
            </a:fld>
            <a:endParaRPr lang="en-US" dirty="0"/>
          </a:p>
        </p:txBody>
      </p:sp>
      <p:sp>
        <p:nvSpPr>
          <p:cNvPr id="4" name="Content Placeholder 3"/>
          <p:cNvSpPr>
            <a:spLocks noGrp="1"/>
          </p:cNvSpPr>
          <p:nvPr>
            <p:ph idx="1"/>
          </p:nvPr>
        </p:nvSpPr>
        <p:spPr>
          <a:xfrm>
            <a:off x="457200" y="1159017"/>
            <a:ext cx="8229600" cy="4967149"/>
          </a:xfrm>
        </p:spPr>
        <p:txBody>
          <a:bodyPr>
            <a:noAutofit/>
          </a:bodyPr>
          <a:lstStyle/>
          <a:p>
            <a:pPr lvl="1">
              <a:spcBef>
                <a:spcPts val="0"/>
              </a:spcBef>
              <a:spcAft>
                <a:spcPts val="1600"/>
              </a:spcAft>
            </a:pPr>
            <a:r>
              <a:rPr lang="en-US" sz="1600" dirty="0" smtClean="0"/>
              <a:t>In July 2016, as part of our Implementation Phase, we released the </a:t>
            </a:r>
            <a:br>
              <a:rPr lang="en-US" sz="1600" dirty="0" smtClean="0"/>
            </a:br>
            <a:r>
              <a:rPr lang="en-US" sz="1600" i="1" spc="-10" dirty="0" smtClean="0"/>
              <a:t>Draft Plan for our Victorian and Albury natural gas distribution networks</a:t>
            </a:r>
          </a:p>
          <a:p>
            <a:pPr lvl="1">
              <a:spcBef>
                <a:spcPts val="0"/>
              </a:spcBef>
              <a:spcAft>
                <a:spcPts val="1600"/>
              </a:spcAft>
            </a:pPr>
            <a:r>
              <a:rPr lang="en-US" sz="1600" dirty="0" smtClean="0"/>
              <a:t>The Draft Plan set out our plans for the networks for the next AA </a:t>
            </a:r>
            <a:br>
              <a:rPr lang="en-US" sz="1600" dirty="0" smtClean="0"/>
            </a:br>
            <a:r>
              <a:rPr lang="en-US" sz="1600" dirty="0" smtClean="0"/>
              <a:t>period including expenditure, demand, rate of return, incentives and</a:t>
            </a:r>
            <a:br>
              <a:rPr lang="en-US" sz="1600" dirty="0" smtClean="0"/>
            </a:br>
            <a:r>
              <a:rPr lang="en-US" sz="1600" dirty="0" smtClean="0"/>
              <a:t>pricing</a:t>
            </a:r>
          </a:p>
          <a:p>
            <a:pPr lvl="1">
              <a:spcBef>
                <a:spcPts val="0"/>
              </a:spcBef>
              <a:spcAft>
                <a:spcPts val="1600"/>
              </a:spcAft>
            </a:pPr>
            <a:r>
              <a:rPr lang="en-US" sz="1600" dirty="0" smtClean="0"/>
              <a:t>This was the first time such a comprehensive Plan has been released by </a:t>
            </a:r>
            <a:r>
              <a:rPr lang="en-US" sz="1600" dirty="0"/>
              <a:t>a natural gas </a:t>
            </a:r>
            <a:r>
              <a:rPr lang="en-US" sz="1600" dirty="0" smtClean="0"/>
              <a:t>distributor </a:t>
            </a:r>
            <a:r>
              <a:rPr lang="en-US" sz="1600" dirty="0"/>
              <a:t>in </a:t>
            </a:r>
            <a:r>
              <a:rPr lang="en-US" sz="1600" dirty="0" smtClean="0"/>
              <a:t>Australia for engagement well before formal AA submission is due </a:t>
            </a:r>
          </a:p>
          <a:p>
            <a:pPr lvl="1">
              <a:spcBef>
                <a:spcPts val="0"/>
              </a:spcBef>
              <a:spcAft>
                <a:spcPts val="1600"/>
              </a:spcAft>
            </a:pPr>
            <a:r>
              <a:rPr lang="en-US" sz="1600" dirty="0" smtClean="0"/>
              <a:t>Significant step forward in our approach to engagement, including by improving the nature of engagement with our stakeholders</a:t>
            </a:r>
          </a:p>
          <a:p>
            <a:pPr lvl="1">
              <a:spcBef>
                <a:spcPts val="0"/>
              </a:spcBef>
              <a:spcAft>
                <a:spcPts val="1000"/>
              </a:spcAft>
            </a:pPr>
            <a:r>
              <a:rPr lang="en-US" sz="1600" dirty="0" smtClean="0"/>
              <a:t>Draft Plan allowed stakeholders to understand how we had incorporated feedback into our plans and facilitated further engagement on all or part of our plans in the context of our overall proposal</a:t>
            </a:r>
          </a:p>
          <a:p>
            <a:pPr lvl="2">
              <a:spcBef>
                <a:spcPts val="0"/>
              </a:spcBef>
              <a:spcAft>
                <a:spcPts val="1600"/>
              </a:spcAft>
            </a:pPr>
            <a:r>
              <a:rPr lang="en-US" sz="1600" dirty="0" smtClean="0"/>
              <a:t>Key document for a series of further stakeholder and customer workshops</a:t>
            </a:r>
          </a:p>
          <a:p>
            <a:pPr lvl="1">
              <a:spcBef>
                <a:spcPts val="0"/>
              </a:spcBef>
              <a:spcAft>
                <a:spcPts val="1600"/>
              </a:spcAft>
            </a:pPr>
            <a:r>
              <a:rPr lang="en-US" sz="1600" dirty="0" smtClean="0"/>
              <a:t>The Draft Plan, and subsequent engagement, has informed our Final Plan</a:t>
            </a:r>
          </a:p>
        </p:txBody>
      </p:sp>
      <p:pic>
        <p:nvPicPr>
          <p:cNvPr id="5" name="Picture 4"/>
          <p:cNvPicPr>
            <a:picLocks noChangeAspect="1"/>
          </p:cNvPicPr>
          <p:nvPr/>
        </p:nvPicPr>
        <p:blipFill>
          <a:blip r:embed="rId3"/>
          <a:stretch>
            <a:fillRect/>
          </a:stretch>
        </p:blipFill>
        <p:spPr>
          <a:xfrm>
            <a:off x="7445950" y="1159017"/>
            <a:ext cx="1012250" cy="14418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86764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0305" y="1118251"/>
            <a:ext cx="8512828" cy="874726"/>
          </a:xfrm>
        </p:spPr>
        <p:txBody>
          <a:bodyPr>
            <a:noAutofit/>
          </a:bodyPr>
          <a:lstStyle/>
          <a:p>
            <a:pPr marL="1795463" indent="-1795463"/>
            <a:r>
              <a:rPr lang="en-US" dirty="0" smtClean="0"/>
              <a:t>Our Plans…</a:t>
            </a:r>
            <a:br>
              <a:rPr lang="en-US" dirty="0" smtClean="0"/>
            </a:br>
            <a:r>
              <a:rPr lang="en-US" dirty="0" smtClean="0"/>
              <a:t>Capable of Being Accepted</a:t>
            </a:r>
            <a:endParaRPr lang="en-US" dirty="0"/>
          </a:p>
        </p:txBody>
      </p:sp>
    </p:spTree>
    <p:extLst>
      <p:ext uri="{BB962C8B-B14F-4D97-AF65-F5344CB8AC3E}">
        <p14:creationId xmlns:p14="http://schemas.microsoft.com/office/powerpoint/2010/main" val="29564636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Plans | </a:t>
            </a:r>
            <a:r>
              <a:rPr lang="en-US" dirty="0" smtClean="0"/>
              <a:t>Elements of an Acceptable Plan</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25</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85690"/>
            <a:ext cx="8201189" cy="4402668"/>
          </a:xfrm>
          <a:prstGeom prst="rect">
            <a:avLst/>
          </a:prstGeom>
        </p:spPr>
      </p:pic>
    </p:spTree>
    <p:extLst>
      <p:ext uri="{BB962C8B-B14F-4D97-AF65-F5344CB8AC3E}">
        <p14:creationId xmlns:p14="http://schemas.microsoft.com/office/powerpoint/2010/main" val="27500739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76733" cy="831961"/>
          </a:xfrm>
        </p:spPr>
        <p:txBody>
          <a:bodyPr/>
          <a:lstStyle/>
          <a:p>
            <a:r>
              <a:rPr lang="en-US" b="1" dirty="0" smtClean="0"/>
              <a:t>Our Plans | </a:t>
            </a:r>
            <a:r>
              <a:rPr lang="en-US" dirty="0"/>
              <a:t>Effective </a:t>
            </a:r>
            <a:r>
              <a:rPr lang="en-US" dirty="0" smtClean="0"/>
              <a:t>Engagement: Opportunities and Incorporation</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26</a:t>
            </a:fld>
            <a:endParaRPr lang="en-US" dirty="0"/>
          </a:p>
        </p:txBody>
      </p:sp>
      <p:sp>
        <p:nvSpPr>
          <p:cNvPr id="4" name="Content Placeholder 3"/>
          <p:cNvSpPr>
            <a:spLocks noGrp="1"/>
          </p:cNvSpPr>
          <p:nvPr>
            <p:ph idx="1"/>
          </p:nvPr>
        </p:nvSpPr>
        <p:spPr>
          <a:xfrm>
            <a:off x="457200" y="1159017"/>
            <a:ext cx="8432800" cy="4967149"/>
          </a:xfrm>
        </p:spPr>
        <p:txBody>
          <a:bodyPr>
            <a:normAutofit/>
          </a:bodyPr>
          <a:lstStyle/>
          <a:p>
            <a:pPr lvl="1">
              <a:spcBef>
                <a:spcPts val="0"/>
              </a:spcBef>
              <a:spcAft>
                <a:spcPts val="1000"/>
              </a:spcAft>
            </a:pPr>
            <a:r>
              <a:rPr lang="en-US" sz="1600" spc="-20" dirty="0"/>
              <a:t>Stakeholders (including customers) were provided </a:t>
            </a:r>
            <a:r>
              <a:rPr lang="en-US" sz="1600" spc="-20" dirty="0" smtClean="0"/>
              <a:t>many opportunities </a:t>
            </a:r>
            <a:r>
              <a:rPr lang="en-US" sz="1600" spc="-20" dirty="0"/>
              <a:t>to give </a:t>
            </a:r>
            <a:r>
              <a:rPr lang="en-US" sz="1600" spc="-20" dirty="0" smtClean="0"/>
              <a:t>feedback including, but not limited to, through </a:t>
            </a:r>
          </a:p>
          <a:p>
            <a:pPr lvl="2">
              <a:spcBef>
                <a:spcPts val="0"/>
              </a:spcBef>
              <a:spcAft>
                <a:spcPts val="1000"/>
              </a:spcAft>
            </a:pPr>
            <a:r>
              <a:rPr lang="en-US" sz="1600" dirty="0" smtClean="0"/>
              <a:t>Numerous </a:t>
            </a:r>
            <a:r>
              <a:rPr lang="en-US" sz="1600" dirty="0"/>
              <a:t>customer and stakeholder </a:t>
            </a:r>
            <a:r>
              <a:rPr lang="en-US" sz="1600" dirty="0" smtClean="0"/>
              <a:t>workshops and surveys</a:t>
            </a:r>
            <a:endParaRPr lang="en-US" sz="1600" dirty="0"/>
          </a:p>
          <a:p>
            <a:pPr lvl="2">
              <a:spcBef>
                <a:spcPts val="0"/>
              </a:spcBef>
              <a:spcAft>
                <a:spcPts val="1000"/>
              </a:spcAft>
            </a:pPr>
            <a:r>
              <a:rPr lang="en-US" sz="1600" dirty="0" smtClean="0"/>
              <a:t>Incentive </a:t>
            </a:r>
            <a:r>
              <a:rPr lang="en-US" sz="1600" dirty="0"/>
              <a:t>issues paper  and forum </a:t>
            </a:r>
          </a:p>
          <a:p>
            <a:pPr lvl="2">
              <a:spcBef>
                <a:spcPts val="0"/>
              </a:spcBef>
              <a:spcAft>
                <a:spcPts val="1000"/>
              </a:spcAft>
            </a:pPr>
            <a:r>
              <a:rPr lang="en-US" sz="1600" dirty="0" smtClean="0"/>
              <a:t>Publishing of, and </a:t>
            </a:r>
            <a:r>
              <a:rPr lang="en-US" sz="1600" dirty="0"/>
              <a:t>consultation on, the Draft Plan and Deloitte Insights Report</a:t>
            </a:r>
          </a:p>
          <a:p>
            <a:pPr lvl="2">
              <a:spcBef>
                <a:spcPts val="0"/>
              </a:spcBef>
              <a:spcAft>
                <a:spcPts val="1600"/>
              </a:spcAft>
            </a:pPr>
            <a:r>
              <a:rPr lang="en-US" sz="1600" dirty="0" smtClean="0"/>
              <a:t>Dedicated engagement with key stakeholders</a:t>
            </a:r>
            <a:endParaRPr lang="en-US" sz="1600" dirty="0"/>
          </a:p>
          <a:p>
            <a:pPr lvl="1">
              <a:spcBef>
                <a:spcPts val="0"/>
              </a:spcBef>
              <a:spcAft>
                <a:spcPts val="1000"/>
              </a:spcAft>
            </a:pPr>
            <a:r>
              <a:rPr lang="en-US" sz="1600" dirty="0" smtClean="0"/>
              <a:t>We have ensured that we have understood stakeholder feedback by:</a:t>
            </a:r>
          </a:p>
          <a:p>
            <a:pPr lvl="2">
              <a:spcBef>
                <a:spcPts val="0"/>
              </a:spcBef>
              <a:spcAft>
                <a:spcPts val="1000"/>
              </a:spcAft>
            </a:pPr>
            <a:r>
              <a:rPr lang="en-US" sz="1600" dirty="0" smtClean="0"/>
              <a:t>Key personnel being present at customer and stakeholder workshops (CEO, GM Regulation and GM Victorian Networks)</a:t>
            </a:r>
          </a:p>
          <a:p>
            <a:pPr lvl="2">
              <a:spcBef>
                <a:spcPts val="0"/>
              </a:spcBef>
              <a:spcAft>
                <a:spcPts val="1600"/>
              </a:spcAft>
            </a:pPr>
            <a:r>
              <a:rPr lang="en-US" sz="1600" dirty="0" smtClean="0"/>
              <a:t>Dedicated internal workshops to discuss engagement activities and outcomes</a:t>
            </a:r>
          </a:p>
          <a:p>
            <a:pPr lvl="1">
              <a:spcBef>
                <a:spcPts val="0"/>
              </a:spcBef>
              <a:spcAft>
                <a:spcPts val="1000"/>
              </a:spcAft>
            </a:pPr>
            <a:r>
              <a:rPr lang="en-US" sz="1600" dirty="0" smtClean="0"/>
              <a:t>Final Plan includes a ‘traffic light’ table at the start of each chapter highlighting feedback received on our Draft Plan and how this feedback has been considered in our Final Plan </a:t>
            </a:r>
            <a:endParaRPr lang="en-US" sz="1600" dirty="0"/>
          </a:p>
          <a:p>
            <a:pPr lvl="1">
              <a:spcBef>
                <a:spcPts val="0"/>
              </a:spcBef>
              <a:spcAft>
                <a:spcPts val="1000"/>
              </a:spcAft>
            </a:pPr>
            <a:r>
              <a:rPr lang="en-US" sz="1600" dirty="0" smtClean="0"/>
              <a:t>Understanding of customer insights was tested through secondary customer workshops</a:t>
            </a:r>
            <a:endParaRPr lang="en-US" sz="1600" dirty="0"/>
          </a:p>
        </p:txBody>
      </p:sp>
    </p:spTree>
    <p:extLst>
      <p:ext uri="{BB962C8B-B14F-4D97-AF65-F5344CB8AC3E}">
        <p14:creationId xmlns:p14="http://schemas.microsoft.com/office/powerpoint/2010/main" val="39214108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42867" cy="831961"/>
          </a:xfrm>
        </p:spPr>
        <p:txBody>
          <a:bodyPr/>
          <a:lstStyle/>
          <a:p>
            <a:r>
              <a:rPr lang="en-US" b="1" dirty="0"/>
              <a:t>Our Plans | </a:t>
            </a:r>
            <a:r>
              <a:rPr lang="en-US" dirty="0"/>
              <a:t>Using Approved Approaches: </a:t>
            </a:r>
            <a:r>
              <a:rPr lang="en-US" dirty="0" smtClean="0"/>
              <a:t>A Base for Victoria and Albury</a:t>
            </a:r>
            <a:endParaRPr lang="en-US" b="1" dirty="0"/>
          </a:p>
        </p:txBody>
      </p:sp>
      <p:sp>
        <p:nvSpPr>
          <p:cNvPr id="4" name="Content Placeholder 3"/>
          <p:cNvSpPr>
            <a:spLocks noGrp="1"/>
          </p:cNvSpPr>
          <p:nvPr>
            <p:ph idx="1"/>
          </p:nvPr>
        </p:nvSpPr>
        <p:spPr>
          <a:xfrm>
            <a:off x="457200" y="1159017"/>
            <a:ext cx="8229600" cy="4967149"/>
          </a:xfrm>
        </p:spPr>
        <p:txBody>
          <a:bodyPr>
            <a:normAutofit fontScale="92500" lnSpcReduction="20000"/>
          </a:bodyPr>
          <a:lstStyle/>
          <a:p>
            <a:pPr lvl="1">
              <a:lnSpc>
                <a:spcPct val="120000"/>
              </a:lnSpc>
              <a:spcBef>
                <a:spcPts val="0"/>
              </a:spcBef>
              <a:spcAft>
                <a:spcPts val="1600"/>
              </a:spcAft>
            </a:pPr>
            <a:r>
              <a:rPr lang="en-US" sz="1600" dirty="0"/>
              <a:t>In July 2016 our new Access Arrangement (AA) came into effect in South </a:t>
            </a:r>
            <a:r>
              <a:rPr lang="en-US" sz="1600" dirty="0" smtClean="0"/>
              <a:t>Australia</a:t>
            </a:r>
          </a:p>
          <a:p>
            <a:pPr lvl="1">
              <a:lnSpc>
                <a:spcPct val="120000"/>
              </a:lnSpc>
              <a:spcBef>
                <a:spcPts val="0"/>
              </a:spcBef>
              <a:spcAft>
                <a:spcPts val="1000"/>
              </a:spcAft>
            </a:pPr>
            <a:r>
              <a:rPr lang="en-US" sz="1600" dirty="0" smtClean="0"/>
              <a:t>Did not appeal due to preference to:</a:t>
            </a:r>
          </a:p>
          <a:p>
            <a:pPr lvl="2">
              <a:lnSpc>
                <a:spcPct val="120000"/>
              </a:lnSpc>
              <a:spcBef>
                <a:spcPts val="0"/>
              </a:spcBef>
              <a:spcAft>
                <a:spcPts val="1000"/>
              </a:spcAft>
            </a:pPr>
            <a:r>
              <a:rPr lang="en-US" sz="1600" dirty="0" smtClean="0"/>
              <a:t>Resolve issues with AER and stakeholders rather than through appeal</a:t>
            </a:r>
          </a:p>
          <a:p>
            <a:pPr lvl="2">
              <a:lnSpc>
                <a:spcPct val="120000"/>
              </a:lnSpc>
              <a:spcBef>
                <a:spcPts val="0"/>
              </a:spcBef>
              <a:spcAft>
                <a:spcPts val="1600"/>
              </a:spcAft>
            </a:pPr>
            <a:r>
              <a:rPr lang="en-US" sz="1600" dirty="0" smtClean="0"/>
              <a:t>Consider overall impact of decision rather than particular issues on their own</a:t>
            </a:r>
            <a:endParaRPr lang="en-US" sz="1600" dirty="0"/>
          </a:p>
          <a:p>
            <a:pPr lvl="1">
              <a:lnSpc>
                <a:spcPct val="120000"/>
              </a:lnSpc>
              <a:spcBef>
                <a:spcPts val="0"/>
              </a:spcBef>
              <a:spcAft>
                <a:spcPts val="1000"/>
              </a:spcAft>
            </a:pPr>
            <a:r>
              <a:rPr lang="en-US" sz="1600" dirty="0" smtClean="0"/>
              <a:t>Continued with this strategy in Victoria: </a:t>
            </a:r>
            <a:endParaRPr lang="en-US" sz="1600" dirty="0"/>
          </a:p>
          <a:p>
            <a:pPr lvl="2">
              <a:lnSpc>
                <a:spcPct val="120000"/>
              </a:lnSpc>
              <a:spcBef>
                <a:spcPts val="0"/>
              </a:spcBef>
              <a:spcAft>
                <a:spcPts val="1000"/>
              </a:spcAft>
            </a:pPr>
            <a:r>
              <a:rPr lang="en-AU" sz="1600" dirty="0"/>
              <a:t>Adopting AER positions taken in South Australia for Victoria and Albury, rather than re-agitating issues that have already (and recently) been resolved</a:t>
            </a:r>
          </a:p>
          <a:p>
            <a:pPr lvl="2">
              <a:lnSpc>
                <a:spcPct val="120000"/>
              </a:lnSpc>
              <a:spcBef>
                <a:spcPts val="0"/>
              </a:spcBef>
              <a:spcAft>
                <a:spcPts val="1600"/>
              </a:spcAft>
            </a:pPr>
            <a:r>
              <a:rPr lang="en-AU" sz="1600" dirty="0"/>
              <a:t>Adopting AER positions up until this is no longer appropriate, including as a result of the outcomes of current legal review </a:t>
            </a:r>
            <a:r>
              <a:rPr lang="en-AU" sz="1600" dirty="0" smtClean="0"/>
              <a:t>processes</a:t>
            </a:r>
          </a:p>
          <a:p>
            <a:pPr lvl="1">
              <a:lnSpc>
                <a:spcPct val="120000"/>
              </a:lnSpc>
              <a:spcBef>
                <a:spcPts val="0"/>
              </a:spcBef>
              <a:spcAft>
                <a:spcPts val="1000"/>
              </a:spcAft>
            </a:pPr>
            <a:r>
              <a:rPr lang="en-AU" sz="1600" dirty="0"/>
              <a:t>For example, our </a:t>
            </a:r>
            <a:r>
              <a:rPr lang="en-AU" sz="1600" dirty="0" smtClean="0"/>
              <a:t>plan:</a:t>
            </a:r>
          </a:p>
          <a:p>
            <a:pPr lvl="2">
              <a:lnSpc>
                <a:spcPct val="120000"/>
              </a:lnSpc>
              <a:spcBef>
                <a:spcPts val="0"/>
              </a:spcBef>
              <a:spcAft>
                <a:spcPts val="1000"/>
              </a:spcAft>
            </a:pPr>
            <a:r>
              <a:rPr lang="en-AU" sz="1600" dirty="0" smtClean="0"/>
              <a:t>Relies </a:t>
            </a:r>
            <a:r>
              <a:rPr lang="en-AU" sz="1600" dirty="0"/>
              <a:t>upon the AER Guideline to calculate the rate of </a:t>
            </a:r>
            <a:r>
              <a:rPr lang="en-AU" sz="1600" dirty="0" smtClean="0"/>
              <a:t>return, pending any further clarity from the legal review processes</a:t>
            </a:r>
            <a:endParaRPr lang="en-AU" sz="1600" dirty="0"/>
          </a:p>
          <a:p>
            <a:pPr lvl="2">
              <a:lnSpc>
                <a:spcPct val="120000"/>
              </a:lnSpc>
              <a:spcBef>
                <a:spcPts val="0"/>
              </a:spcBef>
              <a:spcAft>
                <a:spcPts val="1000"/>
              </a:spcAft>
            </a:pPr>
            <a:r>
              <a:rPr lang="en-AU" sz="1600" dirty="0" smtClean="0"/>
              <a:t>Outlines </a:t>
            </a:r>
            <a:r>
              <a:rPr lang="en-AU" sz="1600" dirty="0"/>
              <a:t>a strengthened incentive framework which has been informed by dedicated stakeholder engagement, as directed by the AER and CCP during our South Australian process</a:t>
            </a:r>
          </a:p>
        </p:txBody>
      </p:sp>
      <p:sp>
        <p:nvSpPr>
          <p:cNvPr id="5" name="Footer Placeholder 2"/>
          <p:cNvSpPr>
            <a:spLocks noGrp="1"/>
          </p:cNvSpPr>
          <p:nvPr>
            <p:ph type="ftr" sz="quarter" idx="11"/>
          </p:nvPr>
        </p:nvSpPr>
        <p:spPr>
          <a:xfrm>
            <a:off x="5791200" y="6215673"/>
            <a:ext cx="2895600" cy="365125"/>
          </a:xfrm>
        </p:spPr>
        <p:txBody>
          <a:bodyPr/>
          <a:lstStyle/>
          <a:p>
            <a:r>
              <a:rPr lang="en-US" dirty="0" smtClean="0"/>
              <a:t>February 2017 | Slide </a:t>
            </a:r>
            <a:fld id="{D5F80B51-C4AA-4946-81C2-F28C8A334207}" type="slidenum">
              <a:rPr lang="en-US" smtClean="0"/>
              <a:t>27</a:t>
            </a:fld>
            <a:endParaRPr lang="en-US" dirty="0"/>
          </a:p>
        </p:txBody>
      </p:sp>
    </p:spTree>
    <p:extLst>
      <p:ext uri="{BB962C8B-B14F-4D97-AF65-F5344CB8AC3E}">
        <p14:creationId xmlns:p14="http://schemas.microsoft.com/office/powerpoint/2010/main" val="20783615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ext uri="{D42A27DB-BD31-4B8C-83A1-F6EECF244321}">
                <p14:modId xmlns:p14="http://schemas.microsoft.com/office/powerpoint/2010/main" val="1304556061"/>
              </p:ext>
            </p:extLst>
          </p:nvPr>
        </p:nvGraphicFramePr>
        <p:xfrm>
          <a:off x="457200" y="2748879"/>
          <a:ext cx="5582476" cy="239041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b="1" dirty="0" smtClean="0"/>
              <a:t>Our Plans | </a:t>
            </a:r>
            <a:r>
              <a:rPr lang="en-US" dirty="0" smtClean="0"/>
              <a:t>Delivering for Customers:</a:t>
            </a:r>
            <a:r>
              <a:rPr lang="en-US" b="1" dirty="0" smtClean="0"/>
              <a:t> </a:t>
            </a:r>
            <a:r>
              <a:rPr lang="en-US" dirty="0" smtClean="0"/>
              <a:t>Operating Expenditure</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28</a:t>
            </a:fld>
            <a:endParaRPr lang="en-US" dirty="0"/>
          </a:p>
        </p:txBody>
      </p:sp>
      <p:sp>
        <p:nvSpPr>
          <p:cNvPr id="13" name="TextBox 12"/>
          <p:cNvSpPr txBox="1"/>
          <p:nvPr/>
        </p:nvSpPr>
        <p:spPr>
          <a:xfrm>
            <a:off x="7369721" y="5506690"/>
            <a:ext cx="516467" cy="276999"/>
          </a:xfrm>
          <a:prstGeom prst="rect">
            <a:avLst/>
          </a:prstGeom>
          <a:noFill/>
        </p:spPr>
        <p:txBody>
          <a:bodyPr wrap="square" rtlCol="0">
            <a:spAutoFit/>
          </a:bodyPr>
          <a:lstStyle/>
          <a:p>
            <a:r>
              <a:rPr lang="en-AU" sz="1200" dirty="0" smtClean="0">
                <a:solidFill>
                  <a:schemeClr val="bg1"/>
                </a:solidFill>
              </a:rPr>
              <a:t>81%</a:t>
            </a:r>
            <a:endParaRPr lang="en-AU" sz="1200" dirty="0">
              <a:solidFill>
                <a:schemeClr val="bg1"/>
              </a:solidFill>
            </a:endParaRPr>
          </a:p>
        </p:txBody>
      </p:sp>
      <p:sp>
        <p:nvSpPr>
          <p:cNvPr id="6" name="TextBox 5"/>
          <p:cNvSpPr txBox="1"/>
          <p:nvPr/>
        </p:nvSpPr>
        <p:spPr>
          <a:xfrm>
            <a:off x="3822357" y="2922041"/>
            <a:ext cx="1968843" cy="400110"/>
          </a:xfrm>
          <a:prstGeom prst="rect">
            <a:avLst/>
          </a:prstGeom>
          <a:solidFill>
            <a:schemeClr val="tx2"/>
          </a:solidFill>
        </p:spPr>
        <p:txBody>
          <a:bodyPr wrap="square" rtlCol="0">
            <a:spAutoFit/>
          </a:bodyPr>
          <a:lstStyle/>
          <a:p>
            <a:pPr algn="ctr"/>
            <a:r>
              <a:rPr lang="en-US" sz="1000" b="1" dirty="0" smtClean="0">
                <a:solidFill>
                  <a:schemeClr val="bg1"/>
                </a:solidFill>
              </a:rPr>
              <a:t>4% increase in </a:t>
            </a:r>
            <a:r>
              <a:rPr lang="en-US" sz="1000" b="1" dirty="0" err="1" smtClean="0">
                <a:solidFill>
                  <a:schemeClr val="bg1"/>
                </a:solidFill>
              </a:rPr>
              <a:t>opex</a:t>
            </a:r>
            <a:endParaRPr lang="en-US" sz="1000" b="1" dirty="0" smtClean="0">
              <a:solidFill>
                <a:schemeClr val="bg1"/>
              </a:solidFill>
            </a:endParaRPr>
          </a:p>
          <a:p>
            <a:pPr algn="ctr"/>
            <a:r>
              <a:rPr lang="en-US" sz="1000" b="1" dirty="0" smtClean="0">
                <a:solidFill>
                  <a:schemeClr val="bg1"/>
                </a:solidFill>
              </a:rPr>
              <a:t>10% increase in customers</a:t>
            </a:r>
            <a:endParaRPr lang="en-AU" sz="1000" b="1" dirty="0">
              <a:solidFill>
                <a:schemeClr val="bg1"/>
              </a:solidFill>
            </a:endParaRPr>
          </a:p>
        </p:txBody>
      </p:sp>
      <p:sp>
        <p:nvSpPr>
          <p:cNvPr id="11" name="TextBox 10"/>
          <p:cNvSpPr txBox="1"/>
          <p:nvPr/>
        </p:nvSpPr>
        <p:spPr>
          <a:xfrm>
            <a:off x="6163651" y="2738545"/>
            <a:ext cx="2745608" cy="246221"/>
          </a:xfrm>
          <a:prstGeom prst="rect">
            <a:avLst/>
          </a:prstGeom>
          <a:noFill/>
        </p:spPr>
        <p:txBody>
          <a:bodyPr wrap="square" rtlCol="0">
            <a:spAutoFit/>
          </a:bodyPr>
          <a:lstStyle/>
          <a:p>
            <a:pPr algn="ctr"/>
            <a:r>
              <a:rPr lang="en-US" sz="1000" b="1" dirty="0" smtClean="0">
                <a:solidFill>
                  <a:srgbClr val="003C71"/>
                </a:solidFill>
                <a:latin typeface="+mj-lt"/>
                <a:ea typeface="+mj-ea"/>
                <a:cs typeface="+mj-cs"/>
              </a:rPr>
              <a:t>Operating Expenditure per Customer</a:t>
            </a:r>
            <a:endParaRPr lang="en-AU" sz="1000" b="1" dirty="0">
              <a:solidFill>
                <a:srgbClr val="003C71"/>
              </a:solidFill>
              <a:latin typeface="+mj-lt"/>
              <a:ea typeface="+mj-ea"/>
              <a:cs typeface="+mj-cs"/>
            </a:endParaRPr>
          </a:p>
        </p:txBody>
      </p:sp>
      <p:sp>
        <p:nvSpPr>
          <p:cNvPr id="14" name="TextBox 13"/>
          <p:cNvSpPr txBox="1"/>
          <p:nvPr/>
        </p:nvSpPr>
        <p:spPr>
          <a:xfrm>
            <a:off x="457201" y="5633906"/>
            <a:ext cx="8229599" cy="323165"/>
          </a:xfrm>
          <a:prstGeom prst="rect">
            <a:avLst/>
          </a:prstGeom>
          <a:noFill/>
        </p:spPr>
        <p:txBody>
          <a:bodyPr wrap="square" rtlCol="0">
            <a:spAutoFit/>
          </a:bodyPr>
          <a:lstStyle/>
          <a:p>
            <a:pPr lvl="1" algn="ctr">
              <a:spcBef>
                <a:spcPts val="0"/>
              </a:spcBef>
              <a:spcAft>
                <a:spcPts val="1600"/>
              </a:spcAft>
            </a:pPr>
            <a:r>
              <a:rPr lang="en-AU" sz="1500" b="1" dirty="0">
                <a:solidFill>
                  <a:srgbClr val="003C71"/>
                </a:solidFill>
              </a:rPr>
              <a:t>We have applied the AER’s preferred </a:t>
            </a:r>
            <a:r>
              <a:rPr lang="en-AU" sz="1500" b="1" dirty="0" smtClean="0">
                <a:solidFill>
                  <a:srgbClr val="003C71"/>
                </a:solidFill>
              </a:rPr>
              <a:t>forecasting approach </a:t>
            </a:r>
            <a:r>
              <a:rPr lang="en-AU" sz="1500" b="1" dirty="0">
                <a:solidFill>
                  <a:srgbClr val="003C71"/>
                </a:solidFill>
              </a:rPr>
              <a:t>wherever possible</a:t>
            </a:r>
          </a:p>
        </p:txBody>
      </p:sp>
      <p:sp>
        <p:nvSpPr>
          <p:cNvPr id="17" name="Rounded Rectangle 16"/>
          <p:cNvSpPr/>
          <p:nvPr/>
        </p:nvSpPr>
        <p:spPr>
          <a:xfrm>
            <a:off x="457200" y="1148933"/>
            <a:ext cx="8229600" cy="1128602"/>
          </a:xfrm>
          <a:prstGeom prst="roundRect">
            <a:avLst>
              <a:gd name="adj" fmla="val 12166"/>
            </a:avLst>
          </a:prstGeom>
          <a:solidFill>
            <a:schemeClr val="accent1">
              <a:lumMod val="20000"/>
              <a:lumOff val="80000"/>
            </a:schemeClr>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AU" sz="1200" b="1" dirty="0" smtClean="0">
                <a:solidFill>
                  <a:srgbClr val="00A3E0"/>
                </a:solidFill>
              </a:rPr>
              <a:t>Stakeholder Feedback:</a:t>
            </a:r>
          </a:p>
          <a:p>
            <a:pPr marL="285750" indent="-285750">
              <a:spcAft>
                <a:spcPts val="300"/>
              </a:spcAft>
              <a:buClr>
                <a:schemeClr val="accent3">
                  <a:lumMod val="75000"/>
                </a:schemeClr>
              </a:buClr>
              <a:buFont typeface="Wingdings" panose="05000000000000000000" pitchFamily="2" charset="2"/>
              <a:buChar char="ü"/>
            </a:pPr>
            <a:r>
              <a:rPr lang="en-AU" sz="1200" dirty="0" smtClean="0">
                <a:solidFill>
                  <a:schemeClr val="tx1"/>
                </a:solidFill>
              </a:rPr>
              <a:t>Support for our forecasting approach</a:t>
            </a:r>
          </a:p>
          <a:p>
            <a:pPr marL="285750" indent="-285750">
              <a:spcAft>
                <a:spcPts val="300"/>
              </a:spcAft>
              <a:buClr>
                <a:schemeClr val="accent3">
                  <a:lumMod val="75000"/>
                </a:schemeClr>
              </a:buClr>
              <a:buFont typeface="Wingdings" panose="05000000000000000000" pitchFamily="2" charset="2"/>
              <a:buChar char="ü"/>
            </a:pPr>
            <a:r>
              <a:rPr lang="en-AU" sz="1200" dirty="0" smtClean="0">
                <a:solidFill>
                  <a:schemeClr val="tx1"/>
                </a:solidFill>
              </a:rPr>
              <a:t>Support for calculating output growth using customer numbers only</a:t>
            </a:r>
          </a:p>
          <a:p>
            <a:pPr marL="285750" indent="-285750">
              <a:spcAft>
                <a:spcPts val="300"/>
              </a:spcAft>
              <a:buClr>
                <a:schemeClr val="accent3">
                  <a:lumMod val="75000"/>
                </a:schemeClr>
              </a:buClr>
              <a:buFont typeface="Wingdings" panose="05000000000000000000" pitchFamily="2" charset="2"/>
              <a:buChar char="ü"/>
            </a:pPr>
            <a:r>
              <a:rPr lang="en-AU" sz="1200" dirty="0" smtClean="0">
                <a:solidFill>
                  <a:schemeClr val="tx1"/>
                </a:solidFill>
              </a:rPr>
              <a:t>Support for new marketing initiative if we demonstrate that customer benefits outweigh costs</a:t>
            </a:r>
            <a:endParaRPr lang="en-AU" sz="1200" dirty="0">
              <a:solidFill>
                <a:schemeClr val="tx1"/>
              </a:solidFill>
            </a:endParaRPr>
          </a:p>
        </p:txBody>
      </p:sp>
      <p:graphicFrame>
        <p:nvGraphicFramePr>
          <p:cNvPr id="18" name="Chart 17"/>
          <p:cNvGraphicFramePr/>
          <p:nvPr>
            <p:extLst>
              <p:ext uri="{D42A27DB-BD31-4B8C-83A1-F6EECF244321}">
                <p14:modId xmlns:p14="http://schemas.microsoft.com/office/powerpoint/2010/main" val="3268362958"/>
              </p:ext>
            </p:extLst>
          </p:nvPr>
        </p:nvGraphicFramePr>
        <p:xfrm>
          <a:off x="6520191" y="3020564"/>
          <a:ext cx="2032529" cy="211873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81221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Plans | </a:t>
            </a:r>
            <a:r>
              <a:rPr lang="en-US" dirty="0" smtClean="0"/>
              <a:t>Delivering for Customers: Operating Expenditure</a:t>
            </a:r>
            <a:endParaRPr lang="en-US" dirty="0"/>
          </a:p>
        </p:txBody>
      </p:sp>
      <p:sp>
        <p:nvSpPr>
          <p:cNvPr id="5" name="Rounded Rectangle 4"/>
          <p:cNvSpPr/>
          <p:nvPr/>
        </p:nvSpPr>
        <p:spPr>
          <a:xfrm>
            <a:off x="457202" y="1201132"/>
            <a:ext cx="1100667" cy="728133"/>
          </a:xfrm>
          <a:prstGeom prst="roundRect">
            <a:avLst/>
          </a:prstGeom>
          <a:solidFill>
            <a:srgbClr val="003C71"/>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smtClean="0"/>
              <a:t>Base</a:t>
            </a:r>
            <a:endParaRPr lang="en-AU" b="1" dirty="0"/>
          </a:p>
        </p:txBody>
      </p:sp>
      <p:sp>
        <p:nvSpPr>
          <p:cNvPr id="9" name="Rounded Rectangle 8"/>
          <p:cNvSpPr/>
          <p:nvPr/>
        </p:nvSpPr>
        <p:spPr>
          <a:xfrm>
            <a:off x="457201" y="2140932"/>
            <a:ext cx="1100667" cy="728133"/>
          </a:xfrm>
          <a:prstGeom prst="roundRect">
            <a:avLst/>
          </a:prstGeom>
          <a:solidFill>
            <a:srgbClr val="003C71"/>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smtClean="0"/>
              <a:t>Step</a:t>
            </a:r>
            <a:endParaRPr lang="en-AU" b="1" dirty="0"/>
          </a:p>
        </p:txBody>
      </p:sp>
      <p:sp>
        <p:nvSpPr>
          <p:cNvPr id="10" name="Rounded Rectangle 9"/>
          <p:cNvSpPr/>
          <p:nvPr/>
        </p:nvSpPr>
        <p:spPr>
          <a:xfrm>
            <a:off x="457200" y="3104282"/>
            <a:ext cx="1100667" cy="728133"/>
          </a:xfrm>
          <a:prstGeom prst="roundRect">
            <a:avLst/>
          </a:prstGeom>
          <a:solidFill>
            <a:srgbClr val="003C71"/>
          </a:solidFill>
          <a:ln>
            <a:solidFill>
              <a:srgbClr val="003C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dirty="0" smtClean="0"/>
              <a:t>Trend</a:t>
            </a:r>
            <a:endParaRPr lang="en-AU" b="1" dirty="0"/>
          </a:p>
        </p:txBody>
      </p:sp>
      <p:sp>
        <p:nvSpPr>
          <p:cNvPr id="8" name="Rounded Rectangle 7"/>
          <p:cNvSpPr/>
          <p:nvPr/>
        </p:nvSpPr>
        <p:spPr>
          <a:xfrm>
            <a:off x="2472266" y="3104282"/>
            <a:ext cx="1278467" cy="728133"/>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smtClean="0">
                <a:solidFill>
                  <a:schemeClr val="accent3">
                    <a:lumMod val="50000"/>
                  </a:schemeClr>
                </a:solidFill>
              </a:rPr>
              <a:t>Input Cost Escalation</a:t>
            </a:r>
            <a:endParaRPr lang="en-AU" sz="1400" dirty="0">
              <a:solidFill>
                <a:schemeClr val="accent3">
                  <a:lumMod val="50000"/>
                </a:schemeClr>
              </a:solidFill>
            </a:endParaRPr>
          </a:p>
        </p:txBody>
      </p:sp>
      <p:sp>
        <p:nvSpPr>
          <p:cNvPr id="12" name="Rounded Rectangle 11"/>
          <p:cNvSpPr/>
          <p:nvPr/>
        </p:nvSpPr>
        <p:spPr>
          <a:xfrm>
            <a:off x="4660902" y="3104282"/>
            <a:ext cx="1278467" cy="728133"/>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smtClean="0">
                <a:solidFill>
                  <a:schemeClr val="tx1"/>
                </a:solidFill>
              </a:rPr>
              <a:t>Output Growth</a:t>
            </a:r>
            <a:endParaRPr lang="en-AU" sz="1400" dirty="0">
              <a:solidFill>
                <a:schemeClr val="tx1"/>
              </a:solidFill>
            </a:endParaRPr>
          </a:p>
        </p:txBody>
      </p:sp>
      <p:sp>
        <p:nvSpPr>
          <p:cNvPr id="13" name="Rounded Rectangle 12"/>
          <p:cNvSpPr/>
          <p:nvPr/>
        </p:nvSpPr>
        <p:spPr>
          <a:xfrm>
            <a:off x="6900333" y="3104282"/>
            <a:ext cx="1278467" cy="728133"/>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accent3">
                    <a:lumMod val="50000"/>
                  </a:schemeClr>
                </a:solidFill>
              </a:rPr>
              <a:t>Productivity Growth</a:t>
            </a:r>
          </a:p>
        </p:txBody>
      </p:sp>
      <p:sp>
        <p:nvSpPr>
          <p:cNvPr id="11" name="Equal 10"/>
          <p:cNvSpPr/>
          <p:nvPr/>
        </p:nvSpPr>
        <p:spPr>
          <a:xfrm>
            <a:off x="1737783" y="3311714"/>
            <a:ext cx="550334" cy="313267"/>
          </a:xfrm>
          <a:prstGeom prst="mathEqual">
            <a:avLst/>
          </a:prstGeom>
          <a:solidFill>
            <a:srgbClr val="003C7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4" name="Plus 13"/>
          <p:cNvSpPr/>
          <p:nvPr/>
        </p:nvSpPr>
        <p:spPr>
          <a:xfrm>
            <a:off x="4021666" y="3274803"/>
            <a:ext cx="368302" cy="372534"/>
          </a:xfrm>
          <a:prstGeom prst="mathPlus">
            <a:avLst/>
          </a:prstGeom>
          <a:solidFill>
            <a:srgbClr val="003C7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Minus 14"/>
          <p:cNvSpPr/>
          <p:nvPr/>
        </p:nvSpPr>
        <p:spPr>
          <a:xfrm>
            <a:off x="6174318" y="3308670"/>
            <a:ext cx="491066" cy="304801"/>
          </a:xfrm>
          <a:prstGeom prst="mathMinus">
            <a:avLst/>
          </a:prstGeom>
          <a:solidFill>
            <a:srgbClr val="003C7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p:cNvSpPr/>
          <p:nvPr/>
        </p:nvSpPr>
        <p:spPr>
          <a:xfrm>
            <a:off x="1862669" y="1201132"/>
            <a:ext cx="4478864" cy="728133"/>
          </a:xfrm>
          <a:prstGeom prst="rect">
            <a:avLst/>
          </a:prstGeom>
          <a:solidFill>
            <a:schemeClr val="accent3">
              <a:lumMod val="20000"/>
              <a:lumOff val="80000"/>
            </a:schemeClr>
          </a:solidFill>
          <a:ln w="1524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dirty="0" smtClean="0">
                <a:solidFill>
                  <a:schemeClr val="accent3">
                    <a:lumMod val="50000"/>
                  </a:schemeClr>
                </a:solidFill>
              </a:rPr>
              <a:t>AER typically uses the second to last year of the current AA period, as it will be the most recent data available to the AER at the time it makes its Final Decision.</a:t>
            </a:r>
            <a:endParaRPr lang="en-AU" sz="1300" dirty="0">
              <a:solidFill>
                <a:schemeClr val="accent3">
                  <a:lumMod val="50000"/>
                </a:schemeClr>
              </a:solidFill>
            </a:endParaRPr>
          </a:p>
        </p:txBody>
      </p:sp>
      <p:sp>
        <p:nvSpPr>
          <p:cNvPr id="19" name="Rectangle 18"/>
          <p:cNvSpPr/>
          <p:nvPr/>
        </p:nvSpPr>
        <p:spPr>
          <a:xfrm>
            <a:off x="1862669" y="2150590"/>
            <a:ext cx="4478864" cy="728133"/>
          </a:xfrm>
          <a:prstGeom prst="rect">
            <a:avLst/>
          </a:prstGeom>
          <a:solidFill>
            <a:schemeClr val="accent3">
              <a:lumMod val="20000"/>
              <a:lumOff val="80000"/>
            </a:schemeClr>
          </a:solidFill>
          <a:ln w="1524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dirty="0" smtClean="0">
                <a:solidFill>
                  <a:schemeClr val="accent3">
                    <a:lumMod val="50000"/>
                  </a:schemeClr>
                </a:solidFill>
              </a:rPr>
              <a:t>The AER accepts that in some instances, a service provider may face changes to opex not accounted for in base year opex or the ‘trend’.</a:t>
            </a:r>
            <a:endParaRPr lang="en-AU" sz="1300" dirty="0">
              <a:solidFill>
                <a:schemeClr val="accent3">
                  <a:lumMod val="50000"/>
                </a:schemeClr>
              </a:solidFill>
            </a:endParaRPr>
          </a:p>
        </p:txBody>
      </p:sp>
      <p:sp>
        <p:nvSpPr>
          <p:cNvPr id="18" name="Rounded Rectangle 17"/>
          <p:cNvSpPr/>
          <p:nvPr/>
        </p:nvSpPr>
        <p:spPr>
          <a:xfrm>
            <a:off x="2153707" y="3879204"/>
            <a:ext cx="1915584" cy="148802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smtClean="0">
                <a:solidFill>
                  <a:schemeClr val="tx1"/>
                </a:solidFill>
              </a:rPr>
              <a:t>We have applied the AER’s preferred approach by averaging forecasts and using AER preferred weights</a:t>
            </a:r>
            <a:endParaRPr lang="en-AU" sz="1400" dirty="0">
              <a:solidFill>
                <a:schemeClr val="tx1"/>
              </a:solidFill>
            </a:endParaRPr>
          </a:p>
        </p:txBody>
      </p:sp>
      <p:sp>
        <p:nvSpPr>
          <p:cNvPr id="21" name="Rounded Rectangle 20"/>
          <p:cNvSpPr/>
          <p:nvPr/>
        </p:nvSpPr>
        <p:spPr>
          <a:xfrm>
            <a:off x="4297361" y="3879204"/>
            <a:ext cx="2044172" cy="147445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AU" sz="1400" dirty="0" smtClean="0">
                <a:solidFill>
                  <a:schemeClr val="tx1"/>
                </a:solidFill>
              </a:rPr>
              <a:t>We have applied output growth based on customer number growth only, consistent with stakeholder feedback</a:t>
            </a:r>
            <a:endParaRPr lang="en-AU" sz="1400" dirty="0">
              <a:solidFill>
                <a:schemeClr val="tx1"/>
              </a:solidFill>
            </a:endParaRPr>
          </a:p>
        </p:txBody>
      </p:sp>
      <p:sp>
        <p:nvSpPr>
          <p:cNvPr id="22" name="Rounded Rectangle 21"/>
          <p:cNvSpPr/>
          <p:nvPr/>
        </p:nvSpPr>
        <p:spPr>
          <a:xfrm>
            <a:off x="6406091" y="3879204"/>
            <a:ext cx="2266949" cy="13296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smtClean="0">
                <a:solidFill>
                  <a:schemeClr val="tx1"/>
                </a:solidFill>
              </a:rPr>
              <a:t>We have applied zero productivity growth, consistent with AER’s decision in our SA review</a:t>
            </a:r>
            <a:endParaRPr lang="en-AU" sz="1400" dirty="0">
              <a:solidFill>
                <a:schemeClr val="tx1"/>
              </a:solidFill>
            </a:endParaRPr>
          </a:p>
        </p:txBody>
      </p:sp>
      <p:sp>
        <p:nvSpPr>
          <p:cNvPr id="24" name="Rounded Rectangle 23"/>
          <p:cNvSpPr/>
          <p:nvPr/>
        </p:nvSpPr>
        <p:spPr>
          <a:xfrm>
            <a:off x="6402922" y="1060332"/>
            <a:ext cx="2283878" cy="98013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300" dirty="0" smtClean="0">
                <a:solidFill>
                  <a:schemeClr val="tx1"/>
                </a:solidFill>
              </a:rPr>
              <a:t>We have used 2016 as our Base Year</a:t>
            </a:r>
            <a:endParaRPr lang="en-AU" sz="1300" dirty="0">
              <a:solidFill>
                <a:schemeClr val="tx1"/>
              </a:solidFill>
            </a:endParaRPr>
          </a:p>
        </p:txBody>
      </p:sp>
      <p:sp>
        <p:nvSpPr>
          <p:cNvPr id="25" name="Rounded Rectangle 24"/>
          <p:cNvSpPr/>
          <p:nvPr/>
        </p:nvSpPr>
        <p:spPr>
          <a:xfrm>
            <a:off x="6402922" y="2026614"/>
            <a:ext cx="2487078" cy="98013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300" dirty="0" smtClean="0">
                <a:solidFill>
                  <a:schemeClr val="tx1"/>
                </a:solidFill>
              </a:rPr>
              <a:t>We have only incorporated one step change, relating to marketing</a:t>
            </a:r>
            <a:endParaRPr lang="en-AU" sz="1300" dirty="0">
              <a:solidFill>
                <a:schemeClr val="tx1"/>
              </a:solidFill>
            </a:endParaRPr>
          </a:p>
        </p:txBody>
      </p:sp>
      <p:sp>
        <p:nvSpPr>
          <p:cNvPr id="26" name="TextBox 25"/>
          <p:cNvSpPr txBox="1"/>
          <p:nvPr/>
        </p:nvSpPr>
        <p:spPr>
          <a:xfrm>
            <a:off x="356988" y="5492376"/>
            <a:ext cx="8229599" cy="323165"/>
          </a:xfrm>
          <a:prstGeom prst="rect">
            <a:avLst/>
          </a:prstGeom>
          <a:noFill/>
        </p:spPr>
        <p:txBody>
          <a:bodyPr wrap="square" rtlCol="0">
            <a:spAutoFit/>
          </a:bodyPr>
          <a:lstStyle/>
          <a:p>
            <a:pPr marL="0" lvl="1" algn="ctr">
              <a:spcBef>
                <a:spcPts val="0"/>
              </a:spcBef>
              <a:spcAft>
                <a:spcPts val="1600"/>
              </a:spcAft>
            </a:pPr>
            <a:r>
              <a:rPr lang="en-AU" sz="1500" b="1" dirty="0">
                <a:solidFill>
                  <a:srgbClr val="003C71"/>
                </a:solidFill>
              </a:rPr>
              <a:t>We have applied the AER’s preferred </a:t>
            </a:r>
            <a:r>
              <a:rPr lang="en-AU" sz="1500" b="1" dirty="0" smtClean="0">
                <a:solidFill>
                  <a:srgbClr val="003C71"/>
                </a:solidFill>
              </a:rPr>
              <a:t>forecasting approach </a:t>
            </a:r>
            <a:r>
              <a:rPr lang="en-AU" sz="1500" b="1" dirty="0">
                <a:solidFill>
                  <a:srgbClr val="003C71"/>
                </a:solidFill>
              </a:rPr>
              <a:t>wherever possible</a:t>
            </a:r>
          </a:p>
        </p:txBody>
      </p:sp>
      <p:sp>
        <p:nvSpPr>
          <p:cNvPr id="27" name="Footer Placeholder 2"/>
          <p:cNvSpPr>
            <a:spLocks noGrp="1"/>
          </p:cNvSpPr>
          <p:nvPr>
            <p:ph type="ftr" sz="quarter" idx="11"/>
          </p:nvPr>
        </p:nvSpPr>
        <p:spPr>
          <a:xfrm>
            <a:off x="5791200" y="6215673"/>
            <a:ext cx="2895600" cy="365125"/>
          </a:xfrm>
        </p:spPr>
        <p:txBody>
          <a:bodyPr/>
          <a:lstStyle/>
          <a:p>
            <a:r>
              <a:rPr lang="en-US" dirty="0" smtClean="0"/>
              <a:t>February 2017 | Slide </a:t>
            </a:r>
            <a:fld id="{79D3DC3E-8438-4991-8A4F-6BC7997D9B22}" type="slidenum">
              <a:rPr lang="en-US" smtClean="0"/>
              <a:t>29</a:t>
            </a:fld>
            <a:endParaRPr lang="en-US" dirty="0"/>
          </a:p>
        </p:txBody>
      </p:sp>
    </p:spTree>
    <p:extLst>
      <p:ext uri="{BB962C8B-B14F-4D97-AF65-F5344CB8AC3E}">
        <p14:creationId xmlns:p14="http://schemas.microsoft.com/office/powerpoint/2010/main" val="24441344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Our Vision and Objectives</a:t>
            </a:r>
            <a:endParaRPr lang="en-US" dirty="0"/>
          </a:p>
        </p:txBody>
      </p:sp>
    </p:spTree>
    <p:extLst>
      <p:ext uri="{BB962C8B-B14F-4D97-AF65-F5344CB8AC3E}">
        <p14:creationId xmlns:p14="http://schemas.microsoft.com/office/powerpoint/2010/main" val="10098046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Plans | </a:t>
            </a:r>
            <a:r>
              <a:rPr lang="en-US" dirty="0"/>
              <a:t>Delivering for Customers:</a:t>
            </a:r>
            <a:r>
              <a:rPr lang="en-US" b="1" dirty="0"/>
              <a:t> </a:t>
            </a:r>
            <a:r>
              <a:rPr lang="en-US" dirty="0" smtClean="0"/>
              <a:t>Marketing </a:t>
            </a:r>
            <a:endParaRPr lang="en-US" dirty="0"/>
          </a:p>
        </p:txBody>
      </p:sp>
      <p:sp>
        <p:nvSpPr>
          <p:cNvPr id="3" name="Footer Placeholder 2"/>
          <p:cNvSpPr>
            <a:spLocks noGrp="1"/>
          </p:cNvSpPr>
          <p:nvPr>
            <p:ph type="ftr" sz="quarter" idx="11"/>
          </p:nvPr>
        </p:nvSpPr>
        <p:spPr/>
        <p:txBody>
          <a:bodyPr/>
          <a:lstStyle/>
          <a:p>
            <a:r>
              <a:rPr lang="en-US" dirty="0" smtClean="0"/>
              <a:t>February 2017 </a:t>
            </a:r>
            <a:r>
              <a:rPr lang="en-US" dirty="0"/>
              <a:t>| </a:t>
            </a:r>
            <a:r>
              <a:rPr lang="en-US" dirty="0" smtClean="0"/>
              <a:t>Slide </a:t>
            </a:r>
            <a:fld id="{D5F80B51-C4AA-4946-81C2-F28C8A334207}" type="slidenum">
              <a:rPr lang="en-US" smtClean="0"/>
              <a:t>30</a:t>
            </a:fld>
            <a:endParaRPr lang="en-US" dirty="0"/>
          </a:p>
        </p:txBody>
      </p:sp>
      <p:sp>
        <p:nvSpPr>
          <p:cNvPr id="4" name="Content Placeholder 3"/>
          <p:cNvSpPr>
            <a:spLocks noGrp="1"/>
          </p:cNvSpPr>
          <p:nvPr>
            <p:ph idx="1"/>
          </p:nvPr>
        </p:nvSpPr>
        <p:spPr>
          <a:xfrm>
            <a:off x="457200" y="1159017"/>
            <a:ext cx="8229600" cy="4967149"/>
          </a:xfrm>
        </p:spPr>
        <p:txBody>
          <a:bodyPr>
            <a:normAutofit/>
          </a:bodyPr>
          <a:lstStyle/>
          <a:p>
            <a:pPr lvl="1">
              <a:spcBef>
                <a:spcPts val="0"/>
              </a:spcBef>
              <a:spcAft>
                <a:spcPts val="1600"/>
              </a:spcAft>
            </a:pPr>
            <a:r>
              <a:rPr lang="en-AU" sz="1600" dirty="0"/>
              <a:t>Only non-base year cost included in our plan is a </a:t>
            </a:r>
            <a:r>
              <a:rPr lang="en-AU" sz="1600" dirty="0" smtClean="0"/>
              <a:t>$1 </a:t>
            </a:r>
            <a:r>
              <a:rPr lang="en-AU" sz="1600" dirty="0"/>
              <a:t>million per annum joint marketing program with the other two Victorian gas </a:t>
            </a:r>
            <a:r>
              <a:rPr lang="en-AU" sz="1600" dirty="0" smtClean="0"/>
              <a:t>distributors</a:t>
            </a:r>
            <a:endParaRPr lang="en-AU" sz="1600" dirty="0"/>
          </a:p>
          <a:p>
            <a:pPr lvl="1">
              <a:spcBef>
                <a:spcPts val="0"/>
              </a:spcBef>
              <a:spcAft>
                <a:spcPts val="1600"/>
              </a:spcAft>
            </a:pPr>
            <a:r>
              <a:rPr lang="en-AU" sz="1600" dirty="0" smtClean="0"/>
              <a:t>Proposing </a:t>
            </a:r>
            <a:r>
              <a:rPr lang="en-AU" sz="1600" dirty="0"/>
              <a:t>to expand </a:t>
            </a:r>
            <a:r>
              <a:rPr lang="en-AU" sz="1600" dirty="0" smtClean="0"/>
              <a:t>current program </a:t>
            </a:r>
            <a:r>
              <a:rPr lang="en-AU" sz="1600" dirty="0"/>
              <a:t>to incorporate metropolitan Melbourne, as a joint project with the other gas distributors, to ensure costs are allocated </a:t>
            </a:r>
            <a:r>
              <a:rPr lang="en-AU" sz="1600" dirty="0" smtClean="0"/>
              <a:t>appropriately</a:t>
            </a:r>
          </a:p>
          <a:p>
            <a:pPr lvl="1">
              <a:spcBef>
                <a:spcPts val="0"/>
              </a:spcBef>
              <a:spcAft>
                <a:spcPts val="1600"/>
              </a:spcAft>
            </a:pPr>
            <a:r>
              <a:rPr lang="en-AU" sz="1600" dirty="0"/>
              <a:t>The marketing program will increase the usage of our </a:t>
            </a:r>
            <a:r>
              <a:rPr lang="en-AU" sz="1600" dirty="0" smtClean="0"/>
              <a:t>network</a:t>
            </a:r>
            <a:r>
              <a:rPr lang="en-AU" sz="1600" dirty="0"/>
              <a:t>, spreading fixed costs across more </a:t>
            </a:r>
            <a:r>
              <a:rPr lang="en-AU" sz="1600" dirty="0" smtClean="0"/>
              <a:t>customers delivering lower unit costs</a:t>
            </a:r>
            <a:endParaRPr lang="en-AU" sz="1600" dirty="0"/>
          </a:p>
          <a:p>
            <a:pPr lvl="1">
              <a:spcBef>
                <a:spcPts val="0"/>
              </a:spcBef>
              <a:spcAft>
                <a:spcPts val="1600"/>
              </a:spcAft>
            </a:pPr>
            <a:r>
              <a:rPr lang="en-AU" sz="1600" dirty="0" smtClean="0"/>
              <a:t>In response to stakeholder feedback, have provided additional analysis to demonstrate benefits of marketing  program outweigh costs</a:t>
            </a:r>
          </a:p>
          <a:p>
            <a:pPr lvl="1">
              <a:spcBef>
                <a:spcPts val="0"/>
              </a:spcBef>
              <a:spcAft>
                <a:spcPts val="2000"/>
              </a:spcAft>
            </a:pPr>
            <a:endParaRPr lang="en-AU" sz="1600" dirty="0"/>
          </a:p>
        </p:txBody>
      </p:sp>
      <p:pic>
        <p:nvPicPr>
          <p:cNvPr id="5" name="Picture 4"/>
          <p:cNvPicPr>
            <a:picLocks noChangeAspect="1"/>
          </p:cNvPicPr>
          <p:nvPr/>
        </p:nvPicPr>
        <p:blipFill>
          <a:blip r:embed="rId3"/>
          <a:stretch>
            <a:fillRect/>
          </a:stretch>
        </p:blipFill>
        <p:spPr>
          <a:xfrm>
            <a:off x="826990" y="3892485"/>
            <a:ext cx="1442077" cy="1604564"/>
          </a:xfrm>
          <a:prstGeom prst="rect">
            <a:avLst/>
          </a:prstGeom>
        </p:spPr>
      </p:pic>
      <p:pic>
        <p:nvPicPr>
          <p:cNvPr id="6" name="Picture 5"/>
          <p:cNvPicPr>
            <a:picLocks noChangeAspect="1"/>
          </p:cNvPicPr>
          <p:nvPr/>
        </p:nvPicPr>
        <p:blipFill rotWithShape="1">
          <a:blip r:embed="rId4"/>
          <a:srcRect b="5521"/>
          <a:stretch/>
        </p:blipFill>
        <p:spPr>
          <a:xfrm>
            <a:off x="6366934" y="3772540"/>
            <a:ext cx="2209800" cy="178578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57"/>
          <a:stretch/>
        </p:blipFill>
        <p:spPr>
          <a:xfrm>
            <a:off x="3135186" y="4047067"/>
            <a:ext cx="2584046" cy="1449982"/>
          </a:xfrm>
          <a:prstGeom prst="rect">
            <a:avLst/>
          </a:prstGeom>
        </p:spPr>
      </p:pic>
      <p:sp>
        <p:nvSpPr>
          <p:cNvPr id="8" name="Rounded Rectangle 7"/>
          <p:cNvSpPr/>
          <p:nvPr/>
        </p:nvSpPr>
        <p:spPr>
          <a:xfrm>
            <a:off x="2226733" y="5756828"/>
            <a:ext cx="5012267" cy="823970"/>
          </a:xfrm>
          <a:prstGeom prst="roundRect">
            <a:avLst>
              <a:gd name="adj" fmla="val 12166"/>
            </a:avLst>
          </a:prstGeom>
          <a:solidFill>
            <a:schemeClr val="accent3">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spcAft>
                <a:spcPts val="300"/>
              </a:spcAft>
            </a:pPr>
            <a:r>
              <a:rPr lang="en-AU" sz="1100" b="1" dirty="0" smtClean="0">
                <a:solidFill>
                  <a:srgbClr val="006600"/>
                </a:solidFill>
              </a:rPr>
              <a:t>Discussion Point:</a:t>
            </a:r>
          </a:p>
          <a:p>
            <a:pPr marL="177800" indent="-177800">
              <a:spcAft>
                <a:spcPts val="300"/>
              </a:spcAft>
              <a:buClr>
                <a:schemeClr val="accent3">
                  <a:lumMod val="75000"/>
                </a:schemeClr>
              </a:buClr>
              <a:buFont typeface="Arial" panose="020B0604020202020204" pitchFamily="34" charset="0"/>
              <a:buChar char="•"/>
            </a:pPr>
            <a:r>
              <a:rPr lang="en-AU" sz="1100" dirty="0" smtClean="0">
                <a:solidFill>
                  <a:schemeClr val="tx1"/>
                </a:solidFill>
              </a:rPr>
              <a:t>Conditional stakeholder support</a:t>
            </a:r>
          </a:p>
          <a:p>
            <a:pPr marL="177800" indent="-177800">
              <a:spcAft>
                <a:spcPts val="300"/>
              </a:spcAft>
              <a:buClr>
                <a:schemeClr val="accent3">
                  <a:lumMod val="75000"/>
                </a:schemeClr>
              </a:buClr>
              <a:buFont typeface="Arial" panose="020B0604020202020204" pitchFamily="34" charset="0"/>
              <a:buChar char="•"/>
            </a:pPr>
            <a:r>
              <a:rPr lang="en-AU" sz="1100" dirty="0" smtClean="0">
                <a:solidFill>
                  <a:schemeClr val="tx1"/>
                </a:solidFill>
              </a:rPr>
              <a:t>Demonstrated that benefits&gt;costs</a:t>
            </a:r>
            <a:r>
              <a:rPr lang="en-AU" sz="1100" dirty="0">
                <a:solidFill>
                  <a:schemeClr val="tx1"/>
                </a:solidFill>
              </a:rPr>
              <a:t> </a:t>
            </a:r>
            <a:r>
              <a:rPr lang="en-AU" sz="1100" dirty="0" smtClean="0">
                <a:solidFill>
                  <a:schemeClr val="tx1"/>
                </a:solidFill>
              </a:rPr>
              <a:t>for all customers in the medium term</a:t>
            </a:r>
          </a:p>
        </p:txBody>
      </p:sp>
    </p:spTree>
    <p:extLst>
      <p:ext uri="{BB962C8B-B14F-4D97-AF65-F5344CB8AC3E}">
        <p14:creationId xmlns:p14="http://schemas.microsoft.com/office/powerpoint/2010/main" val="6924593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57201" y="5633906"/>
            <a:ext cx="8229599" cy="323165"/>
          </a:xfrm>
          <a:prstGeom prst="rect">
            <a:avLst/>
          </a:prstGeom>
          <a:noFill/>
        </p:spPr>
        <p:txBody>
          <a:bodyPr wrap="square" rtlCol="0">
            <a:spAutoFit/>
          </a:bodyPr>
          <a:lstStyle/>
          <a:p>
            <a:pPr lvl="1" algn="ctr">
              <a:spcBef>
                <a:spcPts val="0"/>
              </a:spcBef>
              <a:spcAft>
                <a:spcPts val="1600"/>
              </a:spcAft>
            </a:pPr>
            <a:r>
              <a:rPr lang="en-AU" sz="1500" b="1" dirty="0">
                <a:solidFill>
                  <a:srgbClr val="003C71"/>
                </a:solidFill>
              </a:rPr>
              <a:t>Lower capex, but improved safety and ongoing reliability </a:t>
            </a:r>
            <a:r>
              <a:rPr lang="en-AU" sz="1500" b="1" dirty="0" smtClean="0">
                <a:solidFill>
                  <a:srgbClr val="003C71"/>
                </a:solidFill>
              </a:rPr>
              <a:t>for customers</a:t>
            </a:r>
            <a:endParaRPr lang="en-AU" sz="1500" b="1" dirty="0">
              <a:solidFill>
                <a:srgbClr val="003C71"/>
              </a:solidFill>
            </a:endParaRPr>
          </a:p>
        </p:txBody>
      </p:sp>
      <p:graphicFrame>
        <p:nvGraphicFramePr>
          <p:cNvPr id="12" name="Chart 11"/>
          <p:cNvGraphicFramePr>
            <a:graphicFrameLocks/>
          </p:cNvGraphicFramePr>
          <p:nvPr>
            <p:extLst>
              <p:ext uri="{D42A27DB-BD31-4B8C-83A1-F6EECF244321}">
                <p14:modId xmlns:p14="http://schemas.microsoft.com/office/powerpoint/2010/main" val="1488186261"/>
              </p:ext>
            </p:extLst>
          </p:nvPr>
        </p:nvGraphicFramePr>
        <p:xfrm>
          <a:off x="457199" y="3151582"/>
          <a:ext cx="5875867" cy="232635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b="1" dirty="0"/>
              <a:t>Our Plans | </a:t>
            </a:r>
            <a:r>
              <a:rPr lang="en-US" dirty="0"/>
              <a:t>Delivering for Customers:</a:t>
            </a:r>
            <a:r>
              <a:rPr lang="en-US" b="1" dirty="0"/>
              <a:t> </a:t>
            </a:r>
            <a:r>
              <a:rPr lang="en-US" dirty="0" smtClean="0"/>
              <a:t>Capital </a:t>
            </a:r>
            <a:r>
              <a:rPr lang="en-US" dirty="0"/>
              <a:t>Expenditure</a:t>
            </a:r>
          </a:p>
        </p:txBody>
      </p:sp>
      <p:sp>
        <p:nvSpPr>
          <p:cNvPr id="3" name="Footer Placeholder 2"/>
          <p:cNvSpPr>
            <a:spLocks noGrp="1"/>
          </p:cNvSpPr>
          <p:nvPr>
            <p:ph type="ftr" sz="quarter" idx="11"/>
          </p:nvPr>
        </p:nvSpPr>
        <p:spPr/>
        <p:txBody>
          <a:bodyPr/>
          <a:lstStyle/>
          <a:p>
            <a:r>
              <a:rPr lang="en-US" dirty="0" smtClean="0"/>
              <a:t>February 2017 </a:t>
            </a:r>
            <a:r>
              <a:rPr lang="en-US" dirty="0"/>
              <a:t>| </a:t>
            </a:r>
            <a:r>
              <a:rPr lang="en-US" dirty="0" smtClean="0"/>
              <a:t>Slide </a:t>
            </a:r>
            <a:fld id="{D5F80B51-C4AA-4946-81C2-F28C8A334207}" type="slidenum">
              <a:rPr lang="en-US" smtClean="0"/>
              <a:t>31</a:t>
            </a:fld>
            <a:endParaRPr lang="en-US" dirty="0"/>
          </a:p>
        </p:txBody>
      </p:sp>
      <p:sp>
        <p:nvSpPr>
          <p:cNvPr id="9" name="TextBox 8"/>
          <p:cNvSpPr txBox="1"/>
          <p:nvPr/>
        </p:nvSpPr>
        <p:spPr>
          <a:xfrm>
            <a:off x="3975775" y="3339005"/>
            <a:ext cx="2111758" cy="400110"/>
          </a:xfrm>
          <a:prstGeom prst="rect">
            <a:avLst/>
          </a:prstGeom>
          <a:solidFill>
            <a:schemeClr val="tx2"/>
          </a:solidFill>
        </p:spPr>
        <p:txBody>
          <a:bodyPr wrap="square" rtlCol="0">
            <a:spAutoFit/>
          </a:bodyPr>
          <a:lstStyle/>
          <a:p>
            <a:pPr algn="ctr"/>
            <a:r>
              <a:rPr lang="en-US" sz="1000" b="1" dirty="0" smtClean="0">
                <a:solidFill>
                  <a:schemeClr val="bg1"/>
                </a:solidFill>
              </a:rPr>
              <a:t>6% decrease in capex</a:t>
            </a:r>
          </a:p>
          <a:p>
            <a:pPr algn="ctr"/>
            <a:r>
              <a:rPr lang="en-US" sz="1000" b="1" dirty="0" smtClean="0">
                <a:solidFill>
                  <a:schemeClr val="bg1"/>
                </a:solidFill>
              </a:rPr>
              <a:t>10% increase in customers</a:t>
            </a:r>
            <a:endParaRPr lang="en-AU" sz="1000" b="1" dirty="0">
              <a:solidFill>
                <a:schemeClr val="bg1"/>
              </a:solidFill>
            </a:endParaRPr>
          </a:p>
        </p:txBody>
      </p:sp>
      <p:sp>
        <p:nvSpPr>
          <p:cNvPr id="11" name="Rounded Rectangle 10"/>
          <p:cNvSpPr/>
          <p:nvPr/>
        </p:nvSpPr>
        <p:spPr>
          <a:xfrm>
            <a:off x="457199" y="1140465"/>
            <a:ext cx="8229601" cy="1893112"/>
          </a:xfrm>
          <a:prstGeom prst="roundRect">
            <a:avLst>
              <a:gd name="adj" fmla="val 8170"/>
            </a:avLst>
          </a:prstGeom>
          <a:solidFill>
            <a:schemeClr val="accent1">
              <a:lumMod val="20000"/>
              <a:lumOff val="80000"/>
            </a:schemeClr>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AU" sz="1200" b="1" dirty="0" smtClean="0">
                <a:solidFill>
                  <a:srgbClr val="00A3E0"/>
                </a:solidFill>
              </a:rPr>
              <a:t>Stakeholder Feedback:</a:t>
            </a:r>
          </a:p>
          <a:p>
            <a:pPr marL="285750" indent="-285750">
              <a:lnSpc>
                <a:spcPts val="1600"/>
              </a:lnSpc>
              <a:spcAft>
                <a:spcPts val="300"/>
              </a:spcAft>
              <a:buClr>
                <a:schemeClr val="accent3">
                  <a:lumMod val="75000"/>
                </a:schemeClr>
              </a:buClr>
              <a:buFont typeface="Wingdings" panose="05000000000000000000" pitchFamily="2" charset="2"/>
              <a:buChar char="ü"/>
            </a:pPr>
            <a:r>
              <a:rPr lang="en-AU" sz="1200" dirty="0" smtClean="0">
                <a:solidFill>
                  <a:schemeClr val="tx1"/>
                </a:solidFill>
              </a:rPr>
              <a:t>Support for our forecasting approach</a:t>
            </a:r>
          </a:p>
          <a:p>
            <a:pPr marL="285750" indent="-285750">
              <a:lnSpc>
                <a:spcPts val="1600"/>
              </a:lnSpc>
              <a:spcAft>
                <a:spcPts val="300"/>
              </a:spcAft>
              <a:buClr>
                <a:schemeClr val="accent3">
                  <a:lumMod val="75000"/>
                </a:schemeClr>
              </a:buClr>
              <a:buFont typeface="Wingdings" panose="05000000000000000000" pitchFamily="2" charset="2"/>
              <a:buChar char="ü"/>
            </a:pPr>
            <a:r>
              <a:rPr lang="en-AU" sz="1200" dirty="0" smtClean="0">
                <a:solidFill>
                  <a:schemeClr val="tx1"/>
                </a:solidFill>
              </a:rPr>
              <a:t>Support for </a:t>
            </a:r>
            <a:r>
              <a:rPr lang="en-AU" sz="1200" dirty="0">
                <a:solidFill>
                  <a:schemeClr val="tx1"/>
                </a:solidFill>
              </a:rPr>
              <a:t>a range of </a:t>
            </a:r>
            <a:r>
              <a:rPr lang="en-AU" sz="1200" dirty="0" smtClean="0">
                <a:solidFill>
                  <a:schemeClr val="tx1"/>
                </a:solidFill>
              </a:rPr>
              <a:t>initiatives (preparedness-to-pay and ranking)</a:t>
            </a:r>
          </a:p>
          <a:p>
            <a:pPr marL="285750" indent="-285750">
              <a:lnSpc>
                <a:spcPts val="1600"/>
              </a:lnSpc>
              <a:spcAft>
                <a:spcPts val="300"/>
              </a:spcAft>
              <a:buClr>
                <a:schemeClr val="accent6">
                  <a:lumMod val="75000"/>
                </a:schemeClr>
              </a:buClr>
              <a:buSzPct val="100000"/>
              <a:buFont typeface="Tahoma" panose="020B0604030504040204" pitchFamily="34" charset="0"/>
              <a:buChar char="●"/>
            </a:pPr>
            <a:r>
              <a:rPr lang="en-AU" sz="1200" dirty="0">
                <a:solidFill>
                  <a:schemeClr val="tx1"/>
                </a:solidFill>
              </a:rPr>
              <a:t>Request for additional information on the impact of marketing on growth </a:t>
            </a:r>
            <a:r>
              <a:rPr lang="en-AU" sz="1200" dirty="0" smtClean="0">
                <a:solidFill>
                  <a:schemeClr val="tx1"/>
                </a:solidFill>
              </a:rPr>
              <a:t>capex and </a:t>
            </a:r>
            <a:r>
              <a:rPr lang="en-AU" sz="1200" dirty="0">
                <a:solidFill>
                  <a:schemeClr val="tx1"/>
                </a:solidFill>
              </a:rPr>
              <a:t>IT expenditure </a:t>
            </a:r>
            <a:r>
              <a:rPr lang="en-AU" sz="1200" dirty="0" smtClean="0">
                <a:solidFill>
                  <a:schemeClr val="tx1"/>
                </a:solidFill>
              </a:rPr>
              <a:t>allocation – in response </a:t>
            </a:r>
            <a:r>
              <a:rPr lang="en-AU" sz="1200" dirty="0">
                <a:solidFill>
                  <a:schemeClr val="tx1"/>
                </a:solidFill>
              </a:rPr>
              <a:t>we have provided this additional </a:t>
            </a:r>
            <a:r>
              <a:rPr lang="en-AU" sz="1200" dirty="0" smtClean="0">
                <a:solidFill>
                  <a:schemeClr val="tx1"/>
                </a:solidFill>
              </a:rPr>
              <a:t>information</a:t>
            </a:r>
            <a:endParaRPr lang="en-AU" sz="1200" dirty="0">
              <a:solidFill>
                <a:schemeClr val="tx1"/>
              </a:solidFill>
            </a:endParaRPr>
          </a:p>
          <a:p>
            <a:pPr marL="285750" indent="-285750">
              <a:lnSpc>
                <a:spcPts val="1600"/>
              </a:lnSpc>
              <a:spcAft>
                <a:spcPts val="300"/>
              </a:spcAft>
              <a:buClr>
                <a:schemeClr val="accent3">
                  <a:lumMod val="75000"/>
                </a:schemeClr>
              </a:buClr>
              <a:buFont typeface="Wingdings" panose="05000000000000000000" pitchFamily="2" charset="2"/>
              <a:buChar char="ü"/>
            </a:pPr>
            <a:r>
              <a:rPr lang="en-AU" sz="1200" dirty="0">
                <a:solidFill>
                  <a:schemeClr val="tx1"/>
                </a:solidFill>
              </a:rPr>
              <a:t>Support for engagement with Energy Safe Victoria (ESV) as opposed to </a:t>
            </a:r>
            <a:r>
              <a:rPr lang="en-AU" sz="1200" dirty="0" smtClean="0">
                <a:solidFill>
                  <a:schemeClr val="tx1"/>
                </a:solidFill>
              </a:rPr>
              <a:t>stakeholders on </a:t>
            </a:r>
            <a:r>
              <a:rPr lang="en-AU" sz="1200" dirty="0">
                <a:solidFill>
                  <a:schemeClr val="tx1"/>
                </a:solidFill>
              </a:rPr>
              <a:t>mains replacement</a:t>
            </a:r>
          </a:p>
          <a:p>
            <a:pPr marL="285750" indent="-285750">
              <a:lnSpc>
                <a:spcPts val="1600"/>
              </a:lnSpc>
              <a:spcAft>
                <a:spcPts val="300"/>
              </a:spcAft>
              <a:buClr>
                <a:schemeClr val="accent3">
                  <a:lumMod val="75000"/>
                </a:schemeClr>
              </a:buClr>
              <a:buFont typeface="Wingdings" panose="05000000000000000000" pitchFamily="2" charset="2"/>
              <a:buChar char="ü"/>
            </a:pPr>
            <a:r>
              <a:rPr lang="en-AU" sz="1200" dirty="0">
                <a:solidFill>
                  <a:schemeClr val="tx1"/>
                </a:solidFill>
              </a:rPr>
              <a:t>Support from the ESV for our proposed mains replacement </a:t>
            </a:r>
            <a:r>
              <a:rPr lang="en-AU" sz="1200" dirty="0" smtClean="0">
                <a:solidFill>
                  <a:schemeClr val="tx1"/>
                </a:solidFill>
              </a:rPr>
              <a:t>program</a:t>
            </a:r>
            <a:endParaRPr lang="en-AU" sz="1200" dirty="0">
              <a:solidFill>
                <a:schemeClr val="tx1"/>
              </a:solidFill>
            </a:endParaRPr>
          </a:p>
        </p:txBody>
      </p:sp>
      <p:graphicFrame>
        <p:nvGraphicFramePr>
          <p:cNvPr id="8" name="Chart 7"/>
          <p:cNvGraphicFramePr>
            <a:graphicFrameLocks/>
          </p:cNvGraphicFramePr>
          <p:nvPr>
            <p:extLst>
              <p:ext uri="{D42A27DB-BD31-4B8C-83A1-F6EECF244321}">
                <p14:modId xmlns:p14="http://schemas.microsoft.com/office/powerpoint/2010/main" val="2743608839"/>
              </p:ext>
            </p:extLst>
          </p:nvPr>
        </p:nvGraphicFramePr>
        <p:xfrm>
          <a:off x="6452722" y="3462116"/>
          <a:ext cx="2184400" cy="2015818"/>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6172118" y="3215894"/>
            <a:ext cx="2745608" cy="246221"/>
          </a:xfrm>
          <a:prstGeom prst="rect">
            <a:avLst/>
          </a:prstGeom>
          <a:noFill/>
        </p:spPr>
        <p:txBody>
          <a:bodyPr wrap="square" rtlCol="0">
            <a:spAutoFit/>
          </a:bodyPr>
          <a:lstStyle/>
          <a:p>
            <a:pPr algn="ctr"/>
            <a:r>
              <a:rPr lang="en-US" sz="1000" b="1" dirty="0" smtClean="0">
                <a:solidFill>
                  <a:srgbClr val="003C71"/>
                </a:solidFill>
                <a:latin typeface="+mj-lt"/>
                <a:ea typeface="+mj-ea"/>
                <a:cs typeface="+mj-cs"/>
              </a:rPr>
              <a:t>Capital Expenditure per Customer</a:t>
            </a:r>
            <a:endParaRPr lang="en-AU" sz="1000" b="1" dirty="0">
              <a:solidFill>
                <a:srgbClr val="003C71"/>
              </a:solidFill>
              <a:latin typeface="+mj-lt"/>
              <a:ea typeface="+mj-ea"/>
              <a:cs typeface="+mj-cs"/>
            </a:endParaRPr>
          </a:p>
        </p:txBody>
      </p:sp>
    </p:spTree>
    <p:extLst>
      <p:ext uri="{BB962C8B-B14F-4D97-AF65-F5344CB8AC3E}">
        <p14:creationId xmlns:p14="http://schemas.microsoft.com/office/powerpoint/2010/main" val="2323668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Plans | </a:t>
            </a:r>
            <a:r>
              <a:rPr lang="en-US" dirty="0"/>
              <a:t>Delivering for Customers:</a:t>
            </a:r>
            <a:r>
              <a:rPr lang="en-US" b="1" dirty="0"/>
              <a:t> </a:t>
            </a:r>
            <a:r>
              <a:rPr lang="en-US" dirty="0" smtClean="0"/>
              <a:t>Capital </a:t>
            </a:r>
            <a:r>
              <a:rPr lang="en-US" dirty="0"/>
              <a:t>Expenditure</a:t>
            </a:r>
          </a:p>
        </p:txBody>
      </p:sp>
      <p:sp>
        <p:nvSpPr>
          <p:cNvPr id="3" name="Footer Placeholder 2"/>
          <p:cNvSpPr>
            <a:spLocks noGrp="1"/>
          </p:cNvSpPr>
          <p:nvPr>
            <p:ph type="ftr" sz="quarter" idx="11"/>
          </p:nvPr>
        </p:nvSpPr>
        <p:spPr/>
        <p:txBody>
          <a:bodyPr/>
          <a:lstStyle/>
          <a:p>
            <a:r>
              <a:rPr lang="en-US" dirty="0" smtClean="0"/>
              <a:t>February 2017 </a:t>
            </a:r>
            <a:r>
              <a:rPr lang="en-US" dirty="0"/>
              <a:t>| </a:t>
            </a:r>
            <a:r>
              <a:rPr lang="en-US" dirty="0" smtClean="0"/>
              <a:t>Slide </a:t>
            </a:r>
            <a:fld id="{D5F80B51-C4AA-4946-81C2-F28C8A334207}" type="slidenum">
              <a:rPr lang="en-US" smtClean="0"/>
              <a:t>32</a:t>
            </a:fld>
            <a:endParaRPr lang="en-US" dirty="0"/>
          </a:p>
        </p:txBody>
      </p:sp>
      <p:sp>
        <p:nvSpPr>
          <p:cNvPr id="14" name="TextBox 13"/>
          <p:cNvSpPr txBox="1"/>
          <p:nvPr/>
        </p:nvSpPr>
        <p:spPr>
          <a:xfrm>
            <a:off x="491067" y="1405616"/>
            <a:ext cx="3604237" cy="276999"/>
          </a:xfrm>
          <a:prstGeom prst="rect">
            <a:avLst/>
          </a:prstGeom>
          <a:noFill/>
        </p:spPr>
        <p:txBody>
          <a:bodyPr wrap="square" rtlCol="0">
            <a:spAutoFit/>
          </a:bodyPr>
          <a:lstStyle/>
          <a:p>
            <a:pPr algn="ctr"/>
            <a:r>
              <a:rPr lang="en-US" sz="1200" b="1" dirty="0" smtClean="0">
                <a:solidFill>
                  <a:srgbClr val="003C71"/>
                </a:solidFill>
                <a:latin typeface="+mj-lt"/>
                <a:ea typeface="+mj-ea"/>
                <a:cs typeface="+mj-cs"/>
              </a:rPr>
              <a:t>Composition of Capital Expenditure</a:t>
            </a:r>
            <a:endParaRPr lang="en-AU" sz="1200" b="1" dirty="0">
              <a:solidFill>
                <a:srgbClr val="003C71"/>
              </a:solidFill>
              <a:latin typeface="+mj-lt"/>
              <a:ea typeface="+mj-ea"/>
              <a:cs typeface="+mj-cs"/>
            </a:endParaRPr>
          </a:p>
        </p:txBody>
      </p:sp>
      <p:graphicFrame>
        <p:nvGraphicFramePr>
          <p:cNvPr id="15" name="Chart 14"/>
          <p:cNvGraphicFramePr>
            <a:graphicFrameLocks/>
          </p:cNvGraphicFramePr>
          <p:nvPr>
            <p:extLst>
              <p:ext uri="{D42A27DB-BD31-4B8C-83A1-F6EECF244321}">
                <p14:modId xmlns:p14="http://schemas.microsoft.com/office/powerpoint/2010/main" val="1635935726"/>
              </p:ext>
            </p:extLst>
          </p:nvPr>
        </p:nvGraphicFramePr>
        <p:xfrm>
          <a:off x="491067" y="1682615"/>
          <a:ext cx="3604237" cy="3726373"/>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3"/>
          <p:cNvSpPr>
            <a:spLocks noGrp="1"/>
          </p:cNvSpPr>
          <p:nvPr>
            <p:ph idx="1"/>
          </p:nvPr>
        </p:nvSpPr>
        <p:spPr>
          <a:xfrm>
            <a:off x="4318000" y="1311418"/>
            <a:ext cx="4368800" cy="4420516"/>
          </a:xfrm>
        </p:spPr>
        <p:txBody>
          <a:bodyPr anchor="ctr" anchorCtr="0">
            <a:normAutofit/>
          </a:bodyPr>
          <a:lstStyle/>
          <a:p>
            <a:pPr lvl="1">
              <a:spcBef>
                <a:spcPts val="0"/>
              </a:spcBef>
              <a:spcAft>
                <a:spcPts val="1600"/>
              </a:spcAft>
            </a:pPr>
            <a:r>
              <a:rPr lang="en-AU" sz="1600" dirty="0" smtClean="0"/>
              <a:t>Key components of capex proposal (accounting for around 75% of proposed capex) are:</a:t>
            </a:r>
          </a:p>
          <a:p>
            <a:pPr lvl="2">
              <a:spcBef>
                <a:spcPts val="0"/>
              </a:spcBef>
              <a:spcAft>
                <a:spcPts val="1600"/>
              </a:spcAft>
            </a:pPr>
            <a:r>
              <a:rPr lang="en-AU" sz="1600" b="1" dirty="0" smtClean="0"/>
              <a:t>Growth Assets </a:t>
            </a:r>
            <a:r>
              <a:rPr lang="en-AU" sz="1600" dirty="0" smtClean="0"/>
              <a:t>– driven by demand forecasts and in line with current period spend (not discussed further)</a:t>
            </a:r>
          </a:p>
          <a:p>
            <a:pPr lvl="2">
              <a:spcBef>
                <a:spcPts val="0"/>
              </a:spcBef>
              <a:spcAft>
                <a:spcPts val="1600"/>
              </a:spcAft>
            </a:pPr>
            <a:r>
              <a:rPr lang="en-AU" sz="1600" b="1" dirty="0" smtClean="0"/>
              <a:t>Mains Replacement </a:t>
            </a:r>
            <a:r>
              <a:rPr lang="en-AU" sz="1600" dirty="0" smtClean="0"/>
              <a:t>– proposed kilometres of mains replacement endorsed by Energy Safe Victoria (ESV)</a:t>
            </a:r>
          </a:p>
          <a:p>
            <a:pPr lvl="2">
              <a:spcBef>
                <a:spcPts val="0"/>
              </a:spcBef>
              <a:spcAft>
                <a:spcPts val="1600"/>
              </a:spcAft>
            </a:pPr>
            <a:r>
              <a:rPr lang="en-AU" sz="1600" b="1" dirty="0" smtClean="0"/>
              <a:t>Information Technology </a:t>
            </a:r>
            <a:r>
              <a:rPr lang="en-AU" sz="1600" dirty="0" smtClean="0"/>
              <a:t>– consistent with national program of work approved by the AER in our SA AA review</a:t>
            </a:r>
            <a:endParaRPr lang="en-AU" sz="1600" dirty="0"/>
          </a:p>
          <a:p>
            <a:pPr lvl="1">
              <a:spcBef>
                <a:spcPts val="0"/>
              </a:spcBef>
              <a:spcAft>
                <a:spcPts val="1600"/>
              </a:spcAft>
            </a:pPr>
            <a:endParaRPr lang="en-AU" sz="1600" dirty="0"/>
          </a:p>
        </p:txBody>
      </p:sp>
    </p:spTree>
    <p:extLst>
      <p:ext uri="{BB962C8B-B14F-4D97-AF65-F5344CB8AC3E}">
        <p14:creationId xmlns:p14="http://schemas.microsoft.com/office/powerpoint/2010/main" val="32704131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Plans | </a:t>
            </a:r>
            <a:r>
              <a:rPr lang="en-US" dirty="0"/>
              <a:t>Delivering for Customers</a:t>
            </a:r>
            <a:r>
              <a:rPr lang="en-US" dirty="0" smtClean="0"/>
              <a:t>: Mains Replacement</a:t>
            </a:r>
            <a:endParaRPr lang="en-US" dirty="0"/>
          </a:p>
        </p:txBody>
      </p:sp>
      <p:sp>
        <p:nvSpPr>
          <p:cNvPr id="3" name="Footer Placeholder 2"/>
          <p:cNvSpPr>
            <a:spLocks noGrp="1"/>
          </p:cNvSpPr>
          <p:nvPr>
            <p:ph type="ftr" sz="quarter" idx="11"/>
          </p:nvPr>
        </p:nvSpPr>
        <p:spPr/>
        <p:txBody>
          <a:bodyPr/>
          <a:lstStyle/>
          <a:p>
            <a:r>
              <a:rPr lang="en-US" dirty="0" smtClean="0"/>
              <a:t>February 2017 </a:t>
            </a:r>
            <a:r>
              <a:rPr lang="en-US" dirty="0"/>
              <a:t>| </a:t>
            </a:r>
            <a:r>
              <a:rPr lang="en-US" dirty="0" smtClean="0"/>
              <a:t>Slide </a:t>
            </a:r>
            <a:fld id="{D5F80B51-C4AA-4946-81C2-F28C8A334207}" type="slidenum">
              <a:rPr lang="en-US" smtClean="0"/>
              <a:t>33</a:t>
            </a:fld>
            <a:endParaRPr lang="en-US" dirty="0"/>
          </a:p>
        </p:txBody>
      </p:sp>
      <p:sp>
        <p:nvSpPr>
          <p:cNvPr id="4" name="Content Placeholder 3"/>
          <p:cNvSpPr>
            <a:spLocks noGrp="1"/>
          </p:cNvSpPr>
          <p:nvPr>
            <p:ph idx="1"/>
          </p:nvPr>
        </p:nvSpPr>
        <p:spPr>
          <a:xfrm>
            <a:off x="457200" y="1175830"/>
            <a:ext cx="8229600" cy="4950336"/>
          </a:xfrm>
        </p:spPr>
        <p:txBody>
          <a:bodyPr>
            <a:normAutofit/>
          </a:bodyPr>
          <a:lstStyle/>
          <a:p>
            <a:pPr lvl="1">
              <a:spcBef>
                <a:spcPts val="0"/>
              </a:spcBef>
              <a:spcAft>
                <a:spcPts val="1000"/>
              </a:spcAft>
            </a:pPr>
            <a:r>
              <a:rPr lang="en-AU" sz="1600" dirty="0"/>
              <a:t>Current performance:</a:t>
            </a:r>
          </a:p>
          <a:p>
            <a:pPr lvl="2">
              <a:spcBef>
                <a:spcPts val="0"/>
              </a:spcBef>
              <a:spcAft>
                <a:spcPts val="1600"/>
              </a:spcAft>
            </a:pPr>
            <a:r>
              <a:rPr lang="en-AU" sz="1600" dirty="0"/>
              <a:t>On track to deliver </a:t>
            </a:r>
            <a:br>
              <a:rPr lang="en-AU" sz="1600" dirty="0"/>
            </a:br>
            <a:r>
              <a:rPr lang="en-AU" sz="1600" dirty="0"/>
              <a:t>benchmark volume of low </a:t>
            </a:r>
            <a:br>
              <a:rPr lang="en-AU" sz="1600" dirty="0"/>
            </a:br>
            <a:r>
              <a:rPr lang="en-AU" sz="1600" dirty="0"/>
              <a:t>pressure mains </a:t>
            </a:r>
            <a:r>
              <a:rPr lang="en-AU" sz="1600" dirty="0" smtClean="0"/>
              <a:t/>
            </a:r>
            <a:br>
              <a:rPr lang="en-AU" sz="1600" dirty="0" smtClean="0"/>
            </a:br>
            <a:r>
              <a:rPr lang="en-AU" sz="1600" dirty="0" smtClean="0"/>
              <a:t>replacement program</a:t>
            </a:r>
            <a:endParaRPr lang="en-AU" sz="1600" dirty="0"/>
          </a:p>
          <a:p>
            <a:pPr lvl="1">
              <a:spcBef>
                <a:spcPts val="0"/>
              </a:spcBef>
              <a:spcAft>
                <a:spcPts val="1000"/>
              </a:spcAft>
            </a:pPr>
            <a:r>
              <a:rPr lang="en-AU" sz="1600" dirty="0"/>
              <a:t>Next period proposal:</a:t>
            </a:r>
          </a:p>
          <a:p>
            <a:pPr lvl="2">
              <a:spcBef>
                <a:spcPts val="0"/>
              </a:spcBef>
              <a:spcAft>
                <a:spcPts val="1000"/>
              </a:spcAft>
            </a:pPr>
            <a:r>
              <a:rPr lang="en-AU" sz="1600" dirty="0"/>
              <a:t>Complete low pressure </a:t>
            </a:r>
            <a:br>
              <a:rPr lang="en-AU" sz="1600" dirty="0"/>
            </a:br>
            <a:r>
              <a:rPr lang="en-AU" sz="1600" dirty="0"/>
              <a:t>replacement program</a:t>
            </a:r>
          </a:p>
          <a:p>
            <a:pPr lvl="2">
              <a:spcBef>
                <a:spcPts val="0"/>
              </a:spcBef>
              <a:spcAft>
                <a:spcPts val="1600"/>
              </a:spcAft>
            </a:pPr>
            <a:r>
              <a:rPr lang="en-AU" sz="1600" dirty="0"/>
              <a:t>Moving into Melbourne </a:t>
            </a:r>
            <a:r>
              <a:rPr lang="en-AU" sz="1600" dirty="0" smtClean="0"/>
              <a:t>CBD</a:t>
            </a:r>
            <a:endParaRPr lang="en-AU" sz="1600" dirty="0"/>
          </a:p>
        </p:txBody>
      </p:sp>
      <p:sp>
        <p:nvSpPr>
          <p:cNvPr id="5" name="TextBox 8"/>
          <p:cNvSpPr txBox="1"/>
          <p:nvPr/>
        </p:nvSpPr>
        <p:spPr>
          <a:xfrm>
            <a:off x="4086339" y="3595873"/>
            <a:ext cx="469353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algn="ctr" defTabSz="844083">
              <a:spcAft>
                <a:spcPts val="1200"/>
              </a:spcAft>
              <a:buClr>
                <a:srgbClr val="0C9FCD"/>
              </a:buClr>
            </a:pPr>
            <a:r>
              <a:rPr lang="en-US" sz="1200" b="1" dirty="0">
                <a:solidFill>
                  <a:srgbClr val="00A3E0"/>
                </a:solidFill>
              </a:rPr>
              <a:t>Decrease of </a:t>
            </a:r>
            <a:r>
              <a:rPr lang="en-US" sz="1200" b="1" dirty="0" smtClean="0">
                <a:solidFill>
                  <a:srgbClr val="00A3E0"/>
                </a:solidFill>
              </a:rPr>
              <a:t>approximately $90m </a:t>
            </a:r>
            <a:r>
              <a:rPr lang="en-US" sz="1200" b="1" dirty="0">
                <a:solidFill>
                  <a:srgbClr val="00A3E0"/>
                </a:solidFill>
              </a:rPr>
              <a:t>over the next period, compared to costs incurred in current period</a:t>
            </a:r>
          </a:p>
        </p:txBody>
      </p:sp>
      <p:sp>
        <p:nvSpPr>
          <p:cNvPr id="7" name="TextBox 9"/>
          <p:cNvSpPr txBox="1"/>
          <p:nvPr/>
        </p:nvSpPr>
        <p:spPr>
          <a:xfrm>
            <a:off x="550274" y="5257707"/>
            <a:ext cx="8229599" cy="3231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500" b="1" dirty="0">
                <a:solidFill>
                  <a:srgbClr val="003C71"/>
                </a:solidFill>
              </a:rPr>
              <a:t>Safety considerations are driving our mains replacement program</a:t>
            </a:r>
          </a:p>
        </p:txBody>
      </p:sp>
      <p:pic>
        <p:nvPicPr>
          <p:cNvPr id="8" name="Picture 7"/>
          <p:cNvPicPr>
            <a:picLocks noChangeAspect="1"/>
          </p:cNvPicPr>
          <p:nvPr/>
        </p:nvPicPr>
        <p:blipFill>
          <a:blip r:embed="rId3"/>
          <a:stretch>
            <a:fillRect/>
          </a:stretch>
        </p:blipFill>
        <p:spPr>
          <a:xfrm>
            <a:off x="3584141" y="1209699"/>
            <a:ext cx="5102660" cy="2318440"/>
          </a:xfrm>
          <a:prstGeom prst="rect">
            <a:avLst/>
          </a:prstGeom>
          <a:ln>
            <a:noFill/>
          </a:ln>
        </p:spPr>
      </p:pic>
      <p:cxnSp>
        <p:nvCxnSpPr>
          <p:cNvPr id="15" name="Straight Connector 14"/>
          <p:cNvCxnSpPr/>
          <p:nvPr/>
        </p:nvCxnSpPr>
        <p:spPr>
          <a:xfrm>
            <a:off x="6314363" y="1314233"/>
            <a:ext cx="1770" cy="1801500"/>
          </a:xfrm>
          <a:prstGeom prst="line">
            <a:avLst/>
          </a:prstGeom>
          <a:ln>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57200" y="4175659"/>
            <a:ext cx="8229600" cy="933649"/>
          </a:xfrm>
          <a:prstGeom prst="roundRect">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spcBef>
                <a:spcPts val="0"/>
              </a:spcBef>
              <a:spcAft>
                <a:spcPts val="1000"/>
              </a:spcAft>
            </a:pPr>
            <a:r>
              <a:rPr lang="en-AU" sz="1200" b="1" dirty="0" smtClean="0">
                <a:solidFill>
                  <a:schemeClr val="bg1"/>
                </a:solidFill>
              </a:rPr>
              <a:t>Energy Safe Victoria (ESV) </a:t>
            </a:r>
            <a:r>
              <a:rPr lang="en-AU" sz="1200" b="1" dirty="0">
                <a:solidFill>
                  <a:schemeClr val="bg1"/>
                </a:solidFill>
              </a:rPr>
              <a:t>has endorsed our proposed mains replacement program:</a:t>
            </a:r>
          </a:p>
          <a:p>
            <a:pPr marL="0" lvl="4" algn="ctr">
              <a:spcBef>
                <a:spcPts val="0"/>
              </a:spcBef>
              <a:spcAft>
                <a:spcPts val="1000"/>
              </a:spcAft>
              <a:buNone/>
            </a:pPr>
            <a:r>
              <a:rPr lang="en-US" sz="1200" i="1" dirty="0" smtClean="0">
                <a:solidFill>
                  <a:schemeClr val="bg1"/>
                </a:solidFill>
              </a:rPr>
              <a:t>“…</a:t>
            </a:r>
            <a:r>
              <a:rPr lang="en-US" sz="1200" i="1" dirty="0">
                <a:solidFill>
                  <a:schemeClr val="bg1"/>
                </a:solidFill>
              </a:rPr>
              <a:t>ESV supports the proposed mains and services replacement program outlined in AGN’s </a:t>
            </a:r>
            <a:r>
              <a:rPr lang="en-US" sz="1200" i="1" dirty="0" smtClean="0">
                <a:solidFill>
                  <a:schemeClr val="bg1"/>
                </a:solidFill>
              </a:rPr>
              <a:t>DMSIP [Distribution Mains &amp; Services Integrity Plan]…”</a:t>
            </a:r>
            <a:endParaRPr lang="en-AU" sz="1200" i="1" dirty="0">
              <a:solidFill>
                <a:schemeClr val="bg1"/>
              </a:solidFill>
            </a:endParaRPr>
          </a:p>
        </p:txBody>
      </p:sp>
      <p:sp>
        <p:nvSpPr>
          <p:cNvPr id="12" name="Rounded Rectangle 11"/>
          <p:cNvSpPr/>
          <p:nvPr/>
        </p:nvSpPr>
        <p:spPr>
          <a:xfrm>
            <a:off x="2226736" y="5756828"/>
            <a:ext cx="5012267" cy="823970"/>
          </a:xfrm>
          <a:prstGeom prst="roundRect">
            <a:avLst>
              <a:gd name="adj" fmla="val 12166"/>
            </a:avLst>
          </a:prstGeom>
          <a:solidFill>
            <a:schemeClr val="accent3">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spcAft>
                <a:spcPts val="300"/>
              </a:spcAft>
            </a:pPr>
            <a:r>
              <a:rPr lang="en-AU" sz="1100" b="1" dirty="0" smtClean="0">
                <a:solidFill>
                  <a:srgbClr val="006600"/>
                </a:solidFill>
              </a:rPr>
              <a:t>Discussion Point:</a:t>
            </a:r>
          </a:p>
          <a:p>
            <a:pPr marL="177800" indent="-177800">
              <a:spcAft>
                <a:spcPts val="300"/>
              </a:spcAft>
              <a:buClr>
                <a:schemeClr val="accent3">
                  <a:lumMod val="75000"/>
                </a:schemeClr>
              </a:buClr>
              <a:buFont typeface="Arial" panose="020B0604020202020204" pitchFamily="34" charset="0"/>
              <a:buChar char="•"/>
            </a:pPr>
            <a:r>
              <a:rPr lang="en-AU" sz="1100" dirty="0" smtClean="0">
                <a:solidFill>
                  <a:schemeClr val="tx1"/>
                </a:solidFill>
              </a:rPr>
              <a:t>Continuation of current program, which we will deliver in full this period</a:t>
            </a:r>
          </a:p>
          <a:p>
            <a:pPr marL="177800" indent="-177800">
              <a:spcAft>
                <a:spcPts val="300"/>
              </a:spcAft>
              <a:buClr>
                <a:schemeClr val="accent3">
                  <a:lumMod val="75000"/>
                </a:schemeClr>
              </a:buClr>
              <a:buFont typeface="Arial" panose="020B0604020202020204" pitchFamily="34" charset="0"/>
              <a:buChar char="•"/>
            </a:pPr>
            <a:r>
              <a:rPr lang="en-AU" sz="1100" dirty="0" smtClean="0">
                <a:solidFill>
                  <a:schemeClr val="tx1"/>
                </a:solidFill>
              </a:rPr>
              <a:t>Driven by safety considerations, supported by the ESV, consistent with stakeholder feedback</a:t>
            </a:r>
          </a:p>
        </p:txBody>
      </p:sp>
    </p:spTree>
    <p:extLst>
      <p:ext uri="{BB962C8B-B14F-4D97-AF65-F5344CB8AC3E}">
        <p14:creationId xmlns:p14="http://schemas.microsoft.com/office/powerpoint/2010/main" val="3771851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Plans | </a:t>
            </a:r>
            <a:r>
              <a:rPr lang="en-US" dirty="0"/>
              <a:t>Delivering for Customers: </a:t>
            </a:r>
            <a:r>
              <a:rPr lang="en-US" dirty="0" smtClean="0"/>
              <a:t>Information Technology</a:t>
            </a:r>
            <a:endParaRPr lang="en-US" dirty="0"/>
          </a:p>
        </p:txBody>
      </p:sp>
      <p:sp>
        <p:nvSpPr>
          <p:cNvPr id="3" name="Footer Placeholder 2"/>
          <p:cNvSpPr>
            <a:spLocks noGrp="1"/>
          </p:cNvSpPr>
          <p:nvPr>
            <p:ph type="ftr" sz="quarter" idx="11"/>
          </p:nvPr>
        </p:nvSpPr>
        <p:spPr/>
        <p:txBody>
          <a:bodyPr/>
          <a:lstStyle/>
          <a:p>
            <a:r>
              <a:rPr lang="en-US" dirty="0" smtClean="0"/>
              <a:t>February 2017 </a:t>
            </a:r>
            <a:r>
              <a:rPr lang="en-US" dirty="0"/>
              <a:t>| </a:t>
            </a:r>
            <a:r>
              <a:rPr lang="en-US" dirty="0" smtClean="0"/>
              <a:t>Slide </a:t>
            </a:r>
            <a:fld id="{D5F80B51-C4AA-4946-81C2-F28C8A334207}" type="slidenum">
              <a:rPr lang="en-US" smtClean="0"/>
              <a:t>34</a:t>
            </a:fld>
            <a:endParaRPr lang="en-US" dirty="0"/>
          </a:p>
        </p:txBody>
      </p:sp>
      <p:sp>
        <p:nvSpPr>
          <p:cNvPr id="4" name="Content Placeholder 3"/>
          <p:cNvSpPr>
            <a:spLocks noGrp="1"/>
          </p:cNvSpPr>
          <p:nvPr>
            <p:ph idx="1"/>
          </p:nvPr>
        </p:nvSpPr>
        <p:spPr>
          <a:xfrm>
            <a:off x="457200" y="1159017"/>
            <a:ext cx="8229600" cy="4967149"/>
          </a:xfrm>
        </p:spPr>
        <p:txBody>
          <a:bodyPr>
            <a:normAutofit/>
          </a:bodyPr>
          <a:lstStyle/>
          <a:p>
            <a:pPr lvl="1">
              <a:spcBef>
                <a:spcPts val="0"/>
              </a:spcBef>
              <a:spcAft>
                <a:spcPts val="1600"/>
              </a:spcAft>
            </a:pPr>
            <a:r>
              <a:rPr lang="en-US" sz="1600" dirty="0" smtClean="0"/>
              <a:t>All proposed projects have been accepted </a:t>
            </a:r>
            <a:r>
              <a:rPr lang="en-US" sz="1600" dirty="0"/>
              <a:t>in our </a:t>
            </a:r>
            <a:r>
              <a:rPr lang="en-US" sz="1600" dirty="0" smtClean="0"/>
              <a:t>South Australian AA, this consistency is driven </a:t>
            </a:r>
            <a:r>
              <a:rPr lang="en-US" sz="1600" dirty="0"/>
              <a:t>by managing the roll-out of national IT </a:t>
            </a:r>
            <a:r>
              <a:rPr lang="en-US" sz="1600" dirty="0" smtClean="0"/>
              <a:t>systems across our networks</a:t>
            </a:r>
            <a:endParaRPr lang="en-US" sz="1600" dirty="0"/>
          </a:p>
          <a:p>
            <a:pPr lvl="1">
              <a:spcBef>
                <a:spcPts val="0"/>
              </a:spcBef>
              <a:spcAft>
                <a:spcPts val="1600"/>
              </a:spcAft>
            </a:pPr>
            <a:r>
              <a:rPr lang="en-US" sz="1600" dirty="0"/>
              <a:t>Like </a:t>
            </a:r>
            <a:r>
              <a:rPr lang="en-US" sz="1600" dirty="0" smtClean="0"/>
              <a:t>South Australia, </a:t>
            </a:r>
            <a:r>
              <a:rPr lang="en-US" sz="1600" dirty="0"/>
              <a:t>following a long period of no/low investment in IT capabilities</a:t>
            </a:r>
          </a:p>
          <a:p>
            <a:pPr lvl="1">
              <a:spcBef>
                <a:spcPts val="0"/>
              </a:spcBef>
              <a:spcAft>
                <a:spcPts val="1000"/>
              </a:spcAft>
            </a:pPr>
            <a:r>
              <a:rPr lang="en-US" sz="1600" dirty="0"/>
              <a:t>IT projects fall under three key categories:</a:t>
            </a:r>
          </a:p>
          <a:p>
            <a:pPr lvl="2">
              <a:spcBef>
                <a:spcPts val="0"/>
              </a:spcBef>
              <a:spcAft>
                <a:spcPts val="1000"/>
              </a:spcAft>
            </a:pPr>
            <a:r>
              <a:rPr lang="en-US" sz="1500" i="1" dirty="0"/>
              <a:t>Nationalisation</a:t>
            </a:r>
            <a:r>
              <a:rPr lang="en-US" sz="1500" dirty="0"/>
              <a:t> – state based systems no longer supported (10+ years old)</a:t>
            </a:r>
          </a:p>
          <a:p>
            <a:pPr lvl="2">
              <a:spcBef>
                <a:spcPts val="0"/>
              </a:spcBef>
              <a:spcAft>
                <a:spcPts val="1000"/>
              </a:spcAft>
            </a:pPr>
            <a:r>
              <a:rPr lang="en-US" sz="1500" i="1" dirty="0"/>
              <a:t>Stay-in-business</a:t>
            </a:r>
            <a:r>
              <a:rPr lang="en-US" sz="1500" dirty="0"/>
              <a:t> – maintain the integrity, security and operability of IT investment</a:t>
            </a:r>
          </a:p>
          <a:p>
            <a:pPr lvl="2">
              <a:spcBef>
                <a:spcPts val="0"/>
              </a:spcBef>
              <a:spcAft>
                <a:spcPts val="1600"/>
              </a:spcAft>
            </a:pPr>
            <a:r>
              <a:rPr lang="en-US" sz="1500" i="1" dirty="0"/>
              <a:t>Improvement of service </a:t>
            </a:r>
            <a:r>
              <a:rPr lang="en-US" sz="1500" dirty="0"/>
              <a:t>– better utilisation of existing assets</a:t>
            </a:r>
          </a:p>
          <a:p>
            <a:pPr lvl="1">
              <a:lnSpc>
                <a:spcPts val="2000"/>
              </a:lnSpc>
              <a:spcBef>
                <a:spcPts val="0"/>
              </a:spcBef>
              <a:spcAft>
                <a:spcPts val="1600"/>
              </a:spcAft>
            </a:pPr>
            <a:endParaRPr lang="en-US" sz="1600"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207933" y="3790671"/>
            <a:ext cx="4410730" cy="1876650"/>
          </a:xfrm>
          <a:prstGeom prst="rect">
            <a:avLst/>
          </a:prstGeom>
          <a:noFill/>
          <a:ln>
            <a:noFill/>
          </a:ln>
        </p:spPr>
      </p:pic>
      <p:graphicFrame>
        <p:nvGraphicFramePr>
          <p:cNvPr id="12" name="Chart 11"/>
          <p:cNvGraphicFramePr/>
          <p:nvPr>
            <p:extLst>
              <p:ext uri="{D42A27DB-BD31-4B8C-83A1-F6EECF244321}">
                <p14:modId xmlns:p14="http://schemas.microsoft.com/office/powerpoint/2010/main" val="2559685999"/>
              </p:ext>
            </p:extLst>
          </p:nvPr>
        </p:nvGraphicFramePr>
        <p:xfrm>
          <a:off x="521940" y="3790671"/>
          <a:ext cx="3372727" cy="1876650"/>
        </p:xfrm>
        <a:graphic>
          <a:graphicData uri="http://schemas.openxmlformats.org/drawingml/2006/chart">
            <c:chart xmlns:c="http://schemas.openxmlformats.org/drawingml/2006/chart" xmlns:r="http://schemas.openxmlformats.org/officeDocument/2006/relationships" r:id="rId4"/>
          </a:graphicData>
        </a:graphic>
      </p:graphicFrame>
      <p:sp>
        <p:nvSpPr>
          <p:cNvPr id="9" name="Rounded Rectangle 8"/>
          <p:cNvSpPr/>
          <p:nvPr/>
        </p:nvSpPr>
        <p:spPr>
          <a:xfrm>
            <a:off x="2226736" y="5756827"/>
            <a:ext cx="5012267" cy="1033439"/>
          </a:xfrm>
          <a:prstGeom prst="roundRect">
            <a:avLst>
              <a:gd name="adj" fmla="val 12166"/>
            </a:avLst>
          </a:prstGeom>
          <a:solidFill>
            <a:schemeClr val="accent3">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spcAft>
                <a:spcPts val="300"/>
              </a:spcAft>
            </a:pPr>
            <a:r>
              <a:rPr lang="en-AU" sz="1100" b="1" dirty="0" smtClean="0">
                <a:solidFill>
                  <a:srgbClr val="006600"/>
                </a:solidFill>
              </a:rPr>
              <a:t>Discussion Point:</a:t>
            </a:r>
          </a:p>
          <a:p>
            <a:pPr marL="177800" indent="-177800">
              <a:spcAft>
                <a:spcPts val="300"/>
              </a:spcAft>
              <a:buClr>
                <a:schemeClr val="accent3">
                  <a:lumMod val="75000"/>
                </a:schemeClr>
              </a:buClr>
              <a:buFont typeface="Arial" panose="020B0604020202020204" pitchFamily="34" charset="0"/>
              <a:buChar char="•"/>
            </a:pPr>
            <a:r>
              <a:rPr lang="en-AU" sz="1100" dirty="0" smtClean="0">
                <a:solidFill>
                  <a:schemeClr val="tx1"/>
                </a:solidFill>
              </a:rPr>
              <a:t>Extension of national program recently approved in South Australia</a:t>
            </a:r>
          </a:p>
          <a:p>
            <a:pPr marL="177800" indent="-177800">
              <a:spcAft>
                <a:spcPts val="300"/>
              </a:spcAft>
              <a:buClr>
                <a:schemeClr val="accent3">
                  <a:lumMod val="75000"/>
                </a:schemeClr>
              </a:buClr>
              <a:buFont typeface="Arial" panose="020B0604020202020204" pitchFamily="34" charset="0"/>
              <a:buChar char="•"/>
            </a:pPr>
            <a:r>
              <a:rPr lang="en-AU" sz="1100" dirty="0" smtClean="0">
                <a:solidFill>
                  <a:schemeClr val="tx1"/>
                </a:solidFill>
              </a:rPr>
              <a:t>Brings our capabilities in line with industry standard, consistent with stakeholder feedback on preferred communication</a:t>
            </a:r>
          </a:p>
          <a:p>
            <a:pPr marL="177800" indent="-177800">
              <a:spcAft>
                <a:spcPts val="300"/>
              </a:spcAft>
              <a:buClr>
                <a:schemeClr val="accent3">
                  <a:lumMod val="75000"/>
                </a:schemeClr>
              </a:buClr>
              <a:buFont typeface="Arial" panose="020B0604020202020204" pitchFamily="34" charset="0"/>
              <a:buChar char="•"/>
            </a:pPr>
            <a:r>
              <a:rPr lang="en-AU" sz="1100" dirty="0" smtClean="0">
                <a:solidFill>
                  <a:schemeClr val="tx1"/>
                </a:solidFill>
              </a:rPr>
              <a:t>Expenditure remains at or below industry mean</a:t>
            </a:r>
          </a:p>
        </p:txBody>
      </p:sp>
    </p:spTree>
    <p:extLst>
      <p:ext uri="{BB962C8B-B14F-4D97-AF65-F5344CB8AC3E}">
        <p14:creationId xmlns:p14="http://schemas.microsoft.com/office/powerpoint/2010/main" val="7650239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Plans | </a:t>
            </a:r>
            <a:r>
              <a:rPr lang="en-US" dirty="0"/>
              <a:t>Delivering for Customers:</a:t>
            </a:r>
            <a:r>
              <a:rPr lang="en-US" b="1" dirty="0"/>
              <a:t> </a:t>
            </a:r>
            <a:r>
              <a:rPr lang="en-US" dirty="0" smtClean="0"/>
              <a:t>Financing Costs</a:t>
            </a:r>
            <a:endParaRPr lang="en-US" dirty="0"/>
          </a:p>
        </p:txBody>
      </p:sp>
      <p:sp>
        <p:nvSpPr>
          <p:cNvPr id="3" name="Footer Placeholder 2"/>
          <p:cNvSpPr>
            <a:spLocks noGrp="1"/>
          </p:cNvSpPr>
          <p:nvPr>
            <p:ph type="ftr" sz="quarter" idx="11"/>
          </p:nvPr>
        </p:nvSpPr>
        <p:spPr/>
        <p:txBody>
          <a:bodyPr/>
          <a:lstStyle/>
          <a:p>
            <a:r>
              <a:rPr lang="en-US" dirty="0" smtClean="0"/>
              <a:t>February 2017 </a:t>
            </a:r>
            <a:r>
              <a:rPr lang="en-US" dirty="0"/>
              <a:t>| </a:t>
            </a:r>
            <a:r>
              <a:rPr lang="en-US" dirty="0" smtClean="0"/>
              <a:t>Slide </a:t>
            </a:r>
            <a:fld id="{D5F80B51-C4AA-4946-81C2-F28C8A334207}" type="slidenum">
              <a:rPr lang="en-US" smtClean="0"/>
              <a:t>35</a:t>
            </a:fld>
            <a:endParaRPr lang="en-US" dirty="0"/>
          </a:p>
        </p:txBody>
      </p:sp>
      <p:sp>
        <p:nvSpPr>
          <p:cNvPr id="4" name="Content Placeholder 3"/>
          <p:cNvSpPr>
            <a:spLocks noGrp="1"/>
          </p:cNvSpPr>
          <p:nvPr>
            <p:ph idx="1"/>
          </p:nvPr>
        </p:nvSpPr>
        <p:spPr>
          <a:xfrm>
            <a:off x="457199" y="1989666"/>
            <a:ext cx="8229601" cy="3639843"/>
          </a:xfrm>
        </p:spPr>
        <p:txBody>
          <a:bodyPr>
            <a:normAutofit/>
          </a:bodyPr>
          <a:lstStyle/>
          <a:p>
            <a:pPr lvl="1">
              <a:spcBef>
                <a:spcPts val="0"/>
              </a:spcBef>
              <a:spcAft>
                <a:spcPts val="1000"/>
              </a:spcAft>
            </a:pPr>
            <a:r>
              <a:rPr lang="en-AU" sz="1600" dirty="0"/>
              <a:t>We have applied the AER’s guideline approach to establishing the cost of debt, cost of equity and gamma </a:t>
            </a:r>
            <a:endParaRPr lang="en-AU" sz="1600" dirty="0" smtClean="0"/>
          </a:p>
          <a:p>
            <a:pPr lvl="2">
              <a:spcBef>
                <a:spcPts val="0"/>
              </a:spcBef>
              <a:spcAft>
                <a:spcPts val="1600"/>
              </a:spcAft>
            </a:pPr>
            <a:r>
              <a:rPr lang="en-AU" sz="1600" dirty="0"/>
              <a:t>This is consistent with our </a:t>
            </a:r>
            <a:r>
              <a:rPr lang="en-AU" sz="1600" dirty="0" smtClean="0"/>
              <a:t>SA decision and was supported by our stakeholders</a:t>
            </a:r>
            <a:endParaRPr lang="en-AU" sz="1600" dirty="0"/>
          </a:p>
          <a:p>
            <a:pPr lvl="1">
              <a:spcBef>
                <a:spcPts val="0"/>
              </a:spcBef>
              <a:spcAft>
                <a:spcPts val="1600"/>
              </a:spcAft>
            </a:pPr>
            <a:r>
              <a:rPr lang="en-AU" sz="1600" dirty="0" smtClean="0"/>
              <a:t>We </a:t>
            </a:r>
            <a:r>
              <a:rPr lang="en-AU" sz="1600" dirty="0"/>
              <a:t>consider rate of return to be an industry </a:t>
            </a:r>
            <a:r>
              <a:rPr lang="en-AU" sz="1600" dirty="0" smtClean="0"/>
              <a:t>issue, the </a:t>
            </a:r>
            <a:r>
              <a:rPr lang="en-AU" sz="1600" dirty="0"/>
              <a:t>same methodology therefore should be applied to each business when determining the respective rates of return</a:t>
            </a:r>
          </a:p>
          <a:p>
            <a:pPr lvl="1">
              <a:spcBef>
                <a:spcPts val="0"/>
              </a:spcBef>
              <a:spcAft>
                <a:spcPts val="1600"/>
              </a:spcAft>
            </a:pPr>
            <a:r>
              <a:rPr lang="en-AU" sz="1600" dirty="0"/>
              <a:t>We will continue to apply the AER guideline approach to the determination of these parameters up until there is information suggesting this is no longer appropriate</a:t>
            </a:r>
          </a:p>
          <a:p>
            <a:pPr lvl="1">
              <a:spcBef>
                <a:spcPts val="0"/>
              </a:spcBef>
              <a:spcAft>
                <a:spcPts val="1600"/>
              </a:spcAft>
            </a:pPr>
            <a:r>
              <a:rPr lang="en-AU" sz="1600" spc="-20" dirty="0" smtClean="0"/>
              <a:t>Weighted Average Cost of Capital </a:t>
            </a:r>
            <a:r>
              <a:rPr lang="en-AU" sz="1600" spc="-20" dirty="0"/>
              <a:t>of </a:t>
            </a:r>
            <a:r>
              <a:rPr lang="en-AU" sz="1600" spc="-20" dirty="0" smtClean="0"/>
              <a:t>5.28% </a:t>
            </a:r>
            <a:r>
              <a:rPr lang="en-AU" sz="1600" spc="-20" dirty="0"/>
              <a:t>based on AER cost of equity </a:t>
            </a:r>
            <a:r>
              <a:rPr lang="en-AU" sz="1600" spc="-20" dirty="0" smtClean="0"/>
              <a:t>(6.58%) and </a:t>
            </a:r>
            <a:r>
              <a:rPr lang="en-AU" sz="1600" spc="-20" dirty="0"/>
              <a:t>cost of </a:t>
            </a:r>
            <a:r>
              <a:rPr lang="en-AU" sz="1600" spc="-20" dirty="0" smtClean="0"/>
              <a:t>debt (4.42%)</a:t>
            </a:r>
            <a:endParaRPr lang="en-AU" sz="1600" spc="-20" dirty="0"/>
          </a:p>
        </p:txBody>
      </p:sp>
      <p:sp>
        <p:nvSpPr>
          <p:cNvPr id="5" name="TextBox 9"/>
          <p:cNvSpPr txBox="1"/>
          <p:nvPr/>
        </p:nvSpPr>
        <p:spPr>
          <a:xfrm>
            <a:off x="526647" y="5148457"/>
            <a:ext cx="8229599"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500" b="1" dirty="0" smtClean="0">
                <a:solidFill>
                  <a:srgbClr val="003C71"/>
                </a:solidFill>
              </a:rPr>
              <a:t>We have applied the AER’s guideline approach, subject to any third party applied outcomes</a:t>
            </a:r>
            <a:endParaRPr lang="en-AU" sz="1500" b="1" dirty="0">
              <a:solidFill>
                <a:srgbClr val="003C71"/>
              </a:solidFill>
            </a:endParaRPr>
          </a:p>
        </p:txBody>
      </p:sp>
      <p:sp>
        <p:nvSpPr>
          <p:cNvPr id="7" name="Rounded Rectangle 6"/>
          <p:cNvSpPr/>
          <p:nvPr/>
        </p:nvSpPr>
        <p:spPr>
          <a:xfrm>
            <a:off x="457200" y="1140467"/>
            <a:ext cx="8229600" cy="663201"/>
          </a:xfrm>
          <a:prstGeom prst="roundRect">
            <a:avLst>
              <a:gd name="adj" fmla="val 23784"/>
            </a:avLst>
          </a:prstGeom>
          <a:solidFill>
            <a:schemeClr val="accent1">
              <a:lumMod val="20000"/>
              <a:lumOff val="80000"/>
            </a:schemeClr>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AU" sz="1200" b="1" dirty="0" smtClean="0">
                <a:solidFill>
                  <a:srgbClr val="00A3E0"/>
                </a:solidFill>
              </a:rPr>
              <a:t>Stakeholder Feedback:</a:t>
            </a:r>
          </a:p>
          <a:p>
            <a:pPr marL="285750" indent="-285750">
              <a:spcAft>
                <a:spcPts val="300"/>
              </a:spcAft>
              <a:buClr>
                <a:schemeClr val="accent3">
                  <a:lumMod val="75000"/>
                </a:schemeClr>
              </a:buClr>
              <a:buFont typeface="Wingdings" panose="05000000000000000000" pitchFamily="2" charset="2"/>
              <a:buChar char="ü"/>
            </a:pPr>
            <a:r>
              <a:rPr lang="en-AU" sz="1200" dirty="0" smtClean="0">
                <a:solidFill>
                  <a:schemeClr val="tx1"/>
                </a:solidFill>
              </a:rPr>
              <a:t>Support for our approach of adopting the AER’s guideline</a:t>
            </a:r>
            <a:endParaRPr lang="en-AU" sz="1200" i="1" dirty="0" smtClean="0">
              <a:solidFill>
                <a:schemeClr val="tx1"/>
              </a:solidFill>
            </a:endParaRPr>
          </a:p>
        </p:txBody>
      </p:sp>
      <p:sp>
        <p:nvSpPr>
          <p:cNvPr id="9" name="Rounded Rectangle 8"/>
          <p:cNvSpPr/>
          <p:nvPr/>
        </p:nvSpPr>
        <p:spPr>
          <a:xfrm>
            <a:off x="2226736" y="5756828"/>
            <a:ext cx="5012267" cy="823970"/>
          </a:xfrm>
          <a:prstGeom prst="roundRect">
            <a:avLst>
              <a:gd name="adj" fmla="val 12166"/>
            </a:avLst>
          </a:prstGeom>
          <a:solidFill>
            <a:schemeClr val="accent3">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spcAft>
                <a:spcPts val="300"/>
              </a:spcAft>
            </a:pPr>
            <a:r>
              <a:rPr lang="en-AU" sz="1100" b="1" dirty="0" smtClean="0">
                <a:solidFill>
                  <a:srgbClr val="006600"/>
                </a:solidFill>
              </a:rPr>
              <a:t>Discussion Point:</a:t>
            </a:r>
          </a:p>
          <a:p>
            <a:pPr marL="177800" indent="-177800">
              <a:spcAft>
                <a:spcPts val="300"/>
              </a:spcAft>
              <a:buClr>
                <a:schemeClr val="accent3">
                  <a:lumMod val="75000"/>
                </a:schemeClr>
              </a:buClr>
              <a:buFont typeface="Arial" panose="020B0604020202020204" pitchFamily="34" charset="0"/>
              <a:buChar char="•"/>
            </a:pPr>
            <a:r>
              <a:rPr lang="en-AU" sz="1100" dirty="0" smtClean="0">
                <a:solidFill>
                  <a:schemeClr val="tx1"/>
                </a:solidFill>
              </a:rPr>
              <a:t>This is an industry issue and will be resolved through the legal review process. We will adopt the outcome of this process.</a:t>
            </a:r>
          </a:p>
        </p:txBody>
      </p:sp>
    </p:spTree>
    <p:extLst>
      <p:ext uri="{BB962C8B-B14F-4D97-AF65-F5344CB8AC3E}">
        <p14:creationId xmlns:p14="http://schemas.microsoft.com/office/powerpoint/2010/main" val="21684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Plans | </a:t>
            </a:r>
            <a:r>
              <a:rPr lang="en-US" dirty="0"/>
              <a:t>Delivering for Customers:</a:t>
            </a:r>
            <a:r>
              <a:rPr lang="en-US" b="1" dirty="0"/>
              <a:t> </a:t>
            </a:r>
            <a:r>
              <a:rPr lang="en-US" dirty="0" smtClean="0"/>
              <a:t>Inflation</a:t>
            </a:r>
            <a:endParaRPr lang="en-US" dirty="0"/>
          </a:p>
        </p:txBody>
      </p:sp>
      <p:sp>
        <p:nvSpPr>
          <p:cNvPr id="3" name="Footer Placeholder 2"/>
          <p:cNvSpPr>
            <a:spLocks noGrp="1"/>
          </p:cNvSpPr>
          <p:nvPr>
            <p:ph type="ftr" sz="quarter" idx="11"/>
          </p:nvPr>
        </p:nvSpPr>
        <p:spPr/>
        <p:txBody>
          <a:bodyPr/>
          <a:lstStyle/>
          <a:p>
            <a:r>
              <a:rPr lang="en-US" dirty="0" smtClean="0"/>
              <a:t>February 2017 </a:t>
            </a:r>
            <a:r>
              <a:rPr lang="en-US" dirty="0"/>
              <a:t>| </a:t>
            </a:r>
            <a:r>
              <a:rPr lang="en-US" dirty="0" smtClean="0"/>
              <a:t>Slide </a:t>
            </a:r>
            <a:fld id="{D5F80B51-C4AA-4946-81C2-F28C8A334207}" type="slidenum">
              <a:rPr lang="en-US" smtClean="0"/>
              <a:t>36</a:t>
            </a:fld>
            <a:endParaRPr lang="en-US" dirty="0"/>
          </a:p>
        </p:txBody>
      </p:sp>
      <p:sp>
        <p:nvSpPr>
          <p:cNvPr id="4" name="Content Placeholder 3"/>
          <p:cNvSpPr>
            <a:spLocks noGrp="1"/>
          </p:cNvSpPr>
          <p:nvPr>
            <p:ph idx="1"/>
          </p:nvPr>
        </p:nvSpPr>
        <p:spPr>
          <a:xfrm>
            <a:off x="457199" y="2057400"/>
            <a:ext cx="8229600" cy="3934154"/>
          </a:xfrm>
        </p:spPr>
        <p:txBody>
          <a:bodyPr>
            <a:normAutofit/>
          </a:bodyPr>
          <a:lstStyle/>
          <a:p>
            <a:pPr lvl="1">
              <a:spcBef>
                <a:spcPts val="0"/>
              </a:spcBef>
              <a:spcAft>
                <a:spcPts val="1000"/>
              </a:spcAft>
            </a:pPr>
            <a:r>
              <a:rPr lang="en-AU" sz="1600" dirty="0"/>
              <a:t>Inflation remains </a:t>
            </a:r>
            <a:r>
              <a:rPr lang="en-AU" sz="1600" dirty="0" smtClean="0"/>
              <a:t>a key </a:t>
            </a:r>
            <a:r>
              <a:rPr lang="en-AU" sz="1600" dirty="0"/>
              <a:t>outstanding issue coming out of the </a:t>
            </a:r>
            <a:r>
              <a:rPr lang="en-AU" sz="1600" dirty="0" smtClean="0"/>
              <a:t>South Australian review</a:t>
            </a:r>
            <a:endParaRPr lang="en-AU" sz="1600" dirty="0"/>
          </a:p>
          <a:p>
            <a:pPr lvl="1">
              <a:spcBef>
                <a:spcPts val="0"/>
              </a:spcBef>
              <a:spcAft>
                <a:spcPts val="1000"/>
              </a:spcAft>
            </a:pPr>
            <a:r>
              <a:rPr lang="en-AU" sz="1600" dirty="0"/>
              <a:t>We </a:t>
            </a:r>
            <a:r>
              <a:rPr lang="en-AU" sz="1600" dirty="0" smtClean="0"/>
              <a:t>support a </a:t>
            </a:r>
            <a:r>
              <a:rPr lang="en-AU" sz="1600" dirty="0"/>
              <a:t>different methodology </a:t>
            </a:r>
            <a:r>
              <a:rPr lang="en-AU" sz="1600" dirty="0" smtClean="0"/>
              <a:t>to the AER (market based breakeven </a:t>
            </a:r>
            <a:r>
              <a:rPr lang="en-AU" sz="1600" dirty="0"/>
              <a:t>approach)</a:t>
            </a:r>
          </a:p>
          <a:p>
            <a:pPr lvl="2">
              <a:spcBef>
                <a:spcPts val="0"/>
              </a:spcBef>
              <a:spcAft>
                <a:spcPts val="1000"/>
              </a:spcAft>
            </a:pPr>
            <a:r>
              <a:rPr lang="en-AU" sz="1600" dirty="0"/>
              <a:t>Relies on market </a:t>
            </a:r>
            <a:r>
              <a:rPr lang="en-AU" sz="1600" dirty="0" smtClean="0"/>
              <a:t>information, consistent with that </a:t>
            </a:r>
            <a:r>
              <a:rPr lang="en-AU" sz="1600" dirty="0"/>
              <a:t>used to derive the nominal rate of </a:t>
            </a:r>
            <a:r>
              <a:rPr lang="en-AU" sz="1600" dirty="0" smtClean="0"/>
              <a:t>return, this </a:t>
            </a:r>
            <a:r>
              <a:rPr lang="en-AU" sz="1600" dirty="0"/>
              <a:t>consistency is key to the effective operation of the PTRM and RFM</a:t>
            </a:r>
          </a:p>
          <a:p>
            <a:pPr lvl="1">
              <a:spcBef>
                <a:spcPts val="0"/>
              </a:spcBef>
              <a:spcAft>
                <a:spcPts val="1200"/>
              </a:spcAft>
            </a:pPr>
            <a:r>
              <a:rPr lang="en-AU" sz="1600" spc="-30" dirty="0"/>
              <a:t>AER raised concerns with the </a:t>
            </a:r>
            <a:r>
              <a:rPr lang="en-AU" sz="1600" spc="-30" dirty="0" smtClean="0"/>
              <a:t>breakeven approach and we have responded to </a:t>
            </a:r>
            <a:r>
              <a:rPr lang="en-AU" sz="1600" spc="-30" dirty="0"/>
              <a:t>these in our </a:t>
            </a:r>
            <a:r>
              <a:rPr lang="en-AU" sz="1600" spc="-30" dirty="0" smtClean="0"/>
              <a:t>Final Plan, and still maintain </a:t>
            </a:r>
            <a:r>
              <a:rPr lang="en-AU" sz="1600" spc="-30" dirty="0"/>
              <a:t>the breakeven approach gives the best estimate of inflation</a:t>
            </a:r>
          </a:p>
          <a:p>
            <a:pPr lvl="1">
              <a:spcBef>
                <a:spcPts val="0"/>
              </a:spcBef>
              <a:spcAft>
                <a:spcPts val="1000"/>
              </a:spcAft>
            </a:pPr>
            <a:r>
              <a:rPr lang="en-AU" sz="1600" dirty="0" smtClean="0"/>
              <a:t>Our Final Plan relies on </a:t>
            </a:r>
            <a:r>
              <a:rPr lang="en-AU" sz="1600" dirty="0"/>
              <a:t>the </a:t>
            </a:r>
            <a:r>
              <a:rPr lang="en-AU" sz="1600" dirty="0" smtClean="0"/>
              <a:t>AER </a:t>
            </a:r>
            <a:r>
              <a:rPr lang="en-AU" sz="1600" dirty="0"/>
              <a:t>preferred </a:t>
            </a:r>
            <a:r>
              <a:rPr lang="en-AU" sz="1600" dirty="0" smtClean="0"/>
              <a:t>approach:</a:t>
            </a:r>
            <a:endParaRPr lang="en-AU" sz="1600" dirty="0"/>
          </a:p>
          <a:p>
            <a:pPr lvl="2">
              <a:spcBef>
                <a:spcPts val="0"/>
              </a:spcBef>
              <a:spcAft>
                <a:spcPts val="1000"/>
              </a:spcAft>
            </a:pPr>
            <a:r>
              <a:rPr lang="en-AU" sz="1600" dirty="0"/>
              <a:t>2.39% </a:t>
            </a:r>
            <a:r>
              <a:rPr lang="en-US" sz="1600" dirty="0"/>
              <a:t>–</a:t>
            </a:r>
            <a:r>
              <a:rPr lang="en-AU" sz="1600" dirty="0" smtClean="0"/>
              <a:t> 10-year </a:t>
            </a:r>
            <a:r>
              <a:rPr lang="en-AU" sz="1600" dirty="0"/>
              <a:t>average of the RBA </a:t>
            </a:r>
            <a:r>
              <a:rPr lang="en-AU" sz="1600" dirty="0" smtClean="0"/>
              <a:t>short-term </a:t>
            </a:r>
            <a:r>
              <a:rPr lang="en-AU" sz="1600" dirty="0"/>
              <a:t>forecast and long term </a:t>
            </a:r>
            <a:r>
              <a:rPr lang="en-AU" sz="1600" dirty="0" smtClean="0"/>
              <a:t>target</a:t>
            </a:r>
          </a:p>
          <a:p>
            <a:pPr lvl="2">
              <a:spcBef>
                <a:spcPts val="0"/>
              </a:spcBef>
              <a:spcAft>
                <a:spcPts val="1600"/>
              </a:spcAft>
            </a:pPr>
            <a:r>
              <a:rPr lang="en-AU" sz="1600" dirty="0" smtClean="0"/>
              <a:t>Compares to 1.5%</a:t>
            </a:r>
            <a:r>
              <a:rPr lang="en-AU" sz="1600" dirty="0" smtClean="0">
                <a:solidFill>
                  <a:srgbClr val="FF0000"/>
                </a:solidFill>
              </a:rPr>
              <a:t> </a:t>
            </a:r>
            <a:r>
              <a:rPr lang="en-AU" sz="1600" dirty="0" smtClean="0"/>
              <a:t>current, and circa 2% short-term forecast</a:t>
            </a:r>
            <a:endParaRPr lang="en-AU" sz="1600" dirty="0"/>
          </a:p>
        </p:txBody>
      </p:sp>
      <p:sp>
        <p:nvSpPr>
          <p:cNvPr id="6" name="Rounded Rectangle 5"/>
          <p:cNvSpPr/>
          <p:nvPr/>
        </p:nvSpPr>
        <p:spPr>
          <a:xfrm>
            <a:off x="457199" y="1140186"/>
            <a:ext cx="8229599" cy="807858"/>
          </a:xfrm>
          <a:prstGeom prst="roundRect">
            <a:avLst/>
          </a:prstGeom>
          <a:solidFill>
            <a:schemeClr val="accent1">
              <a:lumMod val="20000"/>
              <a:lumOff val="80000"/>
            </a:schemeClr>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800"/>
              </a:lnSpc>
              <a:spcAft>
                <a:spcPts val="300"/>
              </a:spcAft>
            </a:pPr>
            <a:r>
              <a:rPr lang="en-AU" sz="1200" b="1" dirty="0" smtClean="0">
                <a:solidFill>
                  <a:srgbClr val="00A3E0"/>
                </a:solidFill>
              </a:rPr>
              <a:t>Stakeholder Feedback:</a:t>
            </a:r>
          </a:p>
          <a:p>
            <a:pPr marL="285750" indent="-285750">
              <a:spcAft>
                <a:spcPts val="300"/>
              </a:spcAft>
              <a:buClr>
                <a:schemeClr val="accent6">
                  <a:lumMod val="75000"/>
                </a:schemeClr>
              </a:buClr>
              <a:buSzPct val="100000"/>
              <a:buFont typeface="Tahoma" panose="020B0604030504040204" pitchFamily="34" charset="0"/>
              <a:buChar char="●"/>
            </a:pPr>
            <a:r>
              <a:rPr lang="en-AU" sz="1200" spc="-10" dirty="0" smtClean="0">
                <a:solidFill>
                  <a:schemeClr val="tx1"/>
                </a:solidFill>
              </a:rPr>
              <a:t>Discussion over the best approach to determine inflation, merit with our preferred market-based approach and the AER preferred use of RBA target – in response we have applied the AER preferred approach to estimating inflation</a:t>
            </a:r>
          </a:p>
        </p:txBody>
      </p:sp>
      <p:sp>
        <p:nvSpPr>
          <p:cNvPr id="8" name="TextBox 7"/>
          <p:cNvSpPr txBox="1"/>
          <p:nvPr/>
        </p:nvSpPr>
        <p:spPr>
          <a:xfrm>
            <a:off x="457199" y="5157296"/>
            <a:ext cx="8229599" cy="553998"/>
          </a:xfrm>
          <a:prstGeom prst="rect">
            <a:avLst/>
          </a:prstGeom>
          <a:noFill/>
        </p:spPr>
        <p:txBody>
          <a:bodyPr wrap="square" rtlCol="0">
            <a:spAutoFit/>
          </a:bodyPr>
          <a:lstStyle/>
          <a:p>
            <a:pPr algn="ctr"/>
            <a:r>
              <a:rPr lang="en-AU" sz="1500" b="1" dirty="0" smtClean="0">
                <a:solidFill>
                  <a:srgbClr val="003C71"/>
                </a:solidFill>
              </a:rPr>
              <a:t>The AER recently announced a review into how inflation is estimated, we will participate in that review</a:t>
            </a:r>
            <a:endParaRPr lang="en-AU" sz="1500" b="1" dirty="0">
              <a:solidFill>
                <a:srgbClr val="003C71"/>
              </a:solidFill>
            </a:endParaRPr>
          </a:p>
        </p:txBody>
      </p:sp>
      <p:sp>
        <p:nvSpPr>
          <p:cNvPr id="10" name="Rounded Rectangle 9"/>
          <p:cNvSpPr/>
          <p:nvPr/>
        </p:nvSpPr>
        <p:spPr>
          <a:xfrm>
            <a:off x="2226736" y="5756828"/>
            <a:ext cx="5012267" cy="823970"/>
          </a:xfrm>
          <a:prstGeom prst="roundRect">
            <a:avLst>
              <a:gd name="adj" fmla="val 12166"/>
            </a:avLst>
          </a:prstGeom>
          <a:solidFill>
            <a:schemeClr val="accent3">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spcAft>
                <a:spcPts val="300"/>
              </a:spcAft>
            </a:pPr>
            <a:r>
              <a:rPr lang="en-AU" sz="1100" b="1" dirty="0" smtClean="0">
                <a:solidFill>
                  <a:srgbClr val="006600"/>
                </a:solidFill>
              </a:rPr>
              <a:t>Discussion Point:</a:t>
            </a:r>
          </a:p>
          <a:p>
            <a:pPr marL="177800" indent="-177800">
              <a:spcAft>
                <a:spcPts val="300"/>
              </a:spcAft>
              <a:buClr>
                <a:schemeClr val="accent3">
                  <a:lumMod val="75000"/>
                </a:schemeClr>
              </a:buClr>
              <a:buFont typeface="Arial" panose="020B0604020202020204" pitchFamily="34" charset="0"/>
              <a:buChar char="•"/>
            </a:pPr>
            <a:r>
              <a:rPr lang="en-AU" sz="1100" dirty="0">
                <a:solidFill>
                  <a:schemeClr val="tx1"/>
                </a:solidFill>
              </a:rPr>
              <a:t>We are looking forward to further collaborative engagement with the AER and other stakeholders on this </a:t>
            </a:r>
            <a:r>
              <a:rPr lang="en-AU" sz="1100" dirty="0" smtClean="0">
                <a:solidFill>
                  <a:schemeClr val="tx1"/>
                </a:solidFill>
              </a:rPr>
              <a:t>issue and will adopt the outcome of this process.</a:t>
            </a:r>
          </a:p>
        </p:txBody>
      </p:sp>
    </p:spTree>
    <p:extLst>
      <p:ext uri="{BB962C8B-B14F-4D97-AF65-F5344CB8AC3E}">
        <p14:creationId xmlns:p14="http://schemas.microsoft.com/office/powerpoint/2010/main" val="437083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Plans | </a:t>
            </a:r>
            <a:r>
              <a:rPr lang="en-US" dirty="0"/>
              <a:t>Delivering for Customers:</a:t>
            </a:r>
            <a:r>
              <a:rPr lang="en-US" b="1" dirty="0"/>
              <a:t> </a:t>
            </a:r>
            <a:r>
              <a:rPr lang="en-US" dirty="0" smtClean="0"/>
              <a:t>Importance of Incentives</a:t>
            </a:r>
            <a:endParaRPr lang="en-US" dirty="0"/>
          </a:p>
        </p:txBody>
      </p:sp>
      <p:sp>
        <p:nvSpPr>
          <p:cNvPr id="3" name="Footer Placeholder 2"/>
          <p:cNvSpPr>
            <a:spLocks noGrp="1"/>
          </p:cNvSpPr>
          <p:nvPr>
            <p:ph type="ftr" sz="quarter" idx="11"/>
          </p:nvPr>
        </p:nvSpPr>
        <p:spPr/>
        <p:txBody>
          <a:bodyPr/>
          <a:lstStyle/>
          <a:p>
            <a:r>
              <a:rPr lang="en-US" dirty="0" smtClean="0"/>
              <a:t>February 2017 </a:t>
            </a:r>
            <a:r>
              <a:rPr lang="en-US" dirty="0"/>
              <a:t>| </a:t>
            </a:r>
            <a:r>
              <a:rPr lang="en-US" dirty="0" smtClean="0"/>
              <a:t>Slide </a:t>
            </a:r>
            <a:fld id="{D5F80B51-C4AA-4946-81C2-F28C8A334207}" type="slidenum">
              <a:rPr lang="en-US" smtClean="0"/>
              <a:t>37</a:t>
            </a:fld>
            <a:endParaRPr lang="en-US" dirty="0"/>
          </a:p>
        </p:txBody>
      </p:sp>
      <p:sp>
        <p:nvSpPr>
          <p:cNvPr id="5" name="Content Placeholder 5"/>
          <p:cNvSpPr txBox="1">
            <a:spLocks/>
          </p:cNvSpPr>
          <p:nvPr/>
        </p:nvSpPr>
        <p:spPr>
          <a:xfrm>
            <a:off x="4707013" y="3147889"/>
            <a:ext cx="3843783" cy="2196359"/>
          </a:xfrm>
          <a:prstGeom prst="rect">
            <a:avLst/>
          </a:prstGeom>
        </p:spPr>
        <p:txBody>
          <a:bodyPr vert="horz" lIns="91440" tIns="45720" rIns="91440" bIns="45720" rtlCol="0">
            <a:normAutofit/>
          </a:bodyPr>
          <a:lstStyle>
            <a:lvl1pPr marL="0" indent="0" algn="l" defTabSz="844083" rtl="0" eaLnBrk="1" latinLnBrk="0" hangingPunct="1">
              <a:spcBef>
                <a:spcPct val="20000"/>
              </a:spcBef>
              <a:buClr>
                <a:srgbClr val="0C9FCD"/>
              </a:buClr>
              <a:buFont typeface="Arial" pitchFamily="34" charset="0"/>
              <a:buNone/>
              <a:defRPr sz="1700" kern="1200">
                <a:solidFill>
                  <a:schemeClr val="tx1"/>
                </a:solidFill>
                <a:latin typeface="+mn-lt"/>
                <a:ea typeface="+mn-ea"/>
                <a:cs typeface="+mn-cs"/>
              </a:defRPr>
            </a:lvl1pPr>
            <a:lvl2pPr marL="228600" indent="-228600" algn="l" defTabSz="844083" rtl="0" eaLnBrk="1" latinLnBrk="0" hangingPunct="1">
              <a:spcBef>
                <a:spcPct val="20000"/>
              </a:spcBef>
              <a:buClr>
                <a:srgbClr val="0C9FCD"/>
              </a:buClr>
              <a:buFont typeface="Arial" panose="020B0604020202020204" pitchFamily="34" charset="0"/>
              <a:buChar char="•"/>
              <a:defRPr sz="1700" kern="1200">
                <a:solidFill>
                  <a:schemeClr val="tx1"/>
                </a:solidFill>
                <a:latin typeface="+mn-lt"/>
                <a:ea typeface="+mn-ea"/>
                <a:cs typeface="+mn-cs"/>
              </a:defRPr>
            </a:lvl2pPr>
            <a:lvl3pPr marL="548640" indent="-274320" algn="l" defTabSz="844083" rtl="0" eaLnBrk="1" latinLnBrk="0" hangingPunct="1">
              <a:spcBef>
                <a:spcPct val="20000"/>
              </a:spcBef>
              <a:buClr>
                <a:srgbClr val="003C71"/>
              </a:buClr>
              <a:buFont typeface="Arial" panose="020B0604020202020204" pitchFamily="34" charset="0"/>
              <a:buChar char="•"/>
              <a:defRPr sz="1700" kern="1200">
                <a:solidFill>
                  <a:schemeClr val="tx1"/>
                </a:solidFill>
                <a:latin typeface="+mn-lt"/>
                <a:ea typeface="+mn-ea"/>
                <a:cs typeface="+mn-cs"/>
              </a:defRPr>
            </a:lvl3pPr>
            <a:lvl4pPr marL="868680" indent="-274320" algn="l" defTabSz="844083" rtl="0" eaLnBrk="1" latinLnBrk="0" hangingPunct="1">
              <a:spcBef>
                <a:spcPct val="20000"/>
              </a:spcBef>
              <a:buClr>
                <a:srgbClr val="003C71"/>
              </a:buClr>
              <a:buFont typeface="Tahoma" panose="020B0604030504040204" pitchFamily="34" charset="0"/>
              <a:buChar char="–"/>
              <a:defRPr sz="1700" kern="1200">
                <a:solidFill>
                  <a:schemeClr val="tx1"/>
                </a:solidFill>
                <a:latin typeface="+mn-lt"/>
                <a:ea typeface="+mn-ea"/>
                <a:cs typeface="+mn-cs"/>
              </a:defRPr>
            </a:lvl4pPr>
            <a:lvl5pPr marL="1234440" indent="-320040" algn="l" defTabSz="844083" rtl="0" eaLnBrk="1" latinLnBrk="0" hangingPunct="1">
              <a:spcBef>
                <a:spcPct val="20000"/>
              </a:spcBef>
              <a:buClr>
                <a:srgbClr val="0C9FCD"/>
              </a:buClr>
              <a:buFont typeface="Arial" pitchFamily="34" charset="0"/>
              <a:buChar char="»"/>
              <a:defRPr sz="1700" kern="1200">
                <a:solidFill>
                  <a:schemeClr val="tx1"/>
                </a:solidFill>
                <a:latin typeface="+mn-lt"/>
                <a:ea typeface="+mn-ea"/>
                <a:cs typeface="+mn-cs"/>
              </a:defRPr>
            </a:lvl5pPr>
            <a:lvl6pPr marL="2321227"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a:lstStyle>
          <a:p>
            <a:pPr lvl="1">
              <a:spcBef>
                <a:spcPts val="0"/>
              </a:spcBef>
              <a:spcAft>
                <a:spcPts val="1600"/>
              </a:spcAft>
            </a:pPr>
            <a:r>
              <a:rPr lang="en-AU" sz="1600" dirty="0" smtClean="0"/>
              <a:t>Under a strong incentives framework, cost control and operational performance drive financial performance</a:t>
            </a:r>
          </a:p>
          <a:p>
            <a:pPr lvl="1">
              <a:spcBef>
                <a:spcPts val="0"/>
              </a:spcBef>
              <a:spcAft>
                <a:spcPts val="1600"/>
              </a:spcAft>
            </a:pPr>
            <a:r>
              <a:rPr lang="en-AU" sz="1600" dirty="0" smtClean="0"/>
              <a:t>As a result companies focus on the customer and not on the Regulator</a:t>
            </a:r>
          </a:p>
        </p:txBody>
      </p:sp>
      <p:pic>
        <p:nvPicPr>
          <p:cNvPr id="6" name="Picture 5"/>
          <p:cNvPicPr>
            <a:picLocks noChangeAspect="1"/>
          </p:cNvPicPr>
          <p:nvPr/>
        </p:nvPicPr>
        <p:blipFill rotWithShape="1">
          <a:blip r:embed="rId3"/>
          <a:srcRect l="-169" t="19195" r="23653" b="10153"/>
          <a:stretch/>
        </p:blipFill>
        <p:spPr>
          <a:xfrm>
            <a:off x="1372679" y="2802469"/>
            <a:ext cx="3004587" cy="2633133"/>
          </a:xfrm>
          <a:prstGeom prst="rect">
            <a:avLst/>
          </a:prstGeom>
        </p:spPr>
      </p:pic>
      <p:sp>
        <p:nvSpPr>
          <p:cNvPr id="8" name="TextBox 7"/>
          <p:cNvSpPr txBox="1"/>
          <p:nvPr/>
        </p:nvSpPr>
        <p:spPr>
          <a:xfrm>
            <a:off x="456663" y="5589275"/>
            <a:ext cx="8229599" cy="323165"/>
          </a:xfrm>
          <a:prstGeom prst="rect">
            <a:avLst/>
          </a:prstGeom>
          <a:noFill/>
        </p:spPr>
        <p:txBody>
          <a:bodyPr wrap="square" rtlCol="0">
            <a:spAutoFit/>
          </a:bodyPr>
          <a:lstStyle/>
          <a:p>
            <a:pPr algn="ctr"/>
            <a:r>
              <a:rPr lang="en-AU" sz="1500" b="1" dirty="0" smtClean="0">
                <a:solidFill>
                  <a:srgbClr val="003C71"/>
                </a:solidFill>
              </a:rPr>
              <a:t>We are strong supporters of effective, outcome-based incentive arrangements</a:t>
            </a:r>
            <a:endParaRPr lang="en-AU" sz="1500" b="1" dirty="0">
              <a:solidFill>
                <a:srgbClr val="003C71"/>
              </a:solidFill>
            </a:endParaRPr>
          </a:p>
        </p:txBody>
      </p:sp>
      <p:sp>
        <p:nvSpPr>
          <p:cNvPr id="10" name="Rounded Rectangle 9"/>
          <p:cNvSpPr/>
          <p:nvPr/>
        </p:nvSpPr>
        <p:spPr>
          <a:xfrm>
            <a:off x="456663" y="1140186"/>
            <a:ext cx="8229600" cy="1493086"/>
          </a:xfrm>
          <a:prstGeom prst="roundRect">
            <a:avLst>
              <a:gd name="adj" fmla="val 9295"/>
            </a:avLst>
          </a:prstGeom>
          <a:solidFill>
            <a:schemeClr val="accent1">
              <a:lumMod val="20000"/>
              <a:lumOff val="80000"/>
            </a:schemeClr>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AU" sz="1200" b="1" dirty="0" smtClean="0">
                <a:solidFill>
                  <a:srgbClr val="00A3E0"/>
                </a:solidFill>
              </a:rPr>
              <a:t>Stakeholder Feedback:</a:t>
            </a:r>
          </a:p>
          <a:p>
            <a:pPr marL="285750" indent="-285750">
              <a:spcAft>
                <a:spcPts val="300"/>
              </a:spcAft>
              <a:buClr>
                <a:schemeClr val="accent3">
                  <a:lumMod val="75000"/>
                </a:schemeClr>
              </a:buClr>
              <a:buFont typeface="Wingdings" panose="05000000000000000000" pitchFamily="2" charset="2"/>
              <a:buChar char="ü"/>
            </a:pPr>
            <a:r>
              <a:rPr lang="en-AU" sz="1200" dirty="0" smtClean="0">
                <a:solidFill>
                  <a:schemeClr val="tx1"/>
                </a:solidFill>
              </a:rPr>
              <a:t>Support for the need for an incentive framework</a:t>
            </a:r>
          </a:p>
          <a:p>
            <a:pPr marL="285750" indent="-285750">
              <a:spcAft>
                <a:spcPts val="300"/>
              </a:spcAft>
              <a:buClr>
                <a:schemeClr val="accent3">
                  <a:lumMod val="75000"/>
                </a:schemeClr>
              </a:buClr>
              <a:buFont typeface="Wingdings" panose="05000000000000000000" pitchFamily="2" charset="2"/>
              <a:buChar char="ü"/>
            </a:pPr>
            <a:r>
              <a:rPr lang="en-AU" sz="1200" dirty="0" smtClean="0">
                <a:solidFill>
                  <a:schemeClr val="tx1"/>
                </a:solidFill>
              </a:rPr>
              <a:t>Support for current </a:t>
            </a:r>
            <a:r>
              <a:rPr lang="en-AU" sz="1200" dirty="0" err="1" smtClean="0">
                <a:solidFill>
                  <a:schemeClr val="tx1"/>
                </a:solidFill>
              </a:rPr>
              <a:t>opex</a:t>
            </a:r>
            <a:r>
              <a:rPr lang="en-AU" sz="1200" dirty="0" smtClean="0">
                <a:solidFill>
                  <a:schemeClr val="tx1"/>
                </a:solidFill>
              </a:rPr>
              <a:t> incentive scheme (EBSS)</a:t>
            </a:r>
          </a:p>
          <a:p>
            <a:pPr marL="285750" indent="-285750">
              <a:spcAft>
                <a:spcPts val="300"/>
              </a:spcAft>
              <a:buClr>
                <a:schemeClr val="accent3">
                  <a:lumMod val="75000"/>
                </a:schemeClr>
              </a:buClr>
              <a:buFont typeface="Wingdings" panose="05000000000000000000" pitchFamily="2" charset="2"/>
              <a:buChar char="ü"/>
            </a:pPr>
            <a:r>
              <a:rPr lang="en-AU" sz="1200" dirty="0" smtClean="0">
                <a:solidFill>
                  <a:schemeClr val="tx1"/>
                </a:solidFill>
              </a:rPr>
              <a:t>Support for introduction of capex incentive scheme (CESS), but with an ex-post reliability/service assessment</a:t>
            </a:r>
          </a:p>
          <a:p>
            <a:pPr marL="285750" indent="-285750">
              <a:spcAft>
                <a:spcPts val="300"/>
              </a:spcAft>
              <a:buClr>
                <a:schemeClr val="accent3">
                  <a:lumMod val="75000"/>
                </a:schemeClr>
              </a:buClr>
              <a:buFont typeface="Wingdings" panose="05000000000000000000" pitchFamily="2" charset="2"/>
              <a:buChar char="ü"/>
            </a:pPr>
            <a:r>
              <a:rPr lang="en-AU" sz="1200" dirty="0" smtClean="0">
                <a:solidFill>
                  <a:schemeClr val="tx1"/>
                </a:solidFill>
              </a:rPr>
              <a:t>Support for network innovation incentive, some stakeholders considered this could be funded through existing </a:t>
            </a:r>
            <a:r>
              <a:rPr lang="en-AU" sz="1200" dirty="0" err="1" smtClean="0">
                <a:solidFill>
                  <a:schemeClr val="tx1"/>
                </a:solidFill>
              </a:rPr>
              <a:t>opex</a:t>
            </a:r>
            <a:r>
              <a:rPr lang="en-AU" sz="1200" dirty="0" smtClean="0">
                <a:solidFill>
                  <a:schemeClr val="tx1"/>
                </a:solidFill>
              </a:rPr>
              <a:t> and capex incentives</a:t>
            </a:r>
            <a:endParaRPr lang="en-AU" sz="1200" dirty="0">
              <a:solidFill>
                <a:schemeClr val="tx1"/>
              </a:solidFill>
            </a:endParaRPr>
          </a:p>
        </p:txBody>
      </p:sp>
    </p:spTree>
    <p:extLst>
      <p:ext uri="{BB962C8B-B14F-4D97-AF65-F5344CB8AC3E}">
        <p14:creationId xmlns:p14="http://schemas.microsoft.com/office/powerpoint/2010/main" val="7198372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Plans | </a:t>
            </a:r>
            <a:r>
              <a:rPr lang="en-US" dirty="0"/>
              <a:t>Delivering for Customers:</a:t>
            </a:r>
            <a:r>
              <a:rPr lang="en-US" b="1" dirty="0"/>
              <a:t> </a:t>
            </a:r>
            <a:r>
              <a:rPr lang="en-US" dirty="0" smtClean="0"/>
              <a:t>Incentive Mechanisms</a:t>
            </a:r>
            <a:endParaRPr lang="en-US" dirty="0"/>
          </a:p>
        </p:txBody>
      </p:sp>
      <p:sp>
        <p:nvSpPr>
          <p:cNvPr id="3" name="Footer Placeholder 2"/>
          <p:cNvSpPr>
            <a:spLocks noGrp="1"/>
          </p:cNvSpPr>
          <p:nvPr>
            <p:ph type="ftr" sz="quarter" idx="11"/>
          </p:nvPr>
        </p:nvSpPr>
        <p:spPr/>
        <p:txBody>
          <a:bodyPr/>
          <a:lstStyle/>
          <a:p>
            <a:r>
              <a:rPr lang="en-US" dirty="0" smtClean="0"/>
              <a:t>February 2017 </a:t>
            </a:r>
            <a:r>
              <a:rPr lang="en-US" dirty="0"/>
              <a:t>| </a:t>
            </a:r>
            <a:r>
              <a:rPr lang="en-US" dirty="0" smtClean="0"/>
              <a:t>Slide </a:t>
            </a:r>
            <a:fld id="{D5F80B51-C4AA-4946-81C2-F28C8A334207}" type="slidenum">
              <a:rPr lang="en-US" smtClean="0"/>
              <a:t>38</a:t>
            </a:fld>
            <a:endParaRPr lang="en-US" dirty="0"/>
          </a:p>
        </p:txBody>
      </p:sp>
      <p:sp>
        <p:nvSpPr>
          <p:cNvPr id="4" name="Content Placeholder 3"/>
          <p:cNvSpPr>
            <a:spLocks noGrp="1"/>
          </p:cNvSpPr>
          <p:nvPr>
            <p:ph idx="1"/>
          </p:nvPr>
        </p:nvSpPr>
        <p:spPr>
          <a:xfrm>
            <a:off x="457199" y="1159017"/>
            <a:ext cx="8390467" cy="4967149"/>
          </a:xfrm>
        </p:spPr>
        <p:txBody>
          <a:bodyPr>
            <a:normAutofit/>
          </a:bodyPr>
          <a:lstStyle/>
          <a:p>
            <a:pPr lvl="1">
              <a:spcBef>
                <a:spcPts val="0"/>
              </a:spcBef>
              <a:spcAft>
                <a:spcPts val="1000"/>
              </a:spcAft>
            </a:pPr>
            <a:r>
              <a:rPr lang="en-AU" sz="1600" dirty="0" smtClean="0"/>
              <a:t>Our Final Plan proposal was heavily guided by stakeholder engagement</a:t>
            </a:r>
          </a:p>
          <a:p>
            <a:pPr lvl="1">
              <a:spcBef>
                <a:spcPts val="0"/>
              </a:spcBef>
              <a:spcAft>
                <a:spcPts val="800"/>
              </a:spcAft>
            </a:pPr>
            <a:r>
              <a:rPr lang="en-AU" sz="1600" dirty="0" smtClean="0"/>
              <a:t>Along with other two Victorian distributors, we implemented </a:t>
            </a:r>
            <a:r>
              <a:rPr lang="en-AU" sz="1600" dirty="0"/>
              <a:t>a robust engagement program in relation to </a:t>
            </a:r>
            <a:r>
              <a:rPr lang="en-AU" sz="1600" dirty="0" smtClean="0"/>
              <a:t>incentives</a:t>
            </a:r>
          </a:p>
          <a:p>
            <a:pPr lvl="2">
              <a:spcBef>
                <a:spcPts val="0"/>
              </a:spcBef>
              <a:spcAft>
                <a:spcPts val="1000"/>
              </a:spcAft>
            </a:pPr>
            <a:r>
              <a:rPr lang="en-AU" sz="1600" dirty="0" smtClean="0"/>
              <a:t>Issues </a:t>
            </a:r>
            <a:r>
              <a:rPr lang="en-AU" sz="1600" dirty="0"/>
              <a:t>Paper circulated 17 June, workshop held 11 </a:t>
            </a:r>
            <a:r>
              <a:rPr lang="en-AU" sz="1600" dirty="0" smtClean="0"/>
              <a:t>July, Findings Paper released October 2016</a:t>
            </a:r>
            <a:endParaRPr lang="en-AU" sz="1600" dirty="0"/>
          </a:p>
          <a:p>
            <a:pPr lvl="1">
              <a:spcBef>
                <a:spcPts val="0"/>
              </a:spcBef>
              <a:spcAft>
                <a:spcPts val="1000"/>
              </a:spcAft>
            </a:pPr>
            <a:r>
              <a:rPr lang="en-AU" sz="1600" dirty="0" smtClean="0"/>
              <a:t>Continue </a:t>
            </a:r>
            <a:r>
              <a:rPr lang="en-AU" sz="1600" dirty="0"/>
              <a:t>with current opex incentive scheme</a:t>
            </a:r>
          </a:p>
          <a:p>
            <a:pPr lvl="1">
              <a:spcBef>
                <a:spcPts val="0"/>
              </a:spcBef>
              <a:spcAft>
                <a:spcPts val="800"/>
              </a:spcAft>
            </a:pPr>
            <a:r>
              <a:rPr lang="en-AU" sz="1600" dirty="0"/>
              <a:t>We are </a:t>
            </a:r>
            <a:r>
              <a:rPr lang="en-AU" sz="1600" dirty="0" smtClean="0"/>
              <a:t>proposing to introduce </a:t>
            </a:r>
            <a:r>
              <a:rPr lang="en-AU" sz="1600" dirty="0"/>
              <a:t>a capex incentive </a:t>
            </a:r>
            <a:r>
              <a:rPr lang="en-AU" sz="1600" dirty="0" smtClean="0"/>
              <a:t>scheme, of similar design </a:t>
            </a:r>
            <a:r>
              <a:rPr lang="en-AU" sz="1600" dirty="0"/>
              <a:t>with </a:t>
            </a:r>
            <a:r>
              <a:rPr lang="en-AU" sz="1600" dirty="0" smtClean="0"/>
              <a:t>that applied </a:t>
            </a:r>
            <a:r>
              <a:rPr lang="en-AU" sz="1600" dirty="0"/>
              <a:t>in electricity</a:t>
            </a:r>
          </a:p>
          <a:p>
            <a:pPr lvl="2">
              <a:spcBef>
                <a:spcPts val="0"/>
              </a:spcBef>
              <a:spcAft>
                <a:spcPts val="800"/>
              </a:spcAft>
            </a:pPr>
            <a:r>
              <a:rPr lang="en-AU" sz="1600" dirty="0" smtClean="0"/>
              <a:t>Any </a:t>
            </a:r>
            <a:r>
              <a:rPr lang="en-AU" sz="1600" dirty="0"/>
              <a:t>payments</a:t>
            </a:r>
            <a:r>
              <a:rPr lang="en-AU" sz="1600" dirty="0" smtClean="0"/>
              <a:t> are however contingent on maintaining current levels of network indicator performance across three measures: unplanned SAIDI, water in mains and leaks</a:t>
            </a:r>
            <a:endParaRPr lang="en-AU" sz="1600" dirty="0"/>
          </a:p>
          <a:p>
            <a:pPr lvl="3">
              <a:spcBef>
                <a:spcPts val="0"/>
              </a:spcBef>
              <a:spcAft>
                <a:spcPts val="1000"/>
              </a:spcAft>
            </a:pPr>
            <a:r>
              <a:rPr lang="en-AU" sz="1600" dirty="0" smtClean="0"/>
              <a:t>Consistent with stakeholder feedback no reward for increased performance (stakeholders already satisfied) but we are penalised for poor performance</a:t>
            </a:r>
            <a:endParaRPr lang="en-AU" sz="1600" dirty="0"/>
          </a:p>
          <a:p>
            <a:pPr lvl="1">
              <a:spcBef>
                <a:spcPts val="0"/>
              </a:spcBef>
              <a:spcAft>
                <a:spcPts val="1000"/>
              </a:spcAft>
            </a:pPr>
            <a:r>
              <a:rPr lang="en-AU" sz="1600" dirty="0"/>
              <a:t>We are proposing a network innovation scheme </a:t>
            </a:r>
            <a:r>
              <a:rPr lang="en-AU" sz="1600" dirty="0" smtClean="0"/>
              <a:t>to support </a:t>
            </a:r>
            <a:r>
              <a:rPr lang="en-AU" sz="1600" dirty="0"/>
              <a:t>our effort to de-carbonise the distribution </a:t>
            </a:r>
            <a:r>
              <a:rPr lang="en-AU" sz="1600" dirty="0" smtClean="0"/>
              <a:t>network</a:t>
            </a:r>
          </a:p>
        </p:txBody>
      </p:sp>
      <p:sp>
        <p:nvSpPr>
          <p:cNvPr id="5" name="Rounded Rectangle 4"/>
          <p:cNvSpPr/>
          <p:nvPr/>
        </p:nvSpPr>
        <p:spPr>
          <a:xfrm>
            <a:off x="2226736" y="5756828"/>
            <a:ext cx="5012267" cy="823970"/>
          </a:xfrm>
          <a:prstGeom prst="roundRect">
            <a:avLst>
              <a:gd name="adj" fmla="val 12166"/>
            </a:avLst>
          </a:prstGeom>
          <a:solidFill>
            <a:schemeClr val="accent3">
              <a:lumMod val="20000"/>
              <a:lumOff val="8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spcAft>
                <a:spcPts val="300"/>
              </a:spcAft>
            </a:pPr>
            <a:r>
              <a:rPr lang="en-AU" sz="1100" b="1" dirty="0" smtClean="0">
                <a:solidFill>
                  <a:srgbClr val="006600"/>
                </a:solidFill>
              </a:rPr>
              <a:t>Discussion Point:</a:t>
            </a:r>
          </a:p>
          <a:p>
            <a:pPr marL="177800" indent="-177800">
              <a:spcAft>
                <a:spcPts val="300"/>
              </a:spcAft>
              <a:buClr>
                <a:schemeClr val="accent3">
                  <a:lumMod val="75000"/>
                </a:schemeClr>
              </a:buClr>
              <a:buFont typeface="Arial" panose="020B0604020202020204" pitchFamily="34" charset="0"/>
              <a:buChar char="•"/>
            </a:pPr>
            <a:r>
              <a:rPr lang="en-AU" sz="1100" dirty="0">
                <a:solidFill>
                  <a:schemeClr val="tx1"/>
                </a:solidFill>
              </a:rPr>
              <a:t>We are looking forward to further collaborative engagement with the AER and other stakeholders on this issue and will adopt the outcome of this process.</a:t>
            </a:r>
            <a:endParaRPr lang="en-AU" sz="1100" dirty="0" smtClean="0">
              <a:solidFill>
                <a:schemeClr val="tx1"/>
              </a:solidFill>
            </a:endParaRPr>
          </a:p>
        </p:txBody>
      </p:sp>
    </p:spTree>
    <p:extLst>
      <p:ext uri="{BB962C8B-B14F-4D97-AF65-F5344CB8AC3E}">
        <p14:creationId xmlns:p14="http://schemas.microsoft.com/office/powerpoint/2010/main" val="22402088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Plans | </a:t>
            </a:r>
            <a:r>
              <a:rPr lang="en-US" dirty="0"/>
              <a:t>Delivering for Customers:</a:t>
            </a:r>
            <a:r>
              <a:rPr lang="en-US" b="1" dirty="0"/>
              <a:t> </a:t>
            </a:r>
            <a:r>
              <a:rPr lang="en-US" dirty="0" smtClean="0"/>
              <a:t>Tariff Structure and Prices</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39</a:t>
            </a:fld>
            <a:endParaRPr lang="en-US" dirty="0"/>
          </a:p>
        </p:txBody>
      </p:sp>
      <p:sp>
        <p:nvSpPr>
          <p:cNvPr id="4" name="Content Placeholder 3"/>
          <p:cNvSpPr>
            <a:spLocks noGrp="1"/>
          </p:cNvSpPr>
          <p:nvPr>
            <p:ph idx="1"/>
          </p:nvPr>
        </p:nvSpPr>
        <p:spPr>
          <a:xfrm>
            <a:off x="464979" y="2176253"/>
            <a:ext cx="8229600" cy="3814765"/>
          </a:xfrm>
        </p:spPr>
        <p:txBody>
          <a:bodyPr>
            <a:normAutofit lnSpcReduction="10000"/>
          </a:bodyPr>
          <a:lstStyle/>
          <a:p>
            <a:pPr lvl="1">
              <a:spcBef>
                <a:spcPts val="0"/>
              </a:spcBef>
              <a:spcAft>
                <a:spcPts val="1000"/>
              </a:spcAft>
            </a:pPr>
            <a:r>
              <a:rPr lang="en-AU" sz="1600" dirty="0"/>
              <a:t>Our Plans provide for lower distribution charges over the next five years compared to the current </a:t>
            </a:r>
            <a:r>
              <a:rPr lang="en-AU" sz="1600" dirty="0" smtClean="0"/>
              <a:t>AA period</a:t>
            </a:r>
          </a:p>
          <a:p>
            <a:pPr lvl="2">
              <a:spcBef>
                <a:spcPts val="0"/>
              </a:spcBef>
              <a:spcAft>
                <a:spcPts val="1600"/>
              </a:spcAft>
            </a:pPr>
            <a:r>
              <a:rPr lang="en-AU" sz="1600" dirty="0" smtClean="0"/>
              <a:t>While delivering continuous improvement in safety </a:t>
            </a:r>
            <a:br>
              <a:rPr lang="en-AU" sz="1600" dirty="0" smtClean="0"/>
            </a:br>
            <a:r>
              <a:rPr lang="en-AU" sz="1600" dirty="0" smtClean="0"/>
              <a:t>and customer service and maintaining the reliability </a:t>
            </a:r>
            <a:br>
              <a:rPr lang="en-AU" sz="1600" dirty="0" smtClean="0"/>
            </a:br>
            <a:r>
              <a:rPr lang="en-AU" sz="1600" dirty="0" smtClean="0"/>
              <a:t>of the network</a:t>
            </a:r>
          </a:p>
          <a:p>
            <a:pPr lvl="1">
              <a:spcBef>
                <a:spcPts val="0"/>
              </a:spcBef>
              <a:spcAft>
                <a:spcPts val="1000"/>
              </a:spcAft>
            </a:pPr>
            <a:r>
              <a:rPr lang="en-AU" sz="1600" dirty="0" smtClean="0"/>
              <a:t>Our prices reflect stakeholder feedback that:</a:t>
            </a:r>
          </a:p>
          <a:p>
            <a:pPr lvl="2">
              <a:spcBef>
                <a:spcPts val="0"/>
              </a:spcBef>
              <a:spcAft>
                <a:spcPts val="1000"/>
              </a:spcAft>
            </a:pPr>
            <a:r>
              <a:rPr lang="en-AU" sz="1600" spc="-10" dirty="0" smtClean="0"/>
              <a:t>Customers are concerned with recent price increases</a:t>
            </a:r>
          </a:p>
          <a:p>
            <a:pPr lvl="2">
              <a:spcBef>
                <a:spcPts val="0"/>
              </a:spcBef>
              <a:spcAft>
                <a:spcPts val="1000"/>
              </a:spcAft>
            </a:pPr>
            <a:r>
              <a:rPr lang="en-AU" sz="1600" dirty="0" smtClean="0"/>
              <a:t>Customers prefer having tariffs more heavily </a:t>
            </a:r>
            <a:br>
              <a:rPr lang="en-AU" sz="1600" dirty="0" smtClean="0"/>
            </a:br>
            <a:r>
              <a:rPr lang="en-AU" sz="1600" dirty="0" smtClean="0"/>
              <a:t>weighted to variable (usage) charges</a:t>
            </a:r>
          </a:p>
          <a:p>
            <a:pPr lvl="2">
              <a:spcBef>
                <a:spcPts val="0"/>
              </a:spcBef>
              <a:spcAft>
                <a:spcPts val="1000"/>
              </a:spcAft>
            </a:pPr>
            <a:r>
              <a:rPr lang="en-AU" sz="1600" spc="-20" dirty="0" smtClean="0"/>
              <a:t>All tariff zones should receive the same price decrease</a:t>
            </a:r>
          </a:p>
          <a:p>
            <a:pPr lvl="3">
              <a:spcBef>
                <a:spcPts val="0"/>
              </a:spcBef>
              <a:spcAft>
                <a:spcPts val="1600"/>
              </a:spcAft>
            </a:pPr>
            <a:r>
              <a:rPr lang="en-AU" sz="1600" dirty="0" smtClean="0"/>
              <a:t>Tariffs not aligned across zones</a:t>
            </a:r>
          </a:p>
          <a:p>
            <a:pPr lvl="1">
              <a:spcBef>
                <a:spcPts val="0"/>
              </a:spcBef>
              <a:spcAft>
                <a:spcPts val="1600"/>
              </a:spcAft>
            </a:pPr>
            <a:endParaRPr lang="en-AU" sz="1600" dirty="0"/>
          </a:p>
          <a:p>
            <a:pPr lvl="1">
              <a:spcBef>
                <a:spcPts val="0"/>
              </a:spcBef>
              <a:spcAft>
                <a:spcPts val="1600"/>
              </a:spcAft>
            </a:pPr>
            <a:endParaRPr lang="en-US" sz="1600" dirty="0"/>
          </a:p>
        </p:txBody>
      </p:sp>
      <p:sp>
        <p:nvSpPr>
          <p:cNvPr id="10" name="Rounded Rectangle 9"/>
          <p:cNvSpPr/>
          <p:nvPr/>
        </p:nvSpPr>
        <p:spPr>
          <a:xfrm>
            <a:off x="464979" y="1144325"/>
            <a:ext cx="8229600" cy="812448"/>
          </a:xfrm>
          <a:prstGeom prst="roundRect">
            <a:avLst/>
          </a:prstGeom>
          <a:solidFill>
            <a:schemeClr val="accent1">
              <a:lumMod val="20000"/>
              <a:lumOff val="80000"/>
            </a:schemeClr>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AU" sz="1200" b="1" dirty="0" smtClean="0">
                <a:solidFill>
                  <a:srgbClr val="00A3E0"/>
                </a:solidFill>
              </a:rPr>
              <a:t>Stakeholder Feedback:</a:t>
            </a:r>
          </a:p>
          <a:p>
            <a:pPr marL="285750" indent="-285750">
              <a:lnSpc>
                <a:spcPts val="1600"/>
              </a:lnSpc>
              <a:spcAft>
                <a:spcPts val="300"/>
              </a:spcAft>
              <a:buClr>
                <a:schemeClr val="accent6">
                  <a:lumMod val="75000"/>
                </a:schemeClr>
              </a:buClr>
              <a:buSzPct val="100000"/>
              <a:buFont typeface="Tahoma" panose="020B0604030504040204" pitchFamily="34" charset="0"/>
              <a:buChar char="●"/>
            </a:pPr>
            <a:r>
              <a:rPr lang="en-AU" sz="1200" dirty="0">
                <a:solidFill>
                  <a:schemeClr val="tx1"/>
                </a:solidFill>
              </a:rPr>
              <a:t>Support for price path, but questioned </a:t>
            </a:r>
            <a:r>
              <a:rPr lang="en-AU" sz="1200" dirty="0" smtClean="0">
                <a:solidFill>
                  <a:schemeClr val="tx1"/>
                </a:solidFill>
              </a:rPr>
              <a:t>the alignment of tariffs across zones as this would lead to all customers not receiving a price reduction – </a:t>
            </a:r>
            <a:r>
              <a:rPr lang="en-AU" sz="1200" i="1" dirty="0" smtClean="0">
                <a:solidFill>
                  <a:schemeClr val="tx1"/>
                </a:solidFill>
              </a:rPr>
              <a:t>we have decided not to align the tariff zones</a:t>
            </a:r>
            <a:endParaRPr lang="en-AU" sz="1200" i="1" dirty="0">
              <a:solidFill>
                <a:schemeClr val="tx1"/>
              </a:solidFill>
            </a:endParaRPr>
          </a:p>
        </p:txBody>
      </p:sp>
      <p:sp>
        <p:nvSpPr>
          <p:cNvPr id="11" name="Rounded Rectangle 10"/>
          <p:cNvSpPr/>
          <p:nvPr/>
        </p:nvSpPr>
        <p:spPr>
          <a:xfrm>
            <a:off x="5942912" y="2786757"/>
            <a:ext cx="2751667" cy="2364749"/>
          </a:xfrm>
          <a:prstGeom prst="roundRect">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AU" sz="1400" b="1" dirty="0" smtClean="0">
                <a:solidFill>
                  <a:schemeClr val="bg1"/>
                </a:solidFill>
              </a:rPr>
              <a:t>In 2018, the average customer will save:</a:t>
            </a:r>
          </a:p>
          <a:p>
            <a:endParaRPr lang="en-AU" sz="1400" b="1" dirty="0" smtClean="0">
              <a:solidFill>
                <a:schemeClr val="bg1"/>
              </a:solidFill>
            </a:endParaRPr>
          </a:p>
        </p:txBody>
      </p:sp>
      <p:sp>
        <p:nvSpPr>
          <p:cNvPr id="12" name="Pentagon 11"/>
          <p:cNvSpPr/>
          <p:nvPr/>
        </p:nvSpPr>
        <p:spPr>
          <a:xfrm rot="5400000">
            <a:off x="7654172" y="3994478"/>
            <a:ext cx="694480" cy="1180617"/>
          </a:xfrm>
          <a:prstGeom prst="homePlate">
            <a:avLst>
              <a:gd name="adj" fmla="val 22537"/>
            </a:avLst>
          </a:prstGeom>
          <a:gradFill>
            <a:gsLst>
              <a:gs pos="0">
                <a:srgbClr val="003C71"/>
              </a:gs>
              <a:gs pos="80000">
                <a:schemeClr val="accent1">
                  <a:lumMod val="75000"/>
                </a:schemeClr>
              </a:gs>
              <a:gs pos="100000">
                <a:schemeClr val="tx2">
                  <a:lumMod val="60000"/>
                  <a:lumOff val="40000"/>
                </a:schemeClr>
              </a:gs>
            </a:gsLst>
          </a:gradFill>
        </p:spPr>
        <p:style>
          <a:lnRef idx="0">
            <a:schemeClr val="accent1"/>
          </a:lnRef>
          <a:fillRef idx="3">
            <a:schemeClr val="accent1"/>
          </a:fillRef>
          <a:effectRef idx="3">
            <a:schemeClr val="accent1"/>
          </a:effectRef>
          <a:fontRef idx="minor">
            <a:schemeClr val="lt1"/>
          </a:fontRef>
        </p:style>
        <p:txBody>
          <a:bodyPr vert="vert270" lIns="72000" tIns="0" rIns="0" rtlCol="0" anchor="t"/>
          <a:lstStyle/>
          <a:p>
            <a:pPr algn="ctr"/>
            <a:r>
              <a:rPr lang="en-AU" sz="1600" b="1" dirty="0" smtClean="0"/>
              <a:t>$</a:t>
            </a:r>
            <a:r>
              <a:rPr lang="en-AU" sz="1600" b="1" dirty="0" smtClean="0">
                <a:solidFill>
                  <a:schemeClr val="bg1"/>
                </a:solidFill>
              </a:rPr>
              <a:t>3,698</a:t>
            </a:r>
            <a:r>
              <a:rPr lang="en-AU" sz="1200" b="1" dirty="0" smtClean="0"/>
              <a:t/>
            </a:r>
            <a:br>
              <a:rPr lang="en-AU" sz="1200" b="1" dirty="0" smtClean="0"/>
            </a:br>
            <a:r>
              <a:rPr lang="en-AU" sz="1200" b="1" dirty="0" smtClean="0"/>
              <a:t>Industrial</a:t>
            </a:r>
            <a:endParaRPr lang="en-AU" sz="1200" b="1" dirty="0"/>
          </a:p>
        </p:txBody>
      </p:sp>
      <p:sp>
        <p:nvSpPr>
          <p:cNvPr id="13" name="Pentagon 12"/>
          <p:cNvSpPr/>
          <p:nvPr/>
        </p:nvSpPr>
        <p:spPr>
          <a:xfrm rot="5400000">
            <a:off x="6956637" y="3227450"/>
            <a:ext cx="694480" cy="1180617"/>
          </a:xfrm>
          <a:prstGeom prst="homePlate">
            <a:avLst>
              <a:gd name="adj" fmla="val 22537"/>
            </a:avLst>
          </a:prstGeom>
          <a:gradFill>
            <a:gsLst>
              <a:gs pos="0">
                <a:srgbClr val="003C71"/>
              </a:gs>
              <a:gs pos="80000">
                <a:schemeClr val="accent1">
                  <a:lumMod val="75000"/>
                </a:schemeClr>
              </a:gs>
              <a:gs pos="100000">
                <a:schemeClr val="tx2">
                  <a:lumMod val="60000"/>
                  <a:lumOff val="40000"/>
                </a:schemeClr>
              </a:gs>
            </a:gsLst>
          </a:gradFill>
        </p:spPr>
        <p:style>
          <a:lnRef idx="0">
            <a:schemeClr val="accent1"/>
          </a:lnRef>
          <a:fillRef idx="3">
            <a:schemeClr val="accent1"/>
          </a:fillRef>
          <a:effectRef idx="3">
            <a:schemeClr val="accent1"/>
          </a:effectRef>
          <a:fontRef idx="minor">
            <a:schemeClr val="lt1"/>
          </a:fontRef>
        </p:style>
        <p:txBody>
          <a:bodyPr vert="vert270" lIns="72000" tIns="0" rIns="0" rtlCol="0" anchor="t"/>
          <a:lstStyle/>
          <a:p>
            <a:pPr algn="ctr"/>
            <a:r>
              <a:rPr lang="en-AU" sz="1600" b="1" dirty="0" smtClean="0"/>
              <a:t>$40</a:t>
            </a:r>
            <a:r>
              <a:rPr lang="en-AU" sz="1200" b="1" dirty="0" smtClean="0"/>
              <a:t/>
            </a:r>
            <a:br>
              <a:rPr lang="en-AU" sz="1200" b="1" dirty="0" smtClean="0"/>
            </a:br>
            <a:r>
              <a:rPr lang="en-AU" sz="1200" b="1" dirty="0" smtClean="0"/>
              <a:t>Residential</a:t>
            </a:r>
            <a:endParaRPr lang="en-AU" sz="1200" b="1" dirty="0"/>
          </a:p>
        </p:txBody>
      </p:sp>
      <p:sp>
        <p:nvSpPr>
          <p:cNvPr id="14" name="Pentagon 13"/>
          <p:cNvSpPr/>
          <p:nvPr/>
        </p:nvSpPr>
        <p:spPr>
          <a:xfrm rot="5400000">
            <a:off x="6282289" y="3994477"/>
            <a:ext cx="694480" cy="1180617"/>
          </a:xfrm>
          <a:prstGeom prst="homePlate">
            <a:avLst>
              <a:gd name="adj" fmla="val 22537"/>
            </a:avLst>
          </a:prstGeom>
          <a:gradFill>
            <a:gsLst>
              <a:gs pos="0">
                <a:srgbClr val="003C71"/>
              </a:gs>
              <a:gs pos="80000">
                <a:schemeClr val="accent1">
                  <a:lumMod val="75000"/>
                </a:schemeClr>
              </a:gs>
              <a:gs pos="100000">
                <a:schemeClr val="tx2">
                  <a:lumMod val="60000"/>
                  <a:lumOff val="40000"/>
                </a:schemeClr>
              </a:gs>
            </a:gsLst>
          </a:gradFill>
        </p:spPr>
        <p:style>
          <a:lnRef idx="0">
            <a:schemeClr val="accent1"/>
          </a:lnRef>
          <a:fillRef idx="3">
            <a:schemeClr val="accent1"/>
          </a:fillRef>
          <a:effectRef idx="3">
            <a:schemeClr val="accent1"/>
          </a:effectRef>
          <a:fontRef idx="minor">
            <a:schemeClr val="lt1"/>
          </a:fontRef>
        </p:style>
        <p:txBody>
          <a:bodyPr vert="vert270" lIns="72000" tIns="0" rIns="0" rtlCol="0" anchor="t"/>
          <a:lstStyle/>
          <a:p>
            <a:pPr algn="ctr"/>
            <a:r>
              <a:rPr lang="en-AU" sz="1600" b="1" dirty="0" smtClean="0"/>
              <a:t>$</a:t>
            </a:r>
            <a:r>
              <a:rPr lang="en-AU" sz="1600" b="1" dirty="0" smtClean="0">
                <a:solidFill>
                  <a:schemeClr val="bg1"/>
                </a:solidFill>
              </a:rPr>
              <a:t>185</a:t>
            </a:r>
            <a:r>
              <a:rPr lang="en-AU" sz="1200" b="1" dirty="0" smtClean="0"/>
              <a:t/>
            </a:r>
            <a:br>
              <a:rPr lang="en-AU" sz="1200" b="1" dirty="0" smtClean="0"/>
            </a:br>
            <a:r>
              <a:rPr lang="en-AU" sz="1200" b="1" dirty="0" smtClean="0"/>
              <a:t>Commercial</a:t>
            </a:r>
            <a:endParaRPr lang="en-AU" sz="1200" b="1" dirty="0"/>
          </a:p>
        </p:txBody>
      </p:sp>
      <p:sp>
        <p:nvSpPr>
          <p:cNvPr id="15" name="TextBox 14"/>
          <p:cNvSpPr txBox="1"/>
          <p:nvPr/>
        </p:nvSpPr>
        <p:spPr>
          <a:xfrm>
            <a:off x="457200" y="5698631"/>
            <a:ext cx="8229599" cy="553998"/>
          </a:xfrm>
          <a:prstGeom prst="rect">
            <a:avLst/>
          </a:prstGeom>
          <a:noFill/>
        </p:spPr>
        <p:txBody>
          <a:bodyPr wrap="square" rtlCol="0">
            <a:spAutoFit/>
          </a:bodyPr>
          <a:lstStyle/>
          <a:p>
            <a:pPr algn="ctr"/>
            <a:r>
              <a:rPr lang="en-AU" sz="1500" b="1" dirty="0">
                <a:solidFill>
                  <a:srgbClr val="003C71"/>
                </a:solidFill>
              </a:rPr>
              <a:t>Initial price cut of 11.5% from 1 January 2018 followed by 2.5% real increases thereafter </a:t>
            </a:r>
          </a:p>
        </p:txBody>
      </p:sp>
    </p:spTree>
    <p:extLst>
      <p:ext uri="{BB962C8B-B14F-4D97-AF65-F5344CB8AC3E}">
        <p14:creationId xmlns:p14="http://schemas.microsoft.com/office/powerpoint/2010/main" val="40969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About AGN | </a:t>
            </a:r>
            <a:r>
              <a:rPr lang="en-US" dirty="0" smtClean="0"/>
              <a:t>Our Regulated Victoria and Albury Operations</a:t>
            </a:r>
            <a:endParaRPr lang="en-US" b="1" dirty="0"/>
          </a:p>
        </p:txBody>
      </p:sp>
      <p:sp>
        <p:nvSpPr>
          <p:cNvPr id="5"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4</a:t>
            </a:fld>
            <a:endParaRPr lang="en-US" dirty="0"/>
          </a:p>
        </p:txBody>
      </p:sp>
      <p:sp>
        <p:nvSpPr>
          <p:cNvPr id="7" name="TextBox 6"/>
          <p:cNvSpPr txBox="1"/>
          <p:nvPr/>
        </p:nvSpPr>
        <p:spPr>
          <a:xfrm>
            <a:off x="457201" y="5280392"/>
            <a:ext cx="8229599" cy="553998"/>
          </a:xfrm>
          <a:prstGeom prst="rect">
            <a:avLst/>
          </a:prstGeom>
          <a:noFill/>
        </p:spPr>
        <p:txBody>
          <a:bodyPr wrap="square" rtlCol="0">
            <a:spAutoFit/>
          </a:bodyPr>
          <a:lstStyle/>
          <a:p>
            <a:pPr algn="ctr"/>
            <a:r>
              <a:rPr lang="en-AU" sz="1500" b="1" dirty="0">
                <a:solidFill>
                  <a:srgbClr val="003C71"/>
                </a:solidFill>
              </a:rPr>
              <a:t>We are one of the leading natural gas distribution businesses in Australia, </a:t>
            </a:r>
            <a:r>
              <a:rPr lang="en-AU" sz="1500" b="1" dirty="0" smtClean="0">
                <a:solidFill>
                  <a:srgbClr val="003C71"/>
                </a:solidFill>
              </a:rPr>
              <a:t>serving 1.25 </a:t>
            </a:r>
            <a:r>
              <a:rPr lang="en-AU" sz="1500" b="1" dirty="0">
                <a:solidFill>
                  <a:srgbClr val="003C71"/>
                </a:solidFill>
              </a:rPr>
              <a:t>million domestic, small business and large industrial customers</a:t>
            </a:r>
          </a:p>
        </p:txBody>
      </p:sp>
      <p:pic>
        <p:nvPicPr>
          <p:cNvPr id="6" name="Picture 5"/>
          <p:cNvPicPr>
            <a:picLocks noChangeAspect="1"/>
          </p:cNvPicPr>
          <p:nvPr/>
        </p:nvPicPr>
        <p:blipFill rotWithShape="1">
          <a:blip r:embed="rId2"/>
          <a:srcRect b="37808"/>
          <a:stretch/>
        </p:blipFill>
        <p:spPr>
          <a:xfrm>
            <a:off x="457199" y="1159017"/>
            <a:ext cx="6114038" cy="3175202"/>
          </a:xfrm>
          <a:prstGeom prst="rect">
            <a:avLst/>
          </a:prstGeom>
        </p:spPr>
      </p:pic>
      <p:pic>
        <p:nvPicPr>
          <p:cNvPr id="8" name="Picture 7"/>
          <p:cNvPicPr>
            <a:picLocks noChangeAspect="1"/>
          </p:cNvPicPr>
          <p:nvPr/>
        </p:nvPicPr>
        <p:blipFill rotWithShape="1">
          <a:blip r:embed="rId2"/>
          <a:srcRect t="61549" r="38555"/>
          <a:stretch/>
        </p:blipFill>
        <p:spPr>
          <a:xfrm>
            <a:off x="5366009" y="3268133"/>
            <a:ext cx="3396990" cy="1775096"/>
          </a:xfrm>
          <a:prstGeom prst="rect">
            <a:avLst/>
          </a:prstGeom>
        </p:spPr>
      </p:pic>
    </p:spTree>
    <p:extLst>
      <p:ext uri="{BB962C8B-B14F-4D97-AF65-F5344CB8AC3E}">
        <p14:creationId xmlns:p14="http://schemas.microsoft.com/office/powerpoint/2010/main" val="36842657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Way Forward</a:t>
            </a:r>
            <a:endParaRPr lang="en-US" dirty="0"/>
          </a:p>
        </p:txBody>
      </p:sp>
    </p:spTree>
    <p:extLst>
      <p:ext uri="{BB962C8B-B14F-4D97-AF65-F5344CB8AC3E}">
        <p14:creationId xmlns:p14="http://schemas.microsoft.com/office/powerpoint/2010/main" val="16245071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Way Forward | </a:t>
            </a:r>
            <a:r>
              <a:rPr lang="en-US" dirty="0" smtClean="0"/>
              <a:t>Key Next Steps</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41</a:t>
            </a:fld>
            <a:endParaRPr lang="en-US" dirty="0"/>
          </a:p>
        </p:txBody>
      </p:sp>
      <p:sp>
        <p:nvSpPr>
          <p:cNvPr id="4" name="Content Placeholder 3"/>
          <p:cNvSpPr>
            <a:spLocks noGrp="1"/>
          </p:cNvSpPr>
          <p:nvPr>
            <p:ph idx="1"/>
          </p:nvPr>
        </p:nvSpPr>
        <p:spPr>
          <a:xfrm>
            <a:off x="457199" y="1159017"/>
            <a:ext cx="8229601" cy="4967149"/>
          </a:xfrm>
        </p:spPr>
        <p:txBody>
          <a:bodyPr>
            <a:normAutofit/>
          </a:bodyPr>
          <a:lstStyle/>
          <a:p>
            <a:pPr lvl="1">
              <a:spcBef>
                <a:spcPts val="0"/>
              </a:spcBef>
              <a:spcAft>
                <a:spcPts val="1600"/>
              </a:spcAft>
            </a:pPr>
            <a:r>
              <a:rPr lang="en-US" sz="1600" dirty="0" smtClean="0"/>
              <a:t>Public submissions to the AER close on Friday 3 March</a:t>
            </a:r>
          </a:p>
          <a:p>
            <a:pPr lvl="1">
              <a:spcBef>
                <a:spcPts val="0"/>
              </a:spcBef>
              <a:spcAft>
                <a:spcPts val="1600"/>
              </a:spcAft>
            </a:pPr>
            <a:r>
              <a:rPr lang="en-US" sz="1600" dirty="0" smtClean="0"/>
              <a:t>Look forward to ongoing collaboration with stakeholders and to feedback we receive in public submissions</a:t>
            </a:r>
          </a:p>
        </p:txBody>
      </p:sp>
      <p:pic>
        <p:nvPicPr>
          <p:cNvPr id="5" name="Picture 4"/>
          <p:cNvPicPr>
            <a:picLocks noChangeAspect="1"/>
          </p:cNvPicPr>
          <p:nvPr/>
        </p:nvPicPr>
        <p:blipFill>
          <a:blip r:embed="rId3"/>
          <a:stretch>
            <a:fillRect/>
          </a:stretch>
        </p:blipFill>
        <p:spPr>
          <a:xfrm>
            <a:off x="1165595" y="2284994"/>
            <a:ext cx="6962212" cy="3726339"/>
          </a:xfrm>
          <a:prstGeom prst="rect">
            <a:avLst/>
          </a:prstGeom>
        </p:spPr>
      </p:pic>
      <p:sp>
        <p:nvSpPr>
          <p:cNvPr id="10" name="Rounded Rectangle 9"/>
          <p:cNvSpPr/>
          <p:nvPr/>
        </p:nvSpPr>
        <p:spPr>
          <a:xfrm>
            <a:off x="5651483" y="4329223"/>
            <a:ext cx="596917" cy="1174110"/>
          </a:xfrm>
          <a:prstGeom prst="roundRect">
            <a:avLst>
              <a:gd name="adj" fmla="val 7851"/>
            </a:avLst>
          </a:prstGeom>
          <a:noFill/>
          <a:ln w="19050">
            <a:solidFill>
              <a:srgbClr val="43B02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212872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Plans | </a:t>
            </a:r>
            <a:r>
              <a:rPr lang="en-US" dirty="0" smtClean="0"/>
              <a:t>Delivering for Customers</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42</a:t>
            </a:fld>
            <a:endParaRPr lang="en-US" dirty="0"/>
          </a:p>
        </p:txBody>
      </p:sp>
      <p:grpSp>
        <p:nvGrpSpPr>
          <p:cNvPr id="5" name="Group 4"/>
          <p:cNvGrpSpPr/>
          <p:nvPr/>
        </p:nvGrpSpPr>
        <p:grpSpPr>
          <a:xfrm>
            <a:off x="5063353" y="1099577"/>
            <a:ext cx="3767382" cy="2444436"/>
            <a:chOff x="5457898" y="2504266"/>
            <a:chExt cx="3767382" cy="2444436"/>
          </a:xfrm>
        </p:grpSpPr>
        <p:sp>
          <p:nvSpPr>
            <p:cNvPr id="6" name="Oval 5"/>
            <p:cNvSpPr/>
            <p:nvPr/>
          </p:nvSpPr>
          <p:spPr>
            <a:xfrm>
              <a:off x="6360059" y="2504266"/>
              <a:ext cx="2444436" cy="2444436"/>
            </a:xfrm>
            <a:prstGeom prst="ellipse">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4800" b="1" spc="-40" baseline="30000" dirty="0"/>
            </a:p>
          </p:txBody>
        </p:sp>
        <p:sp>
          <p:nvSpPr>
            <p:cNvPr id="7" name="TextBox 6"/>
            <p:cNvSpPr txBox="1"/>
            <p:nvPr/>
          </p:nvSpPr>
          <p:spPr>
            <a:xfrm>
              <a:off x="6251444" y="2878501"/>
              <a:ext cx="2287510" cy="1446550"/>
            </a:xfrm>
            <a:prstGeom prst="rect">
              <a:avLst/>
            </a:prstGeom>
            <a:noFill/>
          </p:spPr>
          <p:txBody>
            <a:bodyPr wrap="square" rtlCol="0">
              <a:spAutoFit/>
            </a:bodyPr>
            <a:lstStyle/>
            <a:p>
              <a:pPr algn="ctr"/>
              <a:r>
                <a:rPr lang="en-AU" sz="8800" b="1" spc="-1000" dirty="0" smtClean="0">
                  <a:solidFill>
                    <a:schemeClr val="bg1"/>
                  </a:solidFill>
                  <a:latin typeface="+mj-lt"/>
                  <a:ea typeface="Batang" panose="02030600000101010101" pitchFamily="18" charset="-127"/>
                  <a:cs typeface="Aharoni" panose="02010803020104030203" pitchFamily="2" charset="-79"/>
                </a:rPr>
                <a:t>11</a:t>
              </a:r>
              <a:endParaRPr lang="en-AU" sz="8800" b="1" spc="-1000" dirty="0">
                <a:solidFill>
                  <a:schemeClr val="bg1"/>
                </a:solidFill>
                <a:latin typeface="+mj-lt"/>
                <a:ea typeface="Batang" panose="02030600000101010101" pitchFamily="18" charset="-127"/>
                <a:cs typeface="Aharoni" panose="02010803020104030203" pitchFamily="2" charset="-79"/>
              </a:endParaRPr>
            </a:p>
          </p:txBody>
        </p:sp>
        <p:sp>
          <p:nvSpPr>
            <p:cNvPr id="8" name="Oval 7"/>
            <p:cNvSpPr/>
            <p:nvPr/>
          </p:nvSpPr>
          <p:spPr>
            <a:xfrm>
              <a:off x="5457898" y="3052004"/>
              <a:ext cx="1306717" cy="1306717"/>
            </a:xfrm>
            <a:prstGeom prst="ellipse">
              <a:avLst/>
            </a:prstGeom>
            <a:solidFill>
              <a:srgbClr val="00A3E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AU" sz="2000" b="1" spc="-40" baseline="30000" dirty="0" smtClean="0"/>
            </a:p>
            <a:p>
              <a:pPr algn="ctr"/>
              <a:r>
                <a:rPr lang="en-AU" sz="2800" b="1" spc="-40" baseline="30000" dirty="0" smtClean="0"/>
                <a:t>Lower</a:t>
              </a:r>
              <a:br>
                <a:rPr lang="en-AU" sz="2800" b="1" spc="-40" baseline="30000" dirty="0" smtClean="0"/>
              </a:br>
              <a:r>
                <a:rPr lang="en-AU" sz="2800" b="1" spc="-40" baseline="30000" dirty="0" smtClean="0"/>
                <a:t>Prices</a:t>
              </a:r>
              <a:endParaRPr lang="en-AU" sz="2800" b="1" spc="-40" baseline="30000" dirty="0"/>
            </a:p>
          </p:txBody>
        </p:sp>
        <p:sp>
          <p:nvSpPr>
            <p:cNvPr id="9" name="TextBox 8"/>
            <p:cNvSpPr txBox="1"/>
            <p:nvPr/>
          </p:nvSpPr>
          <p:spPr>
            <a:xfrm>
              <a:off x="6101834" y="4122014"/>
              <a:ext cx="3123446" cy="461665"/>
            </a:xfrm>
            <a:prstGeom prst="rect">
              <a:avLst/>
            </a:prstGeom>
            <a:noFill/>
          </p:spPr>
          <p:txBody>
            <a:bodyPr wrap="square" rtlCol="0">
              <a:spAutoFit/>
            </a:bodyPr>
            <a:lstStyle/>
            <a:p>
              <a:pPr algn="ctr"/>
              <a:r>
                <a:rPr lang="en-AU" sz="1200" b="1" dirty="0" smtClean="0">
                  <a:solidFill>
                    <a:schemeClr val="bg1"/>
                  </a:solidFill>
                </a:rPr>
                <a:t>Cut in prices on </a:t>
              </a:r>
              <a:br>
                <a:rPr lang="en-AU" sz="1200" b="1" dirty="0" smtClean="0">
                  <a:solidFill>
                    <a:schemeClr val="bg1"/>
                  </a:solidFill>
                </a:rPr>
              </a:br>
              <a:r>
                <a:rPr lang="en-AU" sz="1200" b="1" dirty="0" smtClean="0">
                  <a:solidFill>
                    <a:schemeClr val="bg1"/>
                  </a:solidFill>
                </a:rPr>
                <a:t>1 January 2018*</a:t>
              </a:r>
              <a:endParaRPr lang="en-AU" sz="1200" b="1" dirty="0">
                <a:solidFill>
                  <a:schemeClr val="bg1"/>
                </a:solidFill>
              </a:endParaRPr>
            </a:p>
          </p:txBody>
        </p:sp>
        <p:sp>
          <p:nvSpPr>
            <p:cNvPr id="10" name="Down Arrow 9"/>
            <p:cNvSpPr/>
            <p:nvPr/>
          </p:nvSpPr>
          <p:spPr>
            <a:xfrm>
              <a:off x="8192682" y="3702401"/>
              <a:ext cx="163766" cy="312952"/>
            </a:xfrm>
            <a:prstGeom prst="downArrow">
              <a:avLst>
                <a:gd name="adj1" fmla="val 66161"/>
                <a:gd name="adj2"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p:cNvSpPr txBox="1"/>
            <p:nvPr/>
          </p:nvSpPr>
          <p:spPr>
            <a:xfrm>
              <a:off x="8006824" y="3049645"/>
              <a:ext cx="535481" cy="769441"/>
            </a:xfrm>
            <a:prstGeom prst="rect">
              <a:avLst/>
            </a:prstGeom>
            <a:noFill/>
          </p:spPr>
          <p:txBody>
            <a:bodyPr wrap="square" rtlCol="0">
              <a:spAutoFit/>
            </a:bodyPr>
            <a:lstStyle/>
            <a:p>
              <a:pPr algn="ctr"/>
              <a:r>
                <a:rPr lang="en-AU" sz="4400" b="1" spc="-200" dirty="0" smtClean="0">
                  <a:solidFill>
                    <a:schemeClr val="bg1"/>
                  </a:solidFill>
                  <a:latin typeface="Lucida Bright" panose="02040602050505020304" pitchFamily="18" charset="0"/>
                  <a:ea typeface="Batang" panose="02030600000101010101" pitchFamily="18" charset="-127"/>
                  <a:cs typeface="Aharoni" panose="02010803020104030203" pitchFamily="2" charset="-79"/>
                </a:rPr>
                <a:t>%</a:t>
              </a:r>
              <a:endParaRPr lang="en-AU" sz="4400" b="1" spc="-200" dirty="0">
                <a:solidFill>
                  <a:schemeClr val="bg1"/>
                </a:solidFill>
                <a:latin typeface="Lucida Bright" panose="02040602050505020304" pitchFamily="18" charset="0"/>
                <a:ea typeface="Batang" panose="02030600000101010101" pitchFamily="18" charset="-127"/>
                <a:cs typeface="Aharoni" panose="02010803020104030203" pitchFamily="2" charset="-79"/>
              </a:endParaRPr>
            </a:p>
          </p:txBody>
        </p:sp>
      </p:grpSp>
      <p:grpSp>
        <p:nvGrpSpPr>
          <p:cNvPr id="12" name="Group 11"/>
          <p:cNvGrpSpPr/>
          <p:nvPr/>
        </p:nvGrpSpPr>
        <p:grpSpPr>
          <a:xfrm>
            <a:off x="440429" y="1159017"/>
            <a:ext cx="1460060" cy="3815890"/>
            <a:chOff x="557925" y="1683945"/>
            <a:chExt cx="1460060" cy="3815890"/>
          </a:xfrm>
        </p:grpSpPr>
        <p:sp>
          <p:nvSpPr>
            <p:cNvPr id="13" name="Pentagon 12"/>
            <p:cNvSpPr/>
            <p:nvPr/>
          </p:nvSpPr>
          <p:spPr>
            <a:xfrm rot="16200000">
              <a:off x="-623669" y="2878929"/>
              <a:ext cx="3815890" cy="1425921"/>
            </a:xfrm>
            <a:prstGeom prst="homePlate">
              <a:avLst>
                <a:gd name="adj" fmla="val 23333"/>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TextBox 13"/>
            <p:cNvSpPr txBox="1"/>
            <p:nvPr/>
          </p:nvSpPr>
          <p:spPr>
            <a:xfrm>
              <a:off x="576037" y="2415179"/>
              <a:ext cx="1425921" cy="261610"/>
            </a:xfrm>
            <a:prstGeom prst="rect">
              <a:avLst/>
            </a:prstGeom>
            <a:noFill/>
          </p:spPr>
          <p:txBody>
            <a:bodyPr wrap="square" rtlCol="0">
              <a:spAutoFit/>
            </a:bodyPr>
            <a:lstStyle/>
            <a:p>
              <a:pPr algn="ctr"/>
              <a:r>
                <a:rPr lang="en-AU" sz="1100" b="1" dirty="0" smtClean="0">
                  <a:solidFill>
                    <a:srgbClr val="003C71"/>
                  </a:solidFill>
                </a:rPr>
                <a:t>Improved Service</a:t>
              </a:r>
              <a:endParaRPr lang="en-AU" sz="1100" b="1" dirty="0">
                <a:solidFill>
                  <a:srgbClr val="003C71"/>
                </a:solidFill>
              </a:endParaRPr>
            </a:p>
          </p:txBody>
        </p:sp>
        <p:sp>
          <p:nvSpPr>
            <p:cNvPr id="15" name="TextBox 14"/>
            <p:cNvSpPr txBox="1"/>
            <p:nvPr/>
          </p:nvSpPr>
          <p:spPr>
            <a:xfrm>
              <a:off x="557925" y="2698137"/>
              <a:ext cx="1425921" cy="369332"/>
            </a:xfrm>
            <a:prstGeom prst="rect">
              <a:avLst/>
            </a:prstGeom>
            <a:noFill/>
          </p:spPr>
          <p:txBody>
            <a:bodyPr wrap="square" rtlCol="0">
              <a:spAutoFit/>
            </a:bodyPr>
            <a:lstStyle/>
            <a:p>
              <a:pPr algn="ctr"/>
              <a:r>
                <a:rPr lang="en-AU" b="1" dirty="0" smtClean="0">
                  <a:solidFill>
                    <a:schemeClr val="bg1"/>
                  </a:solidFill>
                </a:rPr>
                <a:t>&gt;90</a:t>
              </a:r>
              <a:r>
                <a:rPr lang="en-AU" b="1" dirty="0" smtClean="0">
                  <a:solidFill>
                    <a:srgbClr val="00A3E0"/>
                  </a:solidFill>
                </a:rPr>
                <a:t>_</a:t>
              </a:r>
              <a:endParaRPr lang="en-AU" b="1" dirty="0">
                <a:solidFill>
                  <a:srgbClr val="00A3E0"/>
                </a:solidFill>
              </a:endParaRPr>
            </a:p>
          </p:txBody>
        </p:sp>
        <p:sp>
          <p:nvSpPr>
            <p:cNvPr id="16" name="TextBox 15"/>
            <p:cNvSpPr txBox="1"/>
            <p:nvPr/>
          </p:nvSpPr>
          <p:spPr>
            <a:xfrm>
              <a:off x="592064" y="3002811"/>
              <a:ext cx="1425921" cy="507831"/>
            </a:xfrm>
            <a:prstGeom prst="rect">
              <a:avLst/>
            </a:prstGeom>
            <a:noFill/>
          </p:spPr>
          <p:txBody>
            <a:bodyPr wrap="square" rtlCol="0">
              <a:spAutoFit/>
            </a:bodyPr>
            <a:lstStyle/>
            <a:p>
              <a:pPr algn="ctr"/>
              <a:r>
                <a:rPr lang="en-AU" sz="900" b="1" dirty="0" smtClean="0">
                  <a:solidFill>
                    <a:schemeClr val="bg1"/>
                  </a:solidFill>
                </a:rPr>
                <a:t>Of emergency calls answered within 10 seconds.</a:t>
              </a:r>
              <a:endParaRPr lang="en-AU" sz="900" b="1" dirty="0">
                <a:solidFill>
                  <a:schemeClr val="bg1"/>
                </a:solidFill>
              </a:endParaRPr>
            </a:p>
          </p:txBody>
        </p:sp>
        <p:sp>
          <p:nvSpPr>
            <p:cNvPr id="17" name="TextBox 16"/>
            <p:cNvSpPr txBox="1"/>
            <p:nvPr/>
          </p:nvSpPr>
          <p:spPr>
            <a:xfrm>
              <a:off x="584700" y="3917271"/>
              <a:ext cx="1425921" cy="369332"/>
            </a:xfrm>
            <a:prstGeom prst="rect">
              <a:avLst/>
            </a:prstGeom>
            <a:noFill/>
          </p:spPr>
          <p:txBody>
            <a:bodyPr wrap="square" rtlCol="0">
              <a:spAutoFit/>
            </a:bodyPr>
            <a:lstStyle/>
            <a:p>
              <a:pPr algn="ctr"/>
              <a:r>
                <a:rPr lang="en-AU" sz="900" b="1" dirty="0" smtClean="0">
                  <a:solidFill>
                    <a:schemeClr val="bg1"/>
                  </a:solidFill>
                </a:rPr>
                <a:t>Mains replacement completed.</a:t>
              </a:r>
              <a:endParaRPr lang="en-AU" sz="900" b="1" dirty="0">
                <a:solidFill>
                  <a:schemeClr val="bg1"/>
                </a:solidFill>
              </a:endParaRPr>
            </a:p>
          </p:txBody>
        </p:sp>
        <p:sp>
          <p:nvSpPr>
            <p:cNvPr id="18" name="TextBox 17"/>
            <p:cNvSpPr txBox="1"/>
            <p:nvPr/>
          </p:nvSpPr>
          <p:spPr>
            <a:xfrm>
              <a:off x="567734" y="3599328"/>
              <a:ext cx="1425921" cy="369332"/>
            </a:xfrm>
            <a:prstGeom prst="rect">
              <a:avLst/>
            </a:prstGeom>
            <a:noFill/>
          </p:spPr>
          <p:txBody>
            <a:bodyPr wrap="square" rtlCol="0">
              <a:spAutoFit/>
            </a:bodyPr>
            <a:lstStyle/>
            <a:p>
              <a:pPr algn="ctr"/>
              <a:r>
                <a:rPr lang="en-AU" b="1" dirty="0" smtClean="0">
                  <a:solidFill>
                    <a:schemeClr val="bg1"/>
                  </a:solidFill>
                </a:rPr>
                <a:t>100</a:t>
              </a:r>
              <a:r>
                <a:rPr lang="en-AU" b="1" dirty="0" smtClean="0">
                  <a:solidFill>
                    <a:srgbClr val="00A3E0"/>
                  </a:solidFill>
                </a:rPr>
                <a:t>_</a:t>
              </a:r>
              <a:endParaRPr lang="en-AU" b="1" dirty="0">
                <a:solidFill>
                  <a:srgbClr val="00A3E0"/>
                </a:solidFill>
              </a:endParaRPr>
            </a:p>
          </p:txBody>
        </p:sp>
        <p:sp>
          <p:nvSpPr>
            <p:cNvPr id="19" name="Pentagon 18"/>
            <p:cNvSpPr/>
            <p:nvPr/>
          </p:nvSpPr>
          <p:spPr>
            <a:xfrm rot="16200000">
              <a:off x="671772" y="4174370"/>
              <a:ext cx="1225007" cy="1425921"/>
            </a:xfrm>
            <a:prstGeom prst="homePlate">
              <a:avLst>
                <a:gd name="adj" fmla="val 23333"/>
              </a:avLst>
            </a:prstGeom>
            <a:solidFill>
              <a:srgbClr val="00B3F2"/>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TextBox 19"/>
            <p:cNvSpPr txBox="1"/>
            <p:nvPr/>
          </p:nvSpPr>
          <p:spPr>
            <a:xfrm>
              <a:off x="577541" y="4544451"/>
              <a:ext cx="1425921" cy="938719"/>
            </a:xfrm>
            <a:prstGeom prst="rect">
              <a:avLst/>
            </a:prstGeom>
            <a:noFill/>
          </p:spPr>
          <p:txBody>
            <a:bodyPr wrap="square" rtlCol="0">
              <a:spAutoFit/>
            </a:bodyPr>
            <a:lstStyle/>
            <a:p>
              <a:pPr algn="ctr"/>
              <a:r>
                <a:rPr lang="en-AU" sz="1100" b="1" dirty="0" smtClean="0">
                  <a:solidFill>
                    <a:schemeClr val="bg1"/>
                  </a:solidFill>
                </a:rPr>
                <a:t>Continuous improvement in safety, reliability and customer service.</a:t>
              </a:r>
              <a:endParaRPr lang="en-AU" sz="1100" b="1" dirty="0">
                <a:solidFill>
                  <a:schemeClr val="bg1"/>
                </a:solidFill>
              </a:endParaRPr>
            </a:p>
          </p:txBody>
        </p:sp>
      </p:grpSp>
      <p:grpSp>
        <p:nvGrpSpPr>
          <p:cNvPr id="21" name="Group 20"/>
          <p:cNvGrpSpPr/>
          <p:nvPr/>
        </p:nvGrpSpPr>
        <p:grpSpPr>
          <a:xfrm>
            <a:off x="1986748" y="1173614"/>
            <a:ext cx="1485461" cy="3815890"/>
            <a:chOff x="532524" y="1683945"/>
            <a:chExt cx="1485461" cy="3815890"/>
          </a:xfrm>
        </p:grpSpPr>
        <p:sp>
          <p:nvSpPr>
            <p:cNvPr id="22" name="Pentagon 21"/>
            <p:cNvSpPr/>
            <p:nvPr/>
          </p:nvSpPr>
          <p:spPr>
            <a:xfrm rot="16200000">
              <a:off x="-623669" y="2878929"/>
              <a:ext cx="3815890" cy="1425921"/>
            </a:xfrm>
            <a:prstGeom prst="homePlate">
              <a:avLst>
                <a:gd name="adj" fmla="val 23333"/>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TextBox 22"/>
            <p:cNvSpPr txBox="1"/>
            <p:nvPr/>
          </p:nvSpPr>
          <p:spPr>
            <a:xfrm>
              <a:off x="576037" y="2415179"/>
              <a:ext cx="1425921" cy="261610"/>
            </a:xfrm>
            <a:prstGeom prst="rect">
              <a:avLst/>
            </a:prstGeom>
            <a:noFill/>
          </p:spPr>
          <p:txBody>
            <a:bodyPr wrap="square" rtlCol="0">
              <a:spAutoFit/>
            </a:bodyPr>
            <a:lstStyle/>
            <a:p>
              <a:pPr algn="ctr"/>
              <a:r>
                <a:rPr lang="en-AU" sz="1100" b="1" dirty="0" smtClean="0">
                  <a:solidFill>
                    <a:srgbClr val="003C71"/>
                  </a:solidFill>
                </a:rPr>
                <a:t>Lower Costs</a:t>
              </a:r>
              <a:endParaRPr lang="en-AU" sz="1100" b="1" dirty="0">
                <a:solidFill>
                  <a:srgbClr val="003C71"/>
                </a:solidFill>
              </a:endParaRPr>
            </a:p>
          </p:txBody>
        </p:sp>
        <p:sp>
          <p:nvSpPr>
            <p:cNvPr id="24" name="TextBox 23"/>
            <p:cNvSpPr txBox="1"/>
            <p:nvPr/>
          </p:nvSpPr>
          <p:spPr>
            <a:xfrm>
              <a:off x="532524" y="2698137"/>
              <a:ext cx="1425921" cy="369332"/>
            </a:xfrm>
            <a:prstGeom prst="rect">
              <a:avLst/>
            </a:prstGeom>
            <a:noFill/>
          </p:spPr>
          <p:txBody>
            <a:bodyPr wrap="square" rtlCol="0">
              <a:spAutoFit/>
            </a:bodyPr>
            <a:lstStyle/>
            <a:p>
              <a:pPr algn="ctr"/>
              <a:r>
                <a:rPr lang="en-AU" b="1" dirty="0" smtClean="0">
                  <a:solidFill>
                    <a:schemeClr val="bg1"/>
                  </a:solidFill>
                </a:rPr>
                <a:t>$23</a:t>
              </a:r>
              <a:r>
                <a:rPr lang="en-AU" b="1" dirty="0" smtClean="0">
                  <a:solidFill>
                    <a:srgbClr val="00A3E0"/>
                  </a:solidFill>
                </a:rPr>
                <a:t>_</a:t>
              </a:r>
              <a:endParaRPr lang="en-AU" b="1" dirty="0">
                <a:solidFill>
                  <a:srgbClr val="00A3E0"/>
                </a:solidFill>
              </a:endParaRPr>
            </a:p>
          </p:txBody>
        </p:sp>
        <p:sp>
          <p:nvSpPr>
            <p:cNvPr id="25" name="TextBox 24"/>
            <p:cNvSpPr txBox="1"/>
            <p:nvPr/>
          </p:nvSpPr>
          <p:spPr>
            <a:xfrm>
              <a:off x="592064" y="3002811"/>
              <a:ext cx="1425921" cy="646331"/>
            </a:xfrm>
            <a:prstGeom prst="rect">
              <a:avLst/>
            </a:prstGeom>
            <a:noFill/>
          </p:spPr>
          <p:txBody>
            <a:bodyPr wrap="square" rtlCol="0">
              <a:spAutoFit/>
            </a:bodyPr>
            <a:lstStyle/>
            <a:p>
              <a:pPr algn="ctr"/>
              <a:r>
                <a:rPr lang="en-AU" sz="900" b="1" dirty="0">
                  <a:solidFill>
                    <a:schemeClr val="bg1"/>
                  </a:solidFill>
                </a:rPr>
                <a:t>Cut in expenditure compared to actual expenditure incurred in the current period</a:t>
              </a:r>
            </a:p>
          </p:txBody>
        </p:sp>
        <p:sp>
          <p:nvSpPr>
            <p:cNvPr id="26" name="TextBox 25"/>
            <p:cNvSpPr txBox="1"/>
            <p:nvPr/>
          </p:nvSpPr>
          <p:spPr>
            <a:xfrm>
              <a:off x="552914" y="3928846"/>
              <a:ext cx="1457708" cy="369332"/>
            </a:xfrm>
            <a:prstGeom prst="rect">
              <a:avLst/>
            </a:prstGeom>
            <a:noFill/>
          </p:spPr>
          <p:txBody>
            <a:bodyPr wrap="square" rtlCol="0">
              <a:spAutoFit/>
            </a:bodyPr>
            <a:lstStyle/>
            <a:p>
              <a:pPr algn="ctr"/>
              <a:r>
                <a:rPr lang="en-AU" sz="900" b="1" dirty="0" smtClean="0">
                  <a:solidFill>
                    <a:schemeClr val="bg1"/>
                  </a:solidFill>
                </a:rPr>
                <a:t>Finance cost down from 7.39% to &lt;6%.</a:t>
              </a:r>
              <a:endParaRPr lang="en-AU" sz="900" b="1" dirty="0">
                <a:solidFill>
                  <a:schemeClr val="bg1"/>
                </a:solidFill>
              </a:endParaRPr>
            </a:p>
          </p:txBody>
        </p:sp>
        <p:sp>
          <p:nvSpPr>
            <p:cNvPr id="27" name="TextBox 26"/>
            <p:cNvSpPr txBox="1"/>
            <p:nvPr/>
          </p:nvSpPr>
          <p:spPr>
            <a:xfrm>
              <a:off x="567734" y="3610903"/>
              <a:ext cx="1425921" cy="369332"/>
            </a:xfrm>
            <a:prstGeom prst="rect">
              <a:avLst/>
            </a:prstGeom>
            <a:noFill/>
          </p:spPr>
          <p:txBody>
            <a:bodyPr wrap="square" rtlCol="0">
              <a:spAutoFit/>
            </a:bodyPr>
            <a:lstStyle/>
            <a:p>
              <a:pPr algn="ctr"/>
              <a:r>
                <a:rPr lang="en-AU" b="1" dirty="0" smtClean="0">
                  <a:solidFill>
                    <a:schemeClr val="bg1"/>
                  </a:solidFill>
                </a:rPr>
                <a:t>&gt;2.00</a:t>
              </a:r>
              <a:r>
                <a:rPr lang="en-AU" b="1" dirty="0" smtClean="0">
                  <a:solidFill>
                    <a:srgbClr val="00A3E0"/>
                  </a:solidFill>
                </a:rPr>
                <a:t>_</a:t>
              </a:r>
              <a:endParaRPr lang="en-AU" b="1" dirty="0">
                <a:solidFill>
                  <a:srgbClr val="00A3E0"/>
                </a:solidFill>
              </a:endParaRPr>
            </a:p>
          </p:txBody>
        </p:sp>
        <p:sp>
          <p:nvSpPr>
            <p:cNvPr id="28" name="Pentagon 27"/>
            <p:cNvSpPr/>
            <p:nvPr/>
          </p:nvSpPr>
          <p:spPr>
            <a:xfrm rot="16200000">
              <a:off x="671772" y="4174370"/>
              <a:ext cx="1225007" cy="1425921"/>
            </a:xfrm>
            <a:prstGeom prst="homePlate">
              <a:avLst>
                <a:gd name="adj" fmla="val 23333"/>
              </a:avLst>
            </a:prstGeom>
            <a:solidFill>
              <a:srgbClr val="00B3F2"/>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TextBox 28"/>
            <p:cNvSpPr txBox="1"/>
            <p:nvPr/>
          </p:nvSpPr>
          <p:spPr>
            <a:xfrm>
              <a:off x="577541" y="4544451"/>
              <a:ext cx="1425921" cy="600164"/>
            </a:xfrm>
            <a:prstGeom prst="rect">
              <a:avLst/>
            </a:prstGeom>
            <a:noFill/>
          </p:spPr>
          <p:txBody>
            <a:bodyPr wrap="square" rtlCol="0">
              <a:spAutoFit/>
            </a:bodyPr>
            <a:lstStyle/>
            <a:p>
              <a:pPr algn="ctr"/>
              <a:r>
                <a:rPr lang="en-AU" sz="1100" b="1" dirty="0" smtClean="0">
                  <a:solidFill>
                    <a:schemeClr val="bg1"/>
                  </a:solidFill>
                </a:rPr>
                <a:t>Ensuring we are sustainably cost-efficient.</a:t>
              </a:r>
              <a:endParaRPr lang="en-AU" sz="1100" b="1" dirty="0">
                <a:solidFill>
                  <a:schemeClr val="bg1"/>
                </a:solidFill>
              </a:endParaRPr>
            </a:p>
          </p:txBody>
        </p:sp>
      </p:grpSp>
      <p:sp>
        <p:nvSpPr>
          <p:cNvPr id="30" name="TextBox 29"/>
          <p:cNvSpPr txBox="1"/>
          <p:nvPr/>
        </p:nvSpPr>
        <p:spPr>
          <a:xfrm>
            <a:off x="2564976" y="3096541"/>
            <a:ext cx="1080003" cy="246221"/>
          </a:xfrm>
          <a:prstGeom prst="rect">
            <a:avLst/>
          </a:prstGeom>
          <a:noFill/>
        </p:spPr>
        <p:txBody>
          <a:bodyPr wrap="square" rtlCol="0">
            <a:spAutoFit/>
          </a:bodyPr>
          <a:lstStyle/>
          <a:p>
            <a:pPr algn="ctr"/>
            <a:r>
              <a:rPr lang="en-AU" sz="1000" b="1" dirty="0" smtClean="0">
                <a:solidFill>
                  <a:schemeClr val="bg1"/>
                </a:solidFill>
              </a:rPr>
              <a:t>%</a:t>
            </a:r>
            <a:endParaRPr lang="en-AU" sz="1000" b="1" dirty="0">
              <a:solidFill>
                <a:schemeClr val="bg1"/>
              </a:solidFill>
            </a:endParaRPr>
          </a:p>
        </p:txBody>
      </p:sp>
      <p:sp>
        <p:nvSpPr>
          <p:cNvPr id="31" name="TextBox 30"/>
          <p:cNvSpPr txBox="1"/>
          <p:nvPr/>
        </p:nvSpPr>
        <p:spPr>
          <a:xfrm>
            <a:off x="2380644" y="2194603"/>
            <a:ext cx="1080003" cy="246221"/>
          </a:xfrm>
          <a:prstGeom prst="rect">
            <a:avLst/>
          </a:prstGeom>
          <a:noFill/>
        </p:spPr>
        <p:txBody>
          <a:bodyPr wrap="square" rtlCol="0">
            <a:spAutoFit/>
          </a:bodyPr>
          <a:lstStyle/>
          <a:p>
            <a:pPr algn="ctr"/>
            <a:r>
              <a:rPr lang="en-AU" sz="1000" b="1" dirty="0" smtClean="0">
                <a:solidFill>
                  <a:schemeClr val="bg1"/>
                </a:solidFill>
              </a:rPr>
              <a:t>m</a:t>
            </a:r>
            <a:endParaRPr lang="en-AU" sz="1000" b="1" dirty="0">
              <a:solidFill>
                <a:schemeClr val="bg1"/>
              </a:solidFill>
            </a:endParaRPr>
          </a:p>
        </p:txBody>
      </p:sp>
      <p:sp>
        <p:nvSpPr>
          <p:cNvPr id="32" name="TextBox 31"/>
          <p:cNvSpPr txBox="1"/>
          <p:nvPr/>
        </p:nvSpPr>
        <p:spPr>
          <a:xfrm>
            <a:off x="877258" y="2202225"/>
            <a:ext cx="1080003" cy="246221"/>
          </a:xfrm>
          <a:prstGeom prst="rect">
            <a:avLst/>
          </a:prstGeom>
          <a:noFill/>
        </p:spPr>
        <p:txBody>
          <a:bodyPr wrap="square" rtlCol="0">
            <a:spAutoFit/>
          </a:bodyPr>
          <a:lstStyle/>
          <a:p>
            <a:pPr algn="ctr"/>
            <a:r>
              <a:rPr lang="en-AU" sz="1000" b="1" dirty="0" smtClean="0">
                <a:solidFill>
                  <a:schemeClr val="bg1"/>
                </a:solidFill>
              </a:rPr>
              <a:t>%</a:t>
            </a:r>
            <a:endParaRPr lang="en-AU" sz="1000" b="1" dirty="0">
              <a:solidFill>
                <a:schemeClr val="bg1"/>
              </a:solidFill>
            </a:endParaRPr>
          </a:p>
        </p:txBody>
      </p:sp>
      <p:sp>
        <p:nvSpPr>
          <p:cNvPr id="33" name="TextBox 32"/>
          <p:cNvSpPr txBox="1"/>
          <p:nvPr/>
        </p:nvSpPr>
        <p:spPr>
          <a:xfrm>
            <a:off x="852643" y="3092899"/>
            <a:ext cx="1080003" cy="246221"/>
          </a:xfrm>
          <a:prstGeom prst="rect">
            <a:avLst/>
          </a:prstGeom>
          <a:noFill/>
        </p:spPr>
        <p:txBody>
          <a:bodyPr wrap="square" rtlCol="0">
            <a:spAutoFit/>
          </a:bodyPr>
          <a:lstStyle/>
          <a:p>
            <a:pPr algn="ctr"/>
            <a:r>
              <a:rPr lang="en-AU" sz="1000" b="1" dirty="0" smtClean="0">
                <a:solidFill>
                  <a:schemeClr val="bg1"/>
                </a:solidFill>
              </a:rPr>
              <a:t>%</a:t>
            </a:r>
            <a:endParaRPr lang="en-AU" sz="1000" b="1" dirty="0">
              <a:solidFill>
                <a:schemeClr val="bg1"/>
              </a:solidFill>
            </a:endParaRPr>
          </a:p>
        </p:txBody>
      </p:sp>
      <p:sp>
        <p:nvSpPr>
          <p:cNvPr id="34" name="Down Arrow 33"/>
          <p:cNvSpPr/>
          <p:nvPr/>
        </p:nvSpPr>
        <p:spPr>
          <a:xfrm>
            <a:off x="2892401" y="2394357"/>
            <a:ext cx="56487" cy="72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Down Arrow 34"/>
          <p:cNvSpPr/>
          <p:nvPr/>
        </p:nvSpPr>
        <p:spPr>
          <a:xfrm>
            <a:off x="3076733" y="3298936"/>
            <a:ext cx="56487" cy="72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nvGrpSpPr>
          <p:cNvPr id="36" name="Group 35"/>
          <p:cNvGrpSpPr/>
          <p:nvPr/>
        </p:nvGrpSpPr>
        <p:grpSpPr>
          <a:xfrm>
            <a:off x="3552083" y="1181052"/>
            <a:ext cx="1460060" cy="3815890"/>
            <a:chOff x="557925" y="1683945"/>
            <a:chExt cx="1460060" cy="3815890"/>
          </a:xfrm>
        </p:grpSpPr>
        <p:sp>
          <p:nvSpPr>
            <p:cNvPr id="37" name="Pentagon 36"/>
            <p:cNvSpPr/>
            <p:nvPr/>
          </p:nvSpPr>
          <p:spPr>
            <a:xfrm rot="16200000">
              <a:off x="-623669" y="2878929"/>
              <a:ext cx="3815890" cy="1425921"/>
            </a:xfrm>
            <a:prstGeom prst="homePlate">
              <a:avLst>
                <a:gd name="adj" fmla="val 23333"/>
              </a:avLst>
            </a:prstGeom>
            <a:solidFill>
              <a:srgbClr val="00A3E0"/>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Box 37"/>
            <p:cNvSpPr txBox="1"/>
            <p:nvPr/>
          </p:nvSpPr>
          <p:spPr>
            <a:xfrm>
              <a:off x="576037" y="2415179"/>
              <a:ext cx="1425921" cy="261610"/>
            </a:xfrm>
            <a:prstGeom prst="rect">
              <a:avLst/>
            </a:prstGeom>
            <a:noFill/>
          </p:spPr>
          <p:txBody>
            <a:bodyPr wrap="square" rtlCol="0">
              <a:spAutoFit/>
            </a:bodyPr>
            <a:lstStyle/>
            <a:p>
              <a:pPr algn="ctr"/>
              <a:r>
                <a:rPr lang="en-AU" sz="1100" b="1" dirty="0" smtClean="0">
                  <a:solidFill>
                    <a:srgbClr val="003C71"/>
                  </a:solidFill>
                </a:rPr>
                <a:t>New Customers</a:t>
              </a:r>
              <a:endParaRPr lang="en-AU" sz="1100" b="1" dirty="0">
                <a:solidFill>
                  <a:srgbClr val="003C71"/>
                </a:solidFill>
              </a:endParaRPr>
            </a:p>
          </p:txBody>
        </p:sp>
        <p:sp>
          <p:nvSpPr>
            <p:cNvPr id="39" name="TextBox 38"/>
            <p:cNvSpPr txBox="1"/>
            <p:nvPr/>
          </p:nvSpPr>
          <p:spPr>
            <a:xfrm>
              <a:off x="557925" y="2698137"/>
              <a:ext cx="1425921" cy="369332"/>
            </a:xfrm>
            <a:prstGeom prst="rect">
              <a:avLst/>
            </a:prstGeom>
            <a:noFill/>
          </p:spPr>
          <p:txBody>
            <a:bodyPr wrap="square" rtlCol="0">
              <a:spAutoFit/>
            </a:bodyPr>
            <a:lstStyle/>
            <a:p>
              <a:pPr algn="ctr"/>
              <a:r>
                <a:rPr lang="en-AU" b="1" dirty="0" smtClean="0">
                  <a:solidFill>
                    <a:schemeClr val="bg1"/>
                  </a:solidFill>
                </a:rPr>
                <a:t>+80,000</a:t>
              </a:r>
              <a:endParaRPr lang="en-AU" b="1" dirty="0">
                <a:solidFill>
                  <a:srgbClr val="00A3E0"/>
                </a:solidFill>
              </a:endParaRPr>
            </a:p>
          </p:txBody>
        </p:sp>
        <p:sp>
          <p:nvSpPr>
            <p:cNvPr id="40" name="TextBox 39"/>
            <p:cNvSpPr txBox="1"/>
            <p:nvPr/>
          </p:nvSpPr>
          <p:spPr>
            <a:xfrm>
              <a:off x="592064" y="3002811"/>
              <a:ext cx="1425921" cy="1061829"/>
            </a:xfrm>
            <a:prstGeom prst="rect">
              <a:avLst/>
            </a:prstGeom>
            <a:noFill/>
          </p:spPr>
          <p:txBody>
            <a:bodyPr wrap="square" rtlCol="0">
              <a:spAutoFit/>
            </a:bodyPr>
            <a:lstStyle/>
            <a:p>
              <a:pPr algn="ctr"/>
              <a:r>
                <a:rPr lang="en-AU" sz="900" b="1" dirty="0" smtClean="0">
                  <a:solidFill>
                    <a:schemeClr val="bg1"/>
                  </a:solidFill>
                </a:rPr>
                <a:t>New customers connecting to our networks over 2018 to 2022</a:t>
              </a:r>
            </a:p>
            <a:p>
              <a:pPr algn="ctr"/>
              <a:endParaRPr lang="en-AU" sz="900" b="1" dirty="0">
                <a:solidFill>
                  <a:schemeClr val="bg1"/>
                </a:solidFill>
              </a:endParaRPr>
            </a:p>
            <a:p>
              <a:pPr algn="ctr"/>
              <a:endParaRPr lang="en-AU" sz="900" b="1" dirty="0" smtClean="0">
                <a:solidFill>
                  <a:schemeClr val="bg1"/>
                </a:solidFill>
              </a:endParaRPr>
            </a:p>
            <a:p>
              <a:pPr algn="ctr"/>
              <a:endParaRPr lang="en-AU" sz="900" b="1" dirty="0">
                <a:solidFill>
                  <a:schemeClr val="bg1"/>
                </a:solidFill>
              </a:endParaRPr>
            </a:p>
          </p:txBody>
        </p:sp>
        <p:sp>
          <p:nvSpPr>
            <p:cNvPr id="41" name="Pentagon 40"/>
            <p:cNvSpPr/>
            <p:nvPr/>
          </p:nvSpPr>
          <p:spPr>
            <a:xfrm rot="16200000">
              <a:off x="671772" y="4174370"/>
              <a:ext cx="1225007" cy="1425921"/>
            </a:xfrm>
            <a:prstGeom prst="homePlate">
              <a:avLst>
                <a:gd name="adj" fmla="val 23333"/>
              </a:avLst>
            </a:prstGeom>
            <a:solidFill>
              <a:srgbClr val="00B3F2"/>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2" name="TextBox 41"/>
            <p:cNvSpPr txBox="1"/>
            <p:nvPr/>
          </p:nvSpPr>
          <p:spPr>
            <a:xfrm>
              <a:off x="577541" y="4544451"/>
              <a:ext cx="1425921" cy="769441"/>
            </a:xfrm>
            <a:prstGeom prst="rect">
              <a:avLst/>
            </a:prstGeom>
            <a:noFill/>
          </p:spPr>
          <p:txBody>
            <a:bodyPr wrap="square" rtlCol="0">
              <a:spAutoFit/>
            </a:bodyPr>
            <a:lstStyle/>
            <a:p>
              <a:pPr algn="ctr"/>
              <a:r>
                <a:rPr lang="en-AU" sz="1100" b="1" dirty="0" smtClean="0">
                  <a:solidFill>
                    <a:schemeClr val="bg1"/>
                  </a:solidFill>
                </a:rPr>
                <a:t>Better access to gas, contributing to lower carbon emissions.</a:t>
              </a:r>
              <a:endParaRPr lang="en-AU" sz="1100" b="1" dirty="0">
                <a:solidFill>
                  <a:schemeClr val="bg1"/>
                </a:solidFill>
              </a:endParaRPr>
            </a:p>
          </p:txBody>
        </p:sp>
      </p:grpSp>
      <p:pic>
        <p:nvPicPr>
          <p:cNvPr id="43" name="Picture 42"/>
          <p:cNvPicPr>
            <a:picLocks noChangeAspect="1"/>
          </p:cNvPicPr>
          <p:nvPr/>
        </p:nvPicPr>
        <p:blipFill>
          <a:blip r:embed="rId3"/>
          <a:stretch>
            <a:fillRect/>
          </a:stretch>
        </p:blipFill>
        <p:spPr>
          <a:xfrm>
            <a:off x="918150" y="1413759"/>
            <a:ext cx="490095" cy="452395"/>
          </a:xfrm>
          <a:prstGeom prst="rect">
            <a:avLst/>
          </a:prstGeom>
        </p:spPr>
      </p:pic>
      <p:pic>
        <p:nvPicPr>
          <p:cNvPr id="44" name="Picture 43"/>
          <p:cNvPicPr>
            <a:picLocks noChangeAspect="1"/>
          </p:cNvPicPr>
          <p:nvPr/>
        </p:nvPicPr>
        <p:blipFill>
          <a:blip r:embed="rId4"/>
          <a:stretch>
            <a:fillRect/>
          </a:stretch>
        </p:blipFill>
        <p:spPr>
          <a:xfrm>
            <a:off x="2486375" y="1411484"/>
            <a:ext cx="497086" cy="438605"/>
          </a:xfrm>
          <a:prstGeom prst="rect">
            <a:avLst/>
          </a:prstGeom>
        </p:spPr>
      </p:pic>
      <p:pic>
        <p:nvPicPr>
          <p:cNvPr id="45" name="Picture 44"/>
          <p:cNvPicPr>
            <a:picLocks noChangeAspect="1"/>
          </p:cNvPicPr>
          <p:nvPr/>
        </p:nvPicPr>
        <p:blipFill>
          <a:blip r:embed="rId5"/>
          <a:stretch>
            <a:fillRect/>
          </a:stretch>
        </p:blipFill>
        <p:spPr>
          <a:xfrm>
            <a:off x="4035855" y="1411739"/>
            <a:ext cx="526653" cy="456433"/>
          </a:xfrm>
          <a:prstGeom prst="rect">
            <a:avLst/>
          </a:prstGeom>
        </p:spPr>
      </p:pic>
      <p:sp>
        <p:nvSpPr>
          <p:cNvPr id="46" name="TextBox 45"/>
          <p:cNvSpPr txBox="1"/>
          <p:nvPr/>
        </p:nvSpPr>
        <p:spPr>
          <a:xfrm>
            <a:off x="410824" y="5373272"/>
            <a:ext cx="8229599" cy="323165"/>
          </a:xfrm>
          <a:prstGeom prst="rect">
            <a:avLst/>
          </a:prstGeom>
          <a:noFill/>
        </p:spPr>
        <p:txBody>
          <a:bodyPr wrap="square" rtlCol="0">
            <a:spAutoFit/>
          </a:bodyPr>
          <a:lstStyle/>
          <a:p>
            <a:pPr algn="ctr"/>
            <a:r>
              <a:rPr lang="en-AU" sz="1500" b="1" dirty="0" smtClean="0">
                <a:solidFill>
                  <a:srgbClr val="003C71"/>
                </a:solidFill>
              </a:rPr>
              <a:t>Lower prices, lower costs, continuous service improvements</a:t>
            </a:r>
            <a:endParaRPr lang="en-AU" sz="1500" b="1" dirty="0">
              <a:solidFill>
                <a:srgbClr val="003C71"/>
              </a:solidFill>
            </a:endParaRPr>
          </a:p>
        </p:txBody>
      </p:sp>
      <p:sp>
        <p:nvSpPr>
          <p:cNvPr id="47" name="TextBox 46"/>
          <p:cNvSpPr txBox="1"/>
          <p:nvPr/>
        </p:nvSpPr>
        <p:spPr>
          <a:xfrm>
            <a:off x="410824" y="5775144"/>
            <a:ext cx="4290166" cy="215444"/>
          </a:xfrm>
          <a:prstGeom prst="rect">
            <a:avLst/>
          </a:prstGeom>
          <a:noFill/>
        </p:spPr>
        <p:txBody>
          <a:bodyPr wrap="square" rtlCol="0">
            <a:spAutoFit/>
          </a:bodyPr>
          <a:lstStyle/>
          <a:p>
            <a:r>
              <a:rPr lang="en-AU" sz="800" dirty="0" smtClean="0">
                <a:solidFill>
                  <a:schemeClr val="bg1">
                    <a:lumMod val="50000"/>
                  </a:schemeClr>
                </a:solidFill>
              </a:rPr>
              <a:t>* Before inflation</a:t>
            </a:r>
            <a:endParaRPr lang="en-AU" sz="800" dirty="0">
              <a:solidFill>
                <a:schemeClr val="bg1">
                  <a:lumMod val="50000"/>
                </a:schemeClr>
              </a:solidFill>
            </a:endParaRPr>
          </a:p>
        </p:txBody>
      </p:sp>
      <p:sp>
        <p:nvSpPr>
          <p:cNvPr id="48" name="TextBox 47"/>
          <p:cNvSpPr txBox="1"/>
          <p:nvPr/>
        </p:nvSpPr>
        <p:spPr>
          <a:xfrm>
            <a:off x="3514575" y="3070852"/>
            <a:ext cx="1425921" cy="369332"/>
          </a:xfrm>
          <a:prstGeom prst="rect">
            <a:avLst/>
          </a:prstGeom>
          <a:noFill/>
        </p:spPr>
        <p:txBody>
          <a:bodyPr wrap="square" rtlCol="0">
            <a:spAutoFit/>
          </a:bodyPr>
          <a:lstStyle/>
          <a:p>
            <a:pPr algn="ctr"/>
            <a:r>
              <a:rPr lang="en-AU" b="1" dirty="0" smtClean="0">
                <a:solidFill>
                  <a:schemeClr val="bg1"/>
                </a:solidFill>
              </a:rPr>
              <a:t>5.4</a:t>
            </a:r>
            <a:endParaRPr lang="en-AU" b="1" dirty="0">
              <a:solidFill>
                <a:schemeClr val="bg1"/>
              </a:solidFill>
            </a:endParaRPr>
          </a:p>
        </p:txBody>
      </p:sp>
      <p:sp>
        <p:nvSpPr>
          <p:cNvPr id="49" name="Rectangle 48"/>
          <p:cNvSpPr/>
          <p:nvPr/>
        </p:nvSpPr>
        <p:spPr>
          <a:xfrm>
            <a:off x="3486391" y="3392877"/>
            <a:ext cx="1593003" cy="507831"/>
          </a:xfrm>
          <a:prstGeom prst="rect">
            <a:avLst/>
          </a:prstGeom>
        </p:spPr>
        <p:txBody>
          <a:bodyPr wrap="square">
            <a:spAutoFit/>
          </a:bodyPr>
          <a:lstStyle/>
          <a:p>
            <a:pPr algn="ctr"/>
            <a:r>
              <a:rPr lang="en-AU" sz="900" b="1" spc="-20" dirty="0">
                <a:solidFill>
                  <a:schemeClr val="bg1"/>
                </a:solidFill>
              </a:rPr>
              <a:t>Tonnes of CO</a:t>
            </a:r>
            <a:r>
              <a:rPr lang="en-AU" sz="900" b="1" spc="-20" baseline="-25000" dirty="0">
                <a:solidFill>
                  <a:schemeClr val="bg1"/>
                </a:solidFill>
              </a:rPr>
              <a:t>2</a:t>
            </a:r>
            <a:r>
              <a:rPr lang="en-AU" sz="900" b="1" spc="-20" dirty="0">
                <a:solidFill>
                  <a:schemeClr val="bg1"/>
                </a:solidFill>
              </a:rPr>
              <a:t> saved per </a:t>
            </a:r>
            <a:r>
              <a:rPr lang="en-AU" sz="900" b="1" spc="-20" dirty="0" smtClean="0">
                <a:solidFill>
                  <a:schemeClr val="bg1"/>
                </a:solidFill>
              </a:rPr>
              <a:t>new customer </a:t>
            </a:r>
            <a:r>
              <a:rPr lang="en-AU" sz="900" b="1" spc="-20" dirty="0">
                <a:solidFill>
                  <a:schemeClr val="bg1"/>
                </a:solidFill>
              </a:rPr>
              <a:t>per </a:t>
            </a:r>
            <a:r>
              <a:rPr lang="en-AU" sz="900" b="1" spc="-20" dirty="0" smtClean="0">
                <a:solidFill>
                  <a:schemeClr val="bg1"/>
                </a:solidFill>
              </a:rPr>
              <a:t>annum.</a:t>
            </a:r>
            <a:endParaRPr lang="en-AU" sz="900" b="1" spc="-20" dirty="0">
              <a:solidFill>
                <a:schemeClr val="bg1"/>
              </a:solidFill>
            </a:endParaRPr>
          </a:p>
        </p:txBody>
      </p:sp>
      <p:sp>
        <p:nvSpPr>
          <p:cNvPr id="50" name="Down Arrow 49"/>
          <p:cNvSpPr/>
          <p:nvPr/>
        </p:nvSpPr>
        <p:spPr>
          <a:xfrm>
            <a:off x="4462376" y="3270762"/>
            <a:ext cx="56487" cy="72000"/>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1" name="TextBox 50"/>
          <p:cNvSpPr txBox="1"/>
          <p:nvPr/>
        </p:nvSpPr>
        <p:spPr>
          <a:xfrm>
            <a:off x="3995920" y="3098881"/>
            <a:ext cx="1080003" cy="200055"/>
          </a:xfrm>
          <a:prstGeom prst="rect">
            <a:avLst/>
          </a:prstGeom>
          <a:noFill/>
        </p:spPr>
        <p:txBody>
          <a:bodyPr wrap="square" rtlCol="0">
            <a:spAutoFit/>
          </a:bodyPr>
          <a:lstStyle/>
          <a:p>
            <a:pPr algn="ctr"/>
            <a:r>
              <a:rPr lang="en-AU" sz="700" b="1" dirty="0" smtClean="0">
                <a:solidFill>
                  <a:schemeClr val="bg1"/>
                </a:solidFill>
              </a:rPr>
              <a:t>t CO</a:t>
            </a:r>
            <a:r>
              <a:rPr lang="en-AU" sz="700" b="1" baseline="-25000" dirty="0" smtClean="0">
                <a:solidFill>
                  <a:schemeClr val="bg1"/>
                </a:solidFill>
              </a:rPr>
              <a:t>2</a:t>
            </a:r>
            <a:endParaRPr lang="en-AU" sz="700" b="1" baseline="-25000" dirty="0">
              <a:solidFill>
                <a:schemeClr val="bg1"/>
              </a:solidFill>
            </a:endParaRPr>
          </a:p>
        </p:txBody>
      </p:sp>
      <p:pic>
        <p:nvPicPr>
          <p:cNvPr id="53" name="Picture 52"/>
          <p:cNvPicPr>
            <a:picLocks noChangeAspect="1"/>
          </p:cNvPicPr>
          <p:nvPr/>
        </p:nvPicPr>
        <p:blipFill>
          <a:blip r:embed="rId6"/>
          <a:stretch>
            <a:fillRect/>
          </a:stretch>
        </p:blipFill>
        <p:spPr>
          <a:xfrm>
            <a:off x="5501449" y="3313726"/>
            <a:ext cx="1254714" cy="1787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2" name="Picture 51"/>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612279" y="3313726"/>
            <a:ext cx="1225130" cy="17842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4" name="TextBox 53"/>
          <p:cNvSpPr txBox="1"/>
          <p:nvPr/>
        </p:nvSpPr>
        <p:spPr>
          <a:xfrm>
            <a:off x="2593621" y="5890280"/>
            <a:ext cx="3956758" cy="646986"/>
          </a:xfrm>
          <a:prstGeom prst="roundRect">
            <a:avLst/>
          </a:prstGeom>
          <a:solidFill>
            <a:srgbClr val="003C71"/>
          </a:solidFill>
        </p:spPr>
        <p:txBody>
          <a:bodyPr wrap="square" rtlCol="0">
            <a:spAutoFit/>
          </a:bodyPr>
          <a:lstStyle/>
          <a:p>
            <a:pPr algn="ctr"/>
            <a:r>
              <a:rPr lang="en-AU" sz="3200" b="1" dirty="0" smtClean="0">
                <a:solidFill>
                  <a:schemeClr val="bg1"/>
                </a:solidFill>
              </a:rPr>
              <a:t>Thank You</a:t>
            </a:r>
            <a:endParaRPr lang="en-AU" sz="3200" b="1" dirty="0">
              <a:solidFill>
                <a:schemeClr val="bg1"/>
              </a:solidFill>
            </a:endParaRPr>
          </a:p>
        </p:txBody>
      </p:sp>
    </p:spTree>
    <p:extLst>
      <p:ext uri="{BB962C8B-B14F-4D97-AF65-F5344CB8AC3E}">
        <p14:creationId xmlns:p14="http://schemas.microsoft.com/office/powerpoint/2010/main" val="20027975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Supporting Information</a:t>
            </a:r>
            <a:endParaRPr lang="en-US" dirty="0"/>
          </a:p>
        </p:txBody>
      </p:sp>
    </p:spTree>
    <p:extLst>
      <p:ext uri="{BB962C8B-B14F-4D97-AF65-F5344CB8AC3E}">
        <p14:creationId xmlns:p14="http://schemas.microsoft.com/office/powerpoint/2010/main" val="5258027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Vision | </a:t>
            </a:r>
            <a:r>
              <a:rPr lang="en-US" dirty="0" smtClean="0"/>
              <a:t>Leading Productivity Performance</a:t>
            </a:r>
            <a:endParaRPr lang="en-US" dirty="0"/>
          </a:p>
        </p:txBody>
      </p:sp>
      <p:sp>
        <p:nvSpPr>
          <p:cNvPr id="4" name="Content Placeholder 3"/>
          <p:cNvSpPr>
            <a:spLocks noGrp="1"/>
          </p:cNvSpPr>
          <p:nvPr>
            <p:ph idx="1"/>
          </p:nvPr>
        </p:nvSpPr>
        <p:spPr>
          <a:xfrm>
            <a:off x="457199" y="1177561"/>
            <a:ext cx="4089401" cy="4967149"/>
          </a:xfrm>
          <a:ln>
            <a:noFill/>
          </a:ln>
        </p:spPr>
        <p:txBody>
          <a:bodyPr>
            <a:noAutofit/>
          </a:bodyPr>
          <a:lstStyle/>
          <a:p>
            <a:pPr lvl="1" algn="ctr">
              <a:lnSpc>
                <a:spcPct val="120000"/>
              </a:lnSpc>
              <a:spcBef>
                <a:spcPts val="0"/>
              </a:spcBef>
              <a:spcAft>
                <a:spcPts val="1600"/>
              </a:spcAft>
              <a:buNone/>
            </a:pPr>
            <a:r>
              <a:rPr lang="en-AU" sz="1050" b="1" dirty="0" smtClean="0">
                <a:solidFill>
                  <a:srgbClr val="00A3E0"/>
                </a:solidFill>
              </a:rPr>
              <a:t>Multilateral Total Factor Productivity (MTFP)</a:t>
            </a:r>
            <a:endParaRPr lang="en-AU" sz="1050" b="1" dirty="0">
              <a:solidFill>
                <a:srgbClr val="00A3E0"/>
              </a:solidFill>
            </a:endParaRPr>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44</a:t>
            </a:fld>
            <a:endParaRPr lang="en-US" dirty="0"/>
          </a:p>
        </p:txBody>
      </p:sp>
      <p:sp>
        <p:nvSpPr>
          <p:cNvPr id="12" name="TextBox 11"/>
          <p:cNvSpPr txBox="1"/>
          <p:nvPr/>
        </p:nvSpPr>
        <p:spPr>
          <a:xfrm>
            <a:off x="6722533" y="4623033"/>
            <a:ext cx="516467" cy="276999"/>
          </a:xfrm>
          <a:prstGeom prst="rect">
            <a:avLst/>
          </a:prstGeom>
          <a:noFill/>
        </p:spPr>
        <p:txBody>
          <a:bodyPr wrap="square" rtlCol="0">
            <a:spAutoFit/>
          </a:bodyPr>
          <a:lstStyle/>
          <a:p>
            <a:r>
              <a:rPr lang="en-AU" sz="1200" dirty="0" smtClean="0">
                <a:solidFill>
                  <a:schemeClr val="bg1"/>
                </a:solidFill>
              </a:rPr>
              <a:t>19%</a:t>
            </a:r>
            <a:endParaRPr lang="en-AU" sz="1200" dirty="0">
              <a:solidFill>
                <a:schemeClr val="bg1"/>
              </a:solidFill>
            </a:endParaRPr>
          </a:p>
        </p:txBody>
      </p:sp>
      <p:sp>
        <p:nvSpPr>
          <p:cNvPr id="13" name="TextBox 12"/>
          <p:cNvSpPr txBox="1"/>
          <p:nvPr/>
        </p:nvSpPr>
        <p:spPr>
          <a:xfrm>
            <a:off x="7369721" y="5506690"/>
            <a:ext cx="516467" cy="276999"/>
          </a:xfrm>
          <a:prstGeom prst="rect">
            <a:avLst/>
          </a:prstGeom>
          <a:noFill/>
        </p:spPr>
        <p:txBody>
          <a:bodyPr wrap="square" rtlCol="0">
            <a:spAutoFit/>
          </a:bodyPr>
          <a:lstStyle/>
          <a:p>
            <a:r>
              <a:rPr lang="en-AU" sz="1200" dirty="0" smtClean="0">
                <a:solidFill>
                  <a:schemeClr val="bg1"/>
                </a:solidFill>
              </a:rPr>
              <a:t>81%</a:t>
            </a:r>
            <a:endParaRPr lang="en-AU" sz="1200" dirty="0">
              <a:solidFill>
                <a:schemeClr val="bg1"/>
              </a:solidFill>
            </a:endParaRPr>
          </a:p>
        </p:txBody>
      </p:sp>
      <p:sp>
        <p:nvSpPr>
          <p:cNvPr id="11" name="TextBox 10"/>
          <p:cNvSpPr txBox="1"/>
          <p:nvPr/>
        </p:nvSpPr>
        <p:spPr>
          <a:xfrm>
            <a:off x="-579967" y="5837026"/>
            <a:ext cx="4063999" cy="230832"/>
          </a:xfrm>
          <a:prstGeom prst="rect">
            <a:avLst/>
          </a:prstGeom>
          <a:noFill/>
        </p:spPr>
        <p:txBody>
          <a:bodyPr wrap="square" rtlCol="0">
            <a:spAutoFit/>
          </a:bodyPr>
          <a:lstStyle/>
          <a:p>
            <a:pPr algn="ctr"/>
            <a:r>
              <a:rPr lang="en-AU" sz="900" i="1" dirty="0" smtClean="0">
                <a:solidFill>
                  <a:schemeClr val="tx1">
                    <a:lumMod val="50000"/>
                    <a:lumOff val="50000"/>
                  </a:schemeClr>
                </a:solidFill>
              </a:rPr>
              <a:t>Source: Economic Insights, May 2016</a:t>
            </a:r>
            <a:endParaRPr lang="en-AU" sz="900" i="1" dirty="0">
              <a:solidFill>
                <a:schemeClr val="tx1">
                  <a:lumMod val="50000"/>
                  <a:lumOff val="50000"/>
                </a:schemeClr>
              </a:solidFill>
            </a:endParaRPr>
          </a:p>
        </p:txBody>
      </p:sp>
      <p:pic>
        <p:nvPicPr>
          <p:cNvPr id="16" name="Picture 15"/>
          <p:cNvPicPr>
            <a:picLocks noChangeAspect="1"/>
          </p:cNvPicPr>
          <p:nvPr/>
        </p:nvPicPr>
        <p:blipFill rotWithShape="1">
          <a:blip r:embed="rId3"/>
          <a:srcRect l="1111" t="1188" r="1111" b="2718"/>
          <a:stretch/>
        </p:blipFill>
        <p:spPr>
          <a:xfrm>
            <a:off x="516465" y="1694944"/>
            <a:ext cx="4030135" cy="2296392"/>
          </a:xfrm>
          <a:prstGeom prst="rect">
            <a:avLst/>
          </a:prstGeom>
        </p:spPr>
      </p:pic>
      <p:sp>
        <p:nvSpPr>
          <p:cNvPr id="10" name="TextBox 9"/>
          <p:cNvSpPr txBox="1"/>
          <p:nvPr/>
        </p:nvSpPr>
        <p:spPr>
          <a:xfrm>
            <a:off x="643467" y="4893185"/>
            <a:ext cx="8229599" cy="584775"/>
          </a:xfrm>
          <a:prstGeom prst="rect">
            <a:avLst/>
          </a:prstGeom>
          <a:noFill/>
        </p:spPr>
        <p:txBody>
          <a:bodyPr wrap="square" rtlCol="0">
            <a:spAutoFit/>
          </a:bodyPr>
          <a:lstStyle/>
          <a:p>
            <a:pPr algn="ctr"/>
            <a:r>
              <a:rPr lang="en-AU" sz="1600" b="1" dirty="0" smtClean="0">
                <a:solidFill>
                  <a:srgbClr val="003C71"/>
                </a:solidFill>
              </a:rPr>
              <a:t>Our productivity levels (MTFP) are around 10% higher than the next most efficient distributor</a:t>
            </a:r>
            <a:endParaRPr lang="en-AU" sz="1600" b="1" dirty="0">
              <a:solidFill>
                <a:srgbClr val="003C71"/>
              </a:solidFill>
            </a:endParaRPr>
          </a:p>
        </p:txBody>
      </p:sp>
      <p:pic>
        <p:nvPicPr>
          <p:cNvPr id="1026" name="Chart 1" descr="img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770" y="1737014"/>
            <a:ext cx="4043362" cy="22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3"/>
          <p:cNvSpPr txBox="1">
            <a:spLocks/>
          </p:cNvSpPr>
          <p:nvPr/>
        </p:nvSpPr>
        <p:spPr>
          <a:xfrm>
            <a:off x="4902200" y="1177561"/>
            <a:ext cx="3701258" cy="4967149"/>
          </a:xfrm>
          <a:prstGeom prst="rect">
            <a:avLst/>
          </a:prstGeom>
          <a:ln>
            <a:noFill/>
          </a:ln>
        </p:spPr>
        <p:txBody>
          <a:bodyPr vert="horz" lIns="91440" tIns="45720" rIns="91440" bIns="45720" rtlCol="0">
            <a:noAutofit/>
          </a:bodyPr>
          <a:lstStyle>
            <a:lvl1pPr marL="0" indent="0" algn="l" defTabSz="844083" rtl="0" eaLnBrk="1" latinLnBrk="0" hangingPunct="1">
              <a:spcBef>
                <a:spcPct val="20000"/>
              </a:spcBef>
              <a:buClr>
                <a:srgbClr val="0C9FCD"/>
              </a:buClr>
              <a:buFont typeface="Arial" pitchFamily="34" charset="0"/>
              <a:buNone/>
              <a:defRPr sz="1400" b="1" kern="1200">
                <a:solidFill>
                  <a:srgbClr val="0C9FCD"/>
                </a:solidFill>
                <a:latin typeface="+mn-lt"/>
                <a:ea typeface="+mn-ea"/>
                <a:cs typeface="+mn-cs"/>
              </a:defRPr>
            </a:lvl1pPr>
            <a:lvl2pPr marL="0" indent="0" algn="l" defTabSz="844083" rtl="0" eaLnBrk="1" latinLnBrk="0" hangingPunct="1">
              <a:spcBef>
                <a:spcPct val="20000"/>
              </a:spcBef>
              <a:buClr>
                <a:srgbClr val="003C71"/>
              </a:buClr>
              <a:buFont typeface="Arial" panose="020B0604020202020204" pitchFamily="34" charset="0"/>
              <a:buNone/>
              <a:defRPr sz="1400" kern="1200">
                <a:solidFill>
                  <a:schemeClr val="tx1"/>
                </a:solidFill>
                <a:latin typeface="+mn-lt"/>
                <a:ea typeface="+mn-ea"/>
                <a:cs typeface="+mn-cs"/>
              </a:defRPr>
            </a:lvl2pPr>
            <a:lvl3pPr marL="228600" indent="-228600" algn="l" defTabSz="844083" rtl="0" eaLnBrk="1" latinLnBrk="0" hangingPunct="1">
              <a:spcBef>
                <a:spcPct val="20000"/>
              </a:spcBef>
              <a:buClr>
                <a:srgbClr val="0C9FCD"/>
              </a:buClr>
              <a:buFont typeface="Arial" panose="020B0604020202020204" pitchFamily="34" charset="0"/>
              <a:buChar char="•"/>
              <a:defRPr sz="1400" kern="1200">
                <a:solidFill>
                  <a:schemeClr val="tx1"/>
                </a:solidFill>
                <a:latin typeface="+mn-lt"/>
                <a:ea typeface="+mn-ea"/>
                <a:cs typeface="+mn-cs"/>
              </a:defRPr>
            </a:lvl3pPr>
            <a:lvl4pPr marL="0" indent="0" algn="l" defTabSz="844083" rtl="0" eaLnBrk="1" latinLnBrk="0" hangingPunct="1">
              <a:spcBef>
                <a:spcPts val="800"/>
              </a:spcBef>
              <a:spcAft>
                <a:spcPts val="800"/>
              </a:spcAft>
              <a:buClr>
                <a:srgbClr val="0C9FCD"/>
              </a:buClr>
              <a:buFont typeface="Wingdings" panose="05000000000000000000" pitchFamily="2" charset="2"/>
              <a:buNone/>
              <a:defRPr sz="2000" kern="1200">
                <a:solidFill>
                  <a:srgbClr val="615E9B"/>
                </a:solidFill>
                <a:latin typeface="+mn-lt"/>
                <a:ea typeface="+mn-ea"/>
                <a:cs typeface="+mn-cs"/>
              </a:defRPr>
            </a:lvl4pPr>
            <a:lvl5pPr marL="0" indent="0" algn="l" defTabSz="844083" rtl="0" eaLnBrk="1" latinLnBrk="0" hangingPunct="1">
              <a:spcBef>
                <a:spcPts val="800"/>
              </a:spcBef>
              <a:buClr>
                <a:srgbClr val="0C9FCD"/>
              </a:buClr>
              <a:buFont typeface="Arial" pitchFamily="34" charset="0"/>
              <a:buNone/>
              <a:defRPr sz="1200" b="1" kern="1200">
                <a:solidFill>
                  <a:srgbClr val="003C71"/>
                </a:solidFill>
                <a:latin typeface="+mn-lt"/>
                <a:ea typeface="+mn-ea"/>
                <a:cs typeface="+mn-cs"/>
              </a:defRPr>
            </a:lvl5pPr>
            <a:lvl6pPr marL="0" indent="0" algn="l" defTabSz="844083" rtl="0" eaLnBrk="1" latinLnBrk="0" hangingPunct="1">
              <a:spcBef>
                <a:spcPts val="300"/>
              </a:spcBef>
              <a:spcAft>
                <a:spcPts val="600"/>
              </a:spcAft>
              <a:buFont typeface="Arial" pitchFamily="34" charset="0"/>
              <a:buNone/>
              <a:defRPr sz="900" kern="1200">
                <a:solidFill>
                  <a:schemeClr val="tx1"/>
                </a:solidFill>
                <a:latin typeface="+mn-lt"/>
                <a:ea typeface="+mn-ea"/>
                <a:cs typeface="+mn-cs"/>
              </a:defRPr>
            </a:lvl6pPr>
            <a:lvl7pPr marL="2743269"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7pPr>
            <a:lvl8pPr marL="3165310"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8pPr>
            <a:lvl9pPr marL="3587351" indent="-211021" algn="l" defTabSz="844083" rtl="0" eaLnBrk="1" latinLnBrk="0" hangingPunct="1">
              <a:spcBef>
                <a:spcPct val="20000"/>
              </a:spcBef>
              <a:buFont typeface="Arial" pitchFamily="34" charset="0"/>
              <a:buChar char="•"/>
              <a:defRPr sz="1846" kern="1200">
                <a:solidFill>
                  <a:schemeClr val="tx1"/>
                </a:solidFill>
                <a:latin typeface="+mn-lt"/>
                <a:ea typeface="+mn-ea"/>
                <a:cs typeface="+mn-cs"/>
              </a:defRPr>
            </a:lvl9pPr>
          </a:lstStyle>
          <a:p>
            <a:pPr lvl="1" algn="ctr">
              <a:lnSpc>
                <a:spcPct val="120000"/>
              </a:lnSpc>
              <a:spcBef>
                <a:spcPts val="0"/>
              </a:spcBef>
              <a:spcAft>
                <a:spcPts val="1600"/>
              </a:spcAft>
            </a:pPr>
            <a:r>
              <a:rPr lang="en-AU" sz="1050" b="1" dirty="0" smtClean="0">
                <a:solidFill>
                  <a:srgbClr val="00A3E0"/>
                </a:solidFill>
              </a:rPr>
              <a:t>Opex per Customer versus Customer Density </a:t>
            </a:r>
            <a:endParaRPr lang="en-AU" sz="1050" b="1" dirty="0">
              <a:solidFill>
                <a:srgbClr val="00A3E0"/>
              </a:solidFill>
            </a:endParaRPr>
          </a:p>
        </p:txBody>
      </p:sp>
      <p:sp>
        <p:nvSpPr>
          <p:cNvPr id="18" name="TextBox 17"/>
          <p:cNvSpPr txBox="1"/>
          <p:nvPr/>
        </p:nvSpPr>
        <p:spPr>
          <a:xfrm>
            <a:off x="643467" y="4072928"/>
            <a:ext cx="3989125" cy="369332"/>
          </a:xfrm>
          <a:prstGeom prst="rect">
            <a:avLst/>
          </a:prstGeom>
          <a:noFill/>
        </p:spPr>
        <p:txBody>
          <a:bodyPr wrap="square" rtlCol="0">
            <a:spAutoFit/>
          </a:bodyPr>
          <a:lstStyle/>
          <a:p>
            <a:r>
              <a:rPr lang="en-AU" sz="900" dirty="0" smtClean="0">
                <a:solidFill>
                  <a:schemeClr val="tx1">
                    <a:lumMod val="50000"/>
                    <a:lumOff val="50000"/>
                  </a:schemeClr>
                </a:solidFill>
              </a:rPr>
              <a:t>MTFP = Outputs (throughput, customer numbers, system capacity) / Inputs (opex, network length, meters, other assets)</a:t>
            </a:r>
            <a:endParaRPr lang="en-AU" sz="900" dirty="0">
              <a:solidFill>
                <a:schemeClr val="tx1">
                  <a:lumMod val="50000"/>
                  <a:lumOff val="50000"/>
                </a:schemeClr>
              </a:solidFill>
            </a:endParaRPr>
          </a:p>
        </p:txBody>
      </p:sp>
    </p:spTree>
    <p:extLst>
      <p:ext uri="{BB962C8B-B14F-4D97-AF65-F5344CB8AC3E}">
        <p14:creationId xmlns:p14="http://schemas.microsoft.com/office/powerpoint/2010/main" val="24046868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Stakeholder Engagement |</a:t>
            </a:r>
            <a:r>
              <a:rPr lang="en-US" dirty="0" smtClean="0"/>
              <a:t> Implementation of Customer Feedback</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45</a:t>
            </a:fld>
            <a:endParaRPr lang="en-US" dirty="0"/>
          </a:p>
        </p:txBody>
      </p:sp>
      <p:graphicFrame>
        <p:nvGraphicFramePr>
          <p:cNvPr id="5" name="Table 4"/>
          <p:cNvGraphicFramePr>
            <a:graphicFrameLocks noGrp="1"/>
          </p:cNvGraphicFramePr>
          <p:nvPr>
            <p:extLst/>
          </p:nvPr>
        </p:nvGraphicFramePr>
        <p:xfrm>
          <a:off x="457200" y="1159017"/>
          <a:ext cx="8229600" cy="4756009"/>
        </p:xfrm>
        <a:graphic>
          <a:graphicData uri="http://schemas.openxmlformats.org/drawingml/2006/table">
            <a:tbl>
              <a:tblPr firstRow="1" lastRow="1" bandRow="1">
                <a:tableStyleId>{69012ECD-51FC-41F1-AA8D-1B2483CD663E}</a:tableStyleId>
              </a:tblPr>
              <a:tblGrid>
                <a:gridCol w="4638675">
                  <a:extLst>
                    <a:ext uri="{9D8B030D-6E8A-4147-A177-3AD203B41FA5}">
                      <a16:colId xmlns="" xmlns:a16="http://schemas.microsoft.com/office/drawing/2014/main" val="175008454"/>
                    </a:ext>
                  </a:extLst>
                </a:gridCol>
                <a:gridCol w="3590925"/>
              </a:tblGrid>
              <a:tr h="451071">
                <a:tc>
                  <a:txBody>
                    <a:bodyPr/>
                    <a:lstStyle/>
                    <a:p>
                      <a:pPr marL="0" algn="l" defTabSz="844083" rtl="0" eaLnBrk="1" latinLnBrk="0" hangingPunct="1"/>
                      <a:r>
                        <a:rPr lang="en-US" sz="1200" b="1" kern="1200" dirty="0" smtClean="0">
                          <a:solidFill>
                            <a:schemeClr val="bg1"/>
                          </a:solidFill>
                          <a:latin typeface="+mn-lt"/>
                          <a:ea typeface="+mn-ea"/>
                          <a:cs typeface="+mn-cs"/>
                        </a:rPr>
                        <a:t>Insight</a:t>
                      </a:r>
                      <a:endParaRPr lang="en-US" sz="1200" b="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a:txBody>
                    <a:bodyPr/>
                    <a:lstStyle/>
                    <a:p>
                      <a:pPr marL="0" algn="ctr" defTabSz="844083" rtl="0" eaLnBrk="1" latinLnBrk="0" hangingPunct="1"/>
                      <a:r>
                        <a:rPr lang="en-US" sz="1200" b="1" kern="1200" dirty="0" smtClean="0">
                          <a:solidFill>
                            <a:schemeClr val="bg1"/>
                          </a:solidFill>
                          <a:latin typeface="+mn-lt"/>
                          <a:ea typeface="+mn-ea"/>
                          <a:cs typeface="+mn-cs"/>
                        </a:rPr>
                        <a:t>AGN Plan</a:t>
                      </a:r>
                      <a:endParaRPr lang="en-US" sz="1200" b="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extLst>
                  <a:ext uri="{0D108BD9-81ED-4DB2-BD59-A6C34878D82A}">
                    <a16:rowId xmlns="" xmlns:a16="http://schemas.microsoft.com/office/drawing/2014/main" val="3074731859"/>
                  </a:ext>
                </a:extLst>
              </a:tr>
              <a:tr h="457566">
                <a:tc>
                  <a:txBody>
                    <a:bodyPr/>
                    <a:lstStyle/>
                    <a:p>
                      <a:r>
                        <a:rPr lang="en-US" sz="1200" dirty="0" smtClean="0"/>
                        <a:t>Customers are not aware of AGN</a:t>
                      </a:r>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rowSpan="4">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n-US" sz="1200" dirty="0" smtClean="0"/>
                        <a:t>We will introduce/continue several projects over</a:t>
                      </a:r>
                      <a:r>
                        <a:rPr lang="en-US" sz="1200" baseline="0" dirty="0" smtClean="0"/>
                        <a:t> the next five years, with a view to increasing visibility and understanding. These programs include: stakeholder engagement, marketing and digital capabilities.</a:t>
                      </a:r>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4250201567"/>
                  </a:ext>
                </a:extLst>
              </a:tr>
              <a:tr h="457566">
                <a:tc>
                  <a:txBody>
                    <a:bodyPr/>
                    <a:lstStyle/>
                    <a:p>
                      <a:r>
                        <a:rPr lang="en-US" sz="1200" dirty="0" smtClean="0"/>
                        <a:t>Customers do not understand the structure of the gas industry</a:t>
                      </a:r>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vMerge="1">
                  <a:txBody>
                    <a:bodyPr/>
                    <a:lstStyle/>
                    <a:p>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3014121849"/>
                  </a:ext>
                </a:extLst>
              </a:tr>
              <a:tr h="484258">
                <a:tc>
                  <a:txBody>
                    <a:bodyPr/>
                    <a:lstStyle/>
                    <a:p>
                      <a:r>
                        <a:rPr lang="en-US" sz="1200" b="0" dirty="0" smtClean="0">
                          <a:solidFill>
                            <a:schemeClr val="tx1"/>
                          </a:solidFill>
                        </a:rPr>
                        <a:t>Customers would like AGN to be more visible, believing it would improve their experience</a:t>
                      </a:r>
                      <a:r>
                        <a:rPr lang="en-US" sz="1200" b="0" baseline="0" dirty="0" smtClean="0">
                          <a:solidFill>
                            <a:schemeClr val="tx1"/>
                          </a:solidFill>
                        </a:rPr>
                        <a:t> as customers</a:t>
                      </a:r>
                      <a:endParaRPr lang="en-US" sz="12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vMerge="1">
                  <a:txBody>
                    <a:bodyPr/>
                    <a:lstStyle/>
                    <a:p>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r>
              <a:tr h="484258">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rPr>
                        <a:t>Customers would like to access more information from AGN and favour digital channels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vMerge="1">
                  <a:txBody>
                    <a:bodyPr/>
                    <a:lstStyle/>
                    <a:p>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r>
              <a:tr h="484258">
                <a:tc>
                  <a:txBody>
                    <a:bodyPr/>
                    <a:lstStyle/>
                    <a:p>
                      <a:r>
                        <a:rPr lang="en-US" sz="1200" dirty="0" smtClean="0"/>
                        <a:t>Customers traditionally considered gas a cost-effective</a:t>
                      </a:r>
                      <a:r>
                        <a:rPr lang="en-US" sz="1200" baseline="0" dirty="0" smtClean="0"/>
                        <a:t> alternative to electricity but are concerned with recent price increases</a:t>
                      </a:r>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r>
                        <a:rPr lang="en-US" sz="1200" dirty="0" smtClean="0"/>
                        <a:t>Distribution</a:t>
                      </a:r>
                      <a:r>
                        <a:rPr lang="en-US" sz="1200" baseline="0" dirty="0" smtClean="0"/>
                        <a:t> prices will be lower over the next five years, compared to the current period.</a:t>
                      </a:r>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72489904"/>
                  </a:ext>
                </a:extLst>
              </a:tr>
              <a:tr h="484258">
                <a:tc>
                  <a:txBody>
                    <a:bodyPr/>
                    <a:lstStyle/>
                    <a:p>
                      <a:r>
                        <a:rPr lang="en-US" sz="1200" dirty="0" smtClean="0">
                          <a:solidFill>
                            <a:schemeClr val="tx1"/>
                          </a:solidFill>
                        </a:rPr>
                        <a:t>Customers view</a:t>
                      </a:r>
                      <a:r>
                        <a:rPr lang="en-US" sz="1200" baseline="0" dirty="0" smtClean="0">
                          <a:solidFill>
                            <a:schemeClr val="tx1"/>
                          </a:solidFill>
                        </a:rPr>
                        <a:t> gas as a reliable source of energy and value the current standard of reliability</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rowSpan="2">
                  <a:txBody>
                    <a:bodyPr/>
                    <a:lstStyle/>
                    <a:p>
                      <a:r>
                        <a:rPr lang="en-AU" sz="1200" dirty="0" smtClean="0">
                          <a:solidFill>
                            <a:schemeClr val="tx1"/>
                          </a:solidFill>
                        </a:rPr>
                        <a:t>Our</a:t>
                      </a:r>
                      <a:r>
                        <a:rPr lang="en-AU" sz="1200" baseline="0" dirty="0" smtClean="0">
                          <a:solidFill>
                            <a:schemeClr val="tx1"/>
                          </a:solidFill>
                        </a:rPr>
                        <a:t> expenditure is focussed on safety and reliability. Funds will be used to maintain (not improve) network reliability and improve network safety.</a:t>
                      </a:r>
                      <a:endParaRPr lang="en-AU" sz="1200" dirty="0" smtClean="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r>
              <a:tr h="484258">
                <a:tc>
                  <a:txBody>
                    <a:bodyPr/>
                    <a:lstStyle/>
                    <a:p>
                      <a:r>
                        <a:rPr lang="en-US" sz="1200" dirty="0" smtClean="0">
                          <a:solidFill>
                            <a:schemeClr val="tx1"/>
                          </a:solidFill>
                        </a:rPr>
                        <a:t>Customers are supportive of initiatives that maintain the reliability and improve the safety of the network</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vMerge="1">
                  <a:txBody>
                    <a:bodyPr/>
                    <a:lstStyle/>
                    <a:p>
                      <a:endParaRPr lang="en-AU" sz="1200" dirty="0" smtClean="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r>
              <a:tr h="484258">
                <a:tc>
                  <a:txBody>
                    <a:bodyPr/>
                    <a:lstStyle/>
                    <a:p>
                      <a:r>
                        <a:rPr lang="en-US" sz="1200" dirty="0" smtClean="0">
                          <a:solidFill>
                            <a:schemeClr val="tx1"/>
                          </a:solidFill>
                        </a:rPr>
                        <a:t>Customers value the control gained by having their gas bill dependent on usage levels</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r>
                        <a:rPr lang="en-AU" sz="1200" dirty="0" smtClean="0">
                          <a:solidFill>
                            <a:schemeClr val="tx1"/>
                          </a:solidFill>
                        </a:rPr>
                        <a:t>AGN has retained current tariff structures which are</a:t>
                      </a:r>
                      <a:r>
                        <a:rPr lang="en-AU" sz="1200" baseline="0" dirty="0" smtClean="0">
                          <a:solidFill>
                            <a:schemeClr val="tx1"/>
                          </a:solidFill>
                        </a:rPr>
                        <a:t> weighted towards the variable charge</a:t>
                      </a:r>
                      <a:endParaRPr lang="en-AU" sz="1200" dirty="0" smtClean="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r>
              <a:tr h="484258">
                <a:tc>
                  <a:txBody>
                    <a:bodyPr/>
                    <a:lstStyle/>
                    <a:p>
                      <a:r>
                        <a:rPr lang="en-US" sz="1200" b="0" dirty="0" smtClean="0"/>
                        <a:t>Customers would like AGN to play a leadership role in </a:t>
                      </a:r>
                      <a:r>
                        <a:rPr lang="en-US" sz="1200" b="0" dirty="0" err="1" smtClean="0"/>
                        <a:t>minimising</a:t>
                      </a:r>
                      <a:r>
                        <a:rPr lang="en-US" sz="1200" b="0" dirty="0" smtClean="0"/>
                        <a:t> environmental</a:t>
                      </a:r>
                      <a:r>
                        <a:rPr lang="en-US" sz="1200" b="0" baseline="0" dirty="0" smtClean="0"/>
                        <a:t> impact</a:t>
                      </a:r>
                      <a:endParaRPr lang="en-US" sz="1200" b="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r>
                        <a:rPr lang="en-AU" sz="1200" b="0" dirty="0" smtClean="0">
                          <a:solidFill>
                            <a:schemeClr val="tx1"/>
                          </a:solidFill>
                        </a:rPr>
                        <a:t>AGN has</a:t>
                      </a:r>
                      <a:r>
                        <a:rPr lang="en-AU" sz="1200" b="0" baseline="0" dirty="0" smtClean="0">
                          <a:solidFill>
                            <a:schemeClr val="tx1"/>
                          </a:solidFill>
                        </a:rPr>
                        <a:t> commenced work relating to minimising and reporting on our environmental impact</a:t>
                      </a:r>
                      <a:endParaRPr lang="en-AU" sz="1200" b="0" dirty="0" smtClean="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r>
            </a:tbl>
          </a:graphicData>
        </a:graphic>
      </p:graphicFrame>
    </p:spTree>
    <p:extLst>
      <p:ext uri="{BB962C8B-B14F-4D97-AF65-F5344CB8AC3E}">
        <p14:creationId xmlns:p14="http://schemas.microsoft.com/office/powerpoint/2010/main" val="9035891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Stakeholder </a:t>
            </a:r>
            <a:r>
              <a:rPr lang="en-US" b="1" dirty="0" smtClean="0"/>
              <a:t>Engagement |</a:t>
            </a:r>
            <a:r>
              <a:rPr lang="en-US" dirty="0" smtClean="0"/>
              <a:t> </a:t>
            </a:r>
            <a:r>
              <a:rPr lang="en-US" dirty="0"/>
              <a:t>Implementation of Customer Feedback</a:t>
            </a:r>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46</a:t>
            </a:fld>
            <a:endParaRPr lang="en-US" dirty="0"/>
          </a:p>
        </p:txBody>
      </p:sp>
      <p:graphicFrame>
        <p:nvGraphicFramePr>
          <p:cNvPr id="5" name="Table 4"/>
          <p:cNvGraphicFramePr>
            <a:graphicFrameLocks noGrp="1"/>
          </p:cNvGraphicFramePr>
          <p:nvPr>
            <p:extLst/>
          </p:nvPr>
        </p:nvGraphicFramePr>
        <p:xfrm>
          <a:off x="457201" y="1159018"/>
          <a:ext cx="8229601" cy="5058036"/>
        </p:xfrm>
        <a:graphic>
          <a:graphicData uri="http://schemas.openxmlformats.org/drawingml/2006/table">
            <a:tbl>
              <a:tblPr firstRow="1" lastRow="1" bandRow="1">
                <a:tableStyleId>{69012ECD-51FC-41F1-AA8D-1B2483CD663E}</a:tableStyleId>
              </a:tblPr>
              <a:tblGrid>
                <a:gridCol w="2479039">
                  <a:extLst>
                    <a:ext uri="{9D8B030D-6E8A-4147-A177-3AD203B41FA5}">
                      <a16:colId xmlns="" xmlns:a16="http://schemas.microsoft.com/office/drawing/2014/main" val="175008454"/>
                    </a:ext>
                  </a:extLst>
                </a:gridCol>
                <a:gridCol w="1422400"/>
                <a:gridCol w="772160"/>
                <a:gridCol w="2641600"/>
                <a:gridCol w="914402"/>
              </a:tblGrid>
              <a:tr h="314182">
                <a:tc>
                  <a:txBody>
                    <a:bodyPr/>
                    <a:lstStyle/>
                    <a:p>
                      <a:pPr marL="0" algn="l" defTabSz="844083" rtl="0" eaLnBrk="1" latinLnBrk="0" hangingPunct="1"/>
                      <a:r>
                        <a:rPr lang="en-US" sz="1100" b="1" kern="1200" dirty="0" smtClean="0">
                          <a:solidFill>
                            <a:schemeClr val="bg1"/>
                          </a:solidFill>
                          <a:latin typeface="+mn-lt"/>
                          <a:ea typeface="+mn-ea"/>
                          <a:cs typeface="+mn-cs"/>
                        </a:rPr>
                        <a:t>Initiative</a:t>
                      </a:r>
                      <a:endParaRPr lang="en-US" sz="1100" b="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a:txBody>
                    <a:bodyPr/>
                    <a:lstStyle/>
                    <a:p>
                      <a:pPr marL="0" algn="ctr" defTabSz="844083" rtl="0" eaLnBrk="1" latinLnBrk="0" hangingPunct="1"/>
                      <a:r>
                        <a:rPr lang="en-US" sz="1100" b="1" kern="1200" dirty="0" smtClean="0">
                          <a:solidFill>
                            <a:schemeClr val="bg1"/>
                          </a:solidFill>
                          <a:latin typeface="+mn-lt"/>
                          <a:ea typeface="+mn-ea"/>
                          <a:cs typeface="+mn-cs"/>
                        </a:rPr>
                        <a:t>Estimated</a:t>
                      </a:r>
                      <a:r>
                        <a:rPr lang="en-US" sz="1100" b="1" kern="1200" baseline="0" dirty="0" smtClean="0">
                          <a:solidFill>
                            <a:schemeClr val="bg1"/>
                          </a:solidFill>
                          <a:latin typeface="+mn-lt"/>
                          <a:ea typeface="+mn-ea"/>
                          <a:cs typeface="+mn-cs"/>
                        </a:rPr>
                        <a:t> Cost</a:t>
                      </a:r>
                      <a:endParaRPr lang="en-US" sz="1100" b="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a:txBody>
                    <a:bodyPr/>
                    <a:lstStyle/>
                    <a:p>
                      <a:pPr marL="0" algn="ctr" defTabSz="844083" rtl="0" eaLnBrk="1" latinLnBrk="0" hangingPunct="1"/>
                      <a:r>
                        <a:rPr lang="en-US" sz="1100" b="1" kern="1200" dirty="0" smtClean="0">
                          <a:solidFill>
                            <a:schemeClr val="bg1"/>
                          </a:solidFill>
                          <a:latin typeface="+mn-lt"/>
                          <a:ea typeface="+mn-ea"/>
                          <a:cs typeface="+mn-cs"/>
                        </a:rPr>
                        <a:t>Support</a:t>
                      </a:r>
                      <a:endParaRPr lang="en-US" sz="1100" b="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a:txBody>
                    <a:bodyPr/>
                    <a:lstStyle/>
                    <a:p>
                      <a:pPr marL="0" algn="ctr" defTabSz="844083" rtl="0" eaLnBrk="1" latinLnBrk="0" hangingPunct="1"/>
                      <a:r>
                        <a:rPr lang="en-US" sz="1100" b="1" kern="1200" dirty="0" smtClean="0">
                          <a:solidFill>
                            <a:schemeClr val="bg1"/>
                          </a:solidFill>
                          <a:latin typeface="+mn-lt"/>
                          <a:ea typeface="+mn-ea"/>
                          <a:cs typeface="+mn-cs"/>
                        </a:rPr>
                        <a:t>AGN Plan</a:t>
                      </a:r>
                      <a:endParaRPr lang="en-US" sz="1100" b="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a:txBody>
                    <a:bodyPr/>
                    <a:lstStyle/>
                    <a:p>
                      <a:pPr marL="0" algn="ctr" defTabSz="844083" rtl="0" eaLnBrk="1" latinLnBrk="0" hangingPunct="1"/>
                      <a:r>
                        <a:rPr lang="en-US" sz="1100" b="1" kern="1200" dirty="0" smtClean="0">
                          <a:solidFill>
                            <a:schemeClr val="bg1"/>
                          </a:solidFill>
                          <a:latin typeface="+mn-lt"/>
                          <a:ea typeface="+mn-ea"/>
                          <a:cs typeface="+mn-cs"/>
                        </a:rPr>
                        <a:t>Proposed </a:t>
                      </a:r>
                      <a:r>
                        <a:rPr lang="en-US" sz="1100" b="1" kern="1200" baseline="0" dirty="0" smtClean="0">
                          <a:solidFill>
                            <a:schemeClr val="bg1"/>
                          </a:solidFill>
                          <a:latin typeface="+mn-lt"/>
                          <a:ea typeface="+mn-ea"/>
                          <a:cs typeface="+mn-cs"/>
                        </a:rPr>
                        <a:t>Cost</a:t>
                      </a:r>
                      <a:endParaRPr lang="en-US" sz="1100" b="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extLst>
                  <a:ext uri="{0D108BD9-81ED-4DB2-BD59-A6C34878D82A}">
                    <a16:rowId xmlns="" xmlns:a16="http://schemas.microsoft.com/office/drawing/2014/main" val="3074731859"/>
                  </a:ext>
                </a:extLst>
              </a:tr>
              <a:tr h="586199">
                <a:tc>
                  <a:txBody>
                    <a:bodyPr/>
                    <a:lstStyle/>
                    <a:p>
                      <a:r>
                        <a:rPr lang="en-US" sz="1100" dirty="0" smtClean="0"/>
                        <a:t>Do you support paying more on your gas bill to increase public awareness</a:t>
                      </a:r>
                      <a:r>
                        <a:rPr lang="en-US" sz="1100" baseline="0" dirty="0" smtClean="0"/>
                        <a:t> of AGN’s assets to improve safety?</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dirty="0" smtClean="0"/>
                        <a:t>$0.10 to $3.00</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b="1" dirty="0" smtClean="0">
                          <a:solidFill>
                            <a:srgbClr val="006600"/>
                          </a:solidFill>
                        </a:rPr>
                        <a:t>97%</a:t>
                      </a:r>
                      <a:endParaRPr lang="en-US" sz="1100" b="1" dirty="0">
                        <a:solidFill>
                          <a:srgbClr val="0066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c>
                  <a:txBody>
                    <a:bodyPr/>
                    <a:lstStyle/>
                    <a:p>
                      <a:r>
                        <a:rPr lang="en-US" sz="1100" dirty="0" smtClean="0"/>
                        <a:t>AGN will be increasing awareness through other initiatives (digital capabilities,</a:t>
                      </a:r>
                      <a:r>
                        <a:rPr lang="en-US" sz="1100" baseline="0" dirty="0" smtClean="0"/>
                        <a:t> marketing).</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6">
                        <a:lumMod val="20000"/>
                        <a:lumOff val="80000"/>
                      </a:schemeClr>
                    </a:solidFill>
                  </a:tcPr>
                </a:tc>
                <a:tc>
                  <a:txBody>
                    <a:bodyPr/>
                    <a:lstStyle/>
                    <a:p>
                      <a:pPr algn="ctr"/>
                      <a:r>
                        <a:rPr lang="en-US" sz="1100" dirty="0" smtClean="0"/>
                        <a:t>-</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4250201567"/>
                  </a:ext>
                </a:extLst>
              </a:tr>
              <a:tr h="586199">
                <a:tc>
                  <a:txBody>
                    <a:bodyPr/>
                    <a:lstStyle/>
                    <a:p>
                      <a:r>
                        <a:rPr lang="en-US" sz="1100" dirty="0" smtClean="0"/>
                        <a:t>Do you support</a:t>
                      </a:r>
                      <a:r>
                        <a:rPr lang="en-US" sz="1100" baseline="0" dirty="0" smtClean="0"/>
                        <a:t> paying more on your gas bill for AGN to gain access to inaccessible gas meters?</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dirty="0" smtClean="0"/>
                        <a:t>$0.50</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b="1" dirty="0" smtClean="0">
                          <a:solidFill>
                            <a:srgbClr val="006600"/>
                          </a:solidFill>
                        </a:rPr>
                        <a:t>60%</a:t>
                      </a:r>
                      <a:endParaRPr lang="en-US" sz="1100" b="1" dirty="0">
                        <a:solidFill>
                          <a:srgbClr val="0066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c>
                  <a:txBody>
                    <a:bodyPr/>
                    <a:lstStyle/>
                    <a:p>
                      <a:pPr marL="0" algn="l" defTabSz="844083" rtl="0" eaLnBrk="1" latinLnBrk="0" hangingPunct="1"/>
                      <a:r>
                        <a:rPr lang="en-AU" sz="1100" kern="1200" dirty="0" smtClean="0">
                          <a:solidFill>
                            <a:schemeClr val="tx1"/>
                          </a:solidFill>
                          <a:latin typeface="+mn-lt"/>
                          <a:ea typeface="+mn-ea"/>
                          <a:cs typeface="+mn-cs"/>
                        </a:rPr>
                        <a:t>We will work with customers to access and relocate meters at the end of their useful life.</a:t>
                      </a:r>
                      <a:endParaRPr lang="en-US" sz="11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lang="en-US" sz="1100" dirty="0" smtClean="0"/>
                        <a:t>-</a:t>
                      </a:r>
                      <a:endParaRPr lang="en-US" sz="1100" dirty="0">
                        <a:solidFill>
                          <a:srgbClr val="FF00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3014121849"/>
                  </a:ext>
                </a:extLst>
              </a:tr>
              <a:tr h="610251">
                <a:tc>
                  <a:txBody>
                    <a:bodyPr/>
                    <a:lstStyle/>
                    <a:p>
                      <a:r>
                        <a:rPr lang="en-US" sz="1100" dirty="0" smtClean="0"/>
                        <a:t>Do you support paying more on your gas bill to complete ~300kms of the mains replacement program?</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dirty="0" smtClean="0"/>
                        <a:t>$6.00</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b="1" dirty="0" smtClean="0">
                          <a:solidFill>
                            <a:srgbClr val="006600"/>
                          </a:solidFill>
                        </a:rPr>
                        <a:t>95%</a:t>
                      </a:r>
                      <a:endParaRPr lang="en-US" sz="1100" b="1" dirty="0">
                        <a:solidFill>
                          <a:srgbClr val="0066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c>
                  <a:txBody>
                    <a:bodyPr/>
                    <a:lstStyle/>
                    <a:p>
                      <a:r>
                        <a:rPr lang="en-US" sz="1100" dirty="0" smtClean="0">
                          <a:solidFill>
                            <a:schemeClr val="tx1"/>
                          </a:solidFill>
                        </a:rPr>
                        <a:t>We have determined that </a:t>
                      </a:r>
                      <a:r>
                        <a:rPr lang="en-US" sz="1100" kern="1200" dirty="0" smtClean="0">
                          <a:solidFill>
                            <a:schemeClr val="tx1"/>
                          </a:solidFill>
                          <a:latin typeface="+mn-lt"/>
                          <a:ea typeface="+mn-ea"/>
                          <a:cs typeface="+mn-cs"/>
                        </a:rPr>
                        <a:t>297</a:t>
                      </a:r>
                      <a:r>
                        <a:rPr lang="en-US" sz="1100" dirty="0" smtClean="0">
                          <a:solidFill>
                            <a:schemeClr val="tx1"/>
                          </a:solidFill>
                        </a:rPr>
                        <a:t> kms of mains require replacement over the next five years. </a:t>
                      </a:r>
                      <a:endParaRPr lang="en-US" sz="11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c>
                  <a:txBody>
                    <a:bodyPr/>
                    <a:lstStyle/>
                    <a:p>
                      <a:pPr algn="ctr"/>
                      <a:r>
                        <a:rPr lang="en-US" sz="1100" kern="1200" dirty="0" smtClean="0">
                          <a:solidFill>
                            <a:schemeClr val="tx1"/>
                          </a:solidFill>
                          <a:latin typeface="+mn-lt"/>
                          <a:ea typeface="+mn-ea"/>
                          <a:cs typeface="+mn-cs"/>
                        </a:rPr>
                        <a:t>$4.20</a:t>
                      </a:r>
                      <a:endParaRPr lang="en-US" sz="11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72489904"/>
                  </a:ext>
                </a:extLst>
              </a:tr>
              <a:tr h="586199">
                <a:tc>
                  <a:txBody>
                    <a:bodyPr/>
                    <a:lstStyle/>
                    <a:p>
                      <a:r>
                        <a:rPr lang="en-US" sz="1100" b="0" dirty="0" smtClean="0">
                          <a:solidFill>
                            <a:schemeClr val="tx1"/>
                          </a:solidFill>
                        </a:rPr>
                        <a:t>Do you support paying more on your gas bill to improve fire preparedness by installing safety devices?</a:t>
                      </a:r>
                      <a:endParaRPr lang="en-US" sz="11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b="0" dirty="0" smtClean="0">
                          <a:solidFill>
                            <a:schemeClr val="tx1"/>
                          </a:solidFill>
                        </a:rPr>
                        <a:t>$0.50 to $3.60</a:t>
                      </a:r>
                      <a:endParaRPr lang="en-US" sz="11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b="1" dirty="0" smtClean="0">
                          <a:solidFill>
                            <a:srgbClr val="006600"/>
                          </a:solidFill>
                        </a:rPr>
                        <a:t>94%</a:t>
                      </a:r>
                      <a:endParaRPr lang="en-US" sz="1100" b="1" dirty="0">
                        <a:solidFill>
                          <a:srgbClr val="0066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c>
                  <a:txBody>
                    <a:bodyPr/>
                    <a:lstStyle/>
                    <a:p>
                      <a:r>
                        <a:rPr lang="en-US" sz="1100" dirty="0" smtClean="0">
                          <a:solidFill>
                            <a:schemeClr val="tx1"/>
                          </a:solidFill>
                        </a:rPr>
                        <a:t>We will install thermal safety devices on all new and replacement meters in bushfire zones.</a:t>
                      </a:r>
                      <a:endParaRPr lang="en-US" sz="11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c>
                  <a:txBody>
                    <a:bodyPr/>
                    <a:lstStyle/>
                    <a:p>
                      <a:pPr algn="ctr"/>
                      <a:r>
                        <a:rPr lang="en-US" sz="1100" kern="1200" dirty="0" smtClean="0">
                          <a:solidFill>
                            <a:schemeClr val="tx1"/>
                          </a:solidFill>
                          <a:latin typeface="+mn-lt"/>
                          <a:ea typeface="+mn-ea"/>
                          <a:cs typeface="+mn-cs"/>
                        </a:rPr>
                        <a:t>$0.50</a:t>
                      </a:r>
                      <a:endParaRPr lang="en-US" sz="11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r>
              <a:tr h="586199">
                <a:tc>
                  <a:txBody>
                    <a:bodyPr/>
                    <a:lstStyle/>
                    <a:p>
                      <a:r>
                        <a:rPr lang="en-US" sz="1100" dirty="0" smtClean="0">
                          <a:solidFill>
                            <a:schemeClr val="tx1"/>
                          </a:solidFill>
                        </a:rPr>
                        <a:t>Do you support paying</a:t>
                      </a:r>
                      <a:r>
                        <a:rPr lang="en-US" sz="1100" baseline="0" dirty="0" smtClean="0">
                          <a:solidFill>
                            <a:schemeClr val="tx1"/>
                          </a:solidFill>
                        </a:rPr>
                        <a:t> more on your gas bill to duplicate the Dandenong transmission pipeline?</a:t>
                      </a:r>
                      <a:endParaRPr lang="en-US" sz="11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dirty="0" smtClean="0">
                          <a:solidFill>
                            <a:schemeClr val="tx1"/>
                          </a:solidFill>
                        </a:rPr>
                        <a:t>$1.00</a:t>
                      </a:r>
                      <a:endParaRPr lang="en-US" sz="11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b="1" dirty="0" smtClean="0">
                          <a:solidFill>
                            <a:srgbClr val="006600"/>
                          </a:solidFill>
                        </a:rPr>
                        <a:t>85%</a:t>
                      </a:r>
                      <a:endParaRPr lang="en-US" sz="1100" b="1" dirty="0">
                        <a:solidFill>
                          <a:srgbClr val="0066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c>
                  <a:txBody>
                    <a:bodyPr/>
                    <a:lstStyle/>
                    <a:p>
                      <a:r>
                        <a:rPr lang="en-US" sz="1100" dirty="0" smtClean="0">
                          <a:solidFill>
                            <a:schemeClr val="tx1"/>
                          </a:solidFill>
                        </a:rPr>
                        <a:t>We will duplicate the Dandenong transmission pipeline.</a:t>
                      </a:r>
                      <a:endParaRPr lang="en-US" sz="11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c>
                  <a:txBody>
                    <a:bodyPr/>
                    <a:lstStyle/>
                    <a:p>
                      <a:pPr algn="ctr"/>
                      <a:r>
                        <a:rPr lang="en-US" sz="1100" kern="1200" dirty="0" smtClean="0">
                          <a:solidFill>
                            <a:schemeClr val="tx1"/>
                          </a:solidFill>
                          <a:latin typeface="+mn-lt"/>
                          <a:ea typeface="+mn-ea"/>
                          <a:cs typeface="+mn-cs"/>
                        </a:rPr>
                        <a:t>$0.50</a:t>
                      </a:r>
                      <a:endParaRPr lang="en-US" sz="1100"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r>
              <a:tr h="586199">
                <a:tc>
                  <a:txBody>
                    <a:bodyPr/>
                    <a:lstStyle/>
                    <a:p>
                      <a:r>
                        <a:rPr lang="en-US" sz="1100" b="0" dirty="0" smtClean="0">
                          <a:solidFill>
                            <a:schemeClr val="tx1"/>
                          </a:solidFill>
                        </a:rPr>
                        <a:t>Do you support paying more on your gas bill to conduct</a:t>
                      </a:r>
                      <a:r>
                        <a:rPr lang="en-US" sz="1100" b="0" baseline="0" dirty="0" smtClean="0">
                          <a:solidFill>
                            <a:schemeClr val="tx1"/>
                          </a:solidFill>
                        </a:rPr>
                        <a:t> a series of smaller projects to support reliability?</a:t>
                      </a:r>
                      <a:endParaRPr lang="en-US" sz="11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b="0" dirty="0" smtClean="0">
                          <a:solidFill>
                            <a:schemeClr val="tx1"/>
                          </a:solidFill>
                        </a:rPr>
                        <a:t>$3.00</a:t>
                      </a:r>
                      <a:endParaRPr lang="en-US" sz="11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bg1"/>
                    </a:solidFill>
                  </a:tcPr>
                </a:tc>
                <a:tc>
                  <a:txBody>
                    <a:bodyPr/>
                    <a:lstStyle/>
                    <a:p>
                      <a:pPr algn="ctr"/>
                      <a:r>
                        <a:rPr lang="en-US" sz="1100" b="1" dirty="0" smtClean="0">
                          <a:solidFill>
                            <a:srgbClr val="006600"/>
                          </a:solidFill>
                        </a:rPr>
                        <a:t>86%</a:t>
                      </a:r>
                      <a:endParaRPr lang="en-US" sz="1100" b="1" dirty="0">
                        <a:solidFill>
                          <a:srgbClr val="0066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n-US" sz="1100" b="0" dirty="0" smtClean="0">
                          <a:solidFill>
                            <a:schemeClr val="tx1"/>
                          </a:solidFill>
                        </a:rPr>
                        <a:t>We will undertake a series of smaller projects to maintain reliability</a:t>
                      </a:r>
                      <a:r>
                        <a:rPr lang="en-US" sz="1100" b="0" baseline="0" dirty="0" smtClean="0">
                          <a:solidFill>
                            <a:schemeClr val="tx1"/>
                          </a:solidFill>
                        </a:rPr>
                        <a:t>.</a:t>
                      </a:r>
                      <a:endParaRPr lang="en-US" sz="1100" b="0" dirty="0" smtClean="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c>
                  <a:txBody>
                    <a:bodyPr/>
                    <a:lstStyle/>
                    <a:p>
                      <a:pPr marL="0" marR="0" indent="0" algn="ctr" defTabSz="844083"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mn-lt"/>
                          <a:ea typeface="+mn-ea"/>
                          <a:cs typeface="+mn-cs"/>
                        </a:rPr>
                        <a:t>$0.50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chemeClr val="accent3">
                        <a:lumMod val="40000"/>
                        <a:lumOff val="60000"/>
                      </a:schemeClr>
                    </a:solidFill>
                  </a:tcPr>
                </a:tc>
              </a:tr>
              <a:tr h="287265">
                <a:tc>
                  <a:txBody>
                    <a:bodyPr/>
                    <a:lstStyle/>
                    <a:p>
                      <a:endParaRPr lang="en-US" sz="1100" b="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noFill/>
                  </a:tcPr>
                </a:tc>
                <a:tc>
                  <a:txBody>
                    <a:bodyPr/>
                    <a:lstStyle/>
                    <a:p>
                      <a:pPr algn="ctr"/>
                      <a:r>
                        <a:rPr lang="en-US" sz="1100" b="1" dirty="0" smtClean="0">
                          <a:solidFill>
                            <a:schemeClr val="tx1"/>
                          </a:solidFill>
                        </a:rPr>
                        <a:t>$11.10 to $17.10</a:t>
                      </a:r>
                      <a:endParaRPr lang="en-US" sz="1100" b="1"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noFill/>
                  </a:tcPr>
                </a:tc>
                <a:tc>
                  <a:txBody>
                    <a:bodyPr/>
                    <a:lstStyle/>
                    <a:p>
                      <a:pPr algn="ctr"/>
                      <a:endParaRPr lang="en-US" sz="1100" b="1" dirty="0">
                        <a:solidFill>
                          <a:srgbClr val="0066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noFill/>
                  </a:tcPr>
                </a:tc>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endParaRPr lang="en-US" sz="1100" b="0" dirty="0" smtClean="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noFill/>
                  </a:tcPr>
                </a:tc>
                <a:tc>
                  <a:txBody>
                    <a:bodyPr/>
                    <a:lstStyle/>
                    <a:p>
                      <a:pPr marL="0" marR="0" indent="0" algn="ctr" defTabSz="844083" rtl="0" eaLnBrk="1" fontAlgn="auto" latinLnBrk="0" hangingPunct="1">
                        <a:lnSpc>
                          <a:spcPct val="100000"/>
                        </a:lnSpc>
                        <a:spcBef>
                          <a:spcPts val="0"/>
                        </a:spcBef>
                        <a:spcAft>
                          <a:spcPts val="0"/>
                        </a:spcAft>
                        <a:buClrTx/>
                        <a:buSzTx/>
                        <a:buFontTx/>
                        <a:buNone/>
                        <a:tabLst/>
                        <a:defRPr/>
                      </a:pPr>
                      <a:r>
                        <a:rPr lang="en-US" sz="1100" b="1" kern="1200" dirty="0" smtClean="0">
                          <a:solidFill>
                            <a:schemeClr val="tx1"/>
                          </a:solidFill>
                          <a:latin typeface="+mn-lt"/>
                          <a:ea typeface="+mn-ea"/>
                          <a:cs typeface="+mn-cs"/>
                        </a:rPr>
                        <a:t>$5.70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noFill/>
                  </a:tcPr>
                </a:tc>
              </a:tr>
              <a:tr h="721476">
                <a:tc>
                  <a:txBody>
                    <a:bodyPr/>
                    <a:lstStyle/>
                    <a:p>
                      <a:pPr marL="0" marR="0" lvl="0" indent="0" algn="l" defTabSz="844083" rtl="0" eaLnBrk="1" fontAlgn="auto" latinLnBrk="0" hangingPunct="1">
                        <a:lnSpc>
                          <a:spcPct val="100000"/>
                        </a:lnSpc>
                        <a:spcBef>
                          <a:spcPts val="0"/>
                        </a:spcBef>
                        <a:spcAft>
                          <a:spcPts val="0"/>
                        </a:spcAft>
                        <a:buClrTx/>
                        <a:buSzTx/>
                        <a:buFontTx/>
                        <a:buNone/>
                        <a:tabLst/>
                        <a:defRPr/>
                      </a:pPr>
                      <a:r>
                        <a:rPr lang="en-US" sz="1100" b="0" spc="-40" baseline="0" dirty="0" smtClean="0">
                          <a:solidFill>
                            <a:schemeClr val="tx1"/>
                          </a:solidFill>
                        </a:rPr>
                        <a:t>Expanded marketing program to increase customers and network utilisation.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844083"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solidFill>
                          <a:latin typeface="+mn-lt"/>
                          <a:ea typeface="+mn-ea"/>
                          <a:cs typeface="+mn-cs"/>
                        </a:rPr>
                        <a:t>$3.00</a:t>
                      </a:r>
                      <a:br>
                        <a:rPr lang="en-US" sz="1100" b="0" kern="1200" dirty="0" smtClean="0">
                          <a:solidFill>
                            <a:schemeClr val="tx1"/>
                          </a:solidFill>
                          <a:latin typeface="+mn-lt"/>
                          <a:ea typeface="+mn-ea"/>
                          <a:cs typeface="+mn-cs"/>
                        </a:rPr>
                      </a:br>
                      <a:r>
                        <a:rPr lang="en-US" sz="1000" b="0" kern="1200" dirty="0" smtClean="0">
                          <a:solidFill>
                            <a:schemeClr val="tx1"/>
                          </a:solidFill>
                          <a:latin typeface="+mn-lt"/>
                          <a:ea typeface="+mn-ea"/>
                          <a:cs typeface="+mn-cs"/>
                        </a:rPr>
                        <a:t>(tested in second workshops)</a:t>
                      </a:r>
                    </a:p>
                    <a:p>
                      <a:pPr algn="ctr"/>
                      <a:endParaRPr lang="en-US" sz="11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100" b="1" dirty="0" smtClean="0">
                          <a:solidFill>
                            <a:srgbClr val="006600"/>
                          </a:solidFill>
                        </a:rPr>
                        <a:t>94%</a:t>
                      </a:r>
                      <a:endParaRPr lang="en-US" sz="1100" b="1" dirty="0">
                        <a:solidFill>
                          <a:srgbClr val="006600"/>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marL="0" marR="0" indent="0" algn="l" defTabSz="844083" rtl="0" eaLnBrk="1" fontAlgn="auto" latinLnBrk="0" hangingPunct="1">
                        <a:lnSpc>
                          <a:spcPct val="100000"/>
                        </a:lnSpc>
                        <a:spcBef>
                          <a:spcPts val="0"/>
                        </a:spcBef>
                        <a:spcAft>
                          <a:spcPts val="0"/>
                        </a:spcAft>
                        <a:buClrTx/>
                        <a:buSzTx/>
                        <a:buFontTx/>
                        <a:buNone/>
                        <a:tabLst/>
                        <a:defRPr/>
                      </a:pPr>
                      <a:r>
                        <a:rPr lang="en-US" sz="1100" b="0" spc="-40" baseline="0" dirty="0" smtClean="0">
                          <a:solidFill>
                            <a:schemeClr val="tx1"/>
                          </a:solidFill>
                        </a:rPr>
                        <a:t>In conjunction with the other Victorian gas distribution businesses we will expand our marketing program to lower costs to all customers in the medium term.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a:txBody>
                    <a:bodyPr/>
                    <a:lstStyle/>
                    <a:p>
                      <a:pPr marL="0" marR="0" indent="0" algn="ctr" defTabSz="844083"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solidFill>
                          <a:latin typeface="+mn-lt"/>
                          <a:ea typeface="+mn-ea"/>
                          <a:cs typeface="+mn-cs"/>
                        </a:rPr>
                        <a:t>$1.50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r>
            </a:tbl>
          </a:graphicData>
        </a:graphic>
      </p:graphicFrame>
    </p:spTree>
    <p:extLst>
      <p:ext uri="{BB962C8B-B14F-4D97-AF65-F5344CB8AC3E}">
        <p14:creationId xmlns:p14="http://schemas.microsoft.com/office/powerpoint/2010/main" val="37400611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15867" cy="831961"/>
          </a:xfrm>
        </p:spPr>
        <p:txBody>
          <a:bodyPr/>
          <a:lstStyle/>
          <a:p>
            <a:r>
              <a:rPr lang="en-US" b="1" dirty="0" smtClean="0"/>
              <a:t>Stakeholder Engagement | </a:t>
            </a:r>
            <a:r>
              <a:rPr lang="en-US" dirty="0" smtClean="0"/>
              <a:t>Key Feedback Consideration in Final Plan</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47</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28322809"/>
              </p:ext>
            </p:extLst>
          </p:nvPr>
        </p:nvGraphicFramePr>
        <p:xfrm>
          <a:off x="457197" y="1158875"/>
          <a:ext cx="4199470" cy="4759960"/>
        </p:xfrm>
        <a:graphic>
          <a:graphicData uri="http://schemas.openxmlformats.org/drawingml/2006/table">
            <a:tbl>
              <a:tblPr firstRow="1" bandRow="1">
                <a:tableStyleId>{2D5ABB26-0587-4C30-8999-92F81FD0307C}</a:tableStyleId>
              </a:tblPr>
              <a:tblGrid>
                <a:gridCol w="855944"/>
                <a:gridCol w="3343526"/>
              </a:tblGrid>
              <a:tr h="370840">
                <a:tc>
                  <a:txBody>
                    <a:bodyPr/>
                    <a:lstStyle/>
                    <a:p>
                      <a:pPr algn="ctr"/>
                      <a:r>
                        <a:rPr lang="en-AU" sz="1100" b="1" dirty="0" smtClean="0">
                          <a:solidFill>
                            <a:schemeClr val="bg1"/>
                          </a:solidFill>
                        </a:rPr>
                        <a:t>Chapter</a:t>
                      </a:r>
                      <a:endParaRPr lang="en-AU" sz="1100" b="1" dirty="0">
                        <a:solidFill>
                          <a:schemeClr val="bg1"/>
                        </a:solidFill>
                      </a:endParaRPr>
                    </a:p>
                  </a:txBody>
                  <a:tcPr anchor="ctr">
                    <a:lnB w="12700" cap="flat" cmpd="sng" algn="ctr">
                      <a:solidFill>
                        <a:schemeClr val="tx1"/>
                      </a:solidFill>
                      <a:prstDash val="solid"/>
                      <a:round/>
                      <a:headEnd type="none" w="med" len="med"/>
                      <a:tailEnd type="none" w="med" len="med"/>
                    </a:lnB>
                    <a:solidFill>
                      <a:srgbClr val="003C71"/>
                    </a:solidFill>
                  </a:tcPr>
                </a:tc>
                <a:tc>
                  <a:txBody>
                    <a:bodyPr/>
                    <a:lstStyle/>
                    <a:p>
                      <a:pPr algn="ctr"/>
                      <a:r>
                        <a:rPr lang="en-AU" sz="1100" b="1" dirty="0" smtClean="0">
                          <a:solidFill>
                            <a:schemeClr val="bg1"/>
                          </a:solidFill>
                        </a:rPr>
                        <a:t>Stakeholder Feedback</a:t>
                      </a:r>
                      <a:endParaRPr lang="en-AU" sz="1100" b="1" dirty="0">
                        <a:solidFill>
                          <a:schemeClr val="bg1"/>
                        </a:solidFill>
                      </a:endParaRPr>
                    </a:p>
                  </a:txBody>
                  <a:tcPr anchor="ctr">
                    <a:lnB w="12700" cap="flat" cmpd="sng" algn="ctr">
                      <a:solidFill>
                        <a:schemeClr val="tx1"/>
                      </a:solidFill>
                      <a:prstDash val="solid"/>
                      <a:round/>
                      <a:headEnd type="none" w="med" len="med"/>
                      <a:tailEnd type="none" w="med" len="med"/>
                    </a:lnB>
                    <a:solidFill>
                      <a:srgbClr val="003C71"/>
                    </a:solidFill>
                  </a:tcPr>
                </a:tc>
              </a:tr>
              <a:tr h="370840">
                <a:tc>
                  <a:txBody>
                    <a:bodyPr/>
                    <a:lstStyle/>
                    <a:p>
                      <a:r>
                        <a:rPr lang="en-AU" sz="1100" dirty="0" smtClean="0"/>
                        <a:t>Opex</a:t>
                      </a:r>
                      <a:endParaRPr lang="en-AU" sz="1100" dirty="0"/>
                    </a:p>
                  </a:txBody>
                  <a:tcPr>
                    <a:lnT w="12700" cap="flat" cmpd="sng" algn="ctr">
                      <a:solidFill>
                        <a:schemeClr val="tx1"/>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pPr marL="171450" indent="-171450">
                        <a:buClr>
                          <a:srgbClr val="00A3E0"/>
                        </a:buClr>
                        <a:buFont typeface="Arial" panose="020B0604020202020204" pitchFamily="34" charset="0"/>
                        <a:buChar char="•"/>
                      </a:pPr>
                      <a:r>
                        <a:rPr lang="en-AU" sz="1100" dirty="0" smtClean="0"/>
                        <a:t>Support for our forecasting approach</a:t>
                      </a:r>
                    </a:p>
                    <a:p>
                      <a:pPr marL="171450" indent="-171450">
                        <a:buClr>
                          <a:srgbClr val="00A3E0"/>
                        </a:buClr>
                        <a:buFont typeface="Arial" panose="020B0604020202020204" pitchFamily="34" charset="0"/>
                        <a:buChar char="•"/>
                      </a:pPr>
                      <a:r>
                        <a:rPr lang="en-AU" sz="1100" dirty="0" smtClean="0"/>
                        <a:t>Support for calculating output growth</a:t>
                      </a:r>
                      <a:r>
                        <a:rPr lang="en-AU" sz="1100" baseline="0" dirty="0" smtClean="0"/>
                        <a:t> using customer numbers</a:t>
                      </a:r>
                    </a:p>
                    <a:p>
                      <a:pPr marL="171450" indent="-171450">
                        <a:buClr>
                          <a:srgbClr val="00A3E0"/>
                        </a:buClr>
                        <a:buFont typeface="Arial" panose="020B0604020202020204" pitchFamily="34" charset="0"/>
                        <a:buChar char="•"/>
                      </a:pPr>
                      <a:r>
                        <a:rPr lang="en-AU" sz="1100" spc="-30" baseline="0" dirty="0" smtClean="0"/>
                        <a:t>Support for new marketing initiative if we demonstrate that customer benefits outweigh costs</a:t>
                      </a:r>
                      <a:endParaRPr lang="en-AU" sz="1100" spc="-30" baseline="0" dirty="0"/>
                    </a:p>
                  </a:txBody>
                  <a:tcPr>
                    <a:lnT w="12700" cap="flat" cmpd="sng" algn="ctr">
                      <a:solidFill>
                        <a:schemeClr val="tx1"/>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r h="370840">
                <a:tc>
                  <a:txBody>
                    <a:bodyPr/>
                    <a:lstStyle/>
                    <a:p>
                      <a:r>
                        <a:rPr lang="en-AU" sz="1100" dirty="0" smtClean="0"/>
                        <a:t>Capex</a:t>
                      </a:r>
                      <a:endParaRPr lang="en-AU" sz="1100"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pPr marL="171450" indent="-171450">
                        <a:buClr>
                          <a:srgbClr val="00A3E0"/>
                        </a:buClr>
                        <a:buFont typeface="Arial" panose="020B0604020202020204" pitchFamily="34" charset="0"/>
                        <a:buChar char="•"/>
                      </a:pPr>
                      <a:r>
                        <a:rPr lang="en-AU" sz="1100" dirty="0" smtClean="0"/>
                        <a:t>Support for our forecasting approach</a:t>
                      </a:r>
                    </a:p>
                    <a:p>
                      <a:pPr marL="171450" indent="-171450">
                        <a:buClr>
                          <a:srgbClr val="00A3E0"/>
                        </a:buClr>
                        <a:buFont typeface="Arial" panose="020B0604020202020204" pitchFamily="34" charset="0"/>
                        <a:buChar char="•"/>
                      </a:pPr>
                      <a:r>
                        <a:rPr lang="en-AU" sz="1100" dirty="0" smtClean="0"/>
                        <a:t>Feedback (preparedness to pay and ranking) for a range of initiatives</a:t>
                      </a:r>
                      <a:endParaRPr lang="en-AU" sz="1100" baseline="0" dirty="0" smtClean="0"/>
                    </a:p>
                    <a:p>
                      <a:pPr marL="171450" indent="-171450">
                        <a:buClr>
                          <a:srgbClr val="00A3E0"/>
                        </a:buClr>
                        <a:buFont typeface="Arial" panose="020B0604020202020204" pitchFamily="34" charset="0"/>
                        <a:buChar char="•"/>
                      </a:pPr>
                      <a:r>
                        <a:rPr lang="en-AU" sz="1100" baseline="0" dirty="0" smtClean="0"/>
                        <a:t>Request for additional information on the impact of marketing on growth capex, new connection expenditure and IT expenditure allocation </a:t>
                      </a:r>
                      <a:r>
                        <a:rPr lang="en-AU" sz="1100" i="1" baseline="0" dirty="0" smtClean="0"/>
                        <a:t>[we have provided additional information where available]</a:t>
                      </a:r>
                    </a:p>
                    <a:p>
                      <a:pPr marL="171450" indent="-171450">
                        <a:buClr>
                          <a:srgbClr val="00A3E0"/>
                        </a:buClr>
                        <a:buFont typeface="Arial" panose="020B0604020202020204" pitchFamily="34" charset="0"/>
                        <a:buChar char="•"/>
                      </a:pPr>
                      <a:r>
                        <a:rPr lang="en-AU" sz="1100" dirty="0" smtClean="0"/>
                        <a:t>Support for engagement</a:t>
                      </a:r>
                      <a:r>
                        <a:rPr lang="en-AU" sz="1100" baseline="0" dirty="0" smtClean="0"/>
                        <a:t> with the ESV as opposed to customers on mains replacement</a:t>
                      </a:r>
                      <a:endParaRPr lang="en-AU" sz="1100"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r h="370840">
                <a:tc>
                  <a:txBody>
                    <a:bodyPr/>
                    <a:lstStyle/>
                    <a:p>
                      <a:r>
                        <a:rPr lang="en-AU" sz="1100" dirty="0" smtClean="0"/>
                        <a:t>Financing Costs</a:t>
                      </a:r>
                      <a:endParaRPr lang="en-AU" sz="1100"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pPr marL="171450" indent="-171450">
                        <a:buClr>
                          <a:srgbClr val="00A3E0"/>
                        </a:buClr>
                        <a:buFont typeface="Arial" panose="020B0604020202020204" pitchFamily="34" charset="0"/>
                        <a:buChar char="•"/>
                      </a:pPr>
                      <a:r>
                        <a:rPr lang="en-AU" sz="1100" dirty="0" smtClean="0"/>
                        <a:t>Support for our approach of adopting the AER’s Guideline</a:t>
                      </a:r>
                      <a:endParaRPr lang="en-AU" sz="1100"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r h="370840">
                <a:tc>
                  <a:txBody>
                    <a:bodyPr/>
                    <a:lstStyle/>
                    <a:p>
                      <a:r>
                        <a:rPr lang="en-AU" sz="1100" dirty="0" smtClean="0"/>
                        <a:t>Incentives</a:t>
                      </a:r>
                      <a:endParaRPr lang="en-AU" sz="1100"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pPr marL="171450" indent="-171450">
                        <a:buClr>
                          <a:srgbClr val="00A3E0"/>
                        </a:buClr>
                        <a:buFont typeface="Arial" panose="020B0604020202020204" pitchFamily="34" charset="0"/>
                        <a:buChar char="•"/>
                      </a:pPr>
                      <a:r>
                        <a:rPr lang="en-AU" sz="1100" dirty="0" smtClean="0"/>
                        <a:t>Support the need for an incentive framework Support for current EBSS</a:t>
                      </a:r>
                    </a:p>
                    <a:p>
                      <a:pPr marL="171450" indent="-171450">
                        <a:buClr>
                          <a:srgbClr val="00A3E0"/>
                        </a:buClr>
                        <a:buFont typeface="Arial" panose="020B0604020202020204" pitchFamily="34" charset="0"/>
                        <a:buChar char="•"/>
                      </a:pPr>
                      <a:r>
                        <a:rPr lang="en-AU" sz="1100" dirty="0" smtClean="0"/>
                        <a:t>Support for CESS, but with contemporaneous reliability/service scheme</a:t>
                      </a:r>
                    </a:p>
                    <a:p>
                      <a:pPr marL="171450" indent="-171450">
                        <a:buClr>
                          <a:srgbClr val="00A3E0"/>
                        </a:buClr>
                        <a:buFont typeface="Arial" panose="020B0604020202020204" pitchFamily="34" charset="0"/>
                        <a:buChar char="•"/>
                      </a:pPr>
                      <a:r>
                        <a:rPr lang="en-AU" sz="1100" dirty="0" smtClean="0"/>
                        <a:t>Support for network innovation incentive, some stakeholders considered this could be funded through opex and capex incentives</a:t>
                      </a:r>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bl>
          </a:graphicData>
        </a:graphic>
      </p:graphicFrame>
      <p:graphicFrame>
        <p:nvGraphicFramePr>
          <p:cNvPr id="6" name="Content Placeholder 4"/>
          <p:cNvGraphicFramePr>
            <a:graphicFrameLocks/>
          </p:cNvGraphicFramePr>
          <p:nvPr>
            <p:extLst>
              <p:ext uri="{D42A27DB-BD31-4B8C-83A1-F6EECF244321}">
                <p14:modId xmlns:p14="http://schemas.microsoft.com/office/powerpoint/2010/main" val="3381009033"/>
              </p:ext>
            </p:extLst>
          </p:nvPr>
        </p:nvGraphicFramePr>
        <p:xfrm>
          <a:off x="4775199" y="1158875"/>
          <a:ext cx="3852333" cy="4759960"/>
        </p:xfrm>
        <a:graphic>
          <a:graphicData uri="http://schemas.openxmlformats.org/drawingml/2006/table">
            <a:tbl>
              <a:tblPr firstRow="1" bandRow="1">
                <a:tableStyleId>{2D5ABB26-0587-4C30-8999-92F81FD0307C}</a:tableStyleId>
              </a:tblPr>
              <a:tblGrid>
                <a:gridCol w="812801"/>
                <a:gridCol w="3039532"/>
              </a:tblGrid>
              <a:tr h="370840">
                <a:tc>
                  <a:txBody>
                    <a:bodyPr/>
                    <a:lstStyle/>
                    <a:p>
                      <a:pPr algn="ctr"/>
                      <a:r>
                        <a:rPr lang="en-AU" sz="1100" b="1" dirty="0" smtClean="0">
                          <a:solidFill>
                            <a:schemeClr val="bg1"/>
                          </a:solidFill>
                        </a:rPr>
                        <a:t>Chapter</a:t>
                      </a:r>
                      <a:endParaRPr lang="en-AU" sz="1100" b="1" dirty="0">
                        <a:solidFill>
                          <a:schemeClr val="bg1"/>
                        </a:solidFill>
                      </a:endParaRPr>
                    </a:p>
                  </a:txBody>
                  <a:tcPr anchor="ctr">
                    <a:lnB w="12700" cap="flat" cmpd="sng" algn="ctr">
                      <a:solidFill>
                        <a:schemeClr val="tx1"/>
                      </a:solidFill>
                      <a:prstDash val="solid"/>
                      <a:round/>
                      <a:headEnd type="none" w="med" len="med"/>
                      <a:tailEnd type="none" w="med" len="med"/>
                    </a:lnB>
                    <a:solidFill>
                      <a:srgbClr val="003C71"/>
                    </a:solidFill>
                  </a:tcPr>
                </a:tc>
                <a:tc>
                  <a:txBody>
                    <a:bodyPr/>
                    <a:lstStyle/>
                    <a:p>
                      <a:pPr algn="ctr"/>
                      <a:r>
                        <a:rPr lang="en-AU" sz="1100" b="1" dirty="0" smtClean="0">
                          <a:solidFill>
                            <a:schemeClr val="bg1"/>
                          </a:solidFill>
                        </a:rPr>
                        <a:t>Stakeholder Feedback</a:t>
                      </a:r>
                      <a:endParaRPr lang="en-AU" sz="1100" b="1" dirty="0">
                        <a:solidFill>
                          <a:schemeClr val="bg1"/>
                        </a:solidFill>
                      </a:endParaRPr>
                    </a:p>
                  </a:txBody>
                  <a:tcPr anchor="ctr">
                    <a:lnB w="12700" cap="flat" cmpd="sng" algn="ctr">
                      <a:solidFill>
                        <a:schemeClr val="tx1"/>
                      </a:solidFill>
                      <a:prstDash val="solid"/>
                      <a:round/>
                      <a:headEnd type="none" w="med" len="med"/>
                      <a:tailEnd type="none" w="med" len="med"/>
                    </a:lnB>
                    <a:solidFill>
                      <a:srgbClr val="003C71"/>
                    </a:solidFill>
                  </a:tcPr>
                </a:tc>
              </a:tr>
              <a:tr h="370840">
                <a:tc>
                  <a:txBody>
                    <a:bodyPr/>
                    <a:lstStyle/>
                    <a:p>
                      <a:r>
                        <a:rPr lang="en-AU" sz="1100" dirty="0" smtClean="0"/>
                        <a:t>Network Revenue</a:t>
                      </a:r>
                      <a:endParaRPr lang="en-AU" sz="1100" dirty="0"/>
                    </a:p>
                  </a:txBody>
                  <a:tcPr>
                    <a:lnT w="12700" cap="flat" cmpd="sng" algn="ctr">
                      <a:solidFill>
                        <a:schemeClr val="tx1"/>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pPr marL="171450" indent="-171450">
                        <a:buClr>
                          <a:srgbClr val="00A3E0"/>
                        </a:buClr>
                        <a:buFont typeface="Arial" panose="020B0604020202020204" pitchFamily="34" charset="0"/>
                        <a:buChar char="•"/>
                      </a:pPr>
                      <a:r>
                        <a:rPr lang="en-AU" sz="1100" dirty="0" smtClean="0"/>
                        <a:t>Support for price path,</a:t>
                      </a:r>
                      <a:r>
                        <a:rPr lang="en-AU" sz="1100" baseline="0" dirty="0" smtClean="0"/>
                        <a:t> but questioned if there was an alternate approach that provides stable credit metrics </a:t>
                      </a:r>
                      <a:r>
                        <a:rPr lang="en-AU" sz="1100" i="1" baseline="0" dirty="0" smtClean="0"/>
                        <a:t>[in response we adjusted our price path]</a:t>
                      </a:r>
                      <a:endParaRPr lang="en-AU" sz="1100" i="1" dirty="0" smtClean="0"/>
                    </a:p>
                    <a:p>
                      <a:pPr marL="171450" indent="-171450">
                        <a:buClr>
                          <a:srgbClr val="00A3E0"/>
                        </a:buClr>
                        <a:buFont typeface="Arial" panose="020B0604020202020204" pitchFamily="34" charset="0"/>
                        <a:buChar char="•"/>
                      </a:pPr>
                      <a:r>
                        <a:rPr lang="en-AU" sz="1100" dirty="0" smtClean="0"/>
                        <a:t>Support for financeability adjustment if required to provide stable credit metrics</a:t>
                      </a:r>
                      <a:endParaRPr lang="en-AU" sz="1100" dirty="0"/>
                    </a:p>
                  </a:txBody>
                  <a:tcPr>
                    <a:lnT w="12700" cap="flat" cmpd="sng" algn="ctr">
                      <a:solidFill>
                        <a:schemeClr val="tx1"/>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r h="370840">
                <a:tc>
                  <a:txBody>
                    <a:bodyPr/>
                    <a:lstStyle/>
                    <a:p>
                      <a:r>
                        <a:rPr lang="en-AU" sz="1100" dirty="0" smtClean="0"/>
                        <a:t>Demand</a:t>
                      </a:r>
                      <a:endParaRPr lang="en-AU" sz="1100"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pPr marL="171450" indent="-171450">
                        <a:buClr>
                          <a:srgbClr val="00A3E0"/>
                        </a:buClr>
                        <a:buFont typeface="Arial" panose="020B0604020202020204" pitchFamily="34" charset="0"/>
                        <a:buChar char="•"/>
                      </a:pPr>
                      <a:r>
                        <a:rPr lang="en-AU" sz="1100" dirty="0" smtClean="0"/>
                        <a:t>Support for approach</a:t>
                      </a:r>
                      <a:r>
                        <a:rPr lang="en-AU" sz="1100" baseline="0" dirty="0" smtClean="0"/>
                        <a:t> to demand forecasting</a:t>
                      </a:r>
                    </a:p>
                    <a:p>
                      <a:pPr marL="171450" indent="-171450">
                        <a:buClr>
                          <a:srgbClr val="00A3E0"/>
                        </a:buClr>
                        <a:buFont typeface="Arial" panose="020B0604020202020204" pitchFamily="34" charset="0"/>
                        <a:buChar char="•"/>
                      </a:pPr>
                      <a:r>
                        <a:rPr lang="en-AU" sz="1100" baseline="0" dirty="0" smtClean="0"/>
                        <a:t>Support for transparent forecasting assumptions</a:t>
                      </a:r>
                      <a:endParaRPr lang="en-AU" sz="1100"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r h="370840">
                <a:tc>
                  <a:txBody>
                    <a:bodyPr/>
                    <a:lstStyle/>
                    <a:p>
                      <a:r>
                        <a:rPr lang="en-AU" sz="1100" dirty="0" smtClean="0"/>
                        <a:t>Network Pricing</a:t>
                      </a:r>
                      <a:endParaRPr lang="en-AU" sz="1100"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pPr marL="171450" indent="-171450">
                        <a:buClr>
                          <a:srgbClr val="00A3E0"/>
                        </a:buClr>
                        <a:buFont typeface="Arial" panose="020B0604020202020204" pitchFamily="34" charset="0"/>
                        <a:buChar char="•"/>
                      </a:pPr>
                      <a:r>
                        <a:rPr lang="en-AU" sz="1100" dirty="0" smtClean="0"/>
                        <a:t>Questioned whether it was appropriate to provide price decreases to all customers aside from those in the northern region</a:t>
                      </a:r>
                      <a:r>
                        <a:rPr lang="en-AU" sz="1100" i="1" dirty="0" smtClean="0"/>
                        <a:t> [in response we adjusted our price structure so all customers receive a price decrease in 2018]</a:t>
                      </a:r>
                    </a:p>
                    <a:p>
                      <a:pPr marL="171450" indent="-171450">
                        <a:buClr>
                          <a:srgbClr val="00A3E0"/>
                        </a:buClr>
                        <a:buFont typeface="Arial" panose="020B0604020202020204" pitchFamily="34" charset="0"/>
                        <a:buChar char="•"/>
                      </a:pPr>
                      <a:r>
                        <a:rPr lang="en-AU" sz="1100" dirty="0" smtClean="0"/>
                        <a:t>Stakeholders</a:t>
                      </a:r>
                      <a:r>
                        <a:rPr lang="en-AU" sz="1100" baseline="0" dirty="0" smtClean="0"/>
                        <a:t> q</a:t>
                      </a:r>
                      <a:r>
                        <a:rPr lang="en-AU" sz="1100" dirty="0" smtClean="0"/>
                        <a:t>uestioned whether, despite the preferences stated of our customers, a greater proportion of cost recovery should come from fixed charges </a:t>
                      </a:r>
                      <a:r>
                        <a:rPr lang="en-AU" sz="1100" i="1" dirty="0" smtClean="0"/>
                        <a:t>[we have maintained our current pricing structure, which is weighted towards variable costs]</a:t>
                      </a:r>
                      <a:endParaRPr lang="en-AU" sz="1100" i="1"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r h="370840">
                <a:tc>
                  <a:txBody>
                    <a:bodyPr/>
                    <a:lstStyle/>
                    <a:p>
                      <a:r>
                        <a:rPr lang="en-AU" sz="1100" dirty="0" smtClean="0"/>
                        <a:t>Network Access</a:t>
                      </a:r>
                      <a:endParaRPr lang="en-AU" sz="1100"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pPr marL="171450" indent="-171450">
                        <a:buClr>
                          <a:srgbClr val="00A3E0"/>
                        </a:buClr>
                        <a:buFont typeface="Arial" panose="020B0604020202020204" pitchFamily="34" charset="0"/>
                        <a:buChar char="•"/>
                      </a:pPr>
                      <a:r>
                        <a:rPr lang="en-AU" sz="1100" dirty="0" smtClean="0"/>
                        <a:t>The RRG has provided several iterations of feedback on our Terms and Conditions</a:t>
                      </a:r>
                      <a:endParaRPr lang="en-AU" sz="1100" dirty="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061382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Plans | </a:t>
            </a:r>
            <a:r>
              <a:rPr lang="en-US" dirty="0" smtClean="0"/>
              <a:t>Delivering for Customers: Demand</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795459036"/>
              </p:ext>
            </p:extLst>
          </p:nvPr>
        </p:nvGraphicFramePr>
        <p:xfrm>
          <a:off x="464978" y="3674811"/>
          <a:ext cx="8221821" cy="2072640"/>
        </p:xfrm>
        <a:graphic>
          <a:graphicData uri="http://schemas.openxmlformats.org/drawingml/2006/table">
            <a:tbl>
              <a:tblPr firstRow="1" bandRow="1">
                <a:tableStyleId>{69012ECD-51FC-41F1-AA8D-1B2483CD663E}</a:tableStyleId>
              </a:tblPr>
              <a:tblGrid>
                <a:gridCol w="1782752">
                  <a:extLst>
                    <a:ext uri="{9D8B030D-6E8A-4147-A177-3AD203B41FA5}">
                      <a16:colId xmlns:a16="http://schemas.microsoft.com/office/drawing/2014/main" xmlns="" val="175008454"/>
                    </a:ext>
                  </a:extLst>
                </a:gridCol>
                <a:gridCol w="708216">
                  <a:extLst>
                    <a:ext uri="{9D8B030D-6E8A-4147-A177-3AD203B41FA5}">
                      <a16:colId xmlns:a16="http://schemas.microsoft.com/office/drawing/2014/main" xmlns="" val="1832283704"/>
                    </a:ext>
                  </a:extLst>
                </a:gridCol>
                <a:gridCol w="781480">
                  <a:extLst>
                    <a:ext uri="{9D8B030D-6E8A-4147-A177-3AD203B41FA5}">
                      <a16:colId xmlns:a16="http://schemas.microsoft.com/office/drawing/2014/main" xmlns="" val="3847376191"/>
                    </a:ext>
                  </a:extLst>
                </a:gridCol>
                <a:gridCol w="800707"/>
                <a:gridCol w="795867"/>
                <a:gridCol w="3352799"/>
              </a:tblGrid>
              <a:tr h="168413">
                <a:tc rowSpan="2">
                  <a:txBody>
                    <a:bodyPr/>
                    <a:lstStyle/>
                    <a:p>
                      <a:pPr marL="0" algn="l" defTabSz="844083" rtl="0" eaLnBrk="1" latinLnBrk="0" hangingPunct="1"/>
                      <a:r>
                        <a:rPr lang="en-US" sz="1100" b="1" kern="1200" dirty="0" smtClean="0">
                          <a:solidFill>
                            <a:schemeClr val="bg1"/>
                          </a:solidFill>
                          <a:latin typeface="+mn-lt"/>
                          <a:ea typeface="+mn-ea"/>
                          <a:cs typeface="+mn-cs"/>
                        </a:rPr>
                        <a:t>Average Annual Growth Rates</a:t>
                      </a:r>
                      <a:endParaRPr lang="en-US" sz="1100" b="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gridSpan="2">
                  <a:txBody>
                    <a:bodyPr/>
                    <a:lstStyle/>
                    <a:p>
                      <a:pPr algn="ctr"/>
                      <a:r>
                        <a:rPr lang="en-US" sz="1100" dirty="0" smtClean="0"/>
                        <a:t>Residential</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3C71"/>
                    </a:solidFill>
                  </a:tcPr>
                </a:tc>
                <a:tc hMerge="1">
                  <a:txBody>
                    <a:bodyPr/>
                    <a:lstStyle/>
                    <a:p>
                      <a:endParaRPr lang="en-US"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gridSpan="2">
                  <a:txBody>
                    <a:bodyPr/>
                    <a:lstStyle/>
                    <a:p>
                      <a:pPr algn="ctr"/>
                      <a:r>
                        <a:rPr lang="en-US" sz="1100" dirty="0" smtClean="0"/>
                        <a:t>Commercial</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3C71"/>
                    </a:solidFill>
                  </a:tcPr>
                </a:tc>
                <a:tc hMerge="1">
                  <a:txBody>
                    <a:bodyPr/>
                    <a:lstStyle/>
                    <a:p>
                      <a:endParaRPr lang="en-US" sz="10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rowSpan="2">
                  <a:txBody>
                    <a:bodyPr/>
                    <a:lstStyle/>
                    <a:p>
                      <a:pPr algn="ctr"/>
                      <a:r>
                        <a:rPr lang="en-US" sz="1100" dirty="0" smtClean="0"/>
                        <a:t>Driver</a:t>
                      </a:r>
                      <a:endParaRPr lang="en-US" sz="11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r>
              <a:tr h="241845">
                <a:tc vMerge="1">
                  <a:txBody>
                    <a:bodyPr/>
                    <a:lstStyle/>
                    <a:p>
                      <a:pPr marL="0" algn="l" defTabSz="844083" rtl="0" eaLnBrk="1" latinLnBrk="0" hangingPunct="1"/>
                      <a:endParaRPr lang="en-US" sz="1200" b="1" kern="120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a:txBody>
                    <a:bodyPr/>
                    <a:lstStyle/>
                    <a:p>
                      <a:pPr algn="ctr"/>
                      <a:r>
                        <a:rPr lang="en-US" sz="1100" b="1" dirty="0" smtClean="0">
                          <a:solidFill>
                            <a:schemeClr val="bg1"/>
                          </a:solidFill>
                        </a:rPr>
                        <a:t>History</a:t>
                      </a:r>
                      <a:endParaRPr lang="en-US" sz="11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a:txBody>
                    <a:bodyPr/>
                    <a:lstStyle/>
                    <a:p>
                      <a:pPr algn="ctr"/>
                      <a:r>
                        <a:rPr lang="en-US" sz="1100" b="1" dirty="0" smtClean="0">
                          <a:solidFill>
                            <a:schemeClr val="bg1"/>
                          </a:solidFill>
                        </a:rPr>
                        <a:t>Forecast</a:t>
                      </a:r>
                      <a:endParaRPr lang="en-US" sz="11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a:txBody>
                    <a:bodyPr/>
                    <a:lstStyle/>
                    <a:p>
                      <a:pPr algn="ctr"/>
                      <a:r>
                        <a:rPr lang="en-US" sz="1100" b="1" dirty="0" smtClean="0">
                          <a:solidFill>
                            <a:schemeClr val="bg1"/>
                          </a:solidFill>
                        </a:rPr>
                        <a:t>History</a:t>
                      </a:r>
                      <a:endParaRPr lang="en-US" sz="11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a:txBody>
                    <a:bodyPr/>
                    <a:lstStyle/>
                    <a:p>
                      <a:pPr algn="ctr"/>
                      <a:r>
                        <a:rPr lang="en-US" sz="1100" b="1" dirty="0" smtClean="0">
                          <a:solidFill>
                            <a:schemeClr val="bg1"/>
                          </a:solidFill>
                        </a:rPr>
                        <a:t>Forecast</a:t>
                      </a:r>
                      <a:endParaRPr lang="en-US" sz="11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tc vMerge="1">
                  <a:txBody>
                    <a:bodyPr/>
                    <a:lstStyle/>
                    <a:p>
                      <a:pPr algn="ctr"/>
                      <a:endParaRPr lang="en-US" sz="1200" b="1"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solidFill>
                      <a:srgbClr val="003C71"/>
                    </a:solidFill>
                  </a:tcPr>
                </a:tc>
                <a:extLst>
                  <a:ext uri="{0D108BD9-81ED-4DB2-BD59-A6C34878D82A}">
                    <a16:rowId xmlns:a16="http://schemas.microsoft.com/office/drawing/2014/main" xmlns="" val="3074731859"/>
                  </a:ext>
                </a:extLst>
              </a:tr>
              <a:tr h="445349">
                <a:tc>
                  <a:txBody>
                    <a:bodyPr/>
                    <a:lstStyle/>
                    <a:p>
                      <a:r>
                        <a:rPr lang="en-US" sz="1200" dirty="0" smtClean="0"/>
                        <a:t>Demand</a:t>
                      </a:r>
                      <a:r>
                        <a:rPr lang="en-US" sz="1200" baseline="0" dirty="0" smtClean="0"/>
                        <a:t> per Connection</a:t>
                      </a:r>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-1.5%</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-2.2%</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0.2%</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-0.5%</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l"/>
                      <a:r>
                        <a:rPr lang="en-US" sz="1200" dirty="0" smtClean="0"/>
                        <a:t>Forecast increase in wholesale price of gas, improved energy</a:t>
                      </a:r>
                      <a:r>
                        <a:rPr lang="en-US" sz="1200" baseline="0" dirty="0" smtClean="0"/>
                        <a:t> efficiency of </a:t>
                      </a:r>
                      <a:r>
                        <a:rPr lang="en-US" sz="1200" dirty="0" smtClean="0"/>
                        <a:t>appliances and new homes</a:t>
                      </a:r>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extLst>
                  <a:ext uri="{0D108BD9-81ED-4DB2-BD59-A6C34878D82A}">
                    <a16:rowId xmlns:a16="http://schemas.microsoft.com/office/drawing/2014/main" xmlns="" val="4250201567"/>
                  </a:ext>
                </a:extLst>
              </a:tr>
              <a:tr h="445349">
                <a:tc>
                  <a:txBody>
                    <a:bodyPr/>
                    <a:lstStyle/>
                    <a:p>
                      <a:r>
                        <a:rPr lang="en-US" sz="1200" dirty="0" smtClean="0"/>
                        <a:t>Number of Connections</a:t>
                      </a:r>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2.4%</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2.0%</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0.6%</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0.7%</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l"/>
                      <a:r>
                        <a:rPr lang="en-US" sz="1200" dirty="0" smtClean="0"/>
                        <a:t>HIA</a:t>
                      </a:r>
                      <a:r>
                        <a:rPr lang="en-US" sz="1200" baseline="0" dirty="0" smtClean="0"/>
                        <a:t> forecasts of new dwelling construction activity and </a:t>
                      </a:r>
                      <a:r>
                        <a:rPr lang="en-US" sz="1200" baseline="0" dirty="0" smtClean="0">
                          <a:solidFill>
                            <a:schemeClr val="tx1"/>
                          </a:solidFill>
                        </a:rPr>
                        <a:t>outcomes of marketing proposal</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extLst>
                  <a:ext uri="{0D108BD9-81ED-4DB2-BD59-A6C34878D82A}">
                    <a16:rowId xmlns:a16="http://schemas.microsoft.com/office/drawing/2014/main" xmlns="" val="3014121849"/>
                  </a:ext>
                </a:extLst>
              </a:tr>
              <a:tr h="445349">
                <a:tc>
                  <a:txBody>
                    <a:bodyPr/>
                    <a:lstStyle/>
                    <a:p>
                      <a:r>
                        <a:rPr lang="en-US" sz="1200" dirty="0" smtClean="0"/>
                        <a:t>Total Demand</a:t>
                      </a:r>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0.8%</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-0.2%</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0.8%</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ctr"/>
                      <a:r>
                        <a:rPr lang="en-US" sz="1200" dirty="0" smtClean="0">
                          <a:solidFill>
                            <a:schemeClr val="tx1"/>
                          </a:solidFill>
                        </a:rPr>
                        <a:t>0.2%</a:t>
                      </a:r>
                      <a:endParaRPr lang="en-US" sz="1200" dirty="0">
                        <a:solidFill>
                          <a:schemeClr val="tx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tc>
                  <a:txBody>
                    <a:bodyPr/>
                    <a:lstStyle/>
                    <a:p>
                      <a:pPr algn="l"/>
                      <a:r>
                        <a:rPr lang="en-US" sz="1200" dirty="0" smtClean="0"/>
                        <a:t>Result</a:t>
                      </a:r>
                      <a:r>
                        <a:rPr lang="en-US" sz="1200" baseline="0" dirty="0" smtClean="0"/>
                        <a:t>s from the demand per connection and number of connection forecasts</a:t>
                      </a:r>
                      <a:endParaRPr lang="en-US" sz="1200"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C9FCD"/>
                      </a:solidFill>
                      <a:prstDash val="solid"/>
                      <a:round/>
                      <a:headEnd type="none" w="med" len="med"/>
                      <a:tailEnd type="none" w="med" len="med"/>
                    </a:lnT>
                    <a:lnB w="12700" cap="flat" cmpd="sng" algn="ctr">
                      <a:solidFill>
                        <a:srgbClr val="0C9FCD"/>
                      </a:solidFill>
                      <a:prstDash val="solid"/>
                      <a:round/>
                      <a:headEnd type="none" w="med" len="med"/>
                      <a:tailEnd type="none" w="med" len="med"/>
                    </a:lnB>
                  </a:tcPr>
                </a:tc>
                <a:extLst>
                  <a:ext uri="{0D108BD9-81ED-4DB2-BD59-A6C34878D82A}">
                    <a16:rowId xmlns:a16="http://schemas.microsoft.com/office/drawing/2014/main" xmlns="" val="1072489904"/>
                  </a:ext>
                </a:extLst>
              </a:tr>
            </a:tbl>
          </a:graphicData>
        </a:graphic>
      </p:graphicFrame>
      <p:sp>
        <p:nvSpPr>
          <p:cNvPr id="8" name="Footer Placeholder 2"/>
          <p:cNvSpPr>
            <a:spLocks noGrp="1"/>
          </p:cNvSpPr>
          <p:nvPr>
            <p:ph type="ftr" sz="quarter" idx="11"/>
          </p:nvPr>
        </p:nvSpPr>
        <p:spPr>
          <a:xfrm>
            <a:off x="5791200" y="6215673"/>
            <a:ext cx="2895600" cy="365125"/>
          </a:xfrm>
        </p:spPr>
        <p:txBody>
          <a:bodyPr/>
          <a:lstStyle/>
          <a:p>
            <a:r>
              <a:rPr lang="en-US" dirty="0" smtClean="0"/>
              <a:t>February 2017 </a:t>
            </a:r>
            <a:r>
              <a:rPr lang="en-US" dirty="0"/>
              <a:t>| </a:t>
            </a:r>
            <a:r>
              <a:rPr lang="en-US" dirty="0" smtClean="0"/>
              <a:t>Slide </a:t>
            </a:r>
            <a:fld id="{D2780C50-FBB5-4348-828B-FA86001E4601}" type="slidenum">
              <a:rPr lang="en-US" smtClean="0"/>
              <a:t>48</a:t>
            </a:fld>
            <a:endParaRPr lang="en-US" dirty="0"/>
          </a:p>
        </p:txBody>
      </p:sp>
      <p:sp>
        <p:nvSpPr>
          <p:cNvPr id="9" name="Rounded Rectangle 8"/>
          <p:cNvSpPr/>
          <p:nvPr/>
        </p:nvSpPr>
        <p:spPr>
          <a:xfrm>
            <a:off x="464979" y="1157402"/>
            <a:ext cx="8221821" cy="1670466"/>
          </a:xfrm>
          <a:prstGeom prst="roundRect">
            <a:avLst>
              <a:gd name="adj" fmla="val 7675"/>
            </a:avLst>
          </a:prstGeom>
          <a:solidFill>
            <a:schemeClr val="accent1">
              <a:lumMod val="20000"/>
              <a:lumOff val="80000"/>
            </a:schemeClr>
          </a:solidFill>
          <a:ln>
            <a:solidFill>
              <a:srgbClr val="00A3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300"/>
              </a:spcAft>
            </a:pPr>
            <a:r>
              <a:rPr lang="en-AU" sz="1200" b="1" dirty="0" smtClean="0">
                <a:solidFill>
                  <a:srgbClr val="00A3E0"/>
                </a:solidFill>
              </a:rPr>
              <a:t>Stakeholder Feedback – Demand:  </a:t>
            </a:r>
          </a:p>
          <a:p>
            <a:pPr marL="285750" indent="-285750">
              <a:spcAft>
                <a:spcPts val="300"/>
              </a:spcAft>
              <a:buClr>
                <a:schemeClr val="accent3">
                  <a:lumMod val="75000"/>
                </a:schemeClr>
              </a:buClr>
              <a:buFont typeface="Wingdings" panose="05000000000000000000" pitchFamily="2" charset="2"/>
              <a:buChar char="ü"/>
            </a:pPr>
            <a:r>
              <a:rPr lang="en-AU" sz="1200" dirty="0">
                <a:solidFill>
                  <a:schemeClr val="tx1"/>
                </a:solidFill>
              </a:rPr>
              <a:t>Support for our approach taken to demand forecasting, noting that it was consistent with the approach recently approved by the AER for our South Australian network</a:t>
            </a:r>
          </a:p>
          <a:p>
            <a:pPr marL="285750" indent="-285750">
              <a:lnSpc>
                <a:spcPts val="1600"/>
              </a:lnSpc>
              <a:spcAft>
                <a:spcPts val="300"/>
              </a:spcAft>
              <a:buClr>
                <a:schemeClr val="accent6">
                  <a:lumMod val="75000"/>
                </a:schemeClr>
              </a:buClr>
              <a:buSzPct val="100000"/>
              <a:buFont typeface="Tahoma" panose="020B0604030504040204" pitchFamily="34" charset="0"/>
              <a:buChar char="●"/>
            </a:pPr>
            <a:r>
              <a:rPr lang="en-AU" sz="1200" dirty="0">
                <a:solidFill>
                  <a:schemeClr val="tx1"/>
                </a:solidFill>
              </a:rPr>
              <a:t>Questioned if prior demand was an indicator of future demand </a:t>
            </a:r>
            <a:r>
              <a:rPr lang="en-AU" sz="1200" dirty="0" smtClean="0">
                <a:solidFill>
                  <a:schemeClr val="tx1"/>
                </a:solidFill>
              </a:rPr>
              <a:t>– in response </a:t>
            </a:r>
            <a:r>
              <a:rPr lang="en-AU" sz="1200" dirty="0">
                <a:solidFill>
                  <a:schemeClr val="tx1"/>
                </a:solidFill>
              </a:rPr>
              <a:t>we explained the forecasting approach has the flexibility to capture change in policy or customer </a:t>
            </a:r>
            <a:r>
              <a:rPr lang="en-AU" sz="1200" dirty="0" smtClean="0">
                <a:solidFill>
                  <a:schemeClr val="tx1"/>
                </a:solidFill>
              </a:rPr>
              <a:t>behaviour</a:t>
            </a:r>
            <a:endParaRPr lang="en-AU" sz="1200" dirty="0">
              <a:solidFill>
                <a:schemeClr val="tx1"/>
              </a:solidFill>
            </a:endParaRPr>
          </a:p>
          <a:p>
            <a:pPr marL="285750" indent="-285750">
              <a:lnSpc>
                <a:spcPts val="1600"/>
              </a:lnSpc>
              <a:spcAft>
                <a:spcPts val="300"/>
              </a:spcAft>
              <a:buClr>
                <a:schemeClr val="accent6">
                  <a:lumMod val="75000"/>
                </a:schemeClr>
              </a:buClr>
              <a:buSzPct val="100000"/>
              <a:buFont typeface="Tahoma" panose="020B0604030504040204" pitchFamily="34" charset="0"/>
              <a:buChar char="●"/>
            </a:pPr>
            <a:r>
              <a:rPr lang="en-AU" sz="1200" dirty="0">
                <a:solidFill>
                  <a:schemeClr val="tx1"/>
                </a:solidFill>
              </a:rPr>
              <a:t>Requested that all assumptions be made transparent in our Final Plan </a:t>
            </a:r>
            <a:r>
              <a:rPr lang="en-AU" sz="1200" dirty="0" smtClean="0">
                <a:solidFill>
                  <a:schemeClr val="tx1"/>
                </a:solidFill>
              </a:rPr>
              <a:t>– we confirm </a:t>
            </a:r>
            <a:r>
              <a:rPr lang="en-AU" sz="1200" dirty="0">
                <a:solidFill>
                  <a:schemeClr val="tx1"/>
                </a:solidFill>
              </a:rPr>
              <a:t>that assumptions used to forecast demand will be transparent and identifiable in our </a:t>
            </a:r>
            <a:r>
              <a:rPr lang="en-AU" sz="1200" dirty="0" smtClean="0">
                <a:solidFill>
                  <a:schemeClr val="tx1"/>
                </a:solidFill>
              </a:rPr>
              <a:t>Plan</a:t>
            </a:r>
            <a:endParaRPr lang="en-AU" sz="1200" dirty="0">
              <a:solidFill>
                <a:schemeClr val="tx1"/>
              </a:solidFill>
            </a:endParaRPr>
          </a:p>
        </p:txBody>
      </p:sp>
      <p:sp>
        <p:nvSpPr>
          <p:cNvPr id="10" name="Content Placeholder 3"/>
          <p:cNvSpPr>
            <a:spLocks noGrp="1"/>
          </p:cNvSpPr>
          <p:nvPr>
            <p:ph idx="1"/>
          </p:nvPr>
        </p:nvSpPr>
        <p:spPr>
          <a:xfrm>
            <a:off x="457199" y="3082856"/>
            <a:ext cx="8229600" cy="480133"/>
          </a:xfrm>
        </p:spPr>
        <p:txBody>
          <a:bodyPr>
            <a:normAutofit/>
          </a:bodyPr>
          <a:lstStyle/>
          <a:p>
            <a:pPr marL="0" lvl="1" indent="0">
              <a:spcBef>
                <a:spcPts val="0"/>
              </a:spcBef>
              <a:spcAft>
                <a:spcPts val="1600"/>
              </a:spcAft>
              <a:buNone/>
            </a:pPr>
            <a:r>
              <a:rPr lang="en-AU" sz="1600" dirty="0" smtClean="0"/>
              <a:t>Summary of our demand forecasts is provided below:</a:t>
            </a:r>
            <a:endParaRPr lang="en-AU" sz="1600" dirty="0"/>
          </a:p>
        </p:txBody>
      </p:sp>
    </p:spTree>
    <p:extLst>
      <p:ext uri="{BB962C8B-B14F-4D97-AF65-F5344CB8AC3E}">
        <p14:creationId xmlns:p14="http://schemas.microsoft.com/office/powerpoint/2010/main" val="804461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8 September 2016 | </a:t>
            </a:r>
            <a:endParaRPr lang="en-US" dirty="0"/>
          </a:p>
        </p:txBody>
      </p:sp>
      <p:pic>
        <p:nvPicPr>
          <p:cNvPr id="3" name="Picture 2" descr="AGN021_PPT_visi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27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Keeping Customers on Gas</a:t>
            </a:r>
            <a:endParaRPr lang="en-US" b="1" dirty="0"/>
          </a:p>
        </p:txBody>
      </p:sp>
      <p:sp>
        <p:nvSpPr>
          <p:cNvPr id="4" name="Content Placeholder 3"/>
          <p:cNvSpPr>
            <a:spLocks noGrp="1"/>
          </p:cNvSpPr>
          <p:nvPr>
            <p:ph idx="1"/>
          </p:nvPr>
        </p:nvSpPr>
        <p:spPr/>
        <p:txBody>
          <a:bodyPr>
            <a:normAutofit/>
          </a:bodyPr>
          <a:lstStyle/>
          <a:p>
            <a:pPr lvl="1">
              <a:spcBef>
                <a:spcPts val="0"/>
              </a:spcBef>
              <a:spcAft>
                <a:spcPts val="1200"/>
              </a:spcAft>
            </a:pPr>
            <a:endParaRPr lang="en-AU" sz="1600" dirty="0"/>
          </a:p>
          <a:p>
            <a:pPr lvl="1">
              <a:spcBef>
                <a:spcPts val="0"/>
              </a:spcBef>
              <a:spcAft>
                <a:spcPts val="1600"/>
              </a:spcAft>
            </a:pPr>
            <a:endParaRPr lang="en-AU" sz="1600" dirty="0" smtClean="0"/>
          </a:p>
        </p:txBody>
      </p:sp>
      <p:sp>
        <p:nvSpPr>
          <p:cNvPr id="5"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6</a:t>
            </a:fld>
            <a:endParaRPr lang="en-US" dirty="0"/>
          </a:p>
        </p:txBody>
      </p:sp>
      <p:graphicFrame>
        <p:nvGraphicFramePr>
          <p:cNvPr id="8" name="Content Placeholder 7"/>
          <p:cNvGraphicFramePr>
            <a:graphicFrameLocks/>
          </p:cNvGraphicFramePr>
          <p:nvPr>
            <p:extLst>
              <p:ext uri="{D42A27DB-BD31-4B8C-83A1-F6EECF244321}">
                <p14:modId xmlns:p14="http://schemas.microsoft.com/office/powerpoint/2010/main" val="1364393436"/>
              </p:ext>
            </p:extLst>
          </p:nvPr>
        </p:nvGraphicFramePr>
        <p:xfrm>
          <a:off x="457200" y="1539875"/>
          <a:ext cx="8229600" cy="3419480"/>
        </p:xfrm>
        <a:graphic>
          <a:graphicData uri="http://schemas.openxmlformats.org/drawingml/2006/table">
            <a:tbl>
              <a:tblPr firstRow="1" bandRow="1">
                <a:tableStyleId>{2D5ABB26-0587-4C30-8999-92F81FD0307C}</a:tableStyleId>
              </a:tblPr>
              <a:tblGrid>
                <a:gridCol w="3683000"/>
                <a:gridCol w="321733"/>
                <a:gridCol w="4224867"/>
              </a:tblGrid>
              <a:tr h="468000">
                <a:tc>
                  <a:txBody>
                    <a:bodyPr/>
                    <a:lstStyle/>
                    <a:p>
                      <a:pPr algn="ctr"/>
                      <a:r>
                        <a:rPr lang="en-AU" sz="1600" b="1" dirty="0" smtClean="0">
                          <a:solidFill>
                            <a:schemeClr val="bg1"/>
                          </a:solidFill>
                        </a:rPr>
                        <a:t>What?</a:t>
                      </a:r>
                      <a:endParaRPr lang="en-AU" sz="1600" b="1" dirty="0">
                        <a:solidFill>
                          <a:schemeClr val="bg1"/>
                        </a:solidFill>
                      </a:endParaRPr>
                    </a:p>
                  </a:txBody>
                  <a:tcPr anchor="ctr">
                    <a:solidFill>
                      <a:srgbClr val="003C71"/>
                    </a:solidFill>
                  </a:tcPr>
                </a:tc>
                <a:tc>
                  <a:txBody>
                    <a:bodyPr/>
                    <a:lstStyle/>
                    <a:p>
                      <a:endParaRPr lang="en-AU" sz="1600" dirty="0"/>
                    </a:p>
                  </a:txBody>
                  <a:tcPr>
                    <a:lnB w="12700" cap="flat" cmpd="sng" algn="ctr">
                      <a:noFill/>
                      <a:prstDash val="solid"/>
                      <a:round/>
                      <a:headEnd type="none" w="med" len="med"/>
                      <a:tailEnd type="none" w="med" len="med"/>
                    </a:lnB>
                  </a:tcPr>
                </a:tc>
                <a:tc>
                  <a:txBody>
                    <a:bodyPr/>
                    <a:lstStyle/>
                    <a:p>
                      <a:pPr algn="ctr"/>
                      <a:r>
                        <a:rPr lang="en-AU" sz="1600" b="1" dirty="0" smtClean="0">
                          <a:solidFill>
                            <a:schemeClr val="bg1"/>
                          </a:solidFill>
                        </a:rPr>
                        <a:t>Activities in 2016</a:t>
                      </a:r>
                      <a:endParaRPr lang="en-AU" sz="1600" b="1" dirty="0">
                        <a:solidFill>
                          <a:schemeClr val="bg1"/>
                        </a:solidFill>
                      </a:endParaRPr>
                    </a:p>
                  </a:txBody>
                  <a:tcPr anchor="ctr">
                    <a:solidFill>
                      <a:srgbClr val="003C71"/>
                    </a:solidFill>
                  </a:tcPr>
                </a:tc>
              </a:tr>
              <a:tr h="370840">
                <a:tc>
                  <a:txBody>
                    <a:bodyPr/>
                    <a:lstStyle/>
                    <a:p>
                      <a:pPr marL="342900" indent="-342900">
                        <a:spcBef>
                          <a:spcPts val="600"/>
                        </a:spcBef>
                        <a:spcAft>
                          <a:spcPts val="600"/>
                        </a:spcAft>
                        <a:buClr>
                          <a:srgbClr val="00A3E0"/>
                        </a:buClr>
                        <a:buFont typeface="+mj-lt"/>
                        <a:buAutoNum type="arabicPeriod"/>
                      </a:pPr>
                      <a:r>
                        <a:rPr lang="en-AU" sz="1600" dirty="0" smtClean="0"/>
                        <a:t>Positive public perceptions of gas</a:t>
                      </a:r>
                    </a:p>
                  </a:txBody>
                  <a:tcPr>
                    <a:lnB w="12700" cap="flat" cmpd="sng" algn="ctr">
                      <a:solidFill>
                        <a:srgbClr val="00A3E0"/>
                      </a:solidFill>
                      <a:prstDash val="solid"/>
                      <a:round/>
                      <a:headEnd type="none" w="med" len="med"/>
                      <a:tailEnd type="none" w="med" len="med"/>
                    </a:lnB>
                  </a:tcPr>
                </a:tc>
                <a:tc>
                  <a:txBody>
                    <a:bodyPr/>
                    <a:lstStyle/>
                    <a:p>
                      <a:endParaRPr lang="en-AU" sz="16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85750" indent="-285750">
                        <a:spcBef>
                          <a:spcPts val="300"/>
                        </a:spcBef>
                        <a:spcAft>
                          <a:spcPts val="300"/>
                        </a:spcAft>
                        <a:buClr>
                          <a:srgbClr val="00A3E0"/>
                        </a:buClr>
                        <a:buFont typeface="Arial" panose="020B0604020202020204" pitchFamily="34" charset="0"/>
                        <a:buChar char="•"/>
                      </a:pPr>
                      <a:r>
                        <a:rPr lang="en-AU" sz="1600" dirty="0" smtClean="0"/>
                        <a:t>14 positive news stories</a:t>
                      </a:r>
                    </a:p>
                    <a:p>
                      <a:pPr marL="285750" indent="-285750">
                        <a:spcBef>
                          <a:spcPts val="300"/>
                        </a:spcBef>
                        <a:spcAft>
                          <a:spcPts val="300"/>
                        </a:spcAft>
                        <a:buClr>
                          <a:srgbClr val="00A3E0"/>
                        </a:buClr>
                        <a:buFont typeface="Arial" panose="020B0604020202020204" pitchFamily="34" charset="0"/>
                        <a:buChar char="•"/>
                      </a:pPr>
                      <a:r>
                        <a:rPr lang="en-AU" sz="1600" spc="-30" dirty="0" smtClean="0"/>
                        <a:t>SA price cuts</a:t>
                      </a:r>
                      <a:r>
                        <a:rPr lang="en-AU" sz="1600" spc="-30" baseline="0" dirty="0" smtClean="0"/>
                        <a:t> campaign (TV, radio, press)</a:t>
                      </a:r>
                    </a:p>
                    <a:p>
                      <a:pPr marL="285750" indent="-285750">
                        <a:spcBef>
                          <a:spcPts val="300"/>
                        </a:spcBef>
                        <a:spcAft>
                          <a:spcPts val="300"/>
                        </a:spcAft>
                        <a:buClr>
                          <a:srgbClr val="00A3E0"/>
                        </a:buClr>
                        <a:buFont typeface="Arial" panose="020B0604020202020204" pitchFamily="34" charset="0"/>
                        <a:buChar char="•"/>
                      </a:pPr>
                      <a:r>
                        <a:rPr lang="en-AU" sz="1600" baseline="0" dirty="0" smtClean="0"/>
                        <a:t>New advertising creative</a:t>
                      </a:r>
                      <a:endParaRPr lang="en-AU" sz="1600" dirty="0" smtClean="0"/>
                    </a:p>
                  </a:txBody>
                  <a:tcPr>
                    <a:lnB w="12700" cap="flat" cmpd="sng" algn="ctr">
                      <a:solidFill>
                        <a:srgbClr val="00A3E0"/>
                      </a:solidFill>
                      <a:prstDash val="solid"/>
                      <a:round/>
                      <a:headEnd type="none" w="med" len="med"/>
                      <a:tailEnd type="none" w="med" len="med"/>
                    </a:lnB>
                  </a:tcPr>
                </a:tc>
              </a:tr>
              <a:tr h="370840">
                <a:tc>
                  <a:txBody>
                    <a:bodyPr/>
                    <a:lstStyle/>
                    <a:p>
                      <a:pPr marL="342900" indent="-342900">
                        <a:spcBef>
                          <a:spcPts val="600"/>
                        </a:spcBef>
                        <a:spcAft>
                          <a:spcPts val="600"/>
                        </a:spcAft>
                        <a:buClr>
                          <a:srgbClr val="00A3E0"/>
                        </a:buClr>
                        <a:buFont typeface="+mj-lt"/>
                        <a:buAutoNum type="arabicPeriod" startAt="2"/>
                      </a:pPr>
                      <a:r>
                        <a:rPr lang="en-AU" sz="1600" dirty="0" smtClean="0"/>
                        <a:t>High quality customer service</a:t>
                      </a:r>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endParaRPr lang="en-AU" sz="160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85750" indent="-285750">
                        <a:spcBef>
                          <a:spcPts val="300"/>
                        </a:spcBef>
                        <a:spcAft>
                          <a:spcPts val="300"/>
                        </a:spcAft>
                        <a:buClr>
                          <a:srgbClr val="00A3E0"/>
                        </a:buClr>
                        <a:buFont typeface="Arial" panose="020B0604020202020204" pitchFamily="34" charset="0"/>
                        <a:buChar char="•"/>
                      </a:pPr>
                      <a:r>
                        <a:rPr lang="en-AU" sz="1600" dirty="0" smtClean="0"/>
                        <a:t>Monthly customer survey, KPI for 2017</a:t>
                      </a:r>
                    </a:p>
                    <a:p>
                      <a:pPr marL="285750" indent="-285750">
                        <a:spcBef>
                          <a:spcPts val="300"/>
                        </a:spcBef>
                        <a:spcAft>
                          <a:spcPts val="300"/>
                        </a:spcAft>
                        <a:buClr>
                          <a:srgbClr val="00A3E0"/>
                        </a:buClr>
                        <a:buFont typeface="Arial" panose="020B0604020202020204" pitchFamily="34" charset="0"/>
                        <a:buChar char="•"/>
                      </a:pPr>
                      <a:r>
                        <a:rPr lang="en-AU" sz="1600" dirty="0" smtClean="0"/>
                        <a:t>New Website – self-serve ready</a:t>
                      </a:r>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r h="370840">
                <a:tc>
                  <a:txBody>
                    <a:bodyPr/>
                    <a:lstStyle/>
                    <a:p>
                      <a:pPr marL="342900" indent="-342900">
                        <a:spcBef>
                          <a:spcPts val="600"/>
                        </a:spcBef>
                        <a:spcAft>
                          <a:spcPts val="600"/>
                        </a:spcAft>
                        <a:buClr>
                          <a:srgbClr val="00A3E0"/>
                        </a:buClr>
                        <a:buFont typeface="+mj-lt"/>
                        <a:buAutoNum type="arabicPeriod" startAt="3"/>
                      </a:pPr>
                      <a:r>
                        <a:rPr lang="en-AU" sz="1600" dirty="0" smtClean="0"/>
                        <a:t>Economic prices</a:t>
                      </a:r>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endParaRPr lang="en-AU" sz="160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85750" indent="-285750">
                        <a:spcBef>
                          <a:spcPts val="300"/>
                        </a:spcBef>
                        <a:spcAft>
                          <a:spcPts val="300"/>
                        </a:spcAft>
                        <a:buClr>
                          <a:srgbClr val="00A3E0"/>
                        </a:buClr>
                        <a:buFont typeface="Arial" panose="020B0604020202020204" pitchFamily="34" charset="0"/>
                        <a:buChar char="•"/>
                      </a:pPr>
                      <a:r>
                        <a:rPr lang="en-AU" sz="1600" spc="-30" dirty="0" smtClean="0"/>
                        <a:t>Gas is cheaper</a:t>
                      </a:r>
                      <a:r>
                        <a:rPr lang="en-AU" sz="1600" spc="-30" baseline="0" dirty="0" smtClean="0"/>
                        <a:t> than electricity in SA and VIC</a:t>
                      </a:r>
                      <a:endParaRPr lang="en-AU" sz="1600" spc="-30" dirty="0" smtClean="0"/>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r h="370840">
                <a:tc>
                  <a:txBody>
                    <a:bodyPr/>
                    <a:lstStyle/>
                    <a:p>
                      <a:pPr marL="342900" indent="-342900">
                        <a:spcBef>
                          <a:spcPts val="600"/>
                        </a:spcBef>
                        <a:spcAft>
                          <a:spcPts val="600"/>
                        </a:spcAft>
                        <a:buClr>
                          <a:srgbClr val="00A3E0"/>
                        </a:buClr>
                        <a:buFont typeface="+mj-lt"/>
                        <a:buAutoNum type="arabicPeriod" startAt="4"/>
                      </a:pPr>
                      <a:r>
                        <a:rPr lang="en-AU" sz="1600" dirty="0" smtClean="0"/>
                        <a:t>Customer growth</a:t>
                      </a:r>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endParaRPr lang="en-AU" sz="16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85750" indent="-285750">
                        <a:spcBef>
                          <a:spcPts val="300"/>
                        </a:spcBef>
                        <a:spcAft>
                          <a:spcPts val="300"/>
                        </a:spcAft>
                        <a:buClr>
                          <a:srgbClr val="00A3E0"/>
                        </a:buClr>
                        <a:buFont typeface="Arial" panose="020B0604020202020204" pitchFamily="34" charset="0"/>
                        <a:buChar char="•"/>
                      </a:pPr>
                      <a:r>
                        <a:rPr lang="en-AU" sz="1600" dirty="0" smtClean="0"/>
                        <a:t>Marketing</a:t>
                      </a:r>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r h="370840">
                <a:tc>
                  <a:txBody>
                    <a:bodyPr/>
                    <a:lstStyle/>
                    <a:p>
                      <a:pPr marL="342900" indent="-342900">
                        <a:spcBef>
                          <a:spcPts val="600"/>
                        </a:spcBef>
                        <a:spcAft>
                          <a:spcPts val="600"/>
                        </a:spcAft>
                        <a:buClr>
                          <a:srgbClr val="00A3E0"/>
                        </a:buClr>
                        <a:buFont typeface="+mj-lt"/>
                        <a:buAutoNum type="arabicPeriod" startAt="5"/>
                      </a:pPr>
                      <a:r>
                        <a:rPr lang="en-AU" sz="1600" dirty="0" smtClean="0"/>
                        <a:t>Long-term vision for gas networks</a:t>
                      </a:r>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c>
                  <a:txBody>
                    <a:bodyPr/>
                    <a:lstStyle/>
                    <a:p>
                      <a:endParaRPr lang="en-AU" sz="1600" dirty="0"/>
                    </a:p>
                  </a:txBody>
                  <a:tcP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85750" indent="-285750">
                        <a:spcBef>
                          <a:spcPts val="300"/>
                        </a:spcBef>
                        <a:spcAft>
                          <a:spcPts val="300"/>
                        </a:spcAft>
                        <a:buClr>
                          <a:srgbClr val="00A3E0"/>
                        </a:buClr>
                        <a:buFont typeface="Arial" panose="020B0604020202020204" pitchFamily="34" charset="0"/>
                        <a:buChar char="•"/>
                      </a:pPr>
                      <a:r>
                        <a:rPr lang="en-AU" sz="1600" dirty="0" smtClean="0"/>
                        <a:t>ENA</a:t>
                      </a:r>
                      <a:r>
                        <a:rPr lang="en-AU" sz="1600" baseline="0" dirty="0" smtClean="0"/>
                        <a:t> ‘Gas Vision 2050’ work underway</a:t>
                      </a:r>
                    </a:p>
                  </a:txBody>
                  <a:tcPr>
                    <a:lnT w="12700" cap="flat" cmpd="sng" algn="ctr">
                      <a:solidFill>
                        <a:srgbClr val="00A3E0"/>
                      </a:solidFill>
                      <a:prstDash val="solid"/>
                      <a:round/>
                      <a:headEnd type="none" w="med" len="med"/>
                      <a:tailEnd type="none" w="med" len="med"/>
                    </a:lnT>
                    <a:lnB w="12700" cap="flat" cmpd="sng" algn="ctr">
                      <a:solidFill>
                        <a:srgbClr val="00A3E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8344991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cstate="print">
            <a:extLst>
              <a:ext uri="{28A0092B-C50C-407E-A947-70E740481C1C}">
                <a14:useLocalDpi xmlns:a14="http://schemas.microsoft.com/office/drawing/2010/main" val="0"/>
              </a:ext>
            </a:extLst>
          </a:blip>
          <a:srcRect/>
          <a:stretch/>
        </p:blipFill>
        <p:spPr bwMode="auto">
          <a:xfrm>
            <a:off x="2963333" y="1433172"/>
            <a:ext cx="6102742" cy="4027827"/>
          </a:xfrm>
          <a:prstGeom prst="rect">
            <a:avLst/>
          </a:prstGeom>
          <a:noFill/>
        </p:spPr>
      </p:pic>
      <p:sp>
        <p:nvSpPr>
          <p:cNvPr id="2" name="Title 1"/>
          <p:cNvSpPr>
            <a:spLocks noGrp="1"/>
          </p:cNvSpPr>
          <p:nvPr>
            <p:ph type="title"/>
          </p:nvPr>
        </p:nvSpPr>
        <p:spPr/>
        <p:txBody>
          <a:bodyPr/>
          <a:lstStyle/>
          <a:p>
            <a:r>
              <a:rPr lang="en-US" b="1" dirty="0" smtClean="0"/>
              <a:t>Gas’ Decarbonisation Journey</a:t>
            </a:r>
            <a:endParaRPr lang="en-US" b="1" dirty="0"/>
          </a:p>
        </p:txBody>
      </p:sp>
      <p:sp>
        <p:nvSpPr>
          <p:cNvPr id="4" name="Content Placeholder 3"/>
          <p:cNvSpPr>
            <a:spLocks noGrp="1"/>
          </p:cNvSpPr>
          <p:nvPr>
            <p:ph idx="1"/>
          </p:nvPr>
        </p:nvSpPr>
        <p:spPr>
          <a:xfrm>
            <a:off x="457199" y="1159017"/>
            <a:ext cx="2658533" cy="4967149"/>
          </a:xfrm>
        </p:spPr>
        <p:txBody>
          <a:bodyPr>
            <a:normAutofit/>
          </a:bodyPr>
          <a:lstStyle/>
          <a:p>
            <a:pPr lvl="1">
              <a:spcBef>
                <a:spcPts val="0"/>
              </a:spcBef>
              <a:spcAft>
                <a:spcPts val="1200"/>
              </a:spcAft>
            </a:pPr>
            <a:r>
              <a:rPr lang="en-AU" sz="1600" dirty="0" smtClean="0"/>
              <a:t>The natural gas networks can decarbonise via biogas and hydrogen with carbon capture and storage</a:t>
            </a:r>
          </a:p>
          <a:p>
            <a:pPr lvl="1">
              <a:spcBef>
                <a:spcPts val="0"/>
              </a:spcBef>
              <a:spcAft>
                <a:spcPts val="800"/>
              </a:spcAft>
            </a:pPr>
            <a:r>
              <a:rPr lang="en-AU" sz="1600" dirty="0" smtClean="0"/>
              <a:t>Can pure hydrogen </a:t>
            </a:r>
            <a:br>
              <a:rPr lang="en-AU" sz="1600" dirty="0" smtClean="0"/>
            </a:br>
            <a:r>
              <a:rPr lang="en-AU" sz="1600" dirty="0" smtClean="0"/>
              <a:t>networks deliver zero</a:t>
            </a:r>
            <a:br>
              <a:rPr lang="en-AU" sz="1600" dirty="0" smtClean="0"/>
            </a:br>
            <a:r>
              <a:rPr lang="en-AU" sz="1600" dirty="0" smtClean="0"/>
              <a:t>carbon by mid-century,</a:t>
            </a:r>
            <a:br>
              <a:rPr lang="en-AU" sz="1600" dirty="0" smtClean="0"/>
            </a:br>
            <a:r>
              <a:rPr lang="en-AU" sz="1600" dirty="0" smtClean="0"/>
              <a:t>at a cost comparable </a:t>
            </a:r>
            <a:br>
              <a:rPr lang="en-AU" sz="1600" dirty="0" smtClean="0"/>
            </a:br>
            <a:r>
              <a:rPr lang="en-AU" sz="1600" dirty="0" smtClean="0"/>
              <a:t>to mains replacement? </a:t>
            </a:r>
          </a:p>
          <a:p>
            <a:pPr lvl="2">
              <a:spcBef>
                <a:spcPts val="0"/>
              </a:spcBef>
              <a:spcAft>
                <a:spcPts val="1000"/>
              </a:spcAft>
            </a:pPr>
            <a:r>
              <a:rPr lang="en-AU" sz="1600" dirty="0" smtClean="0"/>
              <a:t>The modelling for </a:t>
            </a:r>
            <a:br>
              <a:rPr lang="en-AU" sz="1600" dirty="0" smtClean="0"/>
            </a:br>
            <a:r>
              <a:rPr lang="en-AU" sz="1600" dirty="0" smtClean="0"/>
              <a:t>conversion of the </a:t>
            </a:r>
            <a:br>
              <a:rPr lang="en-AU" sz="1600" dirty="0" smtClean="0"/>
            </a:br>
            <a:r>
              <a:rPr lang="en-AU" sz="1600" dirty="0" smtClean="0"/>
              <a:t>Leeds UK natural </a:t>
            </a:r>
            <a:br>
              <a:rPr lang="en-AU" sz="1600" dirty="0" smtClean="0"/>
            </a:br>
            <a:r>
              <a:rPr lang="en-AU" sz="1600" dirty="0" smtClean="0"/>
              <a:t>gas distribution </a:t>
            </a:r>
            <a:br>
              <a:rPr lang="en-AU" sz="1600" dirty="0" smtClean="0"/>
            </a:br>
            <a:r>
              <a:rPr lang="en-AU" sz="1600" dirty="0" smtClean="0"/>
              <a:t>network to </a:t>
            </a:r>
            <a:br>
              <a:rPr lang="en-AU" sz="1600" dirty="0" smtClean="0"/>
            </a:br>
            <a:r>
              <a:rPr lang="en-AU" sz="1600" dirty="0" smtClean="0"/>
              <a:t>hydrogen indicates</a:t>
            </a:r>
            <a:br>
              <a:rPr lang="en-AU" sz="1600" dirty="0" smtClean="0"/>
            </a:br>
            <a:r>
              <a:rPr lang="en-AU" sz="1600" dirty="0" smtClean="0"/>
              <a:t>this is the case</a:t>
            </a:r>
            <a:endParaRPr lang="en-AU" sz="1600" dirty="0"/>
          </a:p>
          <a:p>
            <a:pPr lvl="1">
              <a:spcBef>
                <a:spcPts val="0"/>
              </a:spcBef>
              <a:spcAft>
                <a:spcPts val="1600"/>
              </a:spcAft>
            </a:pPr>
            <a:endParaRPr lang="en-AU" sz="1600" dirty="0" smtClean="0"/>
          </a:p>
        </p:txBody>
      </p:sp>
      <p:sp>
        <p:nvSpPr>
          <p:cNvPr id="5" name="Footer Placeholder 2"/>
          <p:cNvSpPr>
            <a:spLocks noGrp="1"/>
          </p:cNvSpPr>
          <p:nvPr>
            <p:ph type="ftr" sz="quarter" idx="11"/>
          </p:nvPr>
        </p:nvSpPr>
        <p:spPr>
          <a:xfrm>
            <a:off x="5791200" y="6215673"/>
            <a:ext cx="2895600" cy="365125"/>
          </a:xfrm>
        </p:spPr>
        <p:txBody>
          <a:bodyPr/>
          <a:lstStyle/>
          <a:p>
            <a:r>
              <a:rPr lang="en-US" dirty="0" smtClean="0"/>
              <a:t>February 2017 | Slide </a:t>
            </a:r>
            <a:fld id="{D5F80B51-C4AA-4946-81C2-F28C8A334207}" type="slidenum">
              <a:rPr lang="en-US" smtClean="0"/>
              <a:t>7</a:t>
            </a:fld>
            <a:endParaRPr lang="en-US" dirty="0"/>
          </a:p>
        </p:txBody>
      </p:sp>
    </p:spTree>
    <p:extLst>
      <p:ext uri="{BB962C8B-B14F-4D97-AF65-F5344CB8AC3E}">
        <p14:creationId xmlns:p14="http://schemas.microsoft.com/office/powerpoint/2010/main" val="22624891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Vision | </a:t>
            </a:r>
            <a:r>
              <a:rPr lang="en-US" dirty="0" smtClean="0"/>
              <a:t>Delivering Against our Vision (Victoria and Albury)</a:t>
            </a:r>
            <a:endParaRPr lang="en-US" dirty="0"/>
          </a:p>
        </p:txBody>
      </p:sp>
      <p:sp>
        <p:nvSpPr>
          <p:cNvPr id="3" name="Footer Placeholder 2"/>
          <p:cNvSpPr>
            <a:spLocks noGrp="1"/>
          </p:cNvSpPr>
          <p:nvPr>
            <p:ph type="ftr" sz="quarter" idx="11"/>
          </p:nvPr>
        </p:nvSpPr>
        <p:spPr/>
        <p:txBody>
          <a:bodyPr/>
          <a:lstStyle/>
          <a:p>
            <a:r>
              <a:rPr lang="en-US" dirty="0" smtClean="0"/>
              <a:t>February 2017 | Slide </a:t>
            </a:r>
            <a:fld id="{D5F80B51-C4AA-4946-81C2-F28C8A334207}" type="slidenum">
              <a:rPr lang="en-US" smtClean="0"/>
              <a:t>8</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5536" y="1159017"/>
            <a:ext cx="6012927" cy="4956400"/>
          </a:xfrm>
          <a:prstGeom prst="rect">
            <a:avLst/>
          </a:prstGeom>
        </p:spPr>
      </p:pic>
    </p:spTree>
    <p:extLst>
      <p:ext uri="{BB962C8B-B14F-4D97-AF65-F5344CB8AC3E}">
        <p14:creationId xmlns:p14="http://schemas.microsoft.com/office/powerpoint/2010/main" val="5322900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Our Overarching Objective</a:t>
            </a:r>
            <a:endParaRPr lang="en-US" b="1" dirty="0"/>
          </a:p>
        </p:txBody>
      </p:sp>
      <p:sp>
        <p:nvSpPr>
          <p:cNvPr id="4" name="Content Placeholder 3"/>
          <p:cNvSpPr>
            <a:spLocks noGrp="1"/>
          </p:cNvSpPr>
          <p:nvPr>
            <p:ph idx="1"/>
          </p:nvPr>
        </p:nvSpPr>
        <p:spPr>
          <a:xfrm>
            <a:off x="457200" y="1159017"/>
            <a:ext cx="8229600" cy="4967149"/>
          </a:xfrm>
        </p:spPr>
        <p:txBody>
          <a:bodyPr>
            <a:normAutofit/>
          </a:bodyPr>
          <a:lstStyle/>
          <a:p>
            <a:pPr lvl="1">
              <a:spcBef>
                <a:spcPts val="0"/>
              </a:spcBef>
              <a:spcAft>
                <a:spcPts val="1200"/>
              </a:spcAft>
            </a:pPr>
            <a:r>
              <a:rPr lang="en-US" sz="1600" dirty="0" smtClean="0"/>
              <a:t>Our overarching objective is to submit a plan that:</a:t>
            </a:r>
            <a:endParaRPr lang="en-US" sz="1600" dirty="0"/>
          </a:p>
          <a:p>
            <a:pPr lvl="2">
              <a:spcBef>
                <a:spcPts val="0"/>
              </a:spcBef>
              <a:spcAft>
                <a:spcPts val="1200"/>
              </a:spcAft>
            </a:pPr>
            <a:r>
              <a:rPr lang="en-US" sz="1600" b="1" i="1" dirty="0" smtClean="0"/>
              <a:t>Delivers for our customers</a:t>
            </a:r>
            <a:endParaRPr lang="en-US" sz="1600" b="1" i="1" dirty="0"/>
          </a:p>
          <a:p>
            <a:pPr lvl="2">
              <a:spcBef>
                <a:spcPts val="0"/>
              </a:spcBef>
              <a:spcAft>
                <a:spcPts val="1200"/>
              </a:spcAft>
            </a:pPr>
            <a:r>
              <a:rPr lang="en-US" sz="1600" b="1" i="1" dirty="0" smtClean="0"/>
              <a:t>Is underpinned by effective stakeholder </a:t>
            </a:r>
            <a:br>
              <a:rPr lang="en-US" sz="1600" b="1" i="1" dirty="0" smtClean="0"/>
            </a:br>
            <a:r>
              <a:rPr lang="en-US" sz="1600" b="1" i="1" dirty="0" smtClean="0"/>
              <a:t>engagement</a:t>
            </a:r>
          </a:p>
          <a:p>
            <a:pPr lvl="2">
              <a:spcBef>
                <a:spcPts val="0"/>
              </a:spcBef>
              <a:spcAft>
                <a:spcPts val="1600"/>
              </a:spcAft>
            </a:pPr>
            <a:r>
              <a:rPr lang="en-US" sz="1600" b="1" i="1" dirty="0" smtClean="0"/>
              <a:t>Is capable of being accepted by the </a:t>
            </a:r>
            <a:br>
              <a:rPr lang="en-US" sz="1600" b="1" i="1" dirty="0" smtClean="0"/>
            </a:br>
            <a:r>
              <a:rPr lang="en-US" sz="1600" b="1" i="1" dirty="0" smtClean="0"/>
              <a:t>Australian Energy Regulator (AER)</a:t>
            </a:r>
          </a:p>
          <a:p>
            <a:pPr lvl="1">
              <a:spcBef>
                <a:spcPts val="0"/>
              </a:spcBef>
              <a:spcAft>
                <a:spcPts val="1000"/>
              </a:spcAft>
            </a:pPr>
            <a:r>
              <a:rPr lang="en-AU" sz="1600" dirty="0"/>
              <a:t>This objective was set at the start of our process and </a:t>
            </a:r>
            <a:r>
              <a:rPr lang="en-AU" sz="1600" dirty="0" smtClean="0"/>
              <a:t/>
            </a:r>
            <a:br>
              <a:rPr lang="en-AU" sz="1600" dirty="0" smtClean="0"/>
            </a:br>
            <a:r>
              <a:rPr lang="en-AU" sz="1600" dirty="0" smtClean="0"/>
              <a:t>has </a:t>
            </a:r>
            <a:r>
              <a:rPr lang="en-AU" sz="1600" dirty="0"/>
              <a:t>driven</a:t>
            </a:r>
            <a:r>
              <a:rPr lang="en-AU" sz="1600" dirty="0" smtClean="0"/>
              <a:t>:</a:t>
            </a:r>
          </a:p>
          <a:p>
            <a:pPr lvl="2">
              <a:spcBef>
                <a:spcPts val="0"/>
              </a:spcBef>
              <a:spcAft>
                <a:spcPts val="1000"/>
              </a:spcAft>
            </a:pPr>
            <a:r>
              <a:rPr lang="en-AU" sz="1600" dirty="0"/>
              <a:t>The engagement process we have followed</a:t>
            </a:r>
          </a:p>
          <a:p>
            <a:pPr lvl="2">
              <a:spcBef>
                <a:spcPts val="0"/>
              </a:spcBef>
              <a:spcAft>
                <a:spcPts val="1000"/>
              </a:spcAft>
            </a:pPr>
            <a:r>
              <a:rPr lang="en-AU" sz="1600" dirty="0"/>
              <a:t>The approaches we have taken</a:t>
            </a:r>
          </a:p>
          <a:p>
            <a:pPr lvl="2">
              <a:spcBef>
                <a:spcPts val="0"/>
              </a:spcBef>
              <a:spcAft>
                <a:spcPts val="1600"/>
              </a:spcAft>
            </a:pPr>
            <a:r>
              <a:rPr lang="en-AU" sz="1600" dirty="0"/>
              <a:t>The decisions we have </a:t>
            </a:r>
            <a:r>
              <a:rPr lang="en-AU" sz="1600" dirty="0" smtClean="0"/>
              <a:t>made</a:t>
            </a:r>
          </a:p>
          <a:p>
            <a:pPr lvl="1">
              <a:spcBef>
                <a:spcPts val="0"/>
              </a:spcBef>
              <a:spcAft>
                <a:spcPts val="1200"/>
              </a:spcAft>
            </a:pPr>
            <a:r>
              <a:rPr lang="en-AU" sz="1600" dirty="0"/>
              <a:t>We have provided clear and consistent information to </a:t>
            </a:r>
            <a:r>
              <a:rPr lang="en-AU" sz="1600" dirty="0" smtClean="0"/>
              <a:t/>
            </a:r>
            <a:br>
              <a:rPr lang="en-AU" sz="1600" dirty="0" smtClean="0"/>
            </a:br>
            <a:r>
              <a:rPr lang="en-AU" sz="1600" dirty="0" smtClean="0"/>
              <a:t>stakeholders </a:t>
            </a:r>
            <a:r>
              <a:rPr lang="en-AU" sz="1600" dirty="0"/>
              <a:t>throughout engagement process</a:t>
            </a:r>
          </a:p>
          <a:p>
            <a:pPr lvl="1">
              <a:spcBef>
                <a:spcPts val="0"/>
              </a:spcBef>
              <a:spcAft>
                <a:spcPts val="1600"/>
              </a:spcAft>
            </a:pPr>
            <a:endParaRPr lang="en-AU" sz="1600" dirty="0" smtClean="0"/>
          </a:p>
        </p:txBody>
      </p:sp>
      <p:sp>
        <p:nvSpPr>
          <p:cNvPr id="5" name="Footer Placeholder 2"/>
          <p:cNvSpPr>
            <a:spLocks noGrp="1"/>
          </p:cNvSpPr>
          <p:nvPr>
            <p:ph type="ftr" sz="quarter" idx="11"/>
          </p:nvPr>
        </p:nvSpPr>
        <p:spPr>
          <a:xfrm>
            <a:off x="5791200" y="6215673"/>
            <a:ext cx="2895600" cy="365125"/>
          </a:xfrm>
        </p:spPr>
        <p:txBody>
          <a:bodyPr/>
          <a:lstStyle/>
          <a:p>
            <a:r>
              <a:rPr lang="en-US" dirty="0" smtClean="0"/>
              <a:t>February 2017 | Slide </a:t>
            </a:r>
            <a:fld id="{D5F80B51-C4AA-4946-81C2-F28C8A334207}" type="slidenum">
              <a:rPr lang="en-US" smtClean="0"/>
              <a:t>9</a:t>
            </a:fld>
            <a:endParaRPr lang="en-US"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864857" y="1407773"/>
            <a:ext cx="2821943" cy="41098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4446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Template200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GM Font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AGNPresentationTemplate RPC v3-01" id="{9B8332A7-1F21-4D3C-A5A7-ECACEE7EE897}" vid="{CD77680E-BEAB-4F98-B7B4-6C40B59CB8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AGNPresentationTemplate</Template>
  <TotalTime>0</TotalTime>
  <Words>4863</Words>
  <Application>Microsoft Office PowerPoint</Application>
  <PresentationFormat>On-screen Show (4:3)</PresentationFormat>
  <Paragraphs>769</Paragraphs>
  <Slides>48</Slides>
  <Notes>33</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PresentationTemplate2007</vt:lpstr>
      <vt:lpstr>Our Final Plan</vt:lpstr>
      <vt:lpstr>Agenda</vt:lpstr>
      <vt:lpstr>Our Vision and Objectives</vt:lpstr>
      <vt:lpstr>About AGN | Our Regulated Victoria and Albury Operations</vt:lpstr>
      <vt:lpstr>PowerPoint Presentation</vt:lpstr>
      <vt:lpstr>Keeping Customers on Gas</vt:lpstr>
      <vt:lpstr>Gas’ Decarbonisation Journey</vt:lpstr>
      <vt:lpstr>Our Vision | Delivering Against our Vision (Victoria and Albury)</vt:lpstr>
      <vt:lpstr>Our Overarching Objective</vt:lpstr>
      <vt:lpstr>Our Plans… Delivering for our Customers</vt:lpstr>
      <vt:lpstr>Delivering for Customers | Plans for Victoria and Albury</vt:lpstr>
      <vt:lpstr>Delivering for Customers | What we will Deliver</vt:lpstr>
      <vt:lpstr>Delivering for Customers | Our Final Plan</vt:lpstr>
      <vt:lpstr>Our Plans… Underpinned by Effective Stakeholder Engagement</vt:lpstr>
      <vt:lpstr>Stakeholder Engagement | Overarching Objectives</vt:lpstr>
      <vt:lpstr>Stakeholder Engagement | Our Approach…Building on South Australia</vt:lpstr>
      <vt:lpstr>Stakeholder Engagement | Phase 1: Strategy</vt:lpstr>
      <vt:lpstr>Stakeholder Engagement | Phase 2: Research</vt:lpstr>
      <vt:lpstr>Stakeholder Engagement | Phase 3: Implementation</vt:lpstr>
      <vt:lpstr>Stakeholder Engagement | Phase 4: Ongoing Engagement</vt:lpstr>
      <vt:lpstr>Stakeholder Engagement | Highlights – Broad Range of Stakeholders</vt:lpstr>
      <vt:lpstr>Stakeholder Engagement | Feedback</vt:lpstr>
      <vt:lpstr>Stakeholder Engagement | Highlights – Draft Plan</vt:lpstr>
      <vt:lpstr>Our Plans… Capable of Being Accepted</vt:lpstr>
      <vt:lpstr>Our Plans | Elements of an Acceptable Plan</vt:lpstr>
      <vt:lpstr>Our Plans | Effective Engagement: Opportunities and Incorporation</vt:lpstr>
      <vt:lpstr>Our Plans | Using Approved Approaches: A Base for Victoria and Albury</vt:lpstr>
      <vt:lpstr>Our Plans | Delivering for Customers: Operating Expenditure</vt:lpstr>
      <vt:lpstr>Our Plans | Delivering for Customers: Operating Expenditure</vt:lpstr>
      <vt:lpstr>Our Plans | Delivering for Customers: Marketing </vt:lpstr>
      <vt:lpstr>Our Plans | Delivering for Customers: Capital Expenditure</vt:lpstr>
      <vt:lpstr>Our Plans | Delivering for Customers: Capital Expenditure</vt:lpstr>
      <vt:lpstr>Our Plans | Delivering for Customers: Mains Replacement</vt:lpstr>
      <vt:lpstr>Our Plans | Delivering for Customers: Information Technology</vt:lpstr>
      <vt:lpstr>Our Plans | Delivering for Customers: Financing Costs</vt:lpstr>
      <vt:lpstr>Our Plans | Delivering for Customers: Inflation</vt:lpstr>
      <vt:lpstr>Our Plans | Delivering for Customers: Importance of Incentives</vt:lpstr>
      <vt:lpstr>Our Plans | Delivering for Customers: Incentive Mechanisms</vt:lpstr>
      <vt:lpstr>Our Plans | Delivering for Customers: Tariff Structure and Prices</vt:lpstr>
      <vt:lpstr>The Way Forward</vt:lpstr>
      <vt:lpstr>The Way Forward | Key Next Steps</vt:lpstr>
      <vt:lpstr>Our Plans | Delivering for Customers</vt:lpstr>
      <vt:lpstr>Supporting Information</vt:lpstr>
      <vt:lpstr>Our Vision | Leading Productivity Performance</vt:lpstr>
      <vt:lpstr>Stakeholder Engagement | Implementation of Customer Feedback</vt:lpstr>
      <vt:lpstr>Stakeholder Engagement | Implementation of Customer Feedback</vt:lpstr>
      <vt:lpstr>Stakeholder Engagement | Key Feedback Consideration in Final Plan</vt:lpstr>
      <vt:lpstr>Our Plans | Delivering for Customers: Demand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2017-02-07T23:00:02Z</dcterms:created>
  <dcterms:modified xsi:type="dcterms:W3CDTF">2017-02-07T23:00:14Z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