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8" r:id="rId2"/>
    <p:sldId id="273" r:id="rId3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40" d="100"/>
          <a:sy n="140" d="100"/>
        </p:scale>
        <p:origin x="-852" y="-2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996C1-3E3D-46DE-854D-239BD652DB48}" type="datetimeFigureOut">
              <a:rPr lang="en-AU" smtClean="0"/>
              <a:t>31/08/2017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A3CD3-DFE1-431D-868C-C98282DE6C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523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3CD3-DFE1-431D-868C-C98282DE6C0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37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A3CD3-DFE1-431D-868C-C98282DE6C0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304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6045 APA Powerpoint title 1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8217" y="770465"/>
            <a:ext cx="6386025" cy="82544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80000"/>
              </a:lnSpc>
              <a:defRPr sz="3200" baseline="0">
                <a:solidFill>
                  <a:srgbClr val="25282A"/>
                </a:solidFill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/>
              <a:t>12/07/2016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2320" y="921524"/>
            <a:ext cx="1691680" cy="674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512" y="2120223"/>
            <a:ext cx="1415435" cy="168083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8217" y="2114273"/>
            <a:ext cx="6386025" cy="23508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5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49" y="205980"/>
            <a:ext cx="6864819" cy="459774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2249" y="1155394"/>
            <a:ext cx="7349655" cy="339447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AU" dirty="0" err="1" smtClean="0"/>
              <a:t>Intoductory</a:t>
            </a:r>
            <a:r>
              <a:rPr lang="en-AU" dirty="0" smtClean="0"/>
              <a:t> text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3DE791-952D-4DDF-9389-46DDC64F6127}" type="datetime1">
              <a:rPr lang="en-AU" smtClean="0"/>
              <a:t>31/08/2017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DD9226-F8A3-234F-93ED-E7243F40B3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266206"/>
            <a:ext cx="1331639" cy="5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5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49" y="205980"/>
            <a:ext cx="6864819" cy="45977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2249" y="1155394"/>
            <a:ext cx="7349655" cy="339447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AU" dirty="0" err="1" smtClean="0"/>
              <a:t>Intoductory</a:t>
            </a:r>
            <a:r>
              <a:rPr lang="en-AU" dirty="0" smtClean="0"/>
              <a:t> text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619003-D7CB-4BEE-873D-F4AB451BB31D}" type="datetime1">
              <a:rPr lang="en-AU" smtClean="0"/>
              <a:t>31/08/2017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DD9226-F8A3-234F-93ED-E7243F40B3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266206"/>
            <a:ext cx="1331639" cy="5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1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697E-C795-4AF8-8604-E4A99EE19E87}" type="datetime1">
              <a:rPr lang="en-AU" smtClean="0"/>
              <a:t>31/08/2017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226-F8A3-234F-93ED-E7243F40B3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162250" y="1200151"/>
            <a:ext cx="8783834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2953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2484" y="1200151"/>
            <a:ext cx="2133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C4BC-1582-4309-BF9F-0EEEFBCBEB2E}" type="datetime1">
              <a:rPr lang="en-AU" smtClean="0"/>
              <a:t>31/08/2017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226-F8A3-234F-93ED-E7243F40B3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162250" y="1200151"/>
            <a:ext cx="6467588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48199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6" y="1200151"/>
            <a:ext cx="430105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99EF-7B5A-4D6B-982A-D1826AE3457E}" type="datetime1">
              <a:rPr lang="en-AU" smtClean="0"/>
              <a:t>31/08/2017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226-F8A3-234F-93ED-E7243F40B3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62249" y="1200151"/>
            <a:ext cx="4302401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37853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5280" y="1200151"/>
            <a:ext cx="645080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1A5D-11FB-4212-9AD7-33AE697857BD}" type="datetime1">
              <a:rPr lang="en-AU" smtClean="0"/>
              <a:t>31/08/2017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226-F8A3-234F-93ED-E7243F40B3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162250" y="1200151"/>
            <a:ext cx="2142808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000" i="1">
                <a:latin typeface="+mn-lt"/>
              </a:defRPr>
            </a:lvl4pPr>
          </a:lstStyle>
          <a:p>
            <a:pPr lvl="3"/>
            <a:r>
              <a:rPr lang="en-AU" dirty="0" smtClean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590674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49" y="1084063"/>
            <a:ext cx="6864819" cy="501106"/>
          </a:xfrm>
        </p:spPr>
        <p:txBody>
          <a:bodyPr anchor="b" anchorCtr="0"/>
          <a:lstStyle>
            <a:lvl1pPr rtl="0">
              <a:defRPr lang="en-GB" sz="3000" b="1" i="0" u="none" strike="noStrike" baseline="30000" smtClean="0"/>
            </a:lvl1pPr>
          </a:lstStyle>
          <a:p>
            <a:pPr rtl="0"/>
            <a:r>
              <a:rPr lang="en-GB" sz="3000" b="1" i="0" u="none" strike="noStrike" baseline="30000" dirty="0" smtClean="0">
                <a:solidFill>
                  <a:srgbClr val="C70F2E"/>
                </a:solidFill>
                <a:latin typeface="CenturyGothic-Bold"/>
              </a:rPr>
              <a:t>further information.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D7C2-5DE9-489E-94FC-F75AFA9407BD}" type="datetime1">
              <a:rPr lang="en-AU" smtClean="0"/>
              <a:t>31/08/2017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921524"/>
            <a:ext cx="1691680" cy="674386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162249" y="2452530"/>
            <a:ext cx="4302401" cy="12265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rtl="0">
              <a:defRPr lang="en-GB" sz="1800" b="0" i="0" u="none" strike="noStrike" baseline="30000" smtClean="0"/>
            </a:lvl1pPr>
            <a:lvl2pPr>
              <a:defRPr sz="1100">
                <a:latin typeface="+mn-lt"/>
              </a:defRPr>
            </a:lvl2pPr>
            <a:lvl3pPr>
              <a:defRPr sz="1400" b="1">
                <a:latin typeface="+mn-lt"/>
              </a:defRPr>
            </a:lvl3pPr>
            <a:lvl4pPr>
              <a:defRPr sz="1400" b="1">
                <a:latin typeface="+mn-lt"/>
              </a:defRPr>
            </a:lvl4pPr>
          </a:lstStyle>
          <a:p>
            <a:pPr rtl="0"/>
            <a:r>
              <a:rPr lang="en-GB" sz="1800" b="0" i="0" u="none" strike="noStrike" baseline="30000" dirty="0" smtClean="0">
                <a:solidFill>
                  <a:srgbClr val="25282A"/>
                </a:solidFill>
                <a:latin typeface="CenturyGothic"/>
              </a:rPr>
              <a:t>For further information contact:</a:t>
            </a:r>
          </a:p>
          <a:p>
            <a:pPr lvl="2"/>
            <a:r>
              <a:rPr lang="en-AU" dirty="0" smtClean="0"/>
              <a:t>Name</a:t>
            </a:r>
          </a:p>
          <a:p>
            <a:pPr lvl="3"/>
            <a:r>
              <a:rPr lang="en-AU" dirty="0" smtClean="0"/>
              <a:t>Title</a:t>
            </a:r>
          </a:p>
          <a:p>
            <a:pPr lvl="3"/>
            <a:r>
              <a:rPr lang="en-AU" dirty="0" smtClean="0"/>
              <a:t>Tel</a:t>
            </a:r>
          </a:p>
          <a:p>
            <a:pPr lvl="3"/>
            <a:r>
              <a:rPr lang="en-AU" dirty="0" smtClean="0"/>
              <a:t>E-mail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3" hasCustomPrompt="1"/>
          </p:nvPr>
        </p:nvSpPr>
        <p:spPr>
          <a:xfrm>
            <a:off x="162249" y="3831515"/>
            <a:ext cx="4302401" cy="9601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rtl="0">
              <a:defRPr lang="en-GB" sz="1800" b="0" i="0" u="none" strike="noStrike" baseline="0" smtClean="0"/>
            </a:lvl1pPr>
            <a:lvl2pPr>
              <a:defRPr sz="1100">
                <a:latin typeface="+mn-lt"/>
              </a:defRPr>
            </a:lvl2pPr>
            <a:lvl3pPr>
              <a:defRPr sz="1400" b="1">
                <a:solidFill>
                  <a:srgbClr val="C8102E"/>
                </a:solidFill>
                <a:latin typeface="+mn-lt"/>
              </a:defRPr>
            </a:lvl3pPr>
            <a:lvl4pPr>
              <a:defRPr sz="1100" b="1">
                <a:latin typeface="+mn-lt"/>
              </a:defRPr>
            </a:lvl4pPr>
          </a:lstStyle>
          <a:p>
            <a:pPr rtl="0"/>
            <a:r>
              <a:rPr lang="en-GB" sz="1800" b="0" i="0" u="none" strike="noStrike" baseline="30000" dirty="0" smtClean="0">
                <a:solidFill>
                  <a:srgbClr val="25282A"/>
                </a:solidFill>
                <a:latin typeface="CenturyGothic"/>
              </a:rPr>
              <a:t>Or visit the APA website at:</a:t>
            </a:r>
          </a:p>
          <a:p>
            <a:pPr lvl="2"/>
            <a:r>
              <a:rPr lang="en-AU" dirty="0" err="1" smtClean="0"/>
              <a:t>www.apa.com.au</a:t>
            </a:r>
            <a:endParaRPr lang="en-AU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512" y="4734723"/>
            <a:ext cx="1415435" cy="16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81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CED7-770D-4932-BAB5-F204086040B7}" type="datetime1">
              <a:rPr lang="en-AU" smtClean="0"/>
              <a:t>31/08/2017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226-F8A3-234F-93ED-E7243F40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77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023F-2CEC-4ECB-9F5E-F67E9E007763}" type="datetime1">
              <a:rPr lang="en-AU" smtClean="0"/>
              <a:t>31/08/2017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226-F8A3-234F-93ED-E7243F40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14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368-7DE5-4B00-A5E6-DA2A3230B764}" type="datetime1">
              <a:rPr lang="en-AU" smtClean="0"/>
              <a:t>31/08/2017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226-F8A3-234F-93ED-E7243F40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45 APA Powerpoint title 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217" y="1756221"/>
            <a:ext cx="6386025" cy="23508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1879-DA0D-4907-B5D9-88807D5D173E}" type="datetime1">
              <a:rPr lang="en-AU" smtClean="0"/>
              <a:t>31/08/2017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2320" y="921524"/>
            <a:ext cx="1691680" cy="6743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1" y="4731427"/>
            <a:ext cx="1426626" cy="16941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38217" y="770465"/>
            <a:ext cx="6386025" cy="82544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80000"/>
              </a:lnSpc>
              <a:defRPr sz="3200" baseline="0">
                <a:solidFill>
                  <a:srgbClr val="25282A"/>
                </a:solidFill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20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D2DB-A92E-454D-A1E9-4F7251DE6A73}" type="datetime1">
              <a:rPr lang="en-AU" smtClean="0"/>
              <a:t>31/08/2017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226-F8A3-234F-93ED-E7243F40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78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solidFill>
                  <a:schemeClr val="accent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3FA4-1025-4CC5-874A-A5519340BE03}" type="datetime1">
              <a:rPr lang="en-AU" smtClean="0"/>
              <a:t>31/08/2017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226-F8A3-234F-93ED-E7243F40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25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194-55A1-4B19-9DEC-5140E3A4CB06}" type="datetime1">
              <a:rPr lang="en-AU" smtClean="0"/>
              <a:t>31/08/2017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226-F8A3-234F-93ED-E7243F40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00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8AB7-1602-49A6-935F-E554DEBA1AB2}" type="datetime1">
              <a:rPr lang="en-AU" smtClean="0"/>
              <a:t>31/08/2017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226-F8A3-234F-93ED-E7243F40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28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37DB-41BD-4C06-A62F-2DC28C04401E}" type="datetime1">
              <a:rPr lang="en-AU" smtClean="0"/>
              <a:t>31/08/2017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226-F8A3-234F-93ED-E7243F40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21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480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72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2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45 APA Powerpoint title 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217" y="2114273"/>
            <a:ext cx="6386025" cy="23508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73A502-E84C-457D-B6DA-842BB843DD47}" type="datetime1">
              <a:rPr lang="en-AU" smtClean="0"/>
              <a:pPr/>
              <a:t>31/08/2017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1" y="4731427"/>
            <a:ext cx="1426626" cy="169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921524"/>
            <a:ext cx="1691679" cy="67487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8217" y="770465"/>
            <a:ext cx="6386025" cy="82544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8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7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6045 APA Powerpoint title 1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870E-8381-4742-9287-2D430F619DFE}" type="datetime1">
              <a:rPr lang="en-AU" smtClean="0"/>
              <a:t>31/08/2017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495" y="4856079"/>
            <a:ext cx="2133600" cy="185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D4DD9226-F8A3-234F-93ED-E7243F40B3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2320" y="921524"/>
            <a:ext cx="1691680" cy="67438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38217" y="770465"/>
            <a:ext cx="6386025" cy="82544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80000"/>
              </a:lnSpc>
              <a:defRPr sz="3200" baseline="0">
                <a:solidFill>
                  <a:srgbClr val="25282A"/>
                </a:solidFill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8217" y="2114273"/>
            <a:ext cx="6386025" cy="23508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3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045 APA Powerpoint divider 2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26B735-6B08-4F9D-8F75-45DBB32FBD91}" type="datetime1">
              <a:rPr lang="en-AU" smtClean="0"/>
              <a:t>31/08/2017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495" y="4856079"/>
            <a:ext cx="2133600" cy="185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D4DD9226-F8A3-234F-93ED-E7243F40B3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921524"/>
            <a:ext cx="1691679" cy="67487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38217" y="770465"/>
            <a:ext cx="6386025" cy="82544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8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1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045 APA Powerpoint divider 3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7E505-8606-4D47-A467-0EE004B22C6F}" type="datetime1">
              <a:rPr lang="en-AU" smtClean="0"/>
              <a:t>31/08/2017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495" y="4856079"/>
            <a:ext cx="2133600" cy="185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D4DD9226-F8A3-234F-93ED-E7243F40B3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921524"/>
            <a:ext cx="1691679" cy="67487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38217" y="770465"/>
            <a:ext cx="6386025" cy="82544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80000"/>
              </a:lnSpc>
              <a:defRPr sz="3200" baseline="0">
                <a:solidFill>
                  <a:srgbClr val="25282A"/>
                </a:solidFill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white)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0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45 APA Powerpoint divider 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23A6-B87D-44D6-B714-616E3C4D159E}" type="datetime1">
              <a:rPr lang="en-AU" smtClean="0"/>
              <a:t>31/08/2017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2320" y="921524"/>
            <a:ext cx="1691680" cy="67438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495" y="4856079"/>
            <a:ext cx="2133600" cy="185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D4DD9226-F8A3-234F-93ED-E7243F40B3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38217" y="770465"/>
            <a:ext cx="6386025" cy="82544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80000"/>
              </a:lnSpc>
              <a:defRPr sz="3200" baseline="0">
                <a:solidFill>
                  <a:srgbClr val="25282A"/>
                </a:solidFill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8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45 APA Powerpoint divider 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B4A359-7B49-4516-9BD7-593A63DCACA7}" type="datetime1">
              <a:rPr lang="en-AU" smtClean="0"/>
              <a:t>31/08/2017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495" y="4856079"/>
            <a:ext cx="2133600" cy="185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D4DD9226-F8A3-234F-93ED-E7243F40B3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921524"/>
            <a:ext cx="1691679" cy="67487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38217" y="770465"/>
            <a:ext cx="6386025" cy="82544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8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5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49" y="205980"/>
            <a:ext cx="6864819" cy="459774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2249" y="1155394"/>
            <a:ext cx="7349655" cy="339447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AU" dirty="0" err="1" smtClean="0"/>
              <a:t>Intoductory</a:t>
            </a:r>
            <a:r>
              <a:rPr lang="en-AU" dirty="0" smtClean="0"/>
              <a:t> text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A9F-1B15-4D0D-AB2F-33003820308F}" type="datetime1">
              <a:rPr lang="en-AU" smtClean="0"/>
              <a:t>31/08/2017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9226-F8A3-234F-93ED-E7243F40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249" y="205979"/>
            <a:ext cx="6864819" cy="4541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249" y="1200151"/>
            <a:ext cx="8783835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249" y="4856079"/>
            <a:ext cx="2428551" cy="185027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600">
                <a:solidFill>
                  <a:schemeClr val="accent1"/>
                </a:solidFill>
              </a:defRPr>
            </a:lvl1pPr>
          </a:lstStyle>
          <a:p>
            <a:fld id="{1687824F-4D35-4F88-B23E-7D9AD4F8B9FA}" type="datetime1">
              <a:rPr lang="en-AU" smtClean="0"/>
              <a:t>31/08/2017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2484" y="4856079"/>
            <a:ext cx="2133600" cy="1850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D4DD9226-F8A3-234F-93ED-E7243F40B3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124" y="272561"/>
            <a:ext cx="1316876" cy="5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0" r:id="rId10"/>
    <p:sldLayoutId id="2147483669" r:id="rId11"/>
    <p:sldLayoutId id="2147483652" r:id="rId12"/>
    <p:sldLayoutId id="2147483673" r:id="rId13"/>
    <p:sldLayoutId id="2147483670" r:id="rId14"/>
    <p:sldLayoutId id="2147483671" r:id="rId15"/>
    <p:sldLayoutId id="2147483672" r:id="rId16"/>
    <p:sldLayoutId id="2147483651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  <p:sldLayoutId id="2147483674" r:id="rId25"/>
    <p:sldLayoutId id="2147483675" r:id="rId26"/>
    <p:sldLayoutId id="2147483676" r:id="rId2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>
          <a:solidFill>
            <a:schemeClr val="accent1"/>
          </a:solidFill>
          <a:latin typeface="Century Gothic"/>
          <a:ea typeface="+mj-ea"/>
          <a:cs typeface="Century Gothic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1" i="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1" i="0" kern="1200">
          <a:solidFill>
            <a:schemeClr val="accent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49" y="397051"/>
            <a:ext cx="7213507" cy="454179"/>
          </a:xfrm>
        </p:spPr>
        <p:txBody>
          <a:bodyPr>
            <a:normAutofit/>
          </a:bodyPr>
          <a:lstStyle/>
          <a:p>
            <a:r>
              <a:rPr lang="en-US" dirty="0" smtClean="0"/>
              <a:t>Original Brooklyn CS 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141191" y="1201002"/>
            <a:ext cx="8878804" cy="3942498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400" dirty="0" smtClean="0"/>
              <a:t>ACCC approved $58.6m ($2012) in the 2008-12 AA period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Required to maintain supply to </a:t>
            </a:r>
            <a:r>
              <a:rPr lang="en-GB" sz="1200" dirty="0" err="1" smtClean="0"/>
              <a:t>Ballarat</a:t>
            </a:r>
            <a:r>
              <a:rPr lang="en-GB" sz="1200" dirty="0" smtClean="0"/>
              <a:t>/Sunbury </a:t>
            </a:r>
            <a:r>
              <a:rPr lang="en-GB" sz="1200" dirty="0"/>
              <a:t>region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Involved 2 new compressors (13&amp;14), relocating unit 11, retiring unit 10 (wet seal)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Effectively increased compressor power on site by 1 </a:t>
            </a:r>
            <a:r>
              <a:rPr lang="en-GB" sz="1200" dirty="0" smtClean="0"/>
              <a:t>compressor unit (unit 14 was to be a back-up unit)</a:t>
            </a:r>
            <a:endParaRPr lang="en-GB" sz="12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8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400" dirty="0" smtClean="0"/>
              <a:t>APA completed alternative project to deliver better outcome at lower cost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smtClean="0"/>
              <a:t>Replacement project involved building the “Sunbury Loop”, for $13.5m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Resolved supply issue at that time – maintaining pressures in </a:t>
            </a:r>
            <a:r>
              <a:rPr lang="en-GB" sz="1200" dirty="0" err="1" smtClean="0"/>
              <a:t>Ballarat</a:t>
            </a:r>
            <a:r>
              <a:rPr lang="en-GB" sz="1200" dirty="0" smtClean="0"/>
              <a:t>/Sunbury </a:t>
            </a:r>
            <a:endParaRPr lang="en-GB" sz="12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AU" sz="8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AU" sz="1400" dirty="0" smtClean="0"/>
              <a:t>Further benefits arising from Sunbury loop solution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smtClean="0"/>
              <a:t>Sunbury loop also “Stage 1” of WORM – reduces total infrastructure costs in light of ‘inevitability’ of WORM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smtClean="0"/>
              <a:t>Start </a:t>
            </a:r>
            <a:r>
              <a:rPr lang="en-GB" sz="1200" dirty="0"/>
              <a:t>of process to reduce reliance on Brooklyn CS as congested </a:t>
            </a:r>
            <a:r>
              <a:rPr lang="en-GB" sz="1200" dirty="0" smtClean="0"/>
              <a:t>site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smtClean="0"/>
              <a:t>Reduced fuel gas usage (pipeline vs compression option)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12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400" dirty="0"/>
              <a:t>Sunbury options approved by the AER as the most prudent and efficient option to address </a:t>
            </a:r>
            <a:r>
              <a:rPr lang="en-GB" sz="1400" dirty="0" smtClean="0"/>
              <a:t>constraints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200" dirty="0" smtClean="0"/>
              <a:t>Consistent </a:t>
            </a:r>
            <a:r>
              <a:rPr lang="en-GB" sz="1200" dirty="0"/>
              <a:t>with </a:t>
            </a:r>
            <a:r>
              <a:rPr lang="en-GB" sz="1200" dirty="0" smtClean="0"/>
              <a:t>requirements </a:t>
            </a:r>
            <a:r>
              <a:rPr lang="en-GB" sz="1200" dirty="0"/>
              <a:t>of the rules and intent of </a:t>
            </a:r>
            <a:r>
              <a:rPr lang="en-GB" sz="1200" i="1" dirty="0"/>
              <a:t>ex post </a:t>
            </a:r>
            <a:r>
              <a:rPr lang="en-GB" sz="1200" dirty="0"/>
              <a:t>prudency assessment </a:t>
            </a:r>
          </a:p>
          <a:p>
            <a:pPr lvl="1">
              <a:spcAft>
                <a:spcPts val="600"/>
              </a:spcAft>
            </a:pP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32530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49" y="397051"/>
            <a:ext cx="7213507" cy="454179"/>
          </a:xfrm>
        </p:spPr>
        <p:txBody>
          <a:bodyPr>
            <a:normAutofit/>
          </a:bodyPr>
          <a:lstStyle/>
          <a:p>
            <a:r>
              <a:rPr lang="en-AU" dirty="0"/>
              <a:t>Regulatory treatment of approved expenditure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141191" y="1201002"/>
            <a:ext cx="8878804" cy="3942498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AU" sz="1400" dirty="0"/>
              <a:t>Incentive based regulatory regime that </a:t>
            </a:r>
            <a:r>
              <a:rPr lang="en-AU" sz="1400" dirty="0" smtClean="0"/>
              <a:t>encourages </a:t>
            </a:r>
            <a:r>
              <a:rPr lang="en-AU" sz="1400" dirty="0"/>
              <a:t>pipeliners to find most prudent and efficient solution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AU" sz="1200" dirty="0" smtClean="0"/>
              <a:t>Proposed Brooklyn CS capex included </a:t>
            </a:r>
            <a:r>
              <a:rPr lang="en-AU" sz="1200" dirty="0"/>
              <a:t>in forecast capital </a:t>
            </a:r>
            <a:r>
              <a:rPr lang="en-AU" sz="1200" dirty="0" smtClean="0"/>
              <a:t>base from 2009</a:t>
            </a:r>
          </a:p>
          <a:p>
            <a:pPr marL="1428750" lvl="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 smtClean="0"/>
              <a:t>APA received a </a:t>
            </a:r>
            <a:r>
              <a:rPr lang="en-AU" sz="1000" dirty="0"/>
              <a:t>return “</a:t>
            </a:r>
            <a:r>
              <a:rPr lang="en-AU" sz="1000" dirty="0" smtClean="0"/>
              <a:t>on” </a:t>
            </a:r>
            <a:r>
              <a:rPr lang="en-AU" sz="1000" dirty="0"/>
              <a:t>and “</a:t>
            </a:r>
            <a:r>
              <a:rPr lang="en-AU" sz="1000" dirty="0" smtClean="0"/>
              <a:t>of” </a:t>
            </a:r>
            <a:r>
              <a:rPr lang="en-AU" sz="1000" dirty="0"/>
              <a:t>capital </a:t>
            </a:r>
            <a:r>
              <a:rPr lang="en-AU" sz="1000" dirty="0" smtClean="0"/>
              <a:t>on forecast expenditure from this </a:t>
            </a:r>
            <a:r>
              <a:rPr lang="en-AU" sz="1000" dirty="0" smtClean="0"/>
              <a:t>year until end of period and the AER’s ex post review of capex</a:t>
            </a:r>
            <a:endParaRPr lang="en-GB" sz="1000" dirty="0" smtClean="0"/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AU" sz="1200" dirty="0" smtClean="0"/>
              <a:t>APA spent $13.5m in 2012 on alternative “</a:t>
            </a:r>
            <a:r>
              <a:rPr lang="en-AU" sz="1200" dirty="0"/>
              <a:t>S</a:t>
            </a:r>
            <a:r>
              <a:rPr lang="en-AU" sz="1200" dirty="0" smtClean="0"/>
              <a:t>unbury” project </a:t>
            </a:r>
          </a:p>
          <a:p>
            <a:pPr marL="1428750" lvl="2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000" dirty="0"/>
              <a:t>Note APA also spent $4.5m on essential </a:t>
            </a:r>
            <a:r>
              <a:rPr lang="en-AU" sz="1000" dirty="0"/>
              <a:t>BCS </a:t>
            </a:r>
            <a:r>
              <a:rPr lang="en-AU" sz="1000" dirty="0"/>
              <a:t>works in </a:t>
            </a:r>
            <a:r>
              <a:rPr lang="en-AU" sz="1000" dirty="0"/>
              <a:t>period</a:t>
            </a:r>
          </a:p>
          <a:p>
            <a:pPr marL="1428750" lvl="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000" dirty="0"/>
              <a:t>AER ex post review of capital as </a:t>
            </a:r>
            <a:r>
              <a:rPr lang="en-AU" sz="1000" dirty="0" smtClean="0"/>
              <a:t>spent regarded this as prudent and efficient expenditure</a:t>
            </a:r>
            <a:endParaRPr lang="en-AU" sz="1000" dirty="0"/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AU" sz="1200" dirty="0" smtClean="0"/>
              <a:t>Regulated capital base reset on 1 July 2013 to reflect lower capex as spent</a:t>
            </a:r>
          </a:p>
          <a:p>
            <a:pPr marL="1428750" lvl="2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000" dirty="0" smtClean="0"/>
              <a:t>This </a:t>
            </a:r>
            <a:r>
              <a:rPr lang="en-AU" sz="1000" dirty="0" smtClean="0"/>
              <a:t>reset meant that future revenues </a:t>
            </a:r>
            <a:r>
              <a:rPr lang="en-AU" sz="1000" dirty="0" smtClean="0"/>
              <a:t>and tariffs reflect </a:t>
            </a:r>
            <a:r>
              <a:rPr lang="en-AU" sz="1000" dirty="0" smtClean="0"/>
              <a:t>lower ‘actual’ expenditure amount</a:t>
            </a:r>
          </a:p>
          <a:p>
            <a:pPr marL="1428750" lvl="2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000" dirty="0" smtClean="0"/>
              <a:t>Difference between forecast and actual </a:t>
            </a:r>
            <a:r>
              <a:rPr lang="en-AU" sz="1000" dirty="0" smtClean="0"/>
              <a:t>expenditure creates </a:t>
            </a:r>
            <a:r>
              <a:rPr lang="en-AU" sz="1000" dirty="0" smtClean="0"/>
              <a:t>continuous incentive to find more </a:t>
            </a:r>
            <a:r>
              <a:rPr lang="en-AU" sz="1000" dirty="0" smtClean="0"/>
              <a:t>efficient </a:t>
            </a:r>
            <a:r>
              <a:rPr lang="en-AU" sz="1000" dirty="0" smtClean="0"/>
              <a:t>solutions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AU" sz="400" dirty="0" smtClean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AU" sz="1200" b="1" dirty="0" smtClean="0"/>
              <a:t>APA does </a:t>
            </a:r>
            <a:r>
              <a:rPr lang="en-AU" sz="1200" b="1" u="sng" dirty="0" smtClean="0"/>
              <a:t>not</a:t>
            </a:r>
            <a:r>
              <a:rPr lang="en-AU" sz="1200" b="1" dirty="0" smtClean="0"/>
              <a:t> continue to be “funded” for the higher approved expenditure after asset base is reset</a:t>
            </a:r>
            <a:endParaRPr lang="en-AU" sz="1200" b="1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0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400" dirty="0" smtClean="0"/>
              <a:t>Further benefits </a:t>
            </a:r>
            <a:r>
              <a:rPr lang="en-GB" sz="1400" dirty="0"/>
              <a:t>now clearly realised through lower WORM costs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WORM expenditure significantly lower as Sunbury Loop already built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AU" sz="1200" dirty="0" smtClean="0"/>
              <a:t>At least 10 per cent saving on WORM costs now</a:t>
            </a:r>
            <a:endParaRPr lang="en-AU" sz="12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21383016"/>
      </p:ext>
    </p:extLst>
  </p:cSld>
  <p:clrMapOvr>
    <a:masterClrMapping/>
  </p:clrMapOvr>
</p:sld>
</file>

<file path=ppt/theme/theme1.xml><?xml version="1.0" encoding="utf-8"?>
<a:theme xmlns:a="http://schemas.openxmlformats.org/drawingml/2006/main" name="APA Powerpoint template 16x9">
  <a:themeElements>
    <a:clrScheme name="APA_colours-011">
      <a:dk1>
        <a:srgbClr val="000000"/>
      </a:dk1>
      <a:lt1>
        <a:sysClr val="window" lastClr="FFFFFF"/>
      </a:lt1>
      <a:dk2>
        <a:srgbClr val="25282A"/>
      </a:dk2>
      <a:lt2>
        <a:srgbClr val="FFFFFF"/>
      </a:lt2>
      <a:accent1>
        <a:srgbClr val="C8102E"/>
      </a:accent1>
      <a:accent2>
        <a:srgbClr val="F36C42"/>
      </a:accent2>
      <a:accent3>
        <a:srgbClr val="BEAFA8"/>
      </a:accent3>
      <a:accent4>
        <a:srgbClr val="FFD100"/>
      </a:accent4>
      <a:accent5>
        <a:srgbClr val="1C4483"/>
      </a:accent5>
      <a:accent6>
        <a:srgbClr val="92C83E"/>
      </a:accent6>
      <a:hlink>
        <a:srgbClr val="5FC8D7"/>
      </a:hlink>
      <a:folHlink>
        <a:srgbClr val="845AA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APA Powerpoint template 16x9</Template>
  <TotalTime>3395</TotalTime>
  <Words>366</Words>
  <Application>Microsoft Office PowerPoint</Application>
  <PresentationFormat>On-screen Show (16:9)</PresentationFormat>
  <Paragraphs>35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APA Powerpoint template 16x9</vt:lpstr>
      <vt:lpstr>Original Brooklyn CS works</vt:lpstr>
      <vt:lpstr>Regulatory treatment of approved expenditure</vt:lpstr>
    </vt:vector>
  </TitlesOfParts>
  <Company>APA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VTS access arrangement revisions tariffs</dc:title>
  <dc:creator>APA2</dc:creator>
  <cp:lastModifiedBy>APA2</cp:lastModifiedBy>
  <cp:revision>52</cp:revision>
  <cp:lastPrinted>2017-08-30T22:34:59Z</cp:lastPrinted>
  <dcterms:created xsi:type="dcterms:W3CDTF">2017-08-23T06:50:42Z</dcterms:created>
  <dcterms:modified xsi:type="dcterms:W3CDTF">2017-08-31T06:14:54Z</dcterms:modified>
</cp:coreProperties>
</file>