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1"/>
  </p:notesMasterIdLst>
  <p:sldIdLst>
    <p:sldId id="265" r:id="rId2"/>
    <p:sldId id="257" r:id="rId3"/>
    <p:sldId id="267" r:id="rId4"/>
    <p:sldId id="268" r:id="rId5"/>
    <p:sldId id="269" r:id="rId6"/>
    <p:sldId id="266" r:id="rId7"/>
    <p:sldId id="270" r:id="rId8"/>
    <p:sldId id="271" r:id="rId9"/>
    <p:sldId id="272" r:id="rId10"/>
  </p:sldIdLst>
  <p:sldSz cx="9144000" cy="5143500" type="screen16x9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>
        <p:scale>
          <a:sx n="140" d="100"/>
          <a:sy n="140" d="100"/>
        </p:scale>
        <p:origin x="-804" y="-222"/>
      </p:cViewPr>
      <p:guideLst>
        <p:guide orient="horz" pos="162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7A996C1-3E3D-46DE-854D-239BD652DB48}" type="datetimeFigureOut">
              <a:rPr lang="en-AU" smtClean="0"/>
              <a:t>1/09/2017</a:t>
            </a:fld>
            <a:endParaRPr lang="en-A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0488" y="744538"/>
            <a:ext cx="6616700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15153"/>
            <a:ext cx="5438140" cy="446698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3EA3CD3-DFE1-431D-868C-C98282DE6C0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68523467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1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1136831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2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45739645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3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72596979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4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77432253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5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46657583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6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55934662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7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12671885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8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10204727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EA3CD3-DFE1-431D-868C-C98282DE6C02}" type="slidenum">
              <a:rPr lang="en-AU" smtClean="0"/>
              <a:t>9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08537637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emf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5.emf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7.emf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11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16045 APA Powerpoint title 1.pdf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rgbClr val="25282A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red)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AU" dirty="0" smtClean="0"/>
              <a:t>12/07/2016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452320" y="921524"/>
            <a:ext cx="1691680" cy="674386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 userDrawn="1"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63512" y="2120223"/>
            <a:ext cx="1415435" cy="168083"/>
          </a:xfrm>
          <a:prstGeom prst="rect">
            <a:avLst/>
          </a:prstGeom>
        </p:spPr>
      </p:pic>
      <p:sp>
        <p:nvSpPr>
          <p:cNvPr id="8" name="Subtitle 2"/>
          <p:cNvSpPr>
            <a:spLocks noGrp="1"/>
          </p:cNvSpPr>
          <p:nvPr>
            <p:ph type="subTitle" idx="1"/>
          </p:nvPr>
        </p:nvSpPr>
        <p:spPr>
          <a:xfrm>
            <a:off x="238217" y="2114273"/>
            <a:ext cx="6386025" cy="235089"/>
          </a:xfrm>
        </p:spPr>
        <p:txBody>
          <a:bodyPr lIns="0" tIns="0" rIns="0" bIns="0">
            <a:noAutofit/>
          </a:bodyPr>
          <a:lstStyle>
            <a:lvl1pPr marL="0" indent="0" algn="l">
              <a:buNone/>
              <a:defRPr sz="1600" b="0">
                <a:solidFill>
                  <a:schemeClr val="accent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565520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16045 APA Powerpoint title 3.jpg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2571" cy="5143500"/>
          </a:xfrm>
          <a:prstGeom prst="rect">
            <a:avLst/>
          </a:prstGeom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38217" y="1756221"/>
            <a:ext cx="6386025" cy="235089"/>
          </a:xfrm>
        </p:spPr>
        <p:txBody>
          <a:bodyPr lIns="0" tIns="0" rIns="0" bIns="0">
            <a:noAutofit/>
          </a:bodyPr>
          <a:lstStyle>
            <a:lvl1pPr marL="0" indent="0" algn="l">
              <a:buNone/>
              <a:defRPr sz="1600" b="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F41879-DA0D-4907-B5D9-88807D5D173E}" type="datetime1">
              <a:rPr lang="en-AU" smtClean="0"/>
              <a:t>1/09/2017</a:t>
            </a:fld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452320" y="921524"/>
            <a:ext cx="1691680" cy="67438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52321" y="4731427"/>
            <a:ext cx="1426626" cy="169412"/>
          </a:xfrm>
          <a:prstGeom prst="rect">
            <a:avLst/>
          </a:prstGeom>
        </p:spPr>
      </p:pic>
      <p:sp>
        <p:nvSpPr>
          <p:cNvPr id="13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rgbClr val="25282A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red)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693208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16045 APA Powerpoint title 4.jpg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2571" cy="5143500"/>
          </a:xfrm>
          <a:prstGeom prst="rect">
            <a:avLst/>
          </a:prstGeom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38217" y="2114273"/>
            <a:ext cx="6386025" cy="235089"/>
          </a:xfrm>
        </p:spPr>
        <p:txBody>
          <a:bodyPr lIns="0" tIns="0" rIns="0" bIns="0">
            <a:noAutofit/>
          </a:bodyPr>
          <a:lstStyle>
            <a:lvl1pPr marL="0" indent="0" algn="l">
              <a:buNone/>
              <a:defRPr sz="1600" b="0">
                <a:solidFill>
                  <a:schemeClr val="bg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73A502-E84C-457D-B6DA-842BB843DD47}" type="datetime1">
              <a:rPr lang="en-AU" smtClean="0"/>
              <a:pPr/>
              <a:t>1/09/2017</a:t>
            </a:fld>
            <a:endParaRPr lang="en-US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52321" y="4731427"/>
            <a:ext cx="1426626" cy="169412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 userDrawn="1"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52320" y="921524"/>
            <a:ext cx="1691679" cy="674872"/>
          </a:xfrm>
          <a:prstGeom prst="rect">
            <a:avLst/>
          </a:prstGeom>
        </p:spPr>
      </p:pic>
      <p:sp>
        <p:nvSpPr>
          <p:cNvPr id="9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chemeClr val="bg1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red)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182741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16045 APA Powerpoint title 1.pdf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E6870E-8381-4742-9287-2D430F619DFE}" type="datetime1">
              <a:rPr lang="en-AU" smtClean="0"/>
              <a:t>1/09/2017</a:t>
            </a:fld>
            <a:endParaRPr lang="en-US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94495" y="4856079"/>
            <a:ext cx="2133600" cy="18502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00">
                <a:solidFill>
                  <a:schemeClr val="accent1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452320" y="921524"/>
            <a:ext cx="1691680" cy="674386"/>
          </a:xfrm>
          <a:prstGeom prst="rect">
            <a:avLst/>
          </a:prstGeom>
        </p:spPr>
      </p:pic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rgbClr val="25282A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red)</a:t>
            </a:r>
            <a:endParaRPr lang="en-US" dirty="0"/>
          </a:p>
        </p:txBody>
      </p:sp>
      <p:sp>
        <p:nvSpPr>
          <p:cNvPr id="9" name="Subtitle 2"/>
          <p:cNvSpPr>
            <a:spLocks noGrp="1"/>
          </p:cNvSpPr>
          <p:nvPr>
            <p:ph type="subTitle" idx="1"/>
          </p:nvPr>
        </p:nvSpPr>
        <p:spPr>
          <a:xfrm>
            <a:off x="238217" y="2114273"/>
            <a:ext cx="6386025" cy="235089"/>
          </a:xfrm>
        </p:spPr>
        <p:txBody>
          <a:bodyPr lIns="0" tIns="0" rIns="0" bIns="0">
            <a:noAutofit/>
          </a:bodyPr>
          <a:lstStyle>
            <a:lvl1pPr marL="0" indent="0" algn="l">
              <a:buNone/>
              <a:defRPr sz="1600" b="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493882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16045 APA Powerpoint divider 2.pdf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9B26B735-6B08-4F9D-8F75-45DBB32FBD91}" type="datetime1">
              <a:rPr lang="en-AU" smtClean="0"/>
              <a:t>1/09/2017</a:t>
            </a:fld>
            <a:endParaRPr lang="en-US" dirty="0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94495" y="4856079"/>
            <a:ext cx="2133600" cy="18502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00">
                <a:solidFill>
                  <a:srgbClr val="FFFFFF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52320" y="921524"/>
            <a:ext cx="1691679" cy="674872"/>
          </a:xfrm>
          <a:prstGeom prst="rect">
            <a:avLst/>
          </a:prstGeom>
        </p:spPr>
      </p:pic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chemeClr val="bg1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red)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213193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16045 APA Powerpoint divider 3.pdf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F497E505-8606-4D47-A467-0EE004B22C6F}" type="datetime1">
              <a:rPr lang="en-AU" smtClean="0"/>
              <a:t>1/09/2017</a:t>
            </a:fld>
            <a:endParaRPr lang="en-US" dirty="0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94495" y="4856079"/>
            <a:ext cx="2133600" cy="18502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00">
                <a:solidFill>
                  <a:srgbClr val="FFFFFF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52320" y="921524"/>
            <a:ext cx="1691679" cy="674872"/>
          </a:xfrm>
          <a:prstGeom prst="rect">
            <a:avLst/>
          </a:prstGeom>
        </p:spPr>
      </p:pic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rgbClr val="25282A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white)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278066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16045 APA Powerpoint divider 5.jpg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2571" cy="5143500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3C23A6-B87D-44D6-B714-616E3C4D159E}" type="datetime1">
              <a:rPr lang="en-AU" smtClean="0"/>
              <a:t>1/09/2017</a:t>
            </a:fld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452320" y="921524"/>
            <a:ext cx="1691680" cy="674386"/>
          </a:xfrm>
          <a:prstGeom prst="rect">
            <a:avLst/>
          </a:prstGeom>
        </p:spPr>
      </p:pic>
      <p:sp>
        <p:nvSpPr>
          <p:cNvPr id="10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94495" y="4856079"/>
            <a:ext cx="2133600" cy="18502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00">
                <a:solidFill>
                  <a:schemeClr val="accent1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rgbClr val="25282A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red)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3098228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16045 APA Powerpoint divider 6.jpg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2571" cy="5143500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90B4A359-7B49-4516-9BD7-593A63DCACA7}" type="datetime1">
              <a:rPr lang="en-AU" smtClean="0"/>
              <a:t>1/09/2017</a:t>
            </a:fld>
            <a:endParaRPr lang="en-US" dirty="0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94495" y="4856079"/>
            <a:ext cx="2133600" cy="18502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00">
                <a:solidFill>
                  <a:srgbClr val="FFFFFF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52320" y="921524"/>
            <a:ext cx="1691679" cy="674872"/>
          </a:xfrm>
          <a:prstGeom prst="rect">
            <a:avLst/>
          </a:prstGeom>
        </p:spPr>
      </p:pic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238217" y="770465"/>
            <a:ext cx="6386025" cy="825445"/>
          </a:xfrm>
        </p:spPr>
        <p:txBody>
          <a:bodyPr lIns="0" tIns="0" rIns="0" bIns="0" anchor="t" anchorCtr="0">
            <a:normAutofit/>
          </a:bodyPr>
          <a:lstStyle>
            <a:lvl1pPr>
              <a:lnSpc>
                <a:spcPct val="80000"/>
              </a:lnSpc>
              <a:defRPr sz="3200" baseline="0">
                <a:solidFill>
                  <a:schemeClr val="bg1"/>
                </a:solidFill>
              </a:defRPr>
            </a:lvl1pPr>
          </a:lstStyle>
          <a:p>
            <a:r>
              <a:rPr lang="en-AU" dirty="0" smtClean="0"/>
              <a:t>heading line one</a:t>
            </a:r>
            <a:br>
              <a:rPr lang="en-AU" dirty="0" smtClean="0"/>
            </a:br>
            <a:r>
              <a:rPr lang="en-AU" dirty="0" smtClean="0"/>
              <a:t>heading line two (make red)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651561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05980"/>
            <a:ext cx="6864819" cy="459774"/>
          </a:xfrm>
        </p:spPr>
        <p:txBody>
          <a:bodyPr anchor="b" anchorCtr="0"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162249" y="1155394"/>
            <a:ext cx="7349655" cy="3394472"/>
          </a:xfrm>
        </p:spPr>
        <p:txBody>
          <a:bodyPr>
            <a:normAutofit/>
          </a:bodyPr>
          <a:lstStyle>
            <a:lvl1pPr>
              <a:defRPr sz="2000"/>
            </a:lvl1pPr>
          </a:lstStyle>
          <a:p>
            <a:pPr lvl="0"/>
            <a:r>
              <a:rPr lang="en-AU" dirty="0" err="1" smtClean="0"/>
              <a:t>Intoductory</a:t>
            </a:r>
            <a:r>
              <a:rPr lang="en-AU" dirty="0" smtClean="0"/>
              <a:t> text goes here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BD4A9F-1B15-4D0D-AB2F-33003820308F}" type="datetime1">
              <a:rPr lang="en-AU" smtClean="0"/>
              <a:t>1/09/2017</a:t>
            </a:fld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33783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05980"/>
            <a:ext cx="6864819" cy="459774"/>
          </a:xfrm>
        </p:spPr>
        <p:txBody>
          <a:bodyPr anchor="b" anchorCtr="0"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162249" y="1155394"/>
            <a:ext cx="7349655" cy="3394472"/>
          </a:xfrm>
        </p:spPr>
        <p:txBody>
          <a:bodyPr>
            <a:normAutofit/>
          </a:bodyPr>
          <a:lstStyle>
            <a:lvl1pPr>
              <a:defRPr sz="2000">
                <a:solidFill>
                  <a:schemeClr val="bg2"/>
                </a:solidFill>
              </a:defRPr>
            </a:lvl1pPr>
          </a:lstStyle>
          <a:p>
            <a:pPr lvl="0"/>
            <a:r>
              <a:rPr lang="en-AU" dirty="0" err="1" smtClean="0"/>
              <a:t>Intoductory</a:t>
            </a:r>
            <a:r>
              <a:rPr lang="en-AU" dirty="0" smtClean="0"/>
              <a:t> text goes here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433DE791-952D-4DDF-9389-46DDC64F6127}" type="datetime1">
              <a:rPr lang="en-AU" smtClean="0"/>
              <a:t>1/09/2017</a:t>
            </a:fld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2360" y="266206"/>
            <a:ext cx="1331639" cy="5312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115598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05980"/>
            <a:ext cx="6864819" cy="459774"/>
          </a:xfrm>
        </p:spPr>
        <p:txBody>
          <a:bodyPr anchor="b" anchorCtr="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162249" y="1155394"/>
            <a:ext cx="7349655" cy="3394472"/>
          </a:xfrm>
        </p:spPr>
        <p:txBody>
          <a:bodyPr>
            <a:normAutofit/>
          </a:bodyPr>
          <a:lstStyle>
            <a:lvl1pPr>
              <a:defRPr sz="2000">
                <a:solidFill>
                  <a:schemeClr val="bg2"/>
                </a:solidFill>
              </a:defRPr>
            </a:lvl1pPr>
          </a:lstStyle>
          <a:p>
            <a:pPr lvl="0"/>
            <a:r>
              <a:rPr lang="en-AU" dirty="0" err="1" smtClean="0"/>
              <a:t>Intoductory</a:t>
            </a:r>
            <a:r>
              <a:rPr lang="en-AU" dirty="0" smtClean="0"/>
              <a:t> text goes here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5F619003-D7CB-4BEE-873D-F4AB451BB31D}" type="datetime1">
              <a:rPr lang="en-AU" smtClean="0"/>
              <a:t>1/09/2017</a:t>
            </a:fld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2360" y="266206"/>
            <a:ext cx="1331639" cy="5312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431781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39697E-C795-4AF8-8604-E4A99EE19E87}" type="datetime1">
              <a:rPr lang="en-AU" smtClean="0"/>
              <a:t>1/09/2017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  <p:sp>
        <p:nvSpPr>
          <p:cNvPr id="9" name="Text Placeholder 2"/>
          <p:cNvSpPr>
            <a:spLocks noGrp="1"/>
          </p:cNvSpPr>
          <p:nvPr>
            <p:ph idx="13"/>
          </p:nvPr>
        </p:nvSpPr>
        <p:spPr>
          <a:xfrm>
            <a:off x="162250" y="1200151"/>
            <a:ext cx="8783834" cy="33944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>
                <a:solidFill>
                  <a:schemeClr val="accent1"/>
                </a:solidFill>
              </a:defRPr>
            </a:lvl3pPr>
            <a:lvl4pPr>
              <a:defRPr sz="1600"/>
            </a:lvl4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92953537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12484" y="1200151"/>
            <a:ext cx="2133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F4C4BC-1582-4309-BF9F-0EEEFBCBEB2E}" type="datetime1">
              <a:rPr lang="en-AU" smtClean="0"/>
              <a:t>1/09/2017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  <p:sp>
        <p:nvSpPr>
          <p:cNvPr id="9" name="Text Placeholder 2"/>
          <p:cNvSpPr>
            <a:spLocks noGrp="1"/>
          </p:cNvSpPr>
          <p:nvPr>
            <p:ph idx="13"/>
          </p:nvPr>
        </p:nvSpPr>
        <p:spPr>
          <a:xfrm>
            <a:off x="162250" y="1200151"/>
            <a:ext cx="6467588" cy="33944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3pPr>
              <a:defRPr>
                <a:solidFill>
                  <a:schemeClr val="accent1"/>
                </a:solidFill>
              </a:defRPr>
            </a:lvl3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394819910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5026" y="1200151"/>
            <a:ext cx="4301058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499EF-7B5A-4D6B-982A-D1826AE3457E}" type="datetime1">
              <a:rPr lang="en-AU" smtClean="0"/>
              <a:t>1/09/2017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  <p:sp>
        <p:nvSpPr>
          <p:cNvPr id="11" name="Text Placeholder 2"/>
          <p:cNvSpPr>
            <a:spLocks noGrp="1"/>
          </p:cNvSpPr>
          <p:nvPr>
            <p:ph idx="1"/>
          </p:nvPr>
        </p:nvSpPr>
        <p:spPr>
          <a:xfrm>
            <a:off x="162249" y="1200151"/>
            <a:ext cx="4302401" cy="33944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>
              <a:defRPr>
                <a:solidFill>
                  <a:schemeClr val="tx1"/>
                </a:solidFill>
              </a:defRPr>
            </a:lvl1pPr>
            <a:lvl3pPr>
              <a:defRPr>
                <a:solidFill>
                  <a:schemeClr val="accent1"/>
                </a:solidFill>
              </a:defRPr>
            </a:lvl3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233785392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495280" y="1200151"/>
            <a:ext cx="6450804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861A5D-11FB-4212-9AD7-33AE697857BD}" type="datetime1">
              <a:rPr lang="en-AU" smtClean="0"/>
              <a:t>1/09/2017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  <p:sp>
        <p:nvSpPr>
          <p:cNvPr id="11" name="Text Placeholder 2"/>
          <p:cNvSpPr>
            <a:spLocks noGrp="1"/>
          </p:cNvSpPr>
          <p:nvPr>
            <p:ph idx="1" hasCustomPrompt="1"/>
          </p:nvPr>
        </p:nvSpPr>
        <p:spPr>
          <a:xfrm>
            <a:off x="162250" y="1200151"/>
            <a:ext cx="2142808" cy="33944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4pPr>
              <a:defRPr sz="1000" i="1">
                <a:latin typeface="+mn-lt"/>
              </a:defRPr>
            </a:lvl4pPr>
          </a:lstStyle>
          <a:p>
            <a:pPr lvl="3"/>
            <a:r>
              <a:rPr lang="en-AU" dirty="0" smtClean="0"/>
              <a:t>Insert text here</a:t>
            </a:r>
          </a:p>
        </p:txBody>
      </p:sp>
    </p:spTree>
    <p:extLst>
      <p:ext uri="{BB962C8B-B14F-4D97-AF65-F5344CB8AC3E}">
        <p14:creationId xmlns:p14="http://schemas.microsoft.com/office/powerpoint/2010/main" val="259067424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tx2">
              <a:lumMod val="25000"/>
              <a:lumOff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2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162249" y="1084063"/>
            <a:ext cx="6864819" cy="501106"/>
          </a:xfrm>
        </p:spPr>
        <p:txBody>
          <a:bodyPr anchor="b" anchorCtr="0"/>
          <a:lstStyle>
            <a:lvl1pPr rtl="0">
              <a:defRPr lang="en-GB" sz="3000" b="1" i="0" u="none" strike="noStrike" baseline="30000" smtClean="0"/>
            </a:lvl1pPr>
          </a:lstStyle>
          <a:p>
            <a:pPr rtl="0"/>
            <a:r>
              <a:rPr lang="en-GB" sz="3000" b="1" i="0" u="none" strike="noStrike" baseline="30000" dirty="0" smtClean="0">
                <a:solidFill>
                  <a:srgbClr val="C70F2E"/>
                </a:solidFill>
                <a:latin typeface="CenturyGothic-Bold"/>
              </a:rPr>
              <a:t>further information.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B5D7C2-5DE9-489E-94FC-F75AFA9407BD}" type="datetime1">
              <a:rPr lang="en-AU" smtClean="0"/>
              <a:t>1/09/2017</a:t>
            </a:fld>
            <a:endParaRPr lang="en-US"/>
          </a:p>
        </p:txBody>
      </p:sp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452320" y="921524"/>
            <a:ext cx="1691680" cy="674386"/>
          </a:xfrm>
          <a:prstGeom prst="rect">
            <a:avLst/>
          </a:prstGeom>
        </p:spPr>
      </p:pic>
      <p:sp>
        <p:nvSpPr>
          <p:cNvPr id="9" name="Text Placeholder 2"/>
          <p:cNvSpPr>
            <a:spLocks noGrp="1"/>
          </p:cNvSpPr>
          <p:nvPr>
            <p:ph idx="1" hasCustomPrompt="1"/>
          </p:nvPr>
        </p:nvSpPr>
        <p:spPr>
          <a:xfrm>
            <a:off x="162249" y="2452530"/>
            <a:ext cx="4302401" cy="1226585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rtl="0">
              <a:defRPr lang="en-GB" sz="1800" b="0" i="0" u="none" strike="noStrike" baseline="30000" smtClean="0"/>
            </a:lvl1pPr>
            <a:lvl2pPr>
              <a:defRPr sz="1100">
                <a:latin typeface="+mn-lt"/>
              </a:defRPr>
            </a:lvl2pPr>
            <a:lvl3pPr>
              <a:defRPr sz="1400" b="1">
                <a:latin typeface="+mn-lt"/>
              </a:defRPr>
            </a:lvl3pPr>
            <a:lvl4pPr>
              <a:defRPr sz="1400" b="1">
                <a:latin typeface="+mn-lt"/>
              </a:defRPr>
            </a:lvl4pPr>
          </a:lstStyle>
          <a:p>
            <a:pPr rtl="0"/>
            <a:r>
              <a:rPr lang="en-GB" sz="1800" b="0" i="0" u="none" strike="noStrike" baseline="30000" dirty="0" smtClean="0">
                <a:solidFill>
                  <a:srgbClr val="25282A"/>
                </a:solidFill>
                <a:latin typeface="CenturyGothic"/>
              </a:rPr>
              <a:t>For further information contact:</a:t>
            </a:r>
          </a:p>
          <a:p>
            <a:pPr lvl="2"/>
            <a:r>
              <a:rPr lang="en-AU" dirty="0" smtClean="0"/>
              <a:t>Name</a:t>
            </a:r>
          </a:p>
          <a:p>
            <a:pPr lvl="3"/>
            <a:r>
              <a:rPr lang="en-AU" dirty="0" smtClean="0"/>
              <a:t>Title</a:t>
            </a:r>
          </a:p>
          <a:p>
            <a:pPr lvl="3"/>
            <a:r>
              <a:rPr lang="en-AU" dirty="0" smtClean="0"/>
              <a:t>Tel</a:t>
            </a:r>
          </a:p>
          <a:p>
            <a:pPr lvl="3"/>
            <a:r>
              <a:rPr lang="en-AU" dirty="0" smtClean="0"/>
              <a:t>E-mail</a:t>
            </a:r>
          </a:p>
        </p:txBody>
      </p:sp>
      <p:sp>
        <p:nvSpPr>
          <p:cNvPr id="10" name="Text Placeholder 2"/>
          <p:cNvSpPr>
            <a:spLocks noGrp="1"/>
          </p:cNvSpPr>
          <p:nvPr>
            <p:ph idx="13" hasCustomPrompt="1"/>
          </p:nvPr>
        </p:nvSpPr>
        <p:spPr>
          <a:xfrm>
            <a:off x="162249" y="3831515"/>
            <a:ext cx="4302401" cy="960158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rtl="0">
              <a:defRPr lang="en-GB" sz="1800" b="0" i="0" u="none" strike="noStrike" baseline="0" smtClean="0"/>
            </a:lvl1pPr>
            <a:lvl2pPr>
              <a:defRPr sz="1100">
                <a:latin typeface="+mn-lt"/>
              </a:defRPr>
            </a:lvl2pPr>
            <a:lvl3pPr>
              <a:defRPr sz="1400" b="1">
                <a:solidFill>
                  <a:srgbClr val="C8102E"/>
                </a:solidFill>
                <a:latin typeface="+mn-lt"/>
              </a:defRPr>
            </a:lvl3pPr>
            <a:lvl4pPr>
              <a:defRPr sz="1100" b="1">
                <a:latin typeface="+mn-lt"/>
              </a:defRPr>
            </a:lvl4pPr>
          </a:lstStyle>
          <a:p>
            <a:pPr rtl="0"/>
            <a:r>
              <a:rPr lang="en-GB" sz="1800" b="0" i="0" u="none" strike="noStrike" baseline="30000" dirty="0" smtClean="0">
                <a:solidFill>
                  <a:srgbClr val="25282A"/>
                </a:solidFill>
                <a:latin typeface="CenturyGothic"/>
              </a:rPr>
              <a:t>Or visit the APA website at:</a:t>
            </a:r>
          </a:p>
          <a:p>
            <a:pPr lvl="2"/>
            <a:r>
              <a:rPr lang="en-AU" dirty="0" err="1" smtClean="0"/>
              <a:t>www.apa.com.au</a:t>
            </a:r>
            <a:endParaRPr lang="en-AU" dirty="0" smtClean="0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63512" y="4734723"/>
            <a:ext cx="1415435" cy="1680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2578109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00" b="1" cap="all">
                <a:solidFill>
                  <a:schemeClr val="accent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B2CED7-770D-4932-BAB5-F204086040B7}" type="datetime1">
              <a:rPr lang="en-AU" smtClean="0"/>
              <a:t>1/09/2017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377743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151335"/>
            <a:ext cx="4040188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1631156"/>
            <a:ext cx="4040188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>
                <a:solidFill>
                  <a:schemeClr val="accent1"/>
                </a:solidFill>
              </a:defRPr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6" y="1151335"/>
            <a:ext cx="4041775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1631156"/>
            <a:ext cx="4041775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>
                <a:solidFill>
                  <a:schemeClr val="accent1"/>
                </a:solidFill>
              </a:defRPr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5F023F-2CEC-4ECB-9F5E-F67E9E007763}" type="datetime1">
              <a:rPr lang="en-AU" smtClean="0"/>
              <a:t>1/09/2017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791479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DBA368-7DE5-4B00-A5E6-DA2A3230B764}" type="datetime1">
              <a:rPr lang="en-AU" smtClean="0"/>
              <a:t>1/09/2017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197526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1BD2DB-A92E-454D-A1E9-4F7251DE6A73}" type="datetime1">
              <a:rPr lang="en-AU" smtClean="0"/>
              <a:t>1/09/2017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667887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04787"/>
            <a:ext cx="3008313" cy="871538"/>
          </a:xfrm>
        </p:spPr>
        <p:txBody>
          <a:bodyPr anchor="b"/>
          <a:lstStyle>
            <a:lvl1pPr algn="l">
              <a:defRPr sz="2000" b="1"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04788"/>
            <a:ext cx="5111750" cy="438983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>
                <a:solidFill>
                  <a:schemeClr val="accent1"/>
                </a:solidFill>
              </a:defRPr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3F3FA4-1025-4CC5-874A-A5519340BE03}" type="datetime1">
              <a:rPr lang="en-AU" smtClean="0"/>
              <a:t>1/09/2017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1725308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3600450"/>
            <a:ext cx="5486400" cy="425054"/>
          </a:xfrm>
        </p:spPr>
        <p:txBody>
          <a:bodyPr anchor="b"/>
          <a:lstStyle>
            <a:lvl1pPr algn="l">
              <a:defRPr sz="2000" b="1"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4025503"/>
            <a:ext cx="5486400" cy="6036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ED4194-55A1-4B19-9DEC-5140E3A4CB06}" type="datetime1">
              <a:rPr lang="en-AU" smtClean="0"/>
              <a:t>1/09/2017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6000306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3pPr>
              <a:defRPr>
                <a:solidFill>
                  <a:schemeClr val="accent1"/>
                </a:solidFill>
              </a:defRPr>
            </a:lvl3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6F8AB7-1602-49A6-935F-E554DEBA1AB2}" type="datetime1">
              <a:rPr lang="en-AU" smtClean="0"/>
              <a:t>1/09/2017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8128373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54781"/>
            <a:ext cx="2057400" cy="3290888"/>
          </a:xfrm>
        </p:spPr>
        <p:txBody>
          <a:bodyPr vert="eaVert"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54781"/>
            <a:ext cx="6019800" cy="3290888"/>
          </a:xfrm>
        </p:spPr>
        <p:txBody>
          <a:bodyPr vert="eaVert"/>
          <a:lstStyle>
            <a:lvl3pPr>
              <a:defRPr>
                <a:solidFill>
                  <a:schemeClr val="accent1"/>
                </a:solidFill>
              </a:defRPr>
            </a:lvl3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3D37DB-41BD-4C06-A62F-2DC28C04401E}" type="datetime1">
              <a:rPr lang="en-AU" smtClean="0"/>
              <a:t>1/09/2017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 sz="1100"/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DD9226-F8A3-234F-93ED-E7243F40B3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032133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9_blank-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6348084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9_blank-blac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1872019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9_blank-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01277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image" Target="../media/image1.emf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62249" y="205979"/>
            <a:ext cx="6864819" cy="454179"/>
          </a:xfrm>
          <a:prstGeom prst="rect">
            <a:avLst/>
          </a:prstGeom>
        </p:spPr>
        <p:txBody>
          <a:bodyPr vert="horz" lIns="0" tIns="0" rIns="0" bIns="0" rtlCol="0" anchor="b" anchorCtr="0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2249" y="1200151"/>
            <a:ext cx="8783835" cy="33944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en-AU" dirty="0" smtClean="0"/>
              <a:t>Click to edit Master text styles</a:t>
            </a:r>
          </a:p>
          <a:p>
            <a:pPr lvl="1"/>
            <a:r>
              <a:rPr lang="en-AU" dirty="0" smtClean="0"/>
              <a:t>Second level</a:t>
            </a:r>
          </a:p>
          <a:p>
            <a:pPr lvl="2"/>
            <a:r>
              <a:rPr lang="en-AU" dirty="0" smtClean="0"/>
              <a:t>Third level</a:t>
            </a:r>
          </a:p>
          <a:p>
            <a:pPr lvl="3"/>
            <a:r>
              <a:rPr lang="en-AU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2249" y="4856079"/>
            <a:ext cx="2428551" cy="185027"/>
          </a:xfrm>
          <a:prstGeom prst="rect">
            <a:avLst/>
          </a:prstGeom>
        </p:spPr>
        <p:txBody>
          <a:bodyPr vert="horz" lIns="0" tIns="0" rIns="91440" bIns="0" rtlCol="0" anchor="ctr"/>
          <a:lstStyle>
            <a:lvl1pPr algn="l">
              <a:defRPr sz="600">
                <a:solidFill>
                  <a:schemeClr val="accent1"/>
                </a:solidFill>
              </a:defRPr>
            </a:lvl1pPr>
          </a:lstStyle>
          <a:p>
            <a:fld id="{1687824F-4D35-4F88-B23E-7D9AD4F8B9FA}" type="datetime1">
              <a:rPr lang="en-AU" smtClean="0"/>
              <a:t>1/09/2017</a:t>
            </a:fld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2484" y="4856079"/>
            <a:ext cx="2133600" cy="185028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700">
                <a:solidFill>
                  <a:schemeClr val="accent1"/>
                </a:solidFill>
              </a:defRPr>
            </a:lvl1pPr>
          </a:lstStyle>
          <a:p>
            <a:fld id="{D4DD9226-F8A3-234F-93ED-E7243F40B3A5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9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27124" y="272561"/>
            <a:ext cx="1316876" cy="5249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54094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1" r:id="rId2"/>
    <p:sldLayoutId id="2147483662" r:id="rId3"/>
    <p:sldLayoutId id="2147483663" r:id="rId4"/>
    <p:sldLayoutId id="2147483664" r:id="rId5"/>
    <p:sldLayoutId id="2147483665" r:id="rId6"/>
    <p:sldLayoutId id="2147483666" r:id="rId7"/>
    <p:sldLayoutId id="2147483667" r:id="rId8"/>
    <p:sldLayoutId id="2147483668" r:id="rId9"/>
    <p:sldLayoutId id="2147483650" r:id="rId10"/>
    <p:sldLayoutId id="2147483669" r:id="rId11"/>
    <p:sldLayoutId id="2147483652" r:id="rId12"/>
    <p:sldLayoutId id="2147483673" r:id="rId13"/>
    <p:sldLayoutId id="2147483670" r:id="rId14"/>
    <p:sldLayoutId id="2147483671" r:id="rId15"/>
    <p:sldLayoutId id="2147483672" r:id="rId16"/>
    <p:sldLayoutId id="2147483651" r:id="rId17"/>
    <p:sldLayoutId id="2147483653" r:id="rId18"/>
    <p:sldLayoutId id="2147483654" r:id="rId19"/>
    <p:sldLayoutId id="2147483655" r:id="rId20"/>
    <p:sldLayoutId id="2147483656" r:id="rId21"/>
    <p:sldLayoutId id="2147483657" r:id="rId22"/>
    <p:sldLayoutId id="2147483658" r:id="rId23"/>
    <p:sldLayoutId id="2147483659" r:id="rId24"/>
    <p:sldLayoutId id="2147483674" r:id="rId25"/>
    <p:sldLayoutId id="2147483675" r:id="rId26"/>
    <p:sldLayoutId id="2147483676" r:id="rId27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2000" b="1" i="0" kern="1200">
          <a:solidFill>
            <a:schemeClr val="accent1"/>
          </a:solidFill>
          <a:latin typeface="Century Gothic"/>
          <a:ea typeface="+mj-ea"/>
          <a:cs typeface="Century Gothic"/>
        </a:defRPr>
      </a:lvl1pPr>
    </p:titleStyle>
    <p:bodyStyle>
      <a:lvl1pPr marL="0" indent="0" algn="l" defTabSz="457200" rtl="0" eaLnBrk="1" latinLnBrk="0" hangingPunct="1">
        <a:spcBef>
          <a:spcPct val="20000"/>
        </a:spcBef>
        <a:buFont typeface="Arial"/>
        <a:buNone/>
        <a:defRPr sz="1800" b="1" i="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457200" indent="0" algn="l" defTabSz="457200" rtl="0" eaLnBrk="1" latinLnBrk="0" hangingPunct="1">
        <a:spcBef>
          <a:spcPct val="20000"/>
        </a:spcBef>
        <a:buFontTx/>
        <a:buNone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1600" b="1" i="0" kern="1200">
          <a:solidFill>
            <a:schemeClr val="accent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38217" y="770465"/>
            <a:ext cx="7022392" cy="1085631"/>
          </a:xfrm>
        </p:spPr>
        <p:txBody>
          <a:bodyPr>
            <a:normAutofit/>
          </a:bodyPr>
          <a:lstStyle/>
          <a:p>
            <a:r>
              <a:rPr lang="en-US" dirty="0" smtClean="0"/>
              <a:t>VTS access arrangement revisions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sz="2400" dirty="0" smtClean="0">
                <a:solidFill>
                  <a:schemeClr val="accent1"/>
                </a:solidFill>
              </a:rPr>
              <a:t>Cost allocation </a:t>
            </a:r>
            <a:r>
              <a:rPr lang="en-US" sz="2400" dirty="0">
                <a:solidFill>
                  <a:schemeClr val="accent1"/>
                </a:solidFill>
              </a:rPr>
              <a:t>methodology and tariffs</a:t>
            </a:r>
            <a:endParaRPr lang="en-US" sz="2700" dirty="0">
              <a:solidFill>
                <a:schemeClr val="accent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4294967295"/>
          </p:nvPr>
        </p:nvSpPr>
        <p:spPr>
          <a:xfrm>
            <a:off x="238217" y="2109033"/>
            <a:ext cx="6386025" cy="235089"/>
          </a:xfrm>
        </p:spPr>
        <p:txBody>
          <a:bodyPr>
            <a:noAutofit/>
          </a:bodyPr>
          <a:lstStyle/>
          <a:p>
            <a:r>
              <a:rPr lang="en-US" sz="1600" dirty="0" smtClean="0"/>
              <a:t>Alex Curran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33166879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Overview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2248" y="1155394"/>
            <a:ext cx="8879394" cy="3394472"/>
          </a:xfrm>
        </p:spPr>
        <p:txBody>
          <a:bodyPr/>
          <a:lstStyle/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dirty="0" smtClean="0"/>
              <a:t>AER draft decision </a:t>
            </a:r>
            <a:r>
              <a:rPr lang="en-GB" dirty="0"/>
              <a:t>approved </a:t>
            </a:r>
            <a:r>
              <a:rPr lang="en-GB" dirty="0" smtClean="0"/>
              <a:t>SWP expansion capex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dirty="0" smtClean="0"/>
              <a:t>APA proposed cost recovery arrangements for </a:t>
            </a:r>
            <a:r>
              <a:rPr lang="en-GB" dirty="0"/>
              <a:t>SWP expansion </a:t>
            </a:r>
            <a:r>
              <a:rPr lang="en-GB" dirty="0" smtClean="0"/>
              <a:t>capex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dirty="0" smtClean="0"/>
              <a:t>AER draft decision approach to cost recovery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dirty="0" smtClean="0"/>
              <a:t>Implementation issues 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dirty="0" smtClean="0"/>
              <a:t>APA revised proposal </a:t>
            </a:r>
            <a:r>
              <a:rPr lang="en-GB" dirty="0"/>
              <a:t>for SWP expansion </a:t>
            </a:r>
            <a:r>
              <a:rPr lang="en-GB" dirty="0" smtClean="0"/>
              <a:t>capex cost recovery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dirty="0" smtClean="0"/>
              <a:t>Summary of outcomes from proposed approach</a:t>
            </a:r>
            <a:endParaRPr lang="en-GB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802273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05979"/>
            <a:ext cx="7814867" cy="454179"/>
          </a:xfrm>
        </p:spPr>
        <p:txBody>
          <a:bodyPr>
            <a:noAutofit/>
          </a:bodyPr>
          <a:lstStyle/>
          <a:p>
            <a:r>
              <a:rPr lang="en-US" dirty="0" smtClean="0"/>
              <a:t>AER DD approved VTS investment to increase SWP capacity</a:t>
            </a:r>
            <a:endParaRPr lang="en-US" dirty="0"/>
          </a:p>
        </p:txBody>
      </p:sp>
      <p:graphicFrame>
        <p:nvGraphicFramePr>
          <p:cNvPr id="3" name="Content Placeholder 2"/>
          <p:cNvGraphicFramePr>
            <a:graphicFrameLocks noGrp="1"/>
          </p:cNvGraphicFramePr>
          <p:nvPr>
            <p:ph idx="13"/>
            <p:extLst>
              <p:ext uri="{D42A27DB-BD31-4B8C-83A1-F6EECF244321}">
                <p14:modId xmlns:p14="http://schemas.microsoft.com/office/powerpoint/2010/main" val="541233342"/>
              </p:ext>
            </p:extLst>
          </p:nvPr>
        </p:nvGraphicFramePr>
        <p:xfrm>
          <a:off x="161925" y="1055482"/>
          <a:ext cx="8783640" cy="113498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068881"/>
                <a:gridCol w="2367887"/>
                <a:gridCol w="941695"/>
                <a:gridCol w="1405177"/>
              </a:tblGrid>
              <a:tr h="255802">
                <a:tc>
                  <a:txBody>
                    <a:bodyPr/>
                    <a:lstStyle/>
                    <a:p>
                      <a:r>
                        <a:rPr lang="en-AU" sz="1200" dirty="0" smtClean="0"/>
                        <a:t>Project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Capacity 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Cost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Timing</a:t>
                      </a:r>
                      <a:endParaRPr lang="en-AU" sz="1200" dirty="0"/>
                    </a:p>
                  </a:txBody>
                  <a:tcPr anchor="ctr"/>
                </a:tc>
              </a:tr>
              <a:tr h="255802">
                <a:tc>
                  <a:txBody>
                    <a:bodyPr/>
                    <a:lstStyle/>
                    <a:p>
                      <a:r>
                        <a:rPr lang="en-AU" sz="1200" dirty="0" smtClean="0"/>
                        <a:t>Current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E: 412TJ/day; W: 104TJ/day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-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-</a:t>
                      </a:r>
                      <a:endParaRPr lang="en-AU" sz="1200" dirty="0"/>
                    </a:p>
                  </a:txBody>
                  <a:tcPr anchor="ctr"/>
                </a:tc>
              </a:tr>
              <a:tr h="312024">
                <a:tc>
                  <a:txBody>
                    <a:bodyPr/>
                    <a:lstStyle/>
                    <a:p>
                      <a:r>
                        <a:rPr lang="en-GB" sz="1200" dirty="0" smtClean="0"/>
                        <a:t>BCS reconfiguration and Winchelsea bidirectionality 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AU" sz="1200" dirty="0" smtClean="0"/>
                        <a:t>E: 412TJ/day; W: 147TJ/day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$3.5m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March 2018</a:t>
                      </a:r>
                      <a:endParaRPr lang="en-AU" sz="1200" dirty="0"/>
                    </a:p>
                  </a:txBody>
                  <a:tcPr anchor="ctr"/>
                </a:tc>
              </a:tr>
              <a:tr h="266132">
                <a:tc>
                  <a:txBody>
                    <a:bodyPr/>
                    <a:lstStyle/>
                    <a:p>
                      <a:r>
                        <a:rPr lang="en-GB" sz="1200" dirty="0" smtClean="0"/>
                        <a:t>WORM project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AU" sz="1200" dirty="0" smtClean="0"/>
                        <a:t>E: 435TJ/day; W: 220TJ/day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$122.4m</a:t>
                      </a:r>
                      <a:endParaRPr lang="en-AU" sz="12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AU" sz="1200" dirty="0" smtClean="0"/>
                        <a:t>end 2020</a:t>
                      </a:r>
                      <a:endParaRPr lang="en-AU" sz="1200" dirty="0"/>
                    </a:p>
                  </a:txBody>
                  <a:tcPr anchor="ctr"/>
                </a:tc>
              </a:tr>
            </a:tbl>
          </a:graphicData>
        </a:graphic>
      </p:graphicFrame>
      <p:sp>
        <p:nvSpPr>
          <p:cNvPr id="5" name="Content Placeholder 3"/>
          <p:cNvSpPr txBox="1">
            <a:spLocks/>
          </p:cNvSpPr>
          <p:nvPr/>
        </p:nvSpPr>
        <p:spPr>
          <a:xfrm>
            <a:off x="161924" y="2408830"/>
            <a:ext cx="8982075" cy="1985739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800" b="1" i="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457200" indent="0" algn="l" defTabSz="457200" rtl="0" eaLnBrk="1" latinLnBrk="0" hangingPunct="1">
              <a:spcBef>
                <a:spcPct val="20000"/>
              </a:spcBef>
              <a:buFontTx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600" b="1" i="0" kern="1200">
                <a:solidFill>
                  <a:schemeClr val="accent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AU" sz="1200" dirty="0" smtClean="0">
                <a:solidFill>
                  <a:schemeClr val="accent1"/>
                </a:solidFill>
              </a:rPr>
              <a:t>Drivers for investment</a:t>
            </a:r>
          </a:p>
          <a:p>
            <a:pPr>
              <a:spcBef>
                <a:spcPts val="0"/>
              </a:spcBef>
              <a:spcAft>
                <a:spcPts val="300"/>
              </a:spcAft>
            </a:pPr>
            <a:r>
              <a:rPr lang="en-AU" sz="1200" dirty="0" smtClean="0"/>
              <a:t>Insufficient capacity to support Iona refill at current capacity</a:t>
            </a:r>
          </a:p>
          <a:p>
            <a:pPr marL="742950" lvl="1" indent="-285750">
              <a:spcBef>
                <a:spcPts val="0"/>
              </a:spcBef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en-GB" sz="1100" dirty="0" smtClean="0"/>
              <a:t>Existing ‘tightness’ and system security concerns from insufficient storage volumes for winter 2018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100" dirty="0" smtClean="0"/>
              <a:t>Increased operation of Laverton </a:t>
            </a:r>
            <a:r>
              <a:rPr lang="en-GB" sz="1100" dirty="0"/>
              <a:t>N</a:t>
            </a:r>
            <a:r>
              <a:rPr lang="en-GB" sz="1100" dirty="0" smtClean="0"/>
              <a:t>th GPG reduces opportunities for refill</a:t>
            </a:r>
          </a:p>
          <a:p>
            <a:pPr>
              <a:spcBef>
                <a:spcPts val="0"/>
              </a:spcBef>
              <a:spcAft>
                <a:spcPts val="300"/>
              </a:spcAft>
            </a:pPr>
            <a:r>
              <a:rPr lang="en-GB" sz="1200" dirty="0"/>
              <a:t>Operational benefits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100" dirty="0" smtClean="0"/>
              <a:t>Linepack balancing, GPG readiness, gas on gas competition, lower fuel gas costs</a:t>
            </a:r>
          </a:p>
          <a:p>
            <a:pPr>
              <a:spcBef>
                <a:spcPts val="0"/>
              </a:spcBef>
              <a:spcAft>
                <a:spcPts val="300"/>
              </a:spcAft>
            </a:pPr>
            <a:r>
              <a:rPr lang="en-GB" sz="1200" dirty="0"/>
              <a:t>Reduced reliance on Brooklyn compressor station site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100" dirty="0" smtClean="0"/>
              <a:t>Brooklyn is a congested site and expansion options are limited</a:t>
            </a:r>
          </a:p>
          <a:p>
            <a:pPr>
              <a:spcBef>
                <a:spcPts val="0"/>
              </a:spcBef>
              <a:spcAft>
                <a:spcPts val="300"/>
              </a:spcAft>
            </a:pPr>
            <a:r>
              <a:rPr lang="en-GB" sz="1200" dirty="0"/>
              <a:t>Iona storage expansion </a:t>
            </a:r>
            <a:r>
              <a:rPr lang="en-GB" sz="1200" dirty="0" smtClean="0"/>
              <a:t>plans – Advice to AEMO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100" dirty="0" smtClean="0"/>
              <a:t>2017 - reservoir </a:t>
            </a:r>
            <a:r>
              <a:rPr lang="en-AU" sz="1100" dirty="0"/>
              <a:t>withdrawal </a:t>
            </a:r>
            <a:r>
              <a:rPr lang="en-AU" sz="1100" dirty="0" smtClean="0"/>
              <a:t>from </a:t>
            </a:r>
            <a:r>
              <a:rPr lang="en-AU" sz="1100" dirty="0"/>
              <a:t>390TJ/day to </a:t>
            </a:r>
            <a:r>
              <a:rPr lang="en-AU" sz="1100" dirty="0" smtClean="0"/>
              <a:t>440TJ/day; injection </a:t>
            </a:r>
            <a:r>
              <a:rPr lang="en-AU" sz="1100" dirty="0"/>
              <a:t>capacity from 153TJ/day to </a:t>
            </a:r>
            <a:r>
              <a:rPr lang="en-AU" sz="1100" dirty="0" smtClean="0"/>
              <a:t>173TJ/day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100" dirty="0"/>
              <a:t>End </a:t>
            </a:r>
            <a:r>
              <a:rPr lang="en-AU" sz="1100" dirty="0" smtClean="0"/>
              <a:t>2019 - </a:t>
            </a:r>
            <a:r>
              <a:rPr lang="en-AU" sz="1100" dirty="0"/>
              <a:t>reservoir withdrawal </a:t>
            </a:r>
            <a:r>
              <a:rPr lang="en-AU" sz="1100" dirty="0" smtClean="0"/>
              <a:t>from </a:t>
            </a:r>
            <a:r>
              <a:rPr lang="en-AU" sz="1100" dirty="0"/>
              <a:t>440TJ/day to </a:t>
            </a:r>
            <a:r>
              <a:rPr lang="en-AU" sz="1100" dirty="0" smtClean="0"/>
              <a:t>570TJ/day; injection capacity </a:t>
            </a:r>
            <a:r>
              <a:rPr lang="en-AU" sz="1100" dirty="0"/>
              <a:t>from 173TJ/day to 250 TJ/day </a:t>
            </a:r>
            <a:endParaRPr lang="en-GB" sz="1100" dirty="0"/>
          </a:p>
        </p:txBody>
      </p:sp>
    </p:spTree>
    <p:extLst>
      <p:ext uri="{BB962C8B-B14F-4D97-AF65-F5344CB8AC3E}">
        <p14:creationId xmlns:p14="http://schemas.microsoft.com/office/powerpoint/2010/main" val="283994200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397051"/>
            <a:ext cx="7213507" cy="454179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APA proposed cost recovery arrangements for augmentation projects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3"/>
          </p:nvPr>
        </p:nvSpPr>
        <p:spPr>
          <a:xfrm>
            <a:off x="162250" y="1173706"/>
            <a:ext cx="8878804" cy="3787253"/>
          </a:xfrm>
        </p:spPr>
        <p:txBody>
          <a:bodyPr>
            <a:noAutofit/>
          </a:bodyPr>
          <a:lstStyle/>
          <a:p>
            <a:pPr>
              <a:spcBef>
                <a:spcPts val="200"/>
              </a:spcBef>
              <a:spcAft>
                <a:spcPts val="200"/>
              </a:spcAft>
            </a:pPr>
            <a:r>
              <a:rPr lang="en-GB" sz="1400" dirty="0" smtClean="0"/>
              <a:t>Current Iona </a:t>
            </a:r>
            <a:r>
              <a:rPr lang="en-GB" sz="1400" dirty="0"/>
              <a:t>refill tariff</a:t>
            </a:r>
          </a:p>
          <a:p>
            <a:pPr marL="742950" lvl="1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Currently ‘Nominal’ tariff of $</a:t>
            </a:r>
            <a:r>
              <a:rPr lang="en-GB" sz="1200" dirty="0" smtClean="0"/>
              <a:t>0.0539/GJ</a:t>
            </a:r>
          </a:p>
          <a:p>
            <a:pPr marL="742950" lvl="1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Does </a:t>
            </a:r>
            <a:r>
              <a:rPr lang="en-GB" sz="1200" dirty="0"/>
              <a:t>not reflect asset costs as flows assumed to be ‘off-peak’ and not driving congestion/investment</a:t>
            </a:r>
          </a:p>
          <a:p>
            <a:pPr marL="742950" lvl="1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Flows from Longford, Pakenham and Culcairn pay only Iona refill tariff </a:t>
            </a:r>
          </a:p>
          <a:p>
            <a:pPr marL="1428750" lvl="2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000" dirty="0"/>
              <a:t>No refills expected on a peak injection </a:t>
            </a:r>
            <a:r>
              <a:rPr lang="en-GB" sz="1000" dirty="0" smtClean="0"/>
              <a:t>day so </a:t>
            </a:r>
            <a:r>
              <a:rPr lang="en-GB" sz="1000" dirty="0" smtClean="0"/>
              <a:t>no </a:t>
            </a:r>
            <a:r>
              <a:rPr lang="en-GB" sz="1000" dirty="0" smtClean="0"/>
              <a:t>injection tariff payable</a:t>
            </a:r>
            <a:endParaRPr lang="en-GB" sz="1000" dirty="0"/>
          </a:p>
          <a:p>
            <a:pPr>
              <a:spcBef>
                <a:spcPts val="200"/>
              </a:spcBef>
              <a:spcAft>
                <a:spcPts val="200"/>
              </a:spcAft>
            </a:pPr>
            <a:endParaRPr lang="en-AU" sz="1000" dirty="0" smtClean="0"/>
          </a:p>
          <a:p>
            <a:pPr>
              <a:spcBef>
                <a:spcPts val="200"/>
              </a:spcBef>
              <a:spcAft>
                <a:spcPts val="200"/>
              </a:spcAft>
            </a:pPr>
            <a:r>
              <a:rPr lang="en-AU" sz="1400" dirty="0" smtClean="0"/>
              <a:t>BCS </a:t>
            </a:r>
            <a:r>
              <a:rPr lang="en-AU" sz="1400" dirty="0"/>
              <a:t>reconfiguration and Winchelsea bidirectionality </a:t>
            </a:r>
            <a:endParaRPr lang="en-AU" sz="1400" dirty="0" smtClean="0"/>
          </a:p>
          <a:p>
            <a:pPr marL="742950" lvl="1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Additional expenditure for </a:t>
            </a:r>
            <a:r>
              <a:rPr lang="en-AU" sz="1200" dirty="0"/>
              <a:t>BCS reconfiguration and Winchelsea bidirectionality </a:t>
            </a:r>
            <a:r>
              <a:rPr lang="en-AU" sz="1200" dirty="0" smtClean="0"/>
              <a:t>project allocated </a:t>
            </a:r>
            <a:r>
              <a:rPr lang="en-AU" sz="1200" dirty="0"/>
              <a:t>directly to Iona refill tariff</a:t>
            </a:r>
          </a:p>
          <a:p>
            <a:pPr marL="1428750" lvl="2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AU" sz="1000" dirty="0" smtClean="0"/>
              <a:t>Partial move away from ‘nominal’ approach to reflect that Iona refill was now driving investment (no longer only </a:t>
            </a:r>
            <a:r>
              <a:rPr lang="en-AU" sz="1000" dirty="0" err="1" smtClean="0"/>
              <a:t>offpeak</a:t>
            </a:r>
            <a:r>
              <a:rPr lang="en-AU" sz="1000" dirty="0" smtClean="0"/>
              <a:t>)</a:t>
            </a:r>
            <a:endParaRPr lang="en-AU" sz="1000" dirty="0"/>
          </a:p>
          <a:p>
            <a:pPr marL="742950" lvl="1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Iona refill tariff </a:t>
            </a:r>
            <a:r>
              <a:rPr lang="en-GB" sz="1200" dirty="0"/>
              <a:t>proposed at $</a:t>
            </a:r>
            <a:r>
              <a:rPr lang="en-GB" sz="1200" dirty="0" smtClean="0"/>
              <a:t>0.079/GJ; </a:t>
            </a:r>
            <a:r>
              <a:rPr lang="en-GB" sz="1200" dirty="0"/>
              <a:t>equals </a:t>
            </a:r>
            <a:r>
              <a:rPr lang="en-GB" sz="1200" dirty="0" smtClean="0"/>
              <a:t>$0.025/GJ uplift to base tariff</a:t>
            </a:r>
            <a:endParaRPr lang="en-GB" sz="1200" dirty="0"/>
          </a:p>
          <a:p>
            <a:pPr>
              <a:spcBef>
                <a:spcPts val="200"/>
              </a:spcBef>
              <a:spcAft>
                <a:spcPts val="200"/>
              </a:spcAft>
            </a:pPr>
            <a:endParaRPr lang="en-GB" sz="1000" dirty="0" smtClean="0"/>
          </a:p>
          <a:p>
            <a:pPr>
              <a:spcBef>
                <a:spcPts val="200"/>
              </a:spcBef>
              <a:spcAft>
                <a:spcPts val="200"/>
              </a:spcAft>
            </a:pPr>
            <a:r>
              <a:rPr lang="en-GB" sz="1400" dirty="0" smtClean="0"/>
              <a:t>Western Outer Ring Main</a:t>
            </a:r>
            <a:endParaRPr lang="en-GB" sz="1400" dirty="0"/>
          </a:p>
          <a:p>
            <a:pPr marL="742950" lvl="1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Situated in Metro South East tariff zone</a:t>
            </a:r>
          </a:p>
          <a:p>
            <a:pPr marL="742950" lvl="1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WORM expenditure included </a:t>
            </a:r>
            <a:r>
              <a:rPr lang="en-GB" sz="1200" dirty="0"/>
              <a:t>in tariff model and allocated using same methodology as other capex</a:t>
            </a:r>
          </a:p>
          <a:p>
            <a:pPr marL="1428750" lvl="2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000" dirty="0"/>
              <a:t>Allocated to relevant flow paths in proportion to volume</a:t>
            </a:r>
          </a:p>
          <a:p>
            <a:pPr marL="1428750" lvl="2" indent="-285750">
              <a:spcBef>
                <a:spcPts val="200"/>
              </a:spcBef>
              <a:spcAft>
                <a:spcPts val="200"/>
              </a:spcAft>
              <a:buFont typeface="Arial" panose="020B0604020202020204" pitchFamily="34" charset="0"/>
              <a:buChar char="•"/>
            </a:pPr>
            <a:r>
              <a:rPr lang="en-GB" sz="1000" dirty="0"/>
              <a:t>Primary contributors </a:t>
            </a:r>
            <a:r>
              <a:rPr lang="en-GB" sz="1000" dirty="0" smtClean="0"/>
              <a:t>to WORM costs are users of Metro </a:t>
            </a:r>
            <a:r>
              <a:rPr lang="en-GB" sz="1000" dirty="0"/>
              <a:t>zones, Cross system tariff, Calder</a:t>
            </a:r>
          </a:p>
          <a:p>
            <a:pPr lvl="1">
              <a:spcAft>
                <a:spcPts val="600"/>
              </a:spcAft>
            </a:pPr>
            <a:endParaRPr lang="en-GB" sz="1200" dirty="0" smtClean="0"/>
          </a:p>
        </p:txBody>
      </p:sp>
    </p:spTree>
    <p:extLst>
      <p:ext uri="{BB962C8B-B14F-4D97-AF65-F5344CB8AC3E}">
        <p14:creationId xmlns:p14="http://schemas.microsoft.com/office/powerpoint/2010/main" val="132530227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46924"/>
            <a:ext cx="7569208" cy="454179"/>
          </a:xfrm>
        </p:spPr>
        <p:txBody>
          <a:bodyPr>
            <a:noAutofit/>
          </a:bodyPr>
          <a:lstStyle/>
          <a:p>
            <a:r>
              <a:rPr lang="en-US" sz="1900" dirty="0" smtClean="0"/>
              <a:t>AER DD cost recovery arrangements for augmentation projects</a:t>
            </a:r>
            <a:endParaRPr lang="en-US" sz="1900" dirty="0"/>
          </a:p>
        </p:txBody>
      </p:sp>
      <p:sp>
        <p:nvSpPr>
          <p:cNvPr id="4" name="Content Placeholder 3"/>
          <p:cNvSpPr>
            <a:spLocks noGrp="1"/>
          </p:cNvSpPr>
          <p:nvPr>
            <p:ph idx="13"/>
          </p:nvPr>
        </p:nvSpPr>
        <p:spPr>
          <a:xfrm>
            <a:off x="162250" y="1214651"/>
            <a:ext cx="8878804" cy="3753134"/>
          </a:xfrm>
        </p:spPr>
        <p:txBody>
          <a:bodyPr>
            <a:noAutofit/>
          </a:bodyPr>
          <a:lstStyle/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AU" sz="1400" dirty="0" smtClean="0"/>
              <a:t>AER approved as filed: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Direct allocation of </a:t>
            </a:r>
            <a:r>
              <a:rPr lang="en-AU" sz="1200" dirty="0"/>
              <a:t>BCS reconfiguration and Winchelsea bidirectionality project costs to Iona refill </a:t>
            </a:r>
            <a:r>
              <a:rPr lang="en-AU" sz="1200" dirty="0" smtClean="0"/>
              <a:t>tariff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Inclusion of WORM costs as per </a:t>
            </a:r>
            <a:r>
              <a:rPr lang="en-GB" sz="1200" dirty="0"/>
              <a:t>APA VTS </a:t>
            </a:r>
            <a:r>
              <a:rPr lang="en-GB" sz="1200" dirty="0" smtClean="0"/>
              <a:t>broader </a:t>
            </a:r>
            <a:r>
              <a:rPr lang="en-GB" sz="1200" dirty="0"/>
              <a:t>cost allocation methodology</a:t>
            </a:r>
            <a:endParaRPr lang="en-GB" sz="1200" dirty="0" smtClean="0"/>
          </a:p>
          <a:p>
            <a:pPr lvl="1">
              <a:spcBef>
                <a:spcPts val="0"/>
              </a:spcBef>
              <a:spcAft>
                <a:spcPts val="600"/>
              </a:spcAft>
            </a:pPr>
            <a:endParaRPr lang="en-GB" sz="1200" dirty="0"/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GB" sz="1400" dirty="0"/>
              <a:t>AER required revision: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b="1" dirty="0" smtClean="0"/>
              <a:t>Application of the </a:t>
            </a:r>
            <a:r>
              <a:rPr lang="en-GB" sz="1200" b="1" u="sng" dirty="0" smtClean="0"/>
              <a:t>cross </a:t>
            </a:r>
            <a:r>
              <a:rPr lang="en-GB" sz="1200" b="1" u="sng" dirty="0"/>
              <a:t>system tariff</a:t>
            </a:r>
            <a:r>
              <a:rPr lang="en-GB" sz="1200" b="1" dirty="0"/>
              <a:t> </a:t>
            </a:r>
            <a:r>
              <a:rPr lang="en-GB" sz="1200" b="1" dirty="0" smtClean="0"/>
              <a:t>to </a:t>
            </a:r>
            <a:r>
              <a:rPr lang="en-GB" sz="1200" b="1" dirty="0"/>
              <a:t>Iona </a:t>
            </a:r>
            <a:r>
              <a:rPr lang="en-GB" sz="1200" b="1" dirty="0" smtClean="0"/>
              <a:t>system withdrawal refill </a:t>
            </a:r>
            <a:r>
              <a:rPr lang="en-GB" sz="1200" b="1" dirty="0"/>
              <a:t>volumes that are subsequently directed to South Australia </a:t>
            </a:r>
            <a:r>
              <a:rPr lang="en-GB" sz="1200" b="1" dirty="0" smtClean="0"/>
              <a:t>(using the SEA Gas Pipeline)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Intended result would be for injections from Culcairn, Longford, and Pakenham, that went to SA via the Iona facility, the 2018 tariff charged (as per AER DD) would be:</a:t>
            </a:r>
          </a:p>
          <a:p>
            <a:pPr lvl="2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GB" sz="1000" dirty="0" smtClean="0"/>
              <a:t>Iona </a:t>
            </a:r>
            <a:r>
              <a:rPr lang="en-GB" sz="1000" dirty="0"/>
              <a:t>refill ($</a:t>
            </a:r>
            <a:r>
              <a:rPr lang="en-GB" sz="1000" dirty="0" smtClean="0"/>
              <a:t>0.079/GJ) + Cross system tariff-D ($0.1614/GJ)</a:t>
            </a:r>
          </a:p>
          <a:p>
            <a:pPr lvl="2" indent="0">
              <a:spcBef>
                <a:spcPts val="0"/>
              </a:spcBef>
              <a:spcAft>
                <a:spcPts val="600"/>
              </a:spcAft>
              <a:buNone/>
            </a:pPr>
            <a:endParaRPr lang="en-GB" sz="1100" dirty="0" smtClean="0"/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GB" sz="1400" dirty="0" smtClean="0"/>
              <a:t>AER </a:t>
            </a:r>
            <a:r>
              <a:rPr lang="en-GB" sz="1400" dirty="0"/>
              <a:t>stated drivers for </a:t>
            </a:r>
            <a:r>
              <a:rPr lang="en-GB" sz="1400" dirty="0" smtClean="0"/>
              <a:t>draft decision (AER 2017: page 10-19):</a:t>
            </a:r>
            <a:endParaRPr lang="en-GB" sz="1400" dirty="0"/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200" dirty="0" smtClean="0"/>
              <a:t>Some </a:t>
            </a:r>
            <a:r>
              <a:rPr lang="en-AU" sz="1200" dirty="0"/>
              <a:t>users of the VTS may not be contributing their share towards the cost of the VTS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200" dirty="0" smtClean="0"/>
              <a:t>Victorian </a:t>
            </a:r>
            <a:r>
              <a:rPr lang="en-AU" sz="1200" dirty="0"/>
              <a:t>gas customers may end up </a:t>
            </a:r>
            <a:r>
              <a:rPr lang="en-AU" sz="1200" dirty="0" err="1"/>
              <a:t>subsidizing</a:t>
            </a:r>
            <a:r>
              <a:rPr lang="en-AU" sz="1200" dirty="0"/>
              <a:t> South Australian customers</a:t>
            </a:r>
          </a:p>
          <a:p>
            <a:pPr>
              <a:spcAft>
                <a:spcPts val="600"/>
              </a:spcAft>
            </a:pPr>
            <a:endParaRPr lang="en-GB" sz="1200" dirty="0" smtClean="0"/>
          </a:p>
        </p:txBody>
      </p:sp>
    </p:spTree>
    <p:extLst>
      <p:ext uri="{BB962C8B-B14F-4D97-AF65-F5344CB8AC3E}">
        <p14:creationId xmlns:p14="http://schemas.microsoft.com/office/powerpoint/2010/main" val="260779605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33275"/>
            <a:ext cx="7213507" cy="454179"/>
          </a:xfrm>
        </p:spPr>
        <p:txBody>
          <a:bodyPr>
            <a:normAutofit/>
          </a:bodyPr>
          <a:lstStyle/>
          <a:p>
            <a:r>
              <a:rPr lang="en-US" dirty="0" smtClean="0"/>
              <a:t>Derivation of cross system tariff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3"/>
          </p:nvPr>
        </p:nvSpPr>
        <p:spPr>
          <a:xfrm>
            <a:off x="162250" y="1193326"/>
            <a:ext cx="8878804" cy="3943350"/>
          </a:xfrm>
        </p:spPr>
        <p:txBody>
          <a:bodyPr>
            <a:noAutofit/>
          </a:bodyPr>
          <a:lstStyle/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en-GB" sz="1400" dirty="0" smtClean="0"/>
              <a:t>Cross </a:t>
            </a:r>
            <a:r>
              <a:rPr lang="en-GB" sz="1400" dirty="0"/>
              <a:t>system tariff</a:t>
            </a:r>
          </a:p>
          <a:p>
            <a:pPr marL="742950" lvl="1" indent="-2857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Applies to flows that ‘cross the system’</a:t>
            </a:r>
          </a:p>
          <a:p>
            <a:pPr marL="1428750" lvl="2" indent="-285750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GB" sz="1000" dirty="0" smtClean="0"/>
              <a:t>Conceptually, tariff applies to withdrawals that are matched to an injection point that is not the closest to the withdrawal</a:t>
            </a:r>
          </a:p>
          <a:p>
            <a:pPr marL="742950" lvl="1" indent="-2857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Tariff is equivalent to the Metro zone tariffs minus an allocation of common costs</a:t>
            </a:r>
          </a:p>
          <a:p>
            <a:pPr marL="1428750" lvl="2" indent="-2857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000" dirty="0" smtClean="0"/>
              <a:t>Common costs include non-system assets, corporate and admin. costs, EBSS carry overs, debt raising costs</a:t>
            </a:r>
          </a:p>
          <a:p>
            <a:pPr marL="1428750" lvl="2" indent="-285750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GB" sz="1000" dirty="0"/>
              <a:t>Relates to direct costs of using system assets as per physical flow path </a:t>
            </a:r>
          </a:p>
          <a:p>
            <a:pPr marL="742950" lvl="1" indent="-2857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Cross system tariff volumes </a:t>
            </a:r>
            <a:r>
              <a:rPr lang="en-GB" sz="1200" u="sng" dirty="0" smtClean="0"/>
              <a:t>are not forecast</a:t>
            </a:r>
            <a:r>
              <a:rPr lang="en-GB" sz="1200" dirty="0" smtClean="0"/>
              <a:t>, and all revenue is returned to users through the tariff variation mechanism by reducing the target revenue in later years of the period</a:t>
            </a:r>
          </a:p>
          <a:p>
            <a:pPr marL="1428750" lvl="2" indent="-28575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000" dirty="0" smtClean="0"/>
              <a:t>APA receives </a:t>
            </a:r>
            <a:r>
              <a:rPr lang="en-GB" sz="1000" u="sng" dirty="0" smtClean="0"/>
              <a:t>no benefit</a:t>
            </a:r>
            <a:r>
              <a:rPr lang="en-GB" sz="1000" dirty="0" smtClean="0"/>
              <a:t> from cross system flow volumes (higher or lower)</a:t>
            </a:r>
            <a:endParaRPr lang="en-GB" sz="1000" dirty="0"/>
          </a:p>
          <a:p>
            <a:pPr marL="742950" lvl="1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en-GB" sz="1200" dirty="0" smtClean="0"/>
          </a:p>
        </p:txBody>
      </p:sp>
    </p:spTree>
    <p:extLst>
      <p:ext uri="{BB962C8B-B14F-4D97-AF65-F5344CB8AC3E}">
        <p14:creationId xmlns:p14="http://schemas.microsoft.com/office/powerpoint/2010/main" val="376949595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81044"/>
            <a:ext cx="7213507" cy="565118"/>
          </a:xfrm>
        </p:spPr>
        <p:txBody>
          <a:bodyPr>
            <a:noAutofit/>
          </a:bodyPr>
          <a:lstStyle/>
          <a:p>
            <a:r>
              <a:rPr lang="en-US" sz="1800" dirty="0" smtClean="0"/>
              <a:t>Difficulties implementing AER draft decision to apply cross system tariff to Iona volumes destined for </a:t>
            </a:r>
            <a:r>
              <a:rPr lang="en-US" sz="1800" dirty="0"/>
              <a:t>S</a:t>
            </a:r>
            <a:r>
              <a:rPr lang="en-US" sz="1800" dirty="0" smtClean="0"/>
              <a:t>outh Australia</a:t>
            </a:r>
            <a:endParaRPr lang="en-US" sz="1800" dirty="0"/>
          </a:p>
        </p:txBody>
      </p:sp>
      <p:sp>
        <p:nvSpPr>
          <p:cNvPr id="4" name="Content Placeholder 3"/>
          <p:cNvSpPr>
            <a:spLocks noGrp="1"/>
          </p:cNvSpPr>
          <p:nvPr>
            <p:ph idx="13"/>
          </p:nvPr>
        </p:nvSpPr>
        <p:spPr>
          <a:xfrm>
            <a:off x="162250" y="1214650"/>
            <a:ext cx="8878804" cy="3828197"/>
          </a:xfrm>
        </p:spPr>
        <p:txBody>
          <a:bodyPr>
            <a:noAutofit/>
          </a:bodyPr>
          <a:lstStyle/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AU" sz="1400" dirty="0" smtClean="0"/>
              <a:t>APA VTS does not have access to metering data – relevant pipes not part of APA VTS system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APA VTS has no meaningful way of identifying Longford – Iona UGS – South Australia flows for billing purposes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Iona UGS connection to SEA Gas Pipeline is in Iona compound and not owned/accessed by APA VTS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en-GB" sz="1200" dirty="0"/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GB" sz="1400" dirty="0" smtClean="0"/>
              <a:t>‘Temporal’ limitations to identifying relevant gas flows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Gas that travels across the VTS and into Iona UGS may stay in storage </a:t>
            </a:r>
            <a:r>
              <a:rPr lang="en-GB" sz="1200" dirty="0" smtClean="0"/>
              <a:t>for some time before being either reinjected into Victoria or sent to SA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Could not know whether gas should be subject to cross system tariff until leaves storage which may be long after billing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Monthly billing would not be able to track and effectively allocate the cross system tariff to these volumes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en-GB" sz="1200" dirty="0"/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GB" sz="1400" dirty="0" smtClean="0"/>
              <a:t>Identification of ‘Longford’ rather than ‘Port Campbell’ gas as flowing to SA  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The Iona facility is filled (primarily) via gas from Port Campbell and Longford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Gas comingled in storage, which may be directed to Victoria or South Australia</a:t>
            </a:r>
            <a:endParaRPr lang="en-GB" sz="1200" dirty="0"/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Not possible to identify whether gas flowing to South Australia was from Longford to allocate tariff</a:t>
            </a:r>
          </a:p>
          <a:p>
            <a:pPr lvl="1">
              <a:spcBef>
                <a:spcPts val="0"/>
              </a:spcBef>
              <a:spcAft>
                <a:spcPts val="600"/>
              </a:spcAft>
            </a:pPr>
            <a:endParaRPr lang="en-GB" sz="1200" dirty="0"/>
          </a:p>
        </p:txBody>
      </p:sp>
    </p:spTree>
    <p:extLst>
      <p:ext uri="{BB962C8B-B14F-4D97-AF65-F5344CB8AC3E}">
        <p14:creationId xmlns:p14="http://schemas.microsoft.com/office/powerpoint/2010/main" val="27654307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46924"/>
            <a:ext cx="7213507" cy="454179"/>
          </a:xfrm>
        </p:spPr>
        <p:txBody>
          <a:bodyPr>
            <a:normAutofit/>
          </a:bodyPr>
          <a:lstStyle/>
          <a:p>
            <a:r>
              <a:rPr lang="en-US" dirty="0" smtClean="0"/>
              <a:t>APA revised proposal in response to AER DD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3"/>
          </p:nvPr>
        </p:nvSpPr>
        <p:spPr>
          <a:xfrm>
            <a:off x="162250" y="1214651"/>
            <a:ext cx="8878804" cy="3753134"/>
          </a:xfrm>
        </p:spPr>
        <p:txBody>
          <a:bodyPr>
            <a:noAutofit/>
          </a:bodyPr>
          <a:lstStyle/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AU" sz="1400" dirty="0" smtClean="0"/>
              <a:t>APA VTS noted drivers for the AER draft decision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200" dirty="0"/>
              <a:t>Ensuring user pays </a:t>
            </a:r>
            <a:r>
              <a:rPr lang="en-AU" sz="1200" dirty="0" smtClean="0"/>
              <a:t>approach – allocation of costs to those that drive them</a:t>
            </a:r>
            <a:endParaRPr lang="en-AU" sz="1200" dirty="0"/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200" dirty="0"/>
              <a:t>Limiting cross </a:t>
            </a:r>
            <a:r>
              <a:rPr lang="en-AU" sz="1200" dirty="0" smtClean="0"/>
              <a:t>subsidies between users</a:t>
            </a:r>
            <a:endParaRPr lang="en-AU" sz="1200" dirty="0"/>
          </a:p>
          <a:p>
            <a:pPr lvl="1">
              <a:spcBef>
                <a:spcPts val="0"/>
              </a:spcBef>
              <a:spcAft>
                <a:spcPts val="600"/>
              </a:spcAft>
            </a:pPr>
            <a:endParaRPr lang="en-AU" sz="900" dirty="0" smtClean="0"/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AU" sz="1400" dirty="0" smtClean="0">
                <a:solidFill>
                  <a:schemeClr val="accent1"/>
                </a:solidFill>
              </a:rPr>
              <a:t>In implementing the AER’s draft decision, APA VTS concluded that these policy drivers supported application of the cross system tariff to all ‘cross system’ Iona withdrawal point volumes</a:t>
            </a:r>
            <a:endParaRPr lang="en-AU" sz="1400" dirty="0">
              <a:solidFill>
                <a:schemeClr val="accent1"/>
              </a:solidFill>
            </a:endParaRP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en-GB" sz="900" dirty="0"/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GB" sz="1400" dirty="0" smtClean="0"/>
              <a:t>APA VTS proposed removing the exclusion on section A.3(d) of the access arrangement</a:t>
            </a:r>
          </a:p>
          <a:p>
            <a:pPr lvl="1">
              <a:spcBef>
                <a:spcPts val="0"/>
              </a:spcBef>
              <a:spcAft>
                <a:spcPts val="600"/>
              </a:spcAft>
            </a:pPr>
            <a:endParaRPr lang="en-GB" sz="12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7611" y="3272913"/>
            <a:ext cx="3953443" cy="1691891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sp>
        <p:nvSpPr>
          <p:cNvPr id="5" name="Content Placeholder 3"/>
          <p:cNvSpPr txBox="1">
            <a:spLocks/>
          </p:cNvSpPr>
          <p:nvPr/>
        </p:nvSpPr>
        <p:spPr>
          <a:xfrm>
            <a:off x="163771" y="3250442"/>
            <a:ext cx="4640241" cy="1782602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800" b="1" i="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457200" indent="0" algn="l" defTabSz="457200" rtl="0" eaLnBrk="1" latinLnBrk="0" hangingPunct="1">
              <a:spcBef>
                <a:spcPct val="20000"/>
              </a:spcBef>
              <a:buFontTx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600" b="1" i="0" kern="1200">
                <a:solidFill>
                  <a:schemeClr val="accent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Applies cross system tariff to all </a:t>
            </a:r>
            <a:r>
              <a:rPr lang="en-AU" sz="1200" dirty="0" smtClean="0"/>
              <a:t>‘cross system’ Iona withdrawal point volumes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200" dirty="0" smtClean="0"/>
              <a:t>Aligns tariff treatment of Iona UGS withdrawals with SEA Gas withdrawals (they are in close proximity)</a:t>
            </a:r>
          </a:p>
          <a:p>
            <a:pPr marL="742950" lvl="1" indent="-285750"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AU" sz="1200" dirty="0" smtClean="0"/>
              <a:t>Limits current incentives to preferentially use Iona UGS withdrawal point instead of SEA Gas </a:t>
            </a:r>
            <a:r>
              <a:rPr lang="en-AU" sz="1200" dirty="0"/>
              <a:t>withdrawal point </a:t>
            </a:r>
            <a:r>
              <a:rPr lang="en-AU" sz="1200" dirty="0" smtClean="0"/>
              <a:t>for SA flows due to differing cross system tariff treatment</a:t>
            </a:r>
            <a:endParaRPr lang="en-GB" sz="1200" dirty="0"/>
          </a:p>
        </p:txBody>
      </p:sp>
    </p:spTree>
    <p:extLst>
      <p:ext uri="{BB962C8B-B14F-4D97-AF65-F5344CB8AC3E}">
        <p14:creationId xmlns:p14="http://schemas.microsoft.com/office/powerpoint/2010/main" val="295685192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2249" y="205979"/>
            <a:ext cx="7213507" cy="454179"/>
          </a:xfrm>
        </p:spPr>
        <p:txBody>
          <a:bodyPr>
            <a:normAutofit/>
          </a:bodyPr>
          <a:lstStyle/>
          <a:p>
            <a:r>
              <a:rPr lang="en-US" dirty="0" smtClean="0"/>
              <a:t>Summary outcomes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3"/>
          </p:nvPr>
        </p:nvSpPr>
        <p:spPr>
          <a:xfrm>
            <a:off x="162250" y="1131910"/>
            <a:ext cx="8878804" cy="3943350"/>
          </a:xfrm>
        </p:spPr>
        <p:txBody>
          <a:bodyPr>
            <a:noAutofit/>
          </a:bodyPr>
          <a:lstStyle/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400" dirty="0" smtClean="0"/>
              <a:t>Iona refill from Longford (and other injection points) use the VTS and have driven capital expenditure</a:t>
            </a:r>
          </a:p>
          <a:p>
            <a:pPr marL="742950" lvl="1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Iona refill no longer an ‘</a:t>
            </a:r>
            <a:r>
              <a:rPr lang="en-GB" sz="1200" dirty="0" smtClean="0"/>
              <a:t>off-peak</a:t>
            </a:r>
            <a:r>
              <a:rPr lang="en-GB" sz="1200" dirty="0"/>
              <a:t>’ activity </a:t>
            </a:r>
            <a:r>
              <a:rPr lang="en-GB" sz="1200" dirty="0" smtClean="0"/>
              <a:t>that does not drive costs so case for discounted tariff no longer relevant</a:t>
            </a:r>
            <a:endParaRPr lang="en-GB" sz="1200" dirty="0"/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400" dirty="0" smtClean="0"/>
              <a:t>Supply from Iona storage one of a number of supply options in peak</a:t>
            </a:r>
          </a:p>
          <a:p>
            <a:pPr marL="742950" lvl="1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Creates degree of equivalence between options by ensuring use of system is not </a:t>
            </a:r>
            <a:r>
              <a:rPr lang="en-GB" sz="1200" dirty="0" smtClean="0"/>
              <a:t>subsidised by others</a:t>
            </a:r>
            <a:endParaRPr lang="en-GB" sz="1200" dirty="0"/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400" dirty="0" smtClean="0"/>
              <a:t>APA </a:t>
            </a:r>
            <a:r>
              <a:rPr lang="en-GB" sz="1400" dirty="0"/>
              <a:t>VTS earns no additional revenue from application of the cross system tariff to ‘cross system’ Iona </a:t>
            </a:r>
            <a:r>
              <a:rPr lang="en-GB" sz="1400" dirty="0" smtClean="0"/>
              <a:t>withdrawal point volumes</a:t>
            </a:r>
            <a:endParaRPr lang="en-GB" sz="1400" dirty="0"/>
          </a:p>
          <a:p>
            <a:pPr marL="742950" lvl="1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All cross system revenue is returned to customers through the tariff variation mechanism </a:t>
            </a:r>
            <a:endParaRPr lang="en-GB" sz="1200" dirty="0" smtClean="0"/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400" dirty="0" smtClean="0"/>
              <a:t>Reduces </a:t>
            </a:r>
            <a:r>
              <a:rPr lang="en-GB" sz="1400" dirty="0"/>
              <a:t>withdrawal tariffs in later years of period </a:t>
            </a:r>
            <a:r>
              <a:rPr lang="en-GB" sz="1400" dirty="0" smtClean="0"/>
              <a:t>as revenue returned</a:t>
            </a:r>
          </a:p>
          <a:p>
            <a:pPr marL="742950" lvl="1" indent="-285750">
              <a:spcAft>
                <a:spcPts val="400"/>
              </a:spcAft>
              <a:buFont typeface="Arial" panose="020B0604020202020204" pitchFamily="34" charset="0"/>
              <a:buChar char="•"/>
            </a:pPr>
            <a:r>
              <a:rPr lang="en-GB" sz="1200" dirty="0"/>
              <a:t>Allocates full cross system charge to volumes that are sent to </a:t>
            </a:r>
            <a:r>
              <a:rPr lang="en-GB" sz="1200" dirty="0" smtClean="0"/>
              <a:t>SA (not returned to VTS)</a:t>
            </a:r>
            <a:endParaRPr lang="en-GB" sz="1200" dirty="0"/>
          </a:p>
          <a:p>
            <a:pPr marL="742950" lvl="1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>
                <a:latin typeface="+mn-lt"/>
                <a:cs typeface="+mn-cs"/>
              </a:rPr>
              <a:t>Returns part </a:t>
            </a:r>
            <a:r>
              <a:rPr lang="en-GB" sz="1200" dirty="0">
                <a:latin typeface="+mn-lt"/>
                <a:cs typeface="+mn-cs"/>
              </a:rPr>
              <a:t>of cross system charge </a:t>
            </a:r>
            <a:r>
              <a:rPr lang="en-GB" sz="1200" dirty="0" smtClean="0">
                <a:latin typeface="+mn-lt"/>
                <a:cs typeface="+mn-cs"/>
              </a:rPr>
              <a:t>in respect of volumes that are reinjected </a:t>
            </a:r>
            <a:r>
              <a:rPr lang="en-GB" sz="1200" dirty="0">
                <a:latin typeface="+mn-lt"/>
                <a:cs typeface="+mn-cs"/>
              </a:rPr>
              <a:t>back into </a:t>
            </a:r>
            <a:r>
              <a:rPr lang="en-GB" sz="1200" dirty="0" smtClean="0">
                <a:latin typeface="+mn-lt"/>
                <a:cs typeface="+mn-cs"/>
              </a:rPr>
              <a:t>VTS</a:t>
            </a:r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400" dirty="0" smtClean="0"/>
              <a:t>Equivalent </a:t>
            </a:r>
            <a:r>
              <a:rPr lang="en-GB" sz="1400" dirty="0"/>
              <a:t>treatment to other system withdrawal points</a:t>
            </a:r>
          </a:p>
          <a:p>
            <a:pPr marL="742950" lvl="1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200" dirty="0" smtClean="0"/>
              <a:t>Iona withdrawal point volumes treated the same as SEA Gas withdrawal volumes in the same compound</a:t>
            </a:r>
            <a:endParaRPr lang="en-GB" sz="1200" dirty="0"/>
          </a:p>
          <a:p>
            <a:pPr>
              <a:spcAft>
                <a:spcPts val="600"/>
              </a:spcAft>
            </a:pPr>
            <a:endParaRPr lang="en-GB" sz="1400" dirty="0" smtClean="0"/>
          </a:p>
        </p:txBody>
      </p:sp>
    </p:spTree>
    <p:extLst>
      <p:ext uri="{BB962C8B-B14F-4D97-AF65-F5344CB8AC3E}">
        <p14:creationId xmlns:p14="http://schemas.microsoft.com/office/powerpoint/2010/main" val="1063814504"/>
      </p:ext>
    </p:extLst>
  </p:cSld>
  <p:clrMapOvr>
    <a:masterClrMapping/>
  </p:clrMapOvr>
</p:sld>
</file>

<file path=ppt/theme/theme1.xml><?xml version="1.0" encoding="utf-8"?>
<a:theme xmlns:a="http://schemas.openxmlformats.org/drawingml/2006/main" name="APA Powerpoint template 16x9">
  <a:themeElements>
    <a:clrScheme name="APA_colours-011">
      <a:dk1>
        <a:srgbClr val="000000"/>
      </a:dk1>
      <a:lt1>
        <a:sysClr val="window" lastClr="FFFFFF"/>
      </a:lt1>
      <a:dk2>
        <a:srgbClr val="25282A"/>
      </a:dk2>
      <a:lt2>
        <a:srgbClr val="FFFFFF"/>
      </a:lt2>
      <a:accent1>
        <a:srgbClr val="C8102E"/>
      </a:accent1>
      <a:accent2>
        <a:srgbClr val="F36C42"/>
      </a:accent2>
      <a:accent3>
        <a:srgbClr val="BEAFA8"/>
      </a:accent3>
      <a:accent4>
        <a:srgbClr val="FFD100"/>
      </a:accent4>
      <a:accent5>
        <a:srgbClr val="1C4483"/>
      </a:accent5>
      <a:accent6>
        <a:srgbClr val="92C83E"/>
      </a:accent6>
      <a:hlink>
        <a:srgbClr val="5FC8D7"/>
      </a:hlink>
      <a:folHlink>
        <a:srgbClr val="845AA2"/>
      </a:folHlink>
    </a:clrScheme>
    <a:fontScheme name="Austin">
      <a:maj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APA Powerpoint template 16x9</Template>
  <TotalTime>3653</TotalTime>
  <Words>1194</Words>
  <Application>Microsoft Office PowerPoint</Application>
  <PresentationFormat>On-screen Show (16:9)</PresentationFormat>
  <Paragraphs>122</Paragraphs>
  <Slides>9</Slides>
  <Notes>9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APA Powerpoint template 16x9</vt:lpstr>
      <vt:lpstr>VTS access arrangement revisions  Cost allocation methodology and tariffs</vt:lpstr>
      <vt:lpstr>Overview </vt:lpstr>
      <vt:lpstr>AER DD approved VTS investment to increase SWP capacity</vt:lpstr>
      <vt:lpstr>APA proposed cost recovery arrangements for augmentation projects</vt:lpstr>
      <vt:lpstr>AER DD cost recovery arrangements for augmentation projects</vt:lpstr>
      <vt:lpstr>Derivation of cross system tariff</vt:lpstr>
      <vt:lpstr>Difficulties implementing AER draft decision to apply cross system tariff to Iona volumes destined for South Australia</vt:lpstr>
      <vt:lpstr>APA revised proposal in response to AER DD</vt:lpstr>
      <vt:lpstr>Summary outcomes</vt:lpstr>
    </vt:vector>
  </TitlesOfParts>
  <Company>APA Group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VTS access arrangement revisions tariffs</dc:title>
  <dc:creator>APA2</dc:creator>
  <cp:lastModifiedBy>APA2</cp:lastModifiedBy>
  <cp:revision>42</cp:revision>
  <cp:lastPrinted>2017-08-30T01:42:05Z</cp:lastPrinted>
  <dcterms:created xsi:type="dcterms:W3CDTF">2017-08-23T06:50:42Z</dcterms:created>
  <dcterms:modified xsi:type="dcterms:W3CDTF">2017-09-01T04:09:26Z</dcterms:modified>
</cp:coreProperties>
</file>