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78" r:id="rId5"/>
    <p:sldId id="276" r:id="rId6"/>
    <p:sldId id="272" r:id="rId7"/>
    <p:sldId id="271" r:id="rId8"/>
    <p:sldId id="274" r:id="rId9"/>
    <p:sldId id="275" r:id="rId10"/>
    <p:sldId id="264" r:id="rId11"/>
    <p:sldId id="270" r:id="rId1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D32"/>
    <a:srgbClr val="25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99" autoAdjust="0"/>
    <p:restoredTop sz="94629" autoAdjust="0"/>
  </p:normalViewPr>
  <p:slideViewPr>
    <p:cSldViewPr snapToGrid="0" snapToObjects="1">
      <p:cViewPr>
        <p:scale>
          <a:sx n="86" d="100"/>
          <a:sy n="86" d="100"/>
        </p:scale>
        <p:origin x="-320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687A-313E-43EE-B511-1544D3CE36EC}" type="datetimeFigureOut">
              <a:rPr lang="en-AU" smtClean="0"/>
              <a:t>11/04/2017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2C93-1676-43EA-BE50-659309AAC3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60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150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5705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E968FBCA-B140-432B-B226-A972F05C92BD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14" y="3275924"/>
            <a:ext cx="1415435" cy="168083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38219" y="3117851"/>
            <a:ext cx="6386025" cy="3174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0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72562"/>
            <a:ext cx="1331641" cy="53124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pPr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Rectangle 10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77950"/>
            <a:ext cx="864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72562"/>
            <a:ext cx="1331641" cy="5312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pPr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solidFill>
                  <a:srgbClr val="25282A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solidFill>
                  <a:srgbClr val="25282A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11" name="Picture 10" descr="C:\Users\scoyou\AppData\Local\Microsoft\Windows\Temporary Internet Files\Content.Outlook\2X0YH98E\EII_logo_FINAL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54" y="83373"/>
            <a:ext cx="1619479" cy="80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62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6124481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08750" y="1358900"/>
            <a:ext cx="24320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4270281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358900"/>
            <a:ext cx="43370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2448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1358900"/>
            <a:ext cx="61023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4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226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150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5705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E968FBCA-B140-432B-B226-A972F05C92BD}" type="datetime1">
              <a:rPr lang="en-AU" smtClean="0"/>
              <a:t>11/04/2017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38219" y="3117851"/>
            <a:ext cx="6386025" cy="3174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9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21790D8E-C545-41B1-A716-CCB39AEA2B6E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6484027"/>
            <a:ext cx="1426626" cy="16941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Title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E6ACB0A1-FC18-45A5-A3D5-555585CB9F9E}" type="datetime1">
              <a:rPr lang="en-AU" smtClean="0"/>
              <a:t>11/04/2017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921525"/>
            <a:ext cx="1691679" cy="6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5705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4897565C-3807-4257-9244-4A5038878BA0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84221" y="6597588"/>
            <a:ext cx="4597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22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8212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62D294A5-16FB-4FDE-8230-03E3EC4FBBDD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845325"/>
            <a:ext cx="1691679" cy="6748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white)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14E76F9A-E5CD-46AA-88A2-B24AB829BC83}" type="datetime1">
              <a:rPr lang="en-AU" smtClean="0"/>
              <a:t>11/04/2017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5" y="272562"/>
            <a:ext cx="1316876" cy="5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Divider 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11/04/2017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62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282BCB6C-8228-4AF8-BCEA-EE290FD5F988}" type="datetime1">
              <a:rPr lang="en-AU" smtClean="0"/>
              <a:t>11/04/2017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769125"/>
            <a:ext cx="1691679" cy="6748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2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61" r:id="rId11"/>
    <p:sldLayoutId id="2147483662" r:id="rId12"/>
    <p:sldLayoutId id="2147483657" r:id="rId13"/>
    <p:sldLayoutId id="2147483667" r:id="rId14"/>
    <p:sldLayoutId id="2147483658" r:id="rId15"/>
    <p:sldLayoutId id="2147483659" r:id="rId16"/>
    <p:sldLayoutId id="2147483663" r:id="rId17"/>
    <p:sldLayoutId id="2147483664" r:id="rId18"/>
    <p:sldLayoutId id="2147483666" r:id="rId19"/>
    <p:sldLayoutId id="2147483665" r:id="rId2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AER’s Murraylink public forum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Public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386-17B7-4AD4-9531-EC71C16A02D1}" type="datetime1">
              <a:rPr lang="en-AU" smtClean="0"/>
              <a:t>11/04/2017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Public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Contact details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901" y="3517900"/>
            <a:ext cx="4302401" cy="1624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>
                <a:solidFill>
                  <a:schemeClr val="accent2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/>
              <a:t>For further information contact:</a:t>
            </a:r>
          </a:p>
          <a:p>
            <a:r>
              <a:rPr lang="en-US" sz="1600" dirty="0" smtClean="0"/>
              <a:t>Mark Allen</a:t>
            </a:r>
          </a:p>
          <a:p>
            <a:r>
              <a:rPr lang="en-US" sz="1600" dirty="0" smtClean="0"/>
              <a:t>Regulatory Manager</a:t>
            </a:r>
          </a:p>
          <a:p>
            <a:r>
              <a:rPr lang="en-US" sz="1600" dirty="0" smtClean="0"/>
              <a:t>(02) 9275 0010</a:t>
            </a:r>
          </a:p>
          <a:p>
            <a:r>
              <a:rPr lang="en-US" sz="1600" dirty="0" smtClean="0"/>
              <a:t>mark.allen@apa.com.au</a:t>
            </a: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5901" y="5294482"/>
            <a:ext cx="4302401" cy="960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>
                <a:solidFill>
                  <a:schemeClr val="accent2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Or visit the APA website at:</a:t>
            </a:r>
          </a:p>
          <a:p>
            <a:r>
              <a:rPr lang="en-US" sz="1600" dirty="0" smtClean="0">
                <a:solidFill>
                  <a:srgbClr val="C8102E"/>
                </a:solidFill>
              </a:rPr>
              <a:t>www.apa.com.au</a:t>
            </a:r>
            <a:endParaRPr lang="en-US" sz="1600" dirty="0">
              <a:solidFill>
                <a:srgbClr val="C81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782198"/>
            <a:ext cx="8640000" cy="561860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Direct current interconnector between SA and Victoria (Monash to Buronga)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220 MW capacity – bi-directional</a:t>
            </a:r>
          </a:p>
          <a:p>
            <a:r>
              <a:rPr lang="en-US" sz="2800" dirty="0" smtClean="0"/>
              <a:t>Runs underground through sensitive natural environment</a:t>
            </a:r>
          </a:p>
          <a:p>
            <a:r>
              <a:rPr lang="en-US" sz="2800" dirty="0" smtClean="0"/>
              <a:t>Owned ultimately by Energy Infrastructure Investments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Murraylink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2" y="1663546"/>
            <a:ext cx="8130447" cy="216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7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640000" cy="5041900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Topics to be 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Direct current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Operating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Capital expenditure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Consumer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Contingent project</a:t>
            </a:r>
            <a:endParaRPr lang="en-GB" sz="2200" dirty="0">
              <a:solidFill>
                <a:schemeClr val="tx2"/>
              </a:solidFill>
            </a:endParaRP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Contents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432192"/>
            <a:ext cx="8640000" cy="4968607"/>
          </a:xfrm>
        </p:spPr>
        <p:txBody>
          <a:bodyPr>
            <a:noAutofit/>
          </a:bodyPr>
          <a:lstStyle/>
          <a:p>
            <a:r>
              <a:rPr lang="en-AU" sz="2000" dirty="0" smtClean="0">
                <a:solidFill>
                  <a:schemeClr val="tx2"/>
                </a:solidFill>
              </a:rPr>
              <a:t>There are only two transmission lines in the world with Murraylink’s converter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Murraylink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Cross Sound Cable link (Connecticut to Long Island)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2"/>
              </a:solidFill>
            </a:endParaRPr>
          </a:p>
          <a:p>
            <a:r>
              <a:rPr lang="en-AU" sz="2000" dirty="0" smtClean="0">
                <a:solidFill>
                  <a:schemeClr val="tx2"/>
                </a:solidFill>
              </a:rPr>
              <a:t>ABB is the manufacturer for both of these transmission lines</a:t>
            </a:r>
          </a:p>
          <a:p>
            <a:endParaRPr lang="en-AU" sz="2000" dirty="0" smtClean="0">
              <a:solidFill>
                <a:schemeClr val="tx2"/>
              </a:solidFill>
            </a:endParaRPr>
          </a:p>
          <a:p>
            <a:r>
              <a:rPr lang="en-AU" sz="2000" dirty="0" smtClean="0">
                <a:solidFill>
                  <a:schemeClr val="tx2"/>
                </a:solidFill>
              </a:rPr>
              <a:t>The configuration choices set at the construction set the nature of the asset for its entire life.  </a:t>
            </a:r>
          </a:p>
          <a:p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dirty="0" smtClean="0">
                <a:solidFill>
                  <a:srgbClr val="CC1D32"/>
                </a:solidFill>
              </a:rPr>
              <a:t>The nature of the transmission line goes to the heart of what is and isn’t efficient expenditure.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chemeClr val="tx2"/>
              </a:solidFill>
            </a:endParaRPr>
          </a:p>
          <a:p>
            <a:endParaRPr lang="en-AU" sz="2000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Direct current </a:t>
            </a:r>
            <a:r>
              <a:rPr lang="en-AU" sz="2800" dirty="0"/>
              <a:t>transmission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219" y="843875"/>
            <a:ext cx="840345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The Murraylink transmission line is not like other TNSPs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178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972019"/>
            <a:ext cx="8640000" cy="4428780"/>
          </a:xfrm>
        </p:spPr>
        <p:txBody>
          <a:bodyPr>
            <a:noAutofit/>
          </a:bodyPr>
          <a:lstStyle/>
          <a:p>
            <a:r>
              <a:rPr lang="en-AU" sz="2000" dirty="0" smtClean="0">
                <a:solidFill>
                  <a:schemeClr val="tx2"/>
                </a:solidFill>
              </a:rPr>
              <a:t>Murraylink was built by ABB using a series of ABB and other proprietary technologies.  These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Control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IGBTs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Capacitors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Reactors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Circuit breakers and other switchgear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And other HVDC or HVAC operating equipment</a:t>
            </a:r>
          </a:p>
          <a:p>
            <a:endParaRPr lang="en-AU" sz="2000" dirty="0" smtClean="0">
              <a:solidFill>
                <a:schemeClr val="tx2"/>
              </a:solidFill>
            </a:endParaRPr>
          </a:p>
          <a:p>
            <a:r>
              <a:rPr lang="en-AU" sz="2000" dirty="0" smtClean="0">
                <a:solidFill>
                  <a:schemeClr val="tx2"/>
                </a:solidFill>
              </a:rPr>
              <a:t>This equipment was designed to smoothly interact with each other.  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Replacement equipment needs cost effectively continue that interaction.</a:t>
            </a:r>
          </a:p>
          <a:p>
            <a:endParaRPr lang="en-AU" sz="2000" dirty="0" smtClean="0">
              <a:solidFill>
                <a:srgbClr val="CC1D3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Current Transmission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219" y="821616"/>
            <a:ext cx="840345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Murraylink/APA are trying to efficiently manage </a:t>
            </a:r>
            <a:r>
              <a:rPr lang="en-AU" sz="2000" dirty="0" smtClean="0"/>
              <a:t>supplier relationships </a:t>
            </a:r>
            <a:r>
              <a:rPr lang="en-AU" sz="2000" dirty="0"/>
              <a:t>within the economic constraints – service level </a:t>
            </a:r>
            <a:r>
              <a:rPr lang="en-AU" sz="2000" dirty="0" smtClean="0"/>
              <a:t>agreement.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16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773715"/>
            <a:ext cx="8640000" cy="4737253"/>
          </a:xfrm>
        </p:spPr>
        <p:txBody>
          <a:bodyPr>
            <a:noAutofit/>
          </a:bodyPr>
          <a:lstStyle/>
          <a:p>
            <a:r>
              <a:rPr lang="en-AU" sz="2000" dirty="0" smtClean="0">
                <a:solidFill>
                  <a:schemeClr val="tx2"/>
                </a:solidFill>
              </a:rPr>
              <a:t>Control </a:t>
            </a:r>
            <a:r>
              <a:rPr lang="en-AU" sz="2000" dirty="0">
                <a:solidFill>
                  <a:schemeClr val="tx2"/>
                </a:solidFill>
              </a:rPr>
              <a:t>system is active part of </a:t>
            </a:r>
            <a:r>
              <a:rPr lang="en-AU" sz="2000" dirty="0" smtClean="0">
                <a:solidFill>
                  <a:schemeClr val="tx2"/>
                </a:solidFill>
              </a:rPr>
              <a:t>the DC transmission line</a:t>
            </a:r>
            <a:endParaRPr lang="en-AU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The control system operates the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Protection systems (HVAC and </a:t>
            </a:r>
            <a:r>
              <a:rPr lang="en-AU" sz="2000" dirty="0" smtClean="0">
                <a:solidFill>
                  <a:schemeClr val="tx2"/>
                </a:solidFill>
              </a:rPr>
              <a:t>HVDC)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Conversion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Dynamic voltage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These systems do not function without the active participation of the control system.  </a:t>
            </a:r>
          </a:p>
          <a:p>
            <a:r>
              <a:rPr lang="en-AU" sz="2000" dirty="0" smtClean="0">
                <a:solidFill>
                  <a:schemeClr val="tx2"/>
                </a:solidFill>
              </a:rPr>
              <a:t>Control system is highly integrated with other equipment.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The control system has to interact with all elements of the transmission asset flawlessly.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In particular there is no scope for error in how it interacts with the IGBTs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A key challenge for replacement of the control system is software changes</a:t>
            </a:r>
            <a:endParaRPr lang="en-AU" sz="2000" dirty="0" smtClean="0">
              <a:solidFill>
                <a:srgbClr val="CC1D3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Current Transmission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219" y="934591"/>
            <a:ext cx="840345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The </a:t>
            </a:r>
            <a:r>
              <a:rPr lang="en-AU" sz="2000" dirty="0"/>
              <a:t>Murraylink </a:t>
            </a:r>
            <a:r>
              <a:rPr lang="en-AU" sz="2000" dirty="0" smtClean="0"/>
              <a:t>control </a:t>
            </a:r>
            <a:r>
              <a:rPr lang="en-AU" sz="2000" dirty="0"/>
              <a:t>system must be compatible with a range of equipment.</a:t>
            </a:r>
          </a:p>
        </p:txBody>
      </p:sp>
    </p:spTree>
    <p:extLst>
      <p:ext uri="{BB962C8B-B14F-4D97-AF65-F5344CB8AC3E}">
        <p14:creationId xmlns:p14="http://schemas.microsoft.com/office/powerpoint/2010/main" val="147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740665"/>
            <a:ext cx="8640000" cy="3008028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82% of forecast capex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All TNSPs replace control and protection systems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Murraylink only has one control and protection system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HVAC’s have more than one ie a control and protection system for SVCs at substations - ElectraNet Para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To maintain ongoing delivery of service  </a:t>
            </a:r>
            <a:r>
              <a:rPr lang="en-US" sz="1400" dirty="0" smtClean="0">
                <a:solidFill>
                  <a:schemeClr val="tx2"/>
                </a:solidFill>
              </a:rPr>
              <a:t>replacement </a:t>
            </a:r>
            <a:r>
              <a:rPr lang="en-US" sz="1400" dirty="0">
                <a:solidFill>
                  <a:schemeClr val="tx2"/>
                </a:solidFill>
              </a:rPr>
              <a:t>is not optional or subject to flexibility.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Can’t </a:t>
            </a:r>
            <a:r>
              <a:rPr lang="en-US" sz="1400" dirty="0" smtClean="0">
                <a:solidFill>
                  <a:schemeClr val="tx2"/>
                </a:solidFill>
              </a:rPr>
              <a:t>delay beyond 2021  </a:t>
            </a:r>
            <a:r>
              <a:rPr lang="en-US" sz="1400" dirty="0">
                <a:solidFill>
                  <a:schemeClr val="tx2"/>
                </a:solidFill>
              </a:rPr>
              <a:t>as significant risk of total </a:t>
            </a:r>
            <a:r>
              <a:rPr lang="en-US" sz="1400" dirty="0" smtClean="0">
                <a:solidFill>
                  <a:schemeClr val="tx2"/>
                </a:solidFill>
              </a:rPr>
              <a:t>failure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Supplier won’t replace failed parts as of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An upgrade of capacity on Murraylink would only require minor modifications to the control system.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Control system uses “cutting edge” technology from </a:t>
            </a:r>
            <a:r>
              <a:rPr lang="en-US" sz="1400" dirty="0" smtClean="0">
                <a:solidFill>
                  <a:schemeClr val="tx2"/>
                </a:solidFill>
              </a:rPr>
              <a:t>1990s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smtClean="0">
                <a:solidFill>
                  <a:schemeClr val="tx2"/>
                </a:solidFill>
              </a:rPr>
              <a:t>To understand reflect on technology changes in that time in other computers.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expenditure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6" y="4752657"/>
            <a:ext cx="3657600" cy="1729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6" y="4748693"/>
            <a:ext cx="3687809" cy="1733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662" y="4748693"/>
            <a:ext cx="738664" cy="1733612"/>
          </a:xfrm>
          <a:prstGeom prst="rect">
            <a:avLst/>
          </a:prstGeom>
          <a:solidFill>
            <a:srgbClr val="CC1D3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AU" b="1" dirty="0" smtClean="0"/>
              <a:t> late 1990s laptop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66735" y="4748693"/>
            <a:ext cx="461665" cy="1725386"/>
          </a:xfrm>
          <a:prstGeom prst="rect">
            <a:avLst/>
          </a:prstGeom>
          <a:solidFill>
            <a:srgbClr val="CC1D3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en-AU" b="1" dirty="0" smtClean="0"/>
              <a:t>  2017  laptop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8219" y="880428"/>
            <a:ext cx="840345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Why Murraylink can’t, and doesn’t need to, delay the replacement of the control system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427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839817"/>
            <a:ext cx="8640000" cy="430759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Step change – ABB service level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Would form part of base opex in future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Would be subject to the EBSS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Need to be careful to not “artificially constrain” AER’s consideration of forecast operating </a:t>
            </a:r>
            <a:r>
              <a:rPr lang="en-US" sz="2000" dirty="0" smtClean="0">
                <a:solidFill>
                  <a:schemeClr val="tx2"/>
                </a:solidFill>
              </a:rPr>
              <a:t>expenditure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Can’t reprioritize expenditure to adjust for an ongoing annual payment.  Reprioritization implies at certain point can do catchup.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Murraylink </a:t>
            </a:r>
            <a:r>
              <a:rPr lang="en-US" dirty="0">
                <a:solidFill>
                  <a:schemeClr val="tx2"/>
                </a:solidFill>
              </a:rPr>
              <a:t>is too small to have the AER think in terms of “exceptional events”. Many “one offs” due to fewer assets than other networks.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 this respect Murraylink is </a:t>
            </a:r>
            <a:r>
              <a:rPr lang="en-US" dirty="0" smtClean="0">
                <a:solidFill>
                  <a:schemeClr val="tx2"/>
                </a:solidFill>
              </a:rPr>
              <a:t>not </a:t>
            </a:r>
            <a:r>
              <a:rPr lang="en-US" dirty="0">
                <a:solidFill>
                  <a:schemeClr val="tx2"/>
                </a:solidFill>
              </a:rPr>
              <a:t>similar to AusNet/ Powerlink/ ElectraNet/ Transgrid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rgbClr val="C00000"/>
                </a:solidFill>
              </a:rPr>
              <a:t>Test </a:t>
            </a:r>
            <a:r>
              <a:rPr lang="en-AU" dirty="0">
                <a:solidFill>
                  <a:srgbClr val="C00000"/>
                </a:solidFill>
              </a:rPr>
              <a:t>is whether forecast operating expenditure is consistent with the </a:t>
            </a:r>
            <a:r>
              <a:rPr lang="en-AU" dirty="0" smtClean="0">
                <a:solidFill>
                  <a:srgbClr val="C00000"/>
                </a:solidFill>
              </a:rPr>
              <a:t>rules (6A.6.6(c) and 6A.6.6(a)(3)(iii))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expenditure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219" y="880428"/>
            <a:ext cx="840345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Inclusion of a service level agreement </a:t>
            </a:r>
            <a:r>
              <a:rPr lang="en-AU" sz="2000" dirty="0" smtClean="0"/>
              <a:t>is </a:t>
            </a:r>
            <a:r>
              <a:rPr lang="en-AU" sz="2000" dirty="0"/>
              <a:t>consistent with maintaining the quality, reliability and security of </a:t>
            </a:r>
            <a:r>
              <a:rPr lang="en-AU" sz="2000" dirty="0" smtClean="0"/>
              <a:t>supply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85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388125"/>
            <a:ext cx="8640000" cy="5133860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chemeClr val="tx2"/>
                </a:solidFill>
              </a:rPr>
              <a:t>Murraylink has frequent engagement with the users of our service</a:t>
            </a:r>
          </a:p>
          <a:p>
            <a:endParaRPr lang="en-AU" sz="2000" dirty="0" smtClean="0">
              <a:solidFill>
                <a:schemeClr val="tx2"/>
              </a:solidFill>
            </a:endParaRPr>
          </a:p>
          <a:p>
            <a:r>
              <a:rPr lang="en-AU" sz="2000" dirty="0" smtClean="0">
                <a:solidFill>
                  <a:schemeClr val="tx2"/>
                </a:solidFill>
              </a:rPr>
              <a:t>APA staff connected with Murraylink are frequently meeting: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AEMO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ElectraNet</a:t>
            </a:r>
            <a:endParaRPr lang="en-AU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AusNet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2"/>
                </a:solidFill>
              </a:rPr>
              <a:t>Transgrid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These parties either direct the operation of Murraylink (AEMO/ElectraNet) or are critical to the ongoing operation of  the Murraylink (AusNet Services/Transgrid).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Murraylink charges AEMO and ElectraNet on a monthly basis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Engagement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219" y="880428"/>
            <a:ext cx="840345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Murraylink’s customer engagement is fit for purpose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258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509310"/>
            <a:ext cx="8640000" cy="501267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Since lodgment of our revenue submission the following has occurred: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SA Government energy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Renewable technology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100MW grid connected battery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250 MW gas fired generator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Energy Security Target (requiring retailers to acquire SA sourced power)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Feasibility study on Snowy Hydro </a:t>
            </a:r>
            <a:r>
              <a:rPr lang="en-US" dirty="0" smtClean="0">
                <a:solidFill>
                  <a:schemeClr val="tx2"/>
                </a:solidFill>
              </a:rPr>
              <a:t>hydro</a:t>
            </a:r>
            <a:r>
              <a:rPr lang="en-US" dirty="0" smtClean="0">
                <a:solidFill>
                  <a:schemeClr val="tx2"/>
                </a:solidFill>
              </a:rPr>
              <a:t> storage scheme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 GW of hydro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Exact location unknown – dependent on outcomes of feasibility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Federal Government announcement on gas security</a:t>
            </a:r>
          </a:p>
          <a:p>
            <a:pPr marL="0" lvl="1">
              <a:lnSpc>
                <a:spcPct val="80000"/>
              </a:lnSpc>
            </a:pPr>
            <a:endParaRPr lang="en-US" b="1" dirty="0" smtClean="0">
              <a:solidFill>
                <a:schemeClr val="tx2"/>
              </a:solidFill>
            </a:endParaRPr>
          </a:p>
          <a:p>
            <a:pPr marL="0" lvl="1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Consideration </a:t>
            </a:r>
            <a:r>
              <a:rPr lang="en-US" b="1" dirty="0">
                <a:solidFill>
                  <a:schemeClr val="tx2"/>
                </a:solidFill>
              </a:rPr>
              <a:t>of the contingent project needs to be updated to reflect these changes.  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lvl="1">
              <a:lnSpc>
                <a:spcPct val="80000"/>
              </a:lnSpc>
            </a:pPr>
            <a:endParaRPr lang="en-US" b="1" dirty="0" smtClean="0">
              <a:solidFill>
                <a:schemeClr val="tx2"/>
              </a:solidFill>
            </a:endParaRPr>
          </a:p>
          <a:p>
            <a:pPr marL="0" lvl="1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Murraylink </a:t>
            </a:r>
            <a:r>
              <a:rPr lang="en-US" b="1" dirty="0">
                <a:solidFill>
                  <a:schemeClr val="tx2"/>
                </a:solidFill>
              </a:rPr>
              <a:t>will provide the AER additional information as it becomes available.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Contingent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219" y="890523"/>
            <a:ext cx="840345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SA power market is forecast to have major changes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6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 Powerpoint template 4x3">
  <a:themeElements>
    <a:clrScheme name="APA_colours-011">
      <a:dk1>
        <a:srgbClr val="000000"/>
      </a:dk1>
      <a:lt1>
        <a:sysClr val="window" lastClr="FFFFFF"/>
      </a:lt1>
      <a:dk2>
        <a:srgbClr val="25282A"/>
      </a:dk2>
      <a:lt2>
        <a:srgbClr val="FFFFFF"/>
      </a:lt2>
      <a:accent1>
        <a:srgbClr val="C8102E"/>
      </a:accent1>
      <a:accent2>
        <a:srgbClr val="F36C42"/>
      </a:accent2>
      <a:accent3>
        <a:srgbClr val="BEAFA8"/>
      </a:accent3>
      <a:accent4>
        <a:srgbClr val="FFD100"/>
      </a:accent4>
      <a:accent5>
        <a:srgbClr val="1C4483"/>
      </a:accent5>
      <a:accent6>
        <a:srgbClr val="92C83E"/>
      </a:accent6>
      <a:hlink>
        <a:srgbClr val="5FC8D7"/>
      </a:hlink>
      <a:folHlink>
        <a:srgbClr val="845AA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APA Powerpoint template 4x3</Template>
  <TotalTime>0</TotalTime>
  <Words>800</Words>
  <Application>Microsoft Office PowerPoint</Application>
  <PresentationFormat>On-screen Show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APA Powerpoint template 4x3</vt:lpstr>
      <vt:lpstr>AER’s Murraylink public forum Public</vt:lpstr>
      <vt:lpstr>Contents</vt:lpstr>
      <vt:lpstr>Direct current transmission</vt:lpstr>
      <vt:lpstr>Direct Current Transmission</vt:lpstr>
      <vt:lpstr>Direct Current Transmission</vt:lpstr>
      <vt:lpstr>Capital expenditure</vt:lpstr>
      <vt:lpstr>Operating expenditure</vt:lpstr>
      <vt:lpstr>Consumer Engagement</vt:lpstr>
      <vt:lpstr>Contingent Project</vt:lpstr>
      <vt:lpstr>Contact details</vt:lpstr>
      <vt:lpstr>Murraylink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2017-04-11T02:57:57Z</dcterms:created>
  <dcterms:modified xsi:type="dcterms:W3CDTF">2017-04-11T02:58:12Z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