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71" r:id="rId5"/>
    <p:sldId id="282" r:id="rId6"/>
    <p:sldId id="265" r:id="rId7"/>
    <p:sldId id="288" r:id="rId8"/>
    <p:sldId id="273" r:id="rId9"/>
    <p:sldId id="306" r:id="rId10"/>
    <p:sldId id="275" r:id="rId11"/>
    <p:sldId id="284" r:id="rId12"/>
    <p:sldId id="258" r:id="rId13"/>
    <p:sldId id="276" r:id="rId14"/>
    <p:sldId id="290" r:id="rId15"/>
    <p:sldId id="291" r:id="rId16"/>
    <p:sldId id="293" r:id="rId17"/>
    <p:sldId id="308" r:id="rId18"/>
    <p:sldId id="300" r:id="rId19"/>
    <p:sldId id="278" r:id="rId20"/>
    <p:sldId id="305" r:id="rId21"/>
    <p:sldId id="264" r:id="rId2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5282A"/>
    <a:srgbClr val="CC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57" autoAdjust="0"/>
  </p:normalViewPr>
  <p:slideViewPr>
    <p:cSldViewPr snapToGrid="0" snapToObjects="1">
      <p:cViewPr>
        <p:scale>
          <a:sx n="70" d="100"/>
          <a:sy n="70" d="100"/>
        </p:scale>
        <p:origin x="-281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958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DDC001\Group$\Regulatory\APT%20Assets\GasNet\AA%20revision%202018-22\Public%20forum\capex%20model%20-%20public%20foru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thehub.apa.com.au/Corporate/GasNetAA2018/Models/VTS%20Forecast%20Opex%20Mod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DDC001\Group$\Regulatory\APT%20Assets\GasNet\AA%20revision%202018-22\Load%20and%20demand\VTS%20demand%20breakdown%20-%20public%20foru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DDC001\Group$\Regulatory\APT%20Assets\GasNet\AA%20revision%202018-22\Load%20and%20demand\VTS%20demand%20breakdown%20-%20public%20for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1609817509428"/>
          <c:y val="2.3534752909463424E-2"/>
          <c:w val="0.87518083258864587"/>
          <c:h val="0.7132531327065834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'1.3 Output│Tables'!$L$120</c:f>
              <c:strCache>
                <c:ptCount val="1"/>
                <c:pt idx="0">
                  <c:v>Inline inspection</c:v>
                </c:pt>
              </c:strCache>
            </c:strRef>
          </c:tx>
          <c:invertIfNegative val="0"/>
          <c:cat>
            <c:numRef>
              <c:f>'1.3 Output│Tables'!$N$108:$R$108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'1.3 Output│Tables'!$N$120:$R$120</c:f>
              <c:numCache>
                <c:formatCode>_-* #,##0.0_-;\-* #,##0.0_-;_-* "-"?_-;_-@_-</c:formatCode>
                <c:ptCount val="5"/>
                <c:pt idx="0">
                  <c:v>5.510208843761438</c:v>
                </c:pt>
                <c:pt idx="1">
                  <c:v>6.0220157143835378</c:v>
                </c:pt>
                <c:pt idx="2">
                  <c:v>4.4474767246148827</c:v>
                </c:pt>
                <c:pt idx="3">
                  <c:v>7.9178823586937952</c:v>
                </c:pt>
                <c:pt idx="4">
                  <c:v>4.5892600522413423</c:v>
                </c:pt>
              </c:numCache>
            </c:numRef>
          </c:val>
        </c:ser>
        <c:ser>
          <c:idx val="7"/>
          <c:order val="1"/>
          <c:tx>
            <c:strRef>
              <c:f>'1.3 Output│Tables'!$L$125</c:f>
              <c:strCache>
                <c:ptCount val="1"/>
                <c:pt idx="0">
                  <c:v>Brooklyn Compressor Station Upgrade</c:v>
                </c:pt>
              </c:strCache>
            </c:strRef>
          </c:tx>
          <c:invertIfNegative val="0"/>
          <c:val>
            <c:numRef>
              <c:f>'1.3 Output│Tables'!$N$125:$R$125</c:f>
              <c:numCache>
                <c:formatCode>_-* #,##0.0_-;\-* #,##0.0_-;_-* "-"?_-;_-@_-</c:formatCode>
                <c:ptCount val="5"/>
                <c:pt idx="0">
                  <c:v>1.6340089724645885</c:v>
                </c:pt>
                <c:pt idx="1">
                  <c:v>1.145688652011331</c:v>
                </c:pt>
                <c:pt idx="2">
                  <c:v>1.145688652011331</c:v>
                </c:pt>
                <c:pt idx="3">
                  <c:v>2.4701233156373927</c:v>
                </c:pt>
                <c:pt idx="4">
                  <c:v>3.1817461767138799</c:v>
                </c:pt>
              </c:numCache>
            </c:numRef>
          </c:val>
        </c:ser>
        <c:ser>
          <c:idx val="1"/>
          <c:order val="2"/>
          <c:tx>
            <c:strRef>
              <c:f>'1.3 Output│Tables'!$L$119</c:f>
              <c:strCache>
                <c:ptCount val="1"/>
                <c:pt idx="0">
                  <c:v>WORM</c:v>
                </c:pt>
              </c:strCache>
            </c:strRef>
          </c:tx>
          <c:invertIfNegative val="0"/>
          <c:cat>
            <c:numRef>
              <c:f>'1.3 Output│Tables'!$N$108:$R$108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'1.3 Output│Tables'!$N$119:$R$119</c:f>
              <c:numCache>
                <c:formatCode>_-* #,##0.0_-;\-* #,##0.0_-;_-* "-"?_-;_-@_-</c:formatCode>
                <c:ptCount val="5"/>
                <c:pt idx="0">
                  <c:v>8.8977651558073596</c:v>
                </c:pt>
                <c:pt idx="1">
                  <c:v>8.8977651558073596</c:v>
                </c:pt>
                <c:pt idx="2">
                  <c:v>8.8977651558073596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3"/>
          <c:tx>
            <c:strRef>
              <c:f>'1.3 Output│Tables'!$L$124</c:f>
              <c:strCache>
                <c:ptCount val="1"/>
                <c:pt idx="0">
                  <c:v>High consequence areas</c:v>
                </c:pt>
              </c:strCache>
            </c:strRef>
          </c:tx>
          <c:invertIfNegative val="0"/>
          <c:val>
            <c:numRef>
              <c:f>'1.3 Output│Tables'!$N$124:$R$124</c:f>
              <c:numCache>
                <c:formatCode>_-* #,##0.0_-;\-* #,##0.0_-;_-* "-"?_-;_-@_-</c:formatCode>
                <c:ptCount val="5"/>
                <c:pt idx="0">
                  <c:v>15.819915472275722</c:v>
                </c:pt>
                <c:pt idx="1">
                  <c:v>11.505878779716712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8"/>
          <c:order val="4"/>
          <c:tx>
            <c:strRef>
              <c:f>'1.3 Output│Tables'!$L$126</c:f>
              <c:strCache>
                <c:ptCount val="1"/>
                <c:pt idx="0">
                  <c:v>Anglesea Pipeline</c:v>
                </c:pt>
              </c:strCache>
            </c:strRef>
          </c:tx>
          <c:invertIfNegative val="0"/>
          <c:val>
            <c:numRef>
              <c:f>'1.3 Output│Tables'!$N$126:$R$126</c:f>
              <c:numCache>
                <c:formatCode>General</c:formatCode>
                <c:ptCount val="5"/>
                <c:pt idx="0" formatCode="_-* #,##0.0_-;\-* #,##0.0_-;_-* &quot;-&quot;?_-;_-@_-">
                  <c:v>17.389435578120427</c:v>
                </c:pt>
              </c:numCache>
            </c:numRef>
          </c:val>
        </c:ser>
        <c:ser>
          <c:idx val="9"/>
          <c:order val="5"/>
          <c:tx>
            <c:strRef>
              <c:f>'1.3 Output│Tables'!$L$128</c:f>
              <c:strCache>
                <c:ptCount val="1"/>
                <c:pt idx="0">
                  <c:v>Other</c:v>
                </c:pt>
              </c:strCache>
            </c:strRef>
          </c:tx>
          <c:spPr>
            <a:noFill/>
            <a:ln w="25400">
              <a:solidFill>
                <a:schemeClr val="tx2"/>
              </a:solidFill>
              <a:prstDash val="dash"/>
            </a:ln>
          </c:spPr>
          <c:invertIfNegative val="0"/>
          <c:val>
            <c:numRef>
              <c:f>'1.3 Output│Tables'!$N$128:$R$128</c:f>
              <c:numCache>
                <c:formatCode>_-* #,##0.0_-;\-* #,##0.0_-;_-* "-"?_-;_-@_-</c:formatCode>
                <c:ptCount val="5"/>
                <c:pt idx="0">
                  <c:v>16.843439009696468</c:v>
                </c:pt>
                <c:pt idx="1">
                  <c:v>13.121966431454091</c:v>
                </c:pt>
                <c:pt idx="2">
                  <c:v>11.631986560699087</c:v>
                </c:pt>
                <c:pt idx="3">
                  <c:v>9.4907486998867316</c:v>
                </c:pt>
                <c:pt idx="4">
                  <c:v>7.8631666307897881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551616"/>
        <c:axId val="219553152"/>
      </c:barChart>
      <c:catAx>
        <c:axId val="2195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9553152"/>
        <c:crosses val="autoZero"/>
        <c:auto val="1"/>
        <c:lblAlgn val="ctr"/>
        <c:lblOffset val="100"/>
        <c:noMultiLvlLbl val="0"/>
      </c:catAx>
      <c:valAx>
        <c:axId val="2195531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$m </a:t>
                </a:r>
              </a:p>
              <a:p>
                <a:pPr>
                  <a:defRPr/>
                </a:pPr>
                <a:r>
                  <a:rPr lang="en-US"/>
                  <a:t>real 2017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955161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5.0591534730535549E-2"/>
          <c:y val="0.78626040584354617"/>
          <c:w val="0.93165050835454999"/>
          <c:h val="0.20102099320255873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0330235545758"/>
          <c:y val="5.0811439979387425E-2"/>
          <c:w val="0.84622511833246927"/>
          <c:h val="0.706979585217751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Outputs│Graphs!$I$15</c:f>
              <c:strCache>
                <c:ptCount val="1"/>
                <c:pt idx="0">
                  <c:v>Operating Expenditure (actual)</c:v>
                </c:pt>
              </c:strCache>
            </c:strRef>
          </c:tx>
          <c:spPr>
            <a:solidFill>
              <a:srgbClr val="25282A"/>
            </a:solidFill>
            <a:ln>
              <a:solidFill>
                <a:srgbClr val="ABB1B5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8102E"/>
              </a:solidFill>
              <a:ln>
                <a:solidFill>
                  <a:srgbClr val="ABB1B5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8102E"/>
              </a:solidFill>
              <a:ln>
                <a:solidFill>
                  <a:srgbClr val="ABB1B5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C8102E"/>
              </a:solidFill>
              <a:ln>
                <a:solidFill>
                  <a:srgbClr val="ABB1B5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C8102E"/>
              </a:solidFill>
              <a:ln>
                <a:solidFill>
                  <a:srgbClr val="ABB1B5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C8102E"/>
              </a:solidFill>
              <a:ln>
                <a:solidFill>
                  <a:srgbClr val="ABB1B5"/>
                </a:solidFill>
              </a:ln>
            </c:spPr>
          </c:dPt>
          <c:cat>
            <c:strRef>
              <c:f>Outputs│Graphs!$J$14:$S$14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2016(e)</c:v>
                </c:pt>
                <c:pt idx="4">
                  <c:v>2017(f)</c:v>
                </c:pt>
                <c:pt idx="5">
                  <c:v>2018(f)</c:v>
                </c:pt>
                <c:pt idx="6">
                  <c:v>2019(f)</c:v>
                </c:pt>
                <c:pt idx="7">
                  <c:v>2020(f)</c:v>
                </c:pt>
                <c:pt idx="8">
                  <c:v>2021(f)</c:v>
                </c:pt>
                <c:pt idx="9">
                  <c:v>2022(f)</c:v>
                </c:pt>
              </c:strCache>
            </c:strRef>
          </c:cat>
          <c:val>
            <c:numRef>
              <c:f>Outputs│Graphs!$J$15:$S$15</c:f>
              <c:numCache>
                <c:formatCode>_-* #,##0.0_-;\-* #,##0.0_-;_-* "-"??_-;_-@_-</c:formatCode>
                <c:ptCount val="10"/>
                <c:pt idx="0">
                  <c:v>27.772334679810882</c:v>
                </c:pt>
                <c:pt idx="1">
                  <c:v>28.107098400072108</c:v>
                </c:pt>
                <c:pt idx="2">
                  <c:v>27.908851426761125</c:v>
                </c:pt>
                <c:pt idx="3">
                  <c:v>27.072085078589932</c:v>
                </c:pt>
                <c:pt idx="4">
                  <c:v>28.408362700916307</c:v>
                </c:pt>
                <c:pt idx="5">
                  <c:v>27.856544642148265</c:v>
                </c:pt>
                <c:pt idx="6">
                  <c:v>28.190053958520426</c:v>
                </c:pt>
                <c:pt idx="7">
                  <c:v>28.344206434857739</c:v>
                </c:pt>
                <c:pt idx="8">
                  <c:v>29.284668925952712</c:v>
                </c:pt>
                <c:pt idx="9">
                  <c:v>29.559246467332365</c:v>
                </c:pt>
              </c:numCache>
            </c:numRef>
          </c:val>
        </c:ser>
        <c:ser>
          <c:idx val="0"/>
          <c:order val="2"/>
          <c:tx>
            <c:strRef>
              <c:f>Outputs│Graphs!$I$17</c:f>
              <c:strCache>
                <c:ptCount val="1"/>
                <c:pt idx="0">
                  <c:v>Operating Expenditure (forecast)</c:v>
                </c:pt>
              </c:strCache>
            </c:strRef>
          </c:tx>
          <c:spPr>
            <a:solidFill>
              <a:srgbClr val="C8102E"/>
            </a:solidFill>
            <a:ln>
              <a:solidFill>
                <a:srgbClr val="C8102E"/>
              </a:solidFill>
            </a:ln>
          </c:spPr>
          <c:invertIfNegative val="0"/>
          <c:cat>
            <c:strRef>
              <c:f>Outputs│Graphs!$J$14:$S$14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2016(e)</c:v>
                </c:pt>
                <c:pt idx="4">
                  <c:v>2017(f)</c:v>
                </c:pt>
                <c:pt idx="5">
                  <c:v>2018(f)</c:v>
                </c:pt>
                <c:pt idx="6">
                  <c:v>2019(f)</c:v>
                </c:pt>
                <c:pt idx="7">
                  <c:v>2020(f)</c:v>
                </c:pt>
                <c:pt idx="8">
                  <c:v>2021(f)</c:v>
                </c:pt>
                <c:pt idx="9">
                  <c:v>2022(f)</c:v>
                </c:pt>
              </c:strCache>
            </c:strRef>
          </c:cat>
          <c:val>
            <c:numRef>
              <c:f>Outputs│Graphs!$T$17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5"/>
        <c:axId val="219608960"/>
        <c:axId val="219610496"/>
      </c:barChart>
      <c:lineChart>
        <c:grouping val="standard"/>
        <c:varyColors val="0"/>
        <c:ser>
          <c:idx val="2"/>
          <c:order val="1"/>
          <c:tx>
            <c:strRef>
              <c:f>Outputs│Graphs!$I$16</c:f>
              <c:strCache>
                <c:ptCount val="1"/>
                <c:pt idx="0">
                  <c:v>AER Forecast</c:v>
                </c:pt>
              </c:strCache>
            </c:strRef>
          </c:tx>
          <c:spPr>
            <a:ln>
              <a:solidFill>
                <a:srgbClr val="92C82A"/>
              </a:solidFill>
            </a:ln>
          </c:spPr>
          <c:marker>
            <c:symbol val="none"/>
          </c:marker>
          <c:cat>
            <c:strRef>
              <c:f>Outputs│Graphs!$J$14:$S$14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2016(e)</c:v>
                </c:pt>
                <c:pt idx="4">
                  <c:v>2017(f)</c:v>
                </c:pt>
                <c:pt idx="5">
                  <c:v>2018(f)</c:v>
                </c:pt>
                <c:pt idx="6">
                  <c:v>2019(f)</c:v>
                </c:pt>
                <c:pt idx="7">
                  <c:v>2020(f)</c:v>
                </c:pt>
                <c:pt idx="8">
                  <c:v>2021(f)</c:v>
                </c:pt>
                <c:pt idx="9">
                  <c:v>2022(f)</c:v>
                </c:pt>
              </c:strCache>
            </c:strRef>
          </c:cat>
          <c:val>
            <c:numRef>
              <c:f>Outputs│Graphs!$J$16:$S$16</c:f>
              <c:numCache>
                <c:formatCode>_-* #,##0.0_-;\-* #,##0.0_-;_-* "-"??_-;_-@_-</c:formatCode>
                <c:ptCount val="10"/>
                <c:pt idx="0">
                  <c:v>32.666504948661078</c:v>
                </c:pt>
                <c:pt idx="1">
                  <c:v>31.973910471031243</c:v>
                </c:pt>
                <c:pt idx="2">
                  <c:v>32.921417311874542</c:v>
                </c:pt>
                <c:pt idx="3">
                  <c:v>34.001945612685851</c:v>
                </c:pt>
                <c:pt idx="4">
                  <c:v>33.946335518887111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08960"/>
        <c:axId val="219610496"/>
      </c:lineChart>
      <c:catAx>
        <c:axId val="2196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610496"/>
        <c:crosses val="autoZero"/>
        <c:auto val="1"/>
        <c:lblAlgn val="ctr"/>
        <c:lblOffset val="100"/>
        <c:noMultiLvlLbl val="0"/>
      </c:catAx>
      <c:valAx>
        <c:axId val="219610496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 </a:t>
                </a:r>
              </a:p>
              <a:p>
                <a:pPr>
                  <a:defRPr/>
                </a:pPr>
                <a:r>
                  <a:rPr lang="en-US" dirty="0" smtClean="0"/>
                  <a:t>Real</a:t>
                </a:r>
                <a:r>
                  <a:rPr lang="en-US" baseline="0" dirty="0" smtClean="0"/>
                  <a:t> 2017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19608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664700555756573E-2"/>
          <c:y val="0.86422962575902273"/>
          <c:w val="0.93211226554635163"/>
          <c:h val="0.10831151655582605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Tariff V</c:v>
                </c:pt>
              </c:strCache>
            </c:strRef>
          </c:tx>
          <c:invertIfNegative val="0"/>
          <c:cat>
            <c:strRef>
              <c:f>Sheet1!$C$34:$V$34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2016(e)</c:v>
                </c:pt>
                <c:pt idx="14">
                  <c:v>2017(f)</c:v>
                </c:pt>
                <c:pt idx="15">
                  <c:v>2018(f)</c:v>
                </c:pt>
                <c:pt idx="16">
                  <c:v>2019(f)</c:v>
                </c:pt>
                <c:pt idx="17">
                  <c:v>2020(f)</c:v>
                </c:pt>
                <c:pt idx="18">
                  <c:v>2021(f)</c:v>
                </c:pt>
                <c:pt idx="19">
                  <c:v>2022(f)</c:v>
                </c:pt>
              </c:strCache>
            </c:strRef>
          </c:cat>
          <c:val>
            <c:numRef>
              <c:f>Sheet1!$C$35:$V$35</c:f>
              <c:numCache>
                <c:formatCode>0.0</c:formatCode>
                <c:ptCount val="20"/>
                <c:pt idx="0">
                  <c:v>112.28953421925561</c:v>
                </c:pt>
                <c:pt idx="1">
                  <c:v>114.27207082621602</c:v>
                </c:pt>
                <c:pt idx="2">
                  <c:v>115.5185865989168</c:v>
                </c:pt>
                <c:pt idx="3">
                  <c:v>119.320526243366</c:v>
                </c:pt>
                <c:pt idx="4">
                  <c:v>115.63011121539726</c:v>
                </c:pt>
                <c:pt idx="5">
                  <c:v>120.304998</c:v>
                </c:pt>
                <c:pt idx="6">
                  <c:v>120.101011</c:v>
                </c:pt>
                <c:pt idx="7">
                  <c:v>120.56153399999999</c:v>
                </c:pt>
                <c:pt idx="8">
                  <c:v>121.67648800000001</c:v>
                </c:pt>
                <c:pt idx="9">
                  <c:v>122.536304</c:v>
                </c:pt>
                <c:pt idx="10">
                  <c:v>121.909868</c:v>
                </c:pt>
                <c:pt idx="11">
                  <c:v>120.49633900000001</c:v>
                </c:pt>
                <c:pt idx="12">
                  <c:v>121.07774499999999</c:v>
                </c:pt>
                <c:pt idx="13">
                  <c:v>122.76574100000001</c:v>
                </c:pt>
                <c:pt idx="14">
                  <c:v>117.62207689923001</c:v>
                </c:pt>
                <c:pt idx="15">
                  <c:v>117.484275618892</c:v>
                </c:pt>
                <c:pt idx="16">
                  <c:v>117.055648956515</c:v>
                </c:pt>
                <c:pt idx="17">
                  <c:v>116.62053709183199</c:v>
                </c:pt>
                <c:pt idx="18">
                  <c:v>116.068254906325</c:v>
                </c:pt>
                <c:pt idx="19">
                  <c:v>115.31466871660299</c:v>
                </c:pt>
              </c:numCache>
            </c:numRef>
          </c:val>
        </c:ser>
        <c:ser>
          <c:idx val="1"/>
          <c:order val="1"/>
          <c:tx>
            <c:strRef>
              <c:f>Sheet1!$B$36</c:f>
              <c:strCache>
                <c:ptCount val="1"/>
                <c:pt idx="0">
                  <c:v>Tariff D</c:v>
                </c:pt>
              </c:strCache>
            </c:strRef>
          </c:tx>
          <c:invertIfNegative val="0"/>
          <c:cat>
            <c:strRef>
              <c:f>Sheet1!$C$34:$V$34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2016(e)</c:v>
                </c:pt>
                <c:pt idx="14">
                  <c:v>2017(f)</c:v>
                </c:pt>
                <c:pt idx="15">
                  <c:v>2018(f)</c:v>
                </c:pt>
                <c:pt idx="16">
                  <c:v>2019(f)</c:v>
                </c:pt>
                <c:pt idx="17">
                  <c:v>2020(f)</c:v>
                </c:pt>
                <c:pt idx="18">
                  <c:v>2021(f)</c:v>
                </c:pt>
                <c:pt idx="19">
                  <c:v>2022(f)</c:v>
                </c:pt>
              </c:strCache>
            </c:strRef>
          </c:cat>
          <c:val>
            <c:numRef>
              <c:f>Sheet1!$C$36:$V$36</c:f>
              <c:numCache>
                <c:formatCode>0.0</c:formatCode>
                <c:ptCount val="20"/>
                <c:pt idx="0">
                  <c:v>97.277227297631654</c:v>
                </c:pt>
                <c:pt idx="1">
                  <c:v>109.31454481357032</c:v>
                </c:pt>
                <c:pt idx="2">
                  <c:v>94.52763073098491</c:v>
                </c:pt>
                <c:pt idx="3">
                  <c:v>98.587789167252296</c:v>
                </c:pt>
                <c:pt idx="4">
                  <c:v>126.52065733668378</c:v>
                </c:pt>
                <c:pt idx="5">
                  <c:v>112.944677</c:v>
                </c:pt>
                <c:pt idx="6">
                  <c:v>102.28357200000001</c:v>
                </c:pt>
                <c:pt idx="7">
                  <c:v>92.217913999999993</c:v>
                </c:pt>
                <c:pt idx="8">
                  <c:v>90.775767999999999</c:v>
                </c:pt>
                <c:pt idx="9">
                  <c:v>83.576468000000006</c:v>
                </c:pt>
                <c:pt idx="10">
                  <c:v>78.100166000000002</c:v>
                </c:pt>
                <c:pt idx="11">
                  <c:v>76.859817000000007</c:v>
                </c:pt>
                <c:pt idx="12">
                  <c:v>74.903786999999994</c:v>
                </c:pt>
                <c:pt idx="13">
                  <c:v>74.112087000000002</c:v>
                </c:pt>
                <c:pt idx="14">
                  <c:v>65.480227374037895</c:v>
                </c:pt>
                <c:pt idx="15">
                  <c:v>64.502093693718194</c:v>
                </c:pt>
                <c:pt idx="16">
                  <c:v>62.856148443172501</c:v>
                </c:pt>
                <c:pt idx="17">
                  <c:v>60.964375530355106</c:v>
                </c:pt>
                <c:pt idx="18">
                  <c:v>60.6637912109924</c:v>
                </c:pt>
                <c:pt idx="19">
                  <c:v>59.581814577738498</c:v>
                </c:pt>
              </c:numCache>
            </c:numRef>
          </c:val>
        </c:ser>
        <c:ser>
          <c:idx val="2"/>
          <c:order val="2"/>
          <c:tx>
            <c:strRef>
              <c:f>Sheet1!$B$37</c:f>
              <c:strCache>
                <c:ptCount val="1"/>
                <c:pt idx="0">
                  <c:v>Culcairn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Sheet1!$C$34:$V$34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2016(e)</c:v>
                </c:pt>
                <c:pt idx="14">
                  <c:v>2017(f)</c:v>
                </c:pt>
                <c:pt idx="15">
                  <c:v>2018(f)</c:v>
                </c:pt>
                <c:pt idx="16">
                  <c:v>2019(f)</c:v>
                </c:pt>
                <c:pt idx="17">
                  <c:v>2020(f)</c:v>
                </c:pt>
                <c:pt idx="18">
                  <c:v>2021(f)</c:v>
                </c:pt>
                <c:pt idx="19">
                  <c:v>2022(f)</c:v>
                </c:pt>
              </c:strCache>
            </c:strRef>
          </c:cat>
          <c:val>
            <c:numRef>
              <c:f>Sheet1!$C$37:$V$37</c:f>
              <c:numCache>
                <c:formatCode>0.0</c:formatCode>
                <c:ptCount val="20"/>
                <c:pt idx="0">
                  <c:v>2.2382749999999998</c:v>
                </c:pt>
                <c:pt idx="1">
                  <c:v>1.7246079999999999</c:v>
                </c:pt>
                <c:pt idx="2">
                  <c:v>4.0232469999999996</c:v>
                </c:pt>
                <c:pt idx="3">
                  <c:v>6.4961719999999996</c:v>
                </c:pt>
                <c:pt idx="4">
                  <c:v>4.3360649999999996</c:v>
                </c:pt>
                <c:pt idx="5">
                  <c:v>5.2634350000000003</c:v>
                </c:pt>
                <c:pt idx="6">
                  <c:v>10.136331</c:v>
                </c:pt>
                <c:pt idx="7">
                  <c:v>9.6761169999999996</c:v>
                </c:pt>
                <c:pt idx="8">
                  <c:v>15.170839000000001</c:v>
                </c:pt>
                <c:pt idx="9">
                  <c:v>15.744509000000001</c:v>
                </c:pt>
                <c:pt idx="10">
                  <c:v>22.382283000000001</c:v>
                </c:pt>
                <c:pt idx="11">
                  <c:v>12.862269</c:v>
                </c:pt>
                <c:pt idx="12">
                  <c:v>16.834745999999999</c:v>
                </c:pt>
                <c:pt idx="13">
                  <c:v>26.254923999999999</c:v>
                </c:pt>
                <c:pt idx="14">
                  <c:v>29.6</c:v>
                </c:pt>
                <c:pt idx="15">
                  <c:v>29.6</c:v>
                </c:pt>
                <c:pt idx="16">
                  <c:v>29.6</c:v>
                </c:pt>
                <c:pt idx="17">
                  <c:v>29.6</c:v>
                </c:pt>
                <c:pt idx="18">
                  <c:v>29.6</c:v>
                </c:pt>
                <c:pt idx="19">
                  <c:v>29.6</c:v>
                </c:pt>
              </c:numCache>
            </c:numRef>
          </c:val>
        </c:ser>
        <c:ser>
          <c:idx val="3"/>
          <c:order val="3"/>
          <c:tx>
            <c:strRef>
              <c:f>Sheet1!$B$38</c:f>
              <c:strCache>
                <c:ptCount val="1"/>
                <c:pt idx="0">
                  <c:v>GPG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Sheet1!$C$34:$V$34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2016(e)</c:v>
                </c:pt>
                <c:pt idx="14">
                  <c:v>2017(f)</c:v>
                </c:pt>
                <c:pt idx="15">
                  <c:v>2018(f)</c:v>
                </c:pt>
                <c:pt idx="16">
                  <c:v>2019(f)</c:v>
                </c:pt>
                <c:pt idx="17">
                  <c:v>2020(f)</c:v>
                </c:pt>
                <c:pt idx="18">
                  <c:v>2021(f)</c:v>
                </c:pt>
                <c:pt idx="19">
                  <c:v>2022(f)</c:v>
                </c:pt>
              </c:strCache>
            </c:strRef>
          </c:cat>
          <c:val>
            <c:numRef>
              <c:f>Sheet1!$C$38:$V$38</c:f>
              <c:numCache>
                <c:formatCode>0.0</c:formatCode>
                <c:ptCount val="20"/>
                <c:pt idx="0">
                  <c:v>4.7178060000000004</c:v>
                </c:pt>
                <c:pt idx="1">
                  <c:v>16.578762000000001</c:v>
                </c:pt>
                <c:pt idx="2">
                  <c:v>5.4814509999999999</c:v>
                </c:pt>
                <c:pt idx="3">
                  <c:v>8.3438700000000008</c:v>
                </c:pt>
                <c:pt idx="4">
                  <c:v>36.406376000000002</c:v>
                </c:pt>
                <c:pt idx="5">
                  <c:v>23.021056999999999</c:v>
                </c:pt>
                <c:pt idx="6">
                  <c:v>17.798096000000001</c:v>
                </c:pt>
                <c:pt idx="7">
                  <c:v>7.6118439999999996</c:v>
                </c:pt>
                <c:pt idx="8">
                  <c:v>8.378012</c:v>
                </c:pt>
                <c:pt idx="9">
                  <c:v>3.3518979999999998</c:v>
                </c:pt>
                <c:pt idx="10">
                  <c:v>2.6205029999999998</c:v>
                </c:pt>
                <c:pt idx="11">
                  <c:v>4.0264550000000003</c:v>
                </c:pt>
                <c:pt idx="12">
                  <c:v>3.1563349999999999</c:v>
                </c:pt>
                <c:pt idx="13">
                  <c:v>4.0933089999999996</c:v>
                </c:pt>
                <c:pt idx="14">
                  <c:v>15.6</c:v>
                </c:pt>
                <c:pt idx="15">
                  <c:v>5.27</c:v>
                </c:pt>
                <c:pt idx="16">
                  <c:v>1.79</c:v>
                </c:pt>
                <c:pt idx="17">
                  <c:v>1.88</c:v>
                </c:pt>
                <c:pt idx="18">
                  <c:v>0.59</c:v>
                </c:pt>
                <c:pt idx="19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02688"/>
        <c:axId val="226804480"/>
      </c:barChart>
      <c:catAx>
        <c:axId val="2268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804480"/>
        <c:crosses val="autoZero"/>
        <c:auto val="1"/>
        <c:lblAlgn val="ctr"/>
        <c:lblOffset val="100"/>
        <c:noMultiLvlLbl val="0"/>
      </c:catAx>
      <c:valAx>
        <c:axId val="2268044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PJ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268026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Sheet1!$B$39</c:f>
              <c:strCache>
                <c:ptCount val="1"/>
                <c:pt idx="0">
                  <c:v>Total - all</c:v>
                </c:pt>
              </c:strCache>
            </c:strRef>
          </c:tx>
          <c:cat>
            <c:strRef>
              <c:f>Sheet1!$C$34:$V$34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2016(e)</c:v>
                </c:pt>
                <c:pt idx="14">
                  <c:v>2017(f)</c:v>
                </c:pt>
                <c:pt idx="15">
                  <c:v>2018(f)</c:v>
                </c:pt>
                <c:pt idx="16">
                  <c:v>2019(f)</c:v>
                </c:pt>
                <c:pt idx="17">
                  <c:v>2020(f)</c:v>
                </c:pt>
                <c:pt idx="18">
                  <c:v>2021(f)</c:v>
                </c:pt>
                <c:pt idx="19">
                  <c:v>2022(f)</c:v>
                </c:pt>
              </c:strCache>
            </c:strRef>
          </c:cat>
          <c:val>
            <c:numRef>
              <c:f>Sheet1!$C$39:$V$39</c:f>
              <c:numCache>
                <c:formatCode>0.0</c:formatCode>
                <c:ptCount val="20"/>
                <c:pt idx="0">
                  <c:v>216.52284251688724</c:v>
                </c:pt>
                <c:pt idx="1">
                  <c:v>241.88998563978635</c:v>
                </c:pt>
                <c:pt idx="2">
                  <c:v>219.5509153299017</c:v>
                </c:pt>
                <c:pt idx="3">
                  <c:v>232.7483574106183</c:v>
                </c:pt>
                <c:pt idx="4">
                  <c:v>282.89320955208103</c:v>
                </c:pt>
                <c:pt idx="5">
                  <c:v>261.53416699999997</c:v>
                </c:pt>
                <c:pt idx="6">
                  <c:v>250.31901000000005</c:v>
                </c:pt>
                <c:pt idx="7">
                  <c:v>230.067409</c:v>
                </c:pt>
                <c:pt idx="8">
                  <c:v>236.00110700000002</c:v>
                </c:pt>
                <c:pt idx="9">
                  <c:v>225.20917900000001</c:v>
                </c:pt>
                <c:pt idx="10">
                  <c:v>225.01282000000003</c:v>
                </c:pt>
                <c:pt idx="11">
                  <c:v>214.24487999999999</c:v>
                </c:pt>
                <c:pt idx="12">
                  <c:v>215.972613</c:v>
                </c:pt>
                <c:pt idx="13">
                  <c:v>227.22606100000002</c:v>
                </c:pt>
                <c:pt idx="14">
                  <c:v>228.30230427326791</c:v>
                </c:pt>
                <c:pt idx="15">
                  <c:v>216.85636931261018</c:v>
                </c:pt>
                <c:pt idx="16">
                  <c:v>211.30179739968747</c:v>
                </c:pt>
                <c:pt idx="17">
                  <c:v>209.06491262218708</c:v>
                </c:pt>
                <c:pt idx="18">
                  <c:v>206.92204611731739</c:v>
                </c:pt>
                <c:pt idx="19">
                  <c:v>205.2964832943415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Sheet1!$B$40</c:f>
              <c:strCache>
                <c:ptCount val="1"/>
                <c:pt idx="0">
                  <c:v>Total Tariff-D &amp; Tariff-V</c:v>
                </c:pt>
              </c:strCache>
            </c:strRef>
          </c:tx>
          <c:cat>
            <c:strRef>
              <c:f>Sheet1!$C$34:$V$34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2016(e)</c:v>
                </c:pt>
                <c:pt idx="14">
                  <c:v>2017(f)</c:v>
                </c:pt>
                <c:pt idx="15">
                  <c:v>2018(f)</c:v>
                </c:pt>
                <c:pt idx="16">
                  <c:v>2019(f)</c:v>
                </c:pt>
                <c:pt idx="17">
                  <c:v>2020(f)</c:v>
                </c:pt>
                <c:pt idx="18">
                  <c:v>2021(f)</c:v>
                </c:pt>
                <c:pt idx="19">
                  <c:v>2022(f)</c:v>
                </c:pt>
              </c:strCache>
            </c:strRef>
          </c:cat>
          <c:val>
            <c:numRef>
              <c:f>Sheet1!$C$40:$V$40</c:f>
              <c:numCache>
                <c:formatCode>0.0</c:formatCode>
                <c:ptCount val="20"/>
                <c:pt idx="0">
                  <c:v>209.56676151688725</c:v>
                </c:pt>
                <c:pt idx="1">
                  <c:v>223.58661563978634</c:v>
                </c:pt>
                <c:pt idx="2">
                  <c:v>210.04621732990171</c:v>
                </c:pt>
                <c:pt idx="3">
                  <c:v>217.90831541061829</c:v>
                </c:pt>
                <c:pt idx="4">
                  <c:v>242.15076855208105</c:v>
                </c:pt>
                <c:pt idx="5">
                  <c:v>233.249675</c:v>
                </c:pt>
                <c:pt idx="6">
                  <c:v>222.38458300000002</c:v>
                </c:pt>
                <c:pt idx="7">
                  <c:v>212.779448</c:v>
                </c:pt>
                <c:pt idx="8">
                  <c:v>212.45225600000001</c:v>
                </c:pt>
                <c:pt idx="9">
                  <c:v>206.11277200000001</c:v>
                </c:pt>
                <c:pt idx="10">
                  <c:v>200.01003400000002</c:v>
                </c:pt>
                <c:pt idx="11">
                  <c:v>197.356156</c:v>
                </c:pt>
                <c:pt idx="12">
                  <c:v>195.98153199999999</c:v>
                </c:pt>
                <c:pt idx="13">
                  <c:v>196.87782800000002</c:v>
                </c:pt>
                <c:pt idx="14">
                  <c:v>183.10230427326792</c:v>
                </c:pt>
                <c:pt idx="15">
                  <c:v>181.98636931261018</c:v>
                </c:pt>
                <c:pt idx="16">
                  <c:v>179.91179739968749</c:v>
                </c:pt>
                <c:pt idx="17">
                  <c:v>177.58491262218709</c:v>
                </c:pt>
                <c:pt idx="18">
                  <c:v>176.7320461173174</c:v>
                </c:pt>
                <c:pt idx="19">
                  <c:v>174.89648329434149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17280"/>
        <c:axId val="224418816"/>
      </c:lineChart>
      <c:catAx>
        <c:axId val="2244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418816"/>
        <c:crosses val="autoZero"/>
        <c:auto val="1"/>
        <c:lblAlgn val="ctr"/>
        <c:lblOffset val="100"/>
        <c:noMultiLvlLbl val="0"/>
      </c:catAx>
      <c:valAx>
        <c:axId val="2244188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PJ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24417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687A-313E-43EE-B511-1544D3CE36EC}" type="datetimeFigureOut">
              <a:rPr lang="en-AU" smtClean="0"/>
              <a:t>8/02/2017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2C93-1676-43EA-BE50-659309AAC3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60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670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3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8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94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809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59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46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45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08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82C93-1676-43EA-BE50-659309AAC3A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42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7150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5705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E968FBCA-B140-432B-B226-A972F05C92BD}" type="datetime1">
              <a:rPr lang="en-AU" smtClean="0"/>
              <a:t>8/02/2017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514" y="3275924"/>
            <a:ext cx="1415435" cy="168083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38219" y="3117851"/>
            <a:ext cx="6386025" cy="3174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100">
                <a:latin typeface="Century Gothic"/>
                <a:cs typeface="Century Gothic"/>
              </a:defRPr>
            </a:lvl2pPr>
            <a:lvl3pPr>
              <a:defRPr sz="1000" b="1">
                <a:solidFill>
                  <a:srgbClr val="FF0000"/>
                </a:solidFill>
                <a:latin typeface="Century Gothic"/>
                <a:cs typeface="Century Gothic"/>
              </a:defRPr>
            </a:lvl3pPr>
            <a:lvl4pPr>
              <a:defRPr sz="1000">
                <a:latin typeface="Century Gothic"/>
                <a:cs typeface="Century Gothic"/>
              </a:defRPr>
            </a:lvl4pPr>
          </a:lstStyle>
          <a:p>
            <a:pPr lvl="0"/>
            <a:r>
              <a:rPr lang="en-AU" dirty="0" smtClean="0"/>
              <a:t>Introductory text goes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72562"/>
            <a:ext cx="1331641" cy="53124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pPr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1" name="Rectangle 10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238219" y="1377950"/>
            <a:ext cx="864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100">
                <a:latin typeface="Century Gothic"/>
                <a:cs typeface="Century Gothic"/>
              </a:defRPr>
            </a:lvl2pPr>
            <a:lvl3pPr>
              <a:defRPr sz="1000" b="1">
                <a:solidFill>
                  <a:srgbClr val="FF0000"/>
                </a:solidFill>
                <a:latin typeface="Century Gothic"/>
                <a:cs typeface="Century Gothic"/>
              </a:defRPr>
            </a:lvl3pPr>
            <a:lvl4pPr>
              <a:defRPr sz="1000">
                <a:latin typeface="Century Gothic"/>
                <a:cs typeface="Century Gothic"/>
              </a:defRPr>
            </a:lvl4pPr>
          </a:lstStyle>
          <a:p>
            <a:pPr lvl="0"/>
            <a:r>
              <a:rPr lang="en-AU" dirty="0" smtClean="0"/>
              <a:t>Introductory text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72562"/>
            <a:ext cx="1331641" cy="5312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pPr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solidFill>
                  <a:srgbClr val="25282A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2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6124481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08750" y="1358900"/>
            <a:ext cx="2432050" cy="504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4270281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358900"/>
            <a:ext cx="4337050" cy="504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2448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 b="1"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latin typeface="Century Gothic"/>
                <a:cs typeface="Century Gothic"/>
              </a:defRPr>
            </a:lvl2pPr>
            <a:lvl3pPr>
              <a:defRPr sz="1600" b="1">
                <a:solidFill>
                  <a:srgbClr val="C8102E"/>
                </a:solidFill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1358900"/>
            <a:ext cx="6102350" cy="5041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4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22661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21790D8E-C545-41B1-A716-CCB39AEA2B6E}" type="datetime1">
              <a:rPr lang="en-AU" smtClean="0"/>
              <a:t>8/02/2017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6484027"/>
            <a:ext cx="1426626" cy="16941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35983" y="4982444"/>
            <a:ext cx="8661955" cy="1350066"/>
            <a:chOff x="235983" y="5227714"/>
            <a:chExt cx="8661955" cy="1350066"/>
          </a:xfrm>
        </p:grpSpPr>
        <p:sp>
          <p:nvSpPr>
            <p:cNvPr id="12" name="Oval 5"/>
            <p:cNvSpPr>
              <a:spLocks noChangeArrowheads="1"/>
            </p:cNvSpPr>
            <p:nvPr userDrawn="1"/>
          </p:nvSpPr>
          <p:spPr bwMode="auto">
            <a:xfrm>
              <a:off x="3803651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Oval 6"/>
            <p:cNvSpPr>
              <a:spLocks noChangeArrowheads="1"/>
            </p:cNvSpPr>
            <p:nvPr userDrawn="1"/>
          </p:nvSpPr>
          <p:spPr bwMode="auto">
            <a:xfrm>
              <a:off x="3606801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Oval 7"/>
            <p:cNvSpPr>
              <a:spLocks noChangeArrowheads="1"/>
            </p:cNvSpPr>
            <p:nvPr userDrawn="1"/>
          </p:nvSpPr>
          <p:spPr bwMode="auto">
            <a:xfrm>
              <a:off x="3409951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Oval 8"/>
            <p:cNvSpPr>
              <a:spLocks noChangeArrowheads="1"/>
            </p:cNvSpPr>
            <p:nvPr userDrawn="1"/>
          </p:nvSpPr>
          <p:spPr bwMode="auto">
            <a:xfrm>
              <a:off x="3211513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Oval 9"/>
            <p:cNvSpPr>
              <a:spLocks noChangeArrowheads="1"/>
            </p:cNvSpPr>
            <p:nvPr userDrawn="1"/>
          </p:nvSpPr>
          <p:spPr bwMode="auto">
            <a:xfrm>
              <a:off x="3014663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Oval 10"/>
            <p:cNvSpPr>
              <a:spLocks noChangeArrowheads="1"/>
            </p:cNvSpPr>
            <p:nvPr userDrawn="1"/>
          </p:nvSpPr>
          <p:spPr bwMode="auto">
            <a:xfrm>
              <a:off x="2817813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Oval 11"/>
            <p:cNvSpPr>
              <a:spLocks noChangeArrowheads="1"/>
            </p:cNvSpPr>
            <p:nvPr userDrawn="1"/>
          </p:nvSpPr>
          <p:spPr bwMode="auto">
            <a:xfrm>
              <a:off x="2620963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Oval 12"/>
            <p:cNvSpPr>
              <a:spLocks noChangeArrowheads="1"/>
            </p:cNvSpPr>
            <p:nvPr userDrawn="1"/>
          </p:nvSpPr>
          <p:spPr bwMode="auto">
            <a:xfrm>
              <a:off x="242252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Oval 13"/>
            <p:cNvSpPr>
              <a:spLocks noChangeArrowheads="1"/>
            </p:cNvSpPr>
            <p:nvPr userDrawn="1"/>
          </p:nvSpPr>
          <p:spPr bwMode="auto">
            <a:xfrm>
              <a:off x="222567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Oval 14"/>
            <p:cNvSpPr>
              <a:spLocks noChangeArrowheads="1"/>
            </p:cNvSpPr>
            <p:nvPr userDrawn="1"/>
          </p:nvSpPr>
          <p:spPr bwMode="auto">
            <a:xfrm>
              <a:off x="2028826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Oval 15"/>
            <p:cNvSpPr>
              <a:spLocks noChangeArrowheads="1"/>
            </p:cNvSpPr>
            <p:nvPr userDrawn="1"/>
          </p:nvSpPr>
          <p:spPr bwMode="auto">
            <a:xfrm>
              <a:off x="183038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Oval 16"/>
            <p:cNvSpPr>
              <a:spLocks noChangeArrowheads="1"/>
            </p:cNvSpPr>
            <p:nvPr userDrawn="1"/>
          </p:nvSpPr>
          <p:spPr bwMode="auto">
            <a:xfrm>
              <a:off x="163353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Oval 24"/>
            <p:cNvSpPr>
              <a:spLocks noChangeArrowheads="1"/>
            </p:cNvSpPr>
            <p:nvPr userDrawn="1"/>
          </p:nvSpPr>
          <p:spPr bwMode="auto">
            <a:xfrm>
              <a:off x="8736013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Oval 25"/>
            <p:cNvSpPr>
              <a:spLocks noChangeArrowheads="1"/>
            </p:cNvSpPr>
            <p:nvPr userDrawn="1"/>
          </p:nvSpPr>
          <p:spPr bwMode="auto">
            <a:xfrm>
              <a:off x="853757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Oval 26"/>
            <p:cNvSpPr>
              <a:spLocks noChangeArrowheads="1"/>
            </p:cNvSpPr>
            <p:nvPr userDrawn="1"/>
          </p:nvSpPr>
          <p:spPr bwMode="auto">
            <a:xfrm>
              <a:off x="834072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Oval 27"/>
            <p:cNvSpPr>
              <a:spLocks noChangeArrowheads="1"/>
            </p:cNvSpPr>
            <p:nvPr userDrawn="1"/>
          </p:nvSpPr>
          <p:spPr bwMode="auto">
            <a:xfrm>
              <a:off x="814387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Oval 28"/>
            <p:cNvSpPr>
              <a:spLocks noChangeArrowheads="1"/>
            </p:cNvSpPr>
            <p:nvPr userDrawn="1"/>
          </p:nvSpPr>
          <p:spPr bwMode="auto">
            <a:xfrm>
              <a:off x="7947026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Oval 29"/>
            <p:cNvSpPr>
              <a:spLocks noChangeArrowheads="1"/>
            </p:cNvSpPr>
            <p:nvPr userDrawn="1"/>
          </p:nvSpPr>
          <p:spPr bwMode="auto">
            <a:xfrm>
              <a:off x="774858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Oval 30"/>
            <p:cNvSpPr>
              <a:spLocks noChangeArrowheads="1"/>
            </p:cNvSpPr>
            <p:nvPr userDrawn="1"/>
          </p:nvSpPr>
          <p:spPr bwMode="auto">
            <a:xfrm>
              <a:off x="755173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Oval 31"/>
            <p:cNvSpPr>
              <a:spLocks noChangeArrowheads="1"/>
            </p:cNvSpPr>
            <p:nvPr userDrawn="1"/>
          </p:nvSpPr>
          <p:spPr bwMode="auto">
            <a:xfrm>
              <a:off x="735488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Oval 32"/>
            <p:cNvSpPr>
              <a:spLocks noChangeArrowheads="1"/>
            </p:cNvSpPr>
            <p:nvPr userDrawn="1"/>
          </p:nvSpPr>
          <p:spPr bwMode="auto">
            <a:xfrm>
              <a:off x="7158038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Oval 33"/>
            <p:cNvSpPr>
              <a:spLocks noChangeArrowheads="1"/>
            </p:cNvSpPr>
            <p:nvPr userDrawn="1"/>
          </p:nvSpPr>
          <p:spPr bwMode="auto">
            <a:xfrm>
              <a:off x="6959601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Oval 34"/>
            <p:cNvSpPr>
              <a:spLocks noChangeArrowheads="1"/>
            </p:cNvSpPr>
            <p:nvPr userDrawn="1"/>
          </p:nvSpPr>
          <p:spPr bwMode="auto">
            <a:xfrm>
              <a:off x="6762751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Oval 35"/>
            <p:cNvSpPr>
              <a:spLocks noChangeArrowheads="1"/>
            </p:cNvSpPr>
            <p:nvPr userDrawn="1"/>
          </p:nvSpPr>
          <p:spPr bwMode="auto">
            <a:xfrm>
              <a:off x="6565901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Oval 36"/>
            <p:cNvSpPr>
              <a:spLocks noChangeArrowheads="1"/>
            </p:cNvSpPr>
            <p:nvPr userDrawn="1"/>
          </p:nvSpPr>
          <p:spPr bwMode="auto">
            <a:xfrm>
              <a:off x="6369051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Oval 37"/>
            <p:cNvSpPr>
              <a:spLocks noChangeArrowheads="1"/>
            </p:cNvSpPr>
            <p:nvPr userDrawn="1"/>
          </p:nvSpPr>
          <p:spPr bwMode="auto">
            <a:xfrm>
              <a:off x="6170613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Oval 38"/>
            <p:cNvSpPr>
              <a:spLocks noChangeArrowheads="1"/>
            </p:cNvSpPr>
            <p:nvPr userDrawn="1"/>
          </p:nvSpPr>
          <p:spPr bwMode="auto">
            <a:xfrm>
              <a:off x="5973763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Oval 39"/>
            <p:cNvSpPr>
              <a:spLocks noChangeArrowheads="1"/>
            </p:cNvSpPr>
            <p:nvPr userDrawn="1"/>
          </p:nvSpPr>
          <p:spPr bwMode="auto">
            <a:xfrm>
              <a:off x="5580063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Oval 40"/>
            <p:cNvSpPr>
              <a:spLocks noChangeArrowheads="1"/>
            </p:cNvSpPr>
            <p:nvPr userDrawn="1"/>
          </p:nvSpPr>
          <p:spPr bwMode="auto">
            <a:xfrm>
              <a:off x="538162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Oval 41"/>
            <p:cNvSpPr>
              <a:spLocks noChangeArrowheads="1"/>
            </p:cNvSpPr>
            <p:nvPr userDrawn="1"/>
          </p:nvSpPr>
          <p:spPr bwMode="auto">
            <a:xfrm>
              <a:off x="5184776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Oval 42"/>
            <p:cNvSpPr>
              <a:spLocks noChangeArrowheads="1"/>
            </p:cNvSpPr>
            <p:nvPr userDrawn="1"/>
          </p:nvSpPr>
          <p:spPr bwMode="auto">
            <a:xfrm>
              <a:off x="4987926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Oval 43"/>
            <p:cNvSpPr>
              <a:spLocks noChangeArrowheads="1"/>
            </p:cNvSpPr>
            <p:nvPr userDrawn="1"/>
          </p:nvSpPr>
          <p:spPr bwMode="auto">
            <a:xfrm>
              <a:off x="478948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Oval 44"/>
            <p:cNvSpPr>
              <a:spLocks noChangeArrowheads="1"/>
            </p:cNvSpPr>
            <p:nvPr userDrawn="1"/>
          </p:nvSpPr>
          <p:spPr bwMode="auto">
            <a:xfrm>
              <a:off x="459263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Oval 45"/>
            <p:cNvSpPr>
              <a:spLocks noChangeArrowheads="1"/>
            </p:cNvSpPr>
            <p:nvPr userDrawn="1"/>
          </p:nvSpPr>
          <p:spPr bwMode="auto">
            <a:xfrm>
              <a:off x="4395788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Oval 46"/>
            <p:cNvSpPr>
              <a:spLocks noChangeArrowheads="1"/>
            </p:cNvSpPr>
            <p:nvPr userDrawn="1"/>
          </p:nvSpPr>
          <p:spPr bwMode="auto">
            <a:xfrm>
              <a:off x="4198938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Oval 47"/>
            <p:cNvSpPr>
              <a:spLocks noChangeArrowheads="1"/>
            </p:cNvSpPr>
            <p:nvPr userDrawn="1"/>
          </p:nvSpPr>
          <p:spPr bwMode="auto">
            <a:xfrm>
              <a:off x="4000501" y="562300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Oval 48"/>
            <p:cNvSpPr>
              <a:spLocks noChangeArrowheads="1"/>
            </p:cNvSpPr>
            <p:nvPr userDrawn="1"/>
          </p:nvSpPr>
          <p:spPr bwMode="auto">
            <a:xfrm>
              <a:off x="5776913" y="562300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Oval 231"/>
            <p:cNvSpPr>
              <a:spLocks noChangeArrowheads="1"/>
            </p:cNvSpPr>
            <p:nvPr userDrawn="1"/>
          </p:nvSpPr>
          <p:spPr bwMode="auto">
            <a:xfrm>
              <a:off x="439578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Oval 232"/>
            <p:cNvSpPr>
              <a:spLocks noChangeArrowheads="1"/>
            </p:cNvSpPr>
            <p:nvPr userDrawn="1"/>
          </p:nvSpPr>
          <p:spPr bwMode="auto">
            <a:xfrm>
              <a:off x="4198938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Oval 233"/>
            <p:cNvSpPr>
              <a:spLocks noChangeArrowheads="1"/>
            </p:cNvSpPr>
            <p:nvPr userDrawn="1"/>
          </p:nvSpPr>
          <p:spPr bwMode="auto">
            <a:xfrm>
              <a:off x="4000501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Oval 234"/>
            <p:cNvSpPr>
              <a:spLocks noChangeArrowheads="1"/>
            </p:cNvSpPr>
            <p:nvPr userDrawn="1"/>
          </p:nvSpPr>
          <p:spPr bwMode="auto">
            <a:xfrm>
              <a:off x="3803651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Oval 235"/>
            <p:cNvSpPr>
              <a:spLocks noChangeArrowheads="1"/>
            </p:cNvSpPr>
            <p:nvPr userDrawn="1"/>
          </p:nvSpPr>
          <p:spPr bwMode="auto">
            <a:xfrm>
              <a:off x="3606801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Oval 236"/>
            <p:cNvSpPr>
              <a:spLocks noChangeArrowheads="1"/>
            </p:cNvSpPr>
            <p:nvPr userDrawn="1"/>
          </p:nvSpPr>
          <p:spPr bwMode="auto">
            <a:xfrm>
              <a:off x="3409951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Oval 237"/>
            <p:cNvSpPr>
              <a:spLocks noChangeArrowheads="1"/>
            </p:cNvSpPr>
            <p:nvPr userDrawn="1"/>
          </p:nvSpPr>
          <p:spPr bwMode="auto">
            <a:xfrm>
              <a:off x="3211513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Oval 238"/>
            <p:cNvSpPr>
              <a:spLocks noChangeArrowheads="1"/>
            </p:cNvSpPr>
            <p:nvPr userDrawn="1"/>
          </p:nvSpPr>
          <p:spPr bwMode="auto">
            <a:xfrm>
              <a:off x="3014663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Oval 239"/>
            <p:cNvSpPr>
              <a:spLocks noChangeArrowheads="1"/>
            </p:cNvSpPr>
            <p:nvPr userDrawn="1"/>
          </p:nvSpPr>
          <p:spPr bwMode="auto">
            <a:xfrm>
              <a:off x="2817813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Oval 240"/>
            <p:cNvSpPr>
              <a:spLocks noChangeArrowheads="1"/>
            </p:cNvSpPr>
            <p:nvPr userDrawn="1"/>
          </p:nvSpPr>
          <p:spPr bwMode="auto">
            <a:xfrm>
              <a:off x="2620963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Oval 241"/>
            <p:cNvSpPr>
              <a:spLocks noChangeArrowheads="1"/>
            </p:cNvSpPr>
            <p:nvPr userDrawn="1"/>
          </p:nvSpPr>
          <p:spPr bwMode="auto">
            <a:xfrm>
              <a:off x="242252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Oval 242"/>
            <p:cNvSpPr>
              <a:spLocks noChangeArrowheads="1"/>
            </p:cNvSpPr>
            <p:nvPr userDrawn="1"/>
          </p:nvSpPr>
          <p:spPr bwMode="auto">
            <a:xfrm>
              <a:off x="222567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Oval 243"/>
            <p:cNvSpPr>
              <a:spLocks noChangeArrowheads="1"/>
            </p:cNvSpPr>
            <p:nvPr userDrawn="1"/>
          </p:nvSpPr>
          <p:spPr bwMode="auto">
            <a:xfrm>
              <a:off x="2028826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Oval 244"/>
            <p:cNvSpPr>
              <a:spLocks noChangeArrowheads="1"/>
            </p:cNvSpPr>
            <p:nvPr userDrawn="1"/>
          </p:nvSpPr>
          <p:spPr bwMode="auto">
            <a:xfrm>
              <a:off x="183038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Oval 245"/>
            <p:cNvSpPr>
              <a:spLocks noChangeArrowheads="1"/>
            </p:cNvSpPr>
            <p:nvPr userDrawn="1"/>
          </p:nvSpPr>
          <p:spPr bwMode="auto">
            <a:xfrm>
              <a:off x="163353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Oval 253"/>
            <p:cNvSpPr>
              <a:spLocks noChangeArrowheads="1"/>
            </p:cNvSpPr>
            <p:nvPr userDrawn="1"/>
          </p:nvSpPr>
          <p:spPr bwMode="auto">
            <a:xfrm>
              <a:off x="439578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Oval 254"/>
            <p:cNvSpPr>
              <a:spLocks noChangeArrowheads="1"/>
            </p:cNvSpPr>
            <p:nvPr userDrawn="1"/>
          </p:nvSpPr>
          <p:spPr bwMode="auto">
            <a:xfrm>
              <a:off x="4198938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Oval 255"/>
            <p:cNvSpPr>
              <a:spLocks noChangeArrowheads="1"/>
            </p:cNvSpPr>
            <p:nvPr userDrawn="1"/>
          </p:nvSpPr>
          <p:spPr bwMode="auto">
            <a:xfrm>
              <a:off x="4000501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Oval 256"/>
            <p:cNvSpPr>
              <a:spLocks noChangeArrowheads="1"/>
            </p:cNvSpPr>
            <p:nvPr userDrawn="1"/>
          </p:nvSpPr>
          <p:spPr bwMode="auto">
            <a:xfrm>
              <a:off x="3803651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Oval 257"/>
            <p:cNvSpPr>
              <a:spLocks noChangeArrowheads="1"/>
            </p:cNvSpPr>
            <p:nvPr userDrawn="1"/>
          </p:nvSpPr>
          <p:spPr bwMode="auto">
            <a:xfrm>
              <a:off x="3606801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Oval 258"/>
            <p:cNvSpPr>
              <a:spLocks noChangeArrowheads="1"/>
            </p:cNvSpPr>
            <p:nvPr userDrawn="1"/>
          </p:nvSpPr>
          <p:spPr bwMode="auto">
            <a:xfrm>
              <a:off x="3409951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Oval 259"/>
            <p:cNvSpPr>
              <a:spLocks noChangeArrowheads="1"/>
            </p:cNvSpPr>
            <p:nvPr userDrawn="1"/>
          </p:nvSpPr>
          <p:spPr bwMode="auto">
            <a:xfrm>
              <a:off x="3211513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Oval 260"/>
            <p:cNvSpPr>
              <a:spLocks noChangeArrowheads="1"/>
            </p:cNvSpPr>
            <p:nvPr userDrawn="1"/>
          </p:nvSpPr>
          <p:spPr bwMode="auto">
            <a:xfrm>
              <a:off x="3014663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Oval 261"/>
            <p:cNvSpPr>
              <a:spLocks noChangeArrowheads="1"/>
            </p:cNvSpPr>
            <p:nvPr userDrawn="1"/>
          </p:nvSpPr>
          <p:spPr bwMode="auto">
            <a:xfrm>
              <a:off x="2817813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Oval 262"/>
            <p:cNvSpPr>
              <a:spLocks noChangeArrowheads="1"/>
            </p:cNvSpPr>
            <p:nvPr userDrawn="1"/>
          </p:nvSpPr>
          <p:spPr bwMode="auto">
            <a:xfrm>
              <a:off x="2620963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Oval 263"/>
            <p:cNvSpPr>
              <a:spLocks noChangeArrowheads="1"/>
            </p:cNvSpPr>
            <p:nvPr userDrawn="1"/>
          </p:nvSpPr>
          <p:spPr bwMode="auto">
            <a:xfrm>
              <a:off x="242252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Oval 264"/>
            <p:cNvSpPr>
              <a:spLocks noChangeArrowheads="1"/>
            </p:cNvSpPr>
            <p:nvPr userDrawn="1"/>
          </p:nvSpPr>
          <p:spPr bwMode="auto">
            <a:xfrm>
              <a:off x="222567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Oval 265"/>
            <p:cNvSpPr>
              <a:spLocks noChangeArrowheads="1"/>
            </p:cNvSpPr>
            <p:nvPr userDrawn="1"/>
          </p:nvSpPr>
          <p:spPr bwMode="auto">
            <a:xfrm>
              <a:off x="2028826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Oval 266"/>
            <p:cNvSpPr>
              <a:spLocks noChangeArrowheads="1"/>
            </p:cNvSpPr>
            <p:nvPr userDrawn="1"/>
          </p:nvSpPr>
          <p:spPr bwMode="auto">
            <a:xfrm>
              <a:off x="183038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Oval 267"/>
            <p:cNvSpPr>
              <a:spLocks noChangeArrowheads="1"/>
            </p:cNvSpPr>
            <p:nvPr userDrawn="1"/>
          </p:nvSpPr>
          <p:spPr bwMode="auto">
            <a:xfrm>
              <a:off x="163353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Oval 275"/>
            <p:cNvSpPr>
              <a:spLocks noChangeArrowheads="1"/>
            </p:cNvSpPr>
            <p:nvPr userDrawn="1"/>
          </p:nvSpPr>
          <p:spPr bwMode="auto">
            <a:xfrm>
              <a:off x="3606801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Oval 276"/>
            <p:cNvSpPr>
              <a:spLocks noChangeArrowheads="1"/>
            </p:cNvSpPr>
            <p:nvPr userDrawn="1"/>
          </p:nvSpPr>
          <p:spPr bwMode="auto">
            <a:xfrm>
              <a:off x="3409951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Oval 277"/>
            <p:cNvSpPr>
              <a:spLocks noChangeArrowheads="1"/>
            </p:cNvSpPr>
            <p:nvPr userDrawn="1"/>
          </p:nvSpPr>
          <p:spPr bwMode="auto">
            <a:xfrm>
              <a:off x="3211513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Oval 278"/>
            <p:cNvSpPr>
              <a:spLocks noChangeArrowheads="1"/>
            </p:cNvSpPr>
            <p:nvPr userDrawn="1"/>
          </p:nvSpPr>
          <p:spPr bwMode="auto">
            <a:xfrm>
              <a:off x="3014663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Oval 279"/>
            <p:cNvSpPr>
              <a:spLocks noChangeArrowheads="1"/>
            </p:cNvSpPr>
            <p:nvPr userDrawn="1"/>
          </p:nvSpPr>
          <p:spPr bwMode="auto">
            <a:xfrm>
              <a:off x="2817813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Oval 280"/>
            <p:cNvSpPr>
              <a:spLocks noChangeArrowheads="1"/>
            </p:cNvSpPr>
            <p:nvPr userDrawn="1"/>
          </p:nvSpPr>
          <p:spPr bwMode="auto">
            <a:xfrm>
              <a:off x="2620963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Oval 281"/>
            <p:cNvSpPr>
              <a:spLocks noChangeArrowheads="1"/>
            </p:cNvSpPr>
            <p:nvPr userDrawn="1"/>
          </p:nvSpPr>
          <p:spPr bwMode="auto">
            <a:xfrm>
              <a:off x="2422526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Oval 282"/>
            <p:cNvSpPr>
              <a:spLocks noChangeArrowheads="1"/>
            </p:cNvSpPr>
            <p:nvPr userDrawn="1"/>
          </p:nvSpPr>
          <p:spPr bwMode="auto">
            <a:xfrm>
              <a:off x="2225676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Oval 283"/>
            <p:cNvSpPr>
              <a:spLocks noChangeArrowheads="1"/>
            </p:cNvSpPr>
            <p:nvPr userDrawn="1"/>
          </p:nvSpPr>
          <p:spPr bwMode="auto">
            <a:xfrm>
              <a:off x="2028826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Oval 284"/>
            <p:cNvSpPr>
              <a:spLocks noChangeArrowheads="1"/>
            </p:cNvSpPr>
            <p:nvPr userDrawn="1"/>
          </p:nvSpPr>
          <p:spPr bwMode="auto">
            <a:xfrm>
              <a:off x="1830388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Oval 285"/>
            <p:cNvSpPr>
              <a:spLocks noChangeArrowheads="1"/>
            </p:cNvSpPr>
            <p:nvPr userDrawn="1"/>
          </p:nvSpPr>
          <p:spPr bwMode="auto">
            <a:xfrm>
              <a:off x="1633538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Oval 293"/>
            <p:cNvSpPr>
              <a:spLocks noChangeArrowheads="1"/>
            </p:cNvSpPr>
            <p:nvPr userDrawn="1"/>
          </p:nvSpPr>
          <p:spPr bwMode="auto">
            <a:xfrm>
              <a:off x="3803651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3" name="Oval 294"/>
            <p:cNvSpPr>
              <a:spLocks noChangeArrowheads="1"/>
            </p:cNvSpPr>
            <p:nvPr userDrawn="1"/>
          </p:nvSpPr>
          <p:spPr bwMode="auto">
            <a:xfrm>
              <a:off x="3606801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Oval 295"/>
            <p:cNvSpPr>
              <a:spLocks noChangeArrowheads="1"/>
            </p:cNvSpPr>
            <p:nvPr userDrawn="1"/>
          </p:nvSpPr>
          <p:spPr bwMode="auto">
            <a:xfrm>
              <a:off x="3409951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Oval 296"/>
            <p:cNvSpPr>
              <a:spLocks noChangeArrowheads="1"/>
            </p:cNvSpPr>
            <p:nvPr userDrawn="1"/>
          </p:nvSpPr>
          <p:spPr bwMode="auto">
            <a:xfrm>
              <a:off x="3211513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Oval 297"/>
            <p:cNvSpPr>
              <a:spLocks noChangeArrowheads="1"/>
            </p:cNvSpPr>
            <p:nvPr userDrawn="1"/>
          </p:nvSpPr>
          <p:spPr bwMode="auto">
            <a:xfrm>
              <a:off x="3014663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Oval 298"/>
            <p:cNvSpPr>
              <a:spLocks noChangeArrowheads="1"/>
            </p:cNvSpPr>
            <p:nvPr userDrawn="1"/>
          </p:nvSpPr>
          <p:spPr bwMode="auto">
            <a:xfrm>
              <a:off x="2817813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Oval 299"/>
            <p:cNvSpPr>
              <a:spLocks noChangeArrowheads="1"/>
            </p:cNvSpPr>
            <p:nvPr userDrawn="1"/>
          </p:nvSpPr>
          <p:spPr bwMode="auto">
            <a:xfrm>
              <a:off x="2620963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Oval 300"/>
            <p:cNvSpPr>
              <a:spLocks noChangeArrowheads="1"/>
            </p:cNvSpPr>
            <p:nvPr userDrawn="1"/>
          </p:nvSpPr>
          <p:spPr bwMode="auto">
            <a:xfrm>
              <a:off x="2422526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Oval 301"/>
            <p:cNvSpPr>
              <a:spLocks noChangeArrowheads="1"/>
            </p:cNvSpPr>
            <p:nvPr userDrawn="1"/>
          </p:nvSpPr>
          <p:spPr bwMode="auto">
            <a:xfrm>
              <a:off x="2225676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Oval 302"/>
            <p:cNvSpPr>
              <a:spLocks noChangeArrowheads="1"/>
            </p:cNvSpPr>
            <p:nvPr userDrawn="1"/>
          </p:nvSpPr>
          <p:spPr bwMode="auto">
            <a:xfrm>
              <a:off x="2028826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2" name="Oval 303"/>
            <p:cNvSpPr>
              <a:spLocks noChangeArrowheads="1"/>
            </p:cNvSpPr>
            <p:nvPr userDrawn="1"/>
          </p:nvSpPr>
          <p:spPr bwMode="auto">
            <a:xfrm>
              <a:off x="183038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3" name="Oval 304"/>
            <p:cNvSpPr>
              <a:spLocks noChangeArrowheads="1"/>
            </p:cNvSpPr>
            <p:nvPr userDrawn="1"/>
          </p:nvSpPr>
          <p:spPr bwMode="auto">
            <a:xfrm>
              <a:off x="163353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Oval 312"/>
            <p:cNvSpPr>
              <a:spLocks noChangeArrowheads="1"/>
            </p:cNvSpPr>
            <p:nvPr userDrawn="1"/>
          </p:nvSpPr>
          <p:spPr bwMode="auto">
            <a:xfrm>
              <a:off x="3803651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" name="Oval 313"/>
            <p:cNvSpPr>
              <a:spLocks noChangeArrowheads="1"/>
            </p:cNvSpPr>
            <p:nvPr userDrawn="1"/>
          </p:nvSpPr>
          <p:spPr bwMode="auto">
            <a:xfrm>
              <a:off x="3606801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6" name="Oval 314"/>
            <p:cNvSpPr>
              <a:spLocks noChangeArrowheads="1"/>
            </p:cNvSpPr>
            <p:nvPr userDrawn="1"/>
          </p:nvSpPr>
          <p:spPr bwMode="auto">
            <a:xfrm>
              <a:off x="3409951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Oval 315"/>
            <p:cNvSpPr>
              <a:spLocks noChangeArrowheads="1"/>
            </p:cNvSpPr>
            <p:nvPr userDrawn="1"/>
          </p:nvSpPr>
          <p:spPr bwMode="auto">
            <a:xfrm>
              <a:off x="3211513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8" name="Oval 316"/>
            <p:cNvSpPr>
              <a:spLocks noChangeArrowheads="1"/>
            </p:cNvSpPr>
            <p:nvPr userDrawn="1"/>
          </p:nvSpPr>
          <p:spPr bwMode="auto">
            <a:xfrm>
              <a:off x="3014663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Oval 317"/>
            <p:cNvSpPr>
              <a:spLocks noChangeArrowheads="1"/>
            </p:cNvSpPr>
            <p:nvPr userDrawn="1"/>
          </p:nvSpPr>
          <p:spPr bwMode="auto">
            <a:xfrm>
              <a:off x="2817813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Oval 318"/>
            <p:cNvSpPr>
              <a:spLocks noChangeArrowheads="1"/>
            </p:cNvSpPr>
            <p:nvPr userDrawn="1"/>
          </p:nvSpPr>
          <p:spPr bwMode="auto">
            <a:xfrm>
              <a:off x="2620963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Oval 319"/>
            <p:cNvSpPr>
              <a:spLocks noChangeArrowheads="1"/>
            </p:cNvSpPr>
            <p:nvPr userDrawn="1"/>
          </p:nvSpPr>
          <p:spPr bwMode="auto">
            <a:xfrm>
              <a:off x="2422526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Oval 320"/>
            <p:cNvSpPr>
              <a:spLocks noChangeArrowheads="1"/>
            </p:cNvSpPr>
            <p:nvPr userDrawn="1"/>
          </p:nvSpPr>
          <p:spPr bwMode="auto">
            <a:xfrm>
              <a:off x="2225676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Oval 321"/>
            <p:cNvSpPr>
              <a:spLocks noChangeArrowheads="1"/>
            </p:cNvSpPr>
            <p:nvPr userDrawn="1"/>
          </p:nvSpPr>
          <p:spPr bwMode="auto">
            <a:xfrm>
              <a:off x="2028826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Oval 322"/>
            <p:cNvSpPr>
              <a:spLocks noChangeArrowheads="1"/>
            </p:cNvSpPr>
            <p:nvPr userDrawn="1"/>
          </p:nvSpPr>
          <p:spPr bwMode="auto">
            <a:xfrm>
              <a:off x="183038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Oval 323"/>
            <p:cNvSpPr>
              <a:spLocks noChangeArrowheads="1"/>
            </p:cNvSpPr>
            <p:nvPr userDrawn="1"/>
          </p:nvSpPr>
          <p:spPr bwMode="auto">
            <a:xfrm>
              <a:off x="163353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Oval 331"/>
            <p:cNvSpPr>
              <a:spLocks noChangeArrowheads="1"/>
            </p:cNvSpPr>
            <p:nvPr userDrawn="1"/>
          </p:nvSpPr>
          <p:spPr bwMode="auto">
            <a:xfrm>
              <a:off x="3803651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Oval 332"/>
            <p:cNvSpPr>
              <a:spLocks noChangeArrowheads="1"/>
            </p:cNvSpPr>
            <p:nvPr userDrawn="1"/>
          </p:nvSpPr>
          <p:spPr bwMode="auto">
            <a:xfrm>
              <a:off x="3606801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Oval 333"/>
            <p:cNvSpPr>
              <a:spLocks noChangeArrowheads="1"/>
            </p:cNvSpPr>
            <p:nvPr userDrawn="1"/>
          </p:nvSpPr>
          <p:spPr bwMode="auto">
            <a:xfrm>
              <a:off x="3409951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Oval 334"/>
            <p:cNvSpPr>
              <a:spLocks noChangeArrowheads="1"/>
            </p:cNvSpPr>
            <p:nvPr userDrawn="1"/>
          </p:nvSpPr>
          <p:spPr bwMode="auto">
            <a:xfrm>
              <a:off x="3211513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Oval 335"/>
            <p:cNvSpPr>
              <a:spLocks noChangeArrowheads="1"/>
            </p:cNvSpPr>
            <p:nvPr userDrawn="1"/>
          </p:nvSpPr>
          <p:spPr bwMode="auto">
            <a:xfrm>
              <a:off x="3014663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Oval 336"/>
            <p:cNvSpPr>
              <a:spLocks noChangeArrowheads="1"/>
            </p:cNvSpPr>
            <p:nvPr userDrawn="1"/>
          </p:nvSpPr>
          <p:spPr bwMode="auto">
            <a:xfrm>
              <a:off x="2817813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Oval 337"/>
            <p:cNvSpPr>
              <a:spLocks noChangeArrowheads="1"/>
            </p:cNvSpPr>
            <p:nvPr userDrawn="1"/>
          </p:nvSpPr>
          <p:spPr bwMode="auto">
            <a:xfrm>
              <a:off x="2620963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Oval 338"/>
            <p:cNvSpPr>
              <a:spLocks noChangeArrowheads="1"/>
            </p:cNvSpPr>
            <p:nvPr userDrawn="1"/>
          </p:nvSpPr>
          <p:spPr bwMode="auto">
            <a:xfrm>
              <a:off x="2422526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Oval 339"/>
            <p:cNvSpPr>
              <a:spLocks noChangeArrowheads="1"/>
            </p:cNvSpPr>
            <p:nvPr userDrawn="1"/>
          </p:nvSpPr>
          <p:spPr bwMode="auto">
            <a:xfrm>
              <a:off x="2225676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Oval 340"/>
            <p:cNvSpPr>
              <a:spLocks noChangeArrowheads="1"/>
            </p:cNvSpPr>
            <p:nvPr userDrawn="1"/>
          </p:nvSpPr>
          <p:spPr bwMode="auto">
            <a:xfrm>
              <a:off x="2028826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Oval 341"/>
            <p:cNvSpPr>
              <a:spLocks noChangeArrowheads="1"/>
            </p:cNvSpPr>
            <p:nvPr userDrawn="1"/>
          </p:nvSpPr>
          <p:spPr bwMode="auto">
            <a:xfrm>
              <a:off x="183038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Oval 342"/>
            <p:cNvSpPr>
              <a:spLocks noChangeArrowheads="1"/>
            </p:cNvSpPr>
            <p:nvPr userDrawn="1"/>
          </p:nvSpPr>
          <p:spPr bwMode="auto">
            <a:xfrm>
              <a:off x="163353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Oval 350"/>
            <p:cNvSpPr>
              <a:spLocks noChangeArrowheads="1"/>
            </p:cNvSpPr>
            <p:nvPr userDrawn="1"/>
          </p:nvSpPr>
          <p:spPr bwMode="auto">
            <a:xfrm>
              <a:off x="8736013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Oval 351"/>
            <p:cNvSpPr>
              <a:spLocks noChangeArrowheads="1"/>
            </p:cNvSpPr>
            <p:nvPr userDrawn="1"/>
          </p:nvSpPr>
          <p:spPr bwMode="auto">
            <a:xfrm>
              <a:off x="853757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Oval 352"/>
            <p:cNvSpPr>
              <a:spLocks noChangeArrowheads="1"/>
            </p:cNvSpPr>
            <p:nvPr userDrawn="1"/>
          </p:nvSpPr>
          <p:spPr bwMode="auto">
            <a:xfrm>
              <a:off x="834072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Oval 353"/>
            <p:cNvSpPr>
              <a:spLocks noChangeArrowheads="1"/>
            </p:cNvSpPr>
            <p:nvPr userDrawn="1"/>
          </p:nvSpPr>
          <p:spPr bwMode="auto">
            <a:xfrm>
              <a:off x="814387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Oval 354"/>
            <p:cNvSpPr>
              <a:spLocks noChangeArrowheads="1"/>
            </p:cNvSpPr>
            <p:nvPr userDrawn="1"/>
          </p:nvSpPr>
          <p:spPr bwMode="auto">
            <a:xfrm>
              <a:off x="7947026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Oval 355"/>
            <p:cNvSpPr>
              <a:spLocks noChangeArrowheads="1"/>
            </p:cNvSpPr>
            <p:nvPr userDrawn="1"/>
          </p:nvSpPr>
          <p:spPr bwMode="auto">
            <a:xfrm>
              <a:off x="774858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Oval 356"/>
            <p:cNvSpPr>
              <a:spLocks noChangeArrowheads="1"/>
            </p:cNvSpPr>
            <p:nvPr userDrawn="1"/>
          </p:nvSpPr>
          <p:spPr bwMode="auto">
            <a:xfrm>
              <a:off x="755173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Oval 357"/>
            <p:cNvSpPr>
              <a:spLocks noChangeArrowheads="1"/>
            </p:cNvSpPr>
            <p:nvPr userDrawn="1"/>
          </p:nvSpPr>
          <p:spPr bwMode="auto">
            <a:xfrm>
              <a:off x="735488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Oval 358"/>
            <p:cNvSpPr>
              <a:spLocks noChangeArrowheads="1"/>
            </p:cNvSpPr>
            <p:nvPr userDrawn="1"/>
          </p:nvSpPr>
          <p:spPr bwMode="auto">
            <a:xfrm>
              <a:off x="7158038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Oval 359"/>
            <p:cNvSpPr>
              <a:spLocks noChangeArrowheads="1"/>
            </p:cNvSpPr>
            <p:nvPr userDrawn="1"/>
          </p:nvSpPr>
          <p:spPr bwMode="auto">
            <a:xfrm>
              <a:off x="6959601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Oval 360"/>
            <p:cNvSpPr>
              <a:spLocks noChangeArrowheads="1"/>
            </p:cNvSpPr>
            <p:nvPr userDrawn="1"/>
          </p:nvSpPr>
          <p:spPr bwMode="auto">
            <a:xfrm>
              <a:off x="6762751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Oval 361"/>
            <p:cNvSpPr>
              <a:spLocks noChangeArrowheads="1"/>
            </p:cNvSpPr>
            <p:nvPr userDrawn="1"/>
          </p:nvSpPr>
          <p:spPr bwMode="auto">
            <a:xfrm>
              <a:off x="6565901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Oval 362"/>
            <p:cNvSpPr>
              <a:spLocks noChangeArrowheads="1"/>
            </p:cNvSpPr>
            <p:nvPr userDrawn="1"/>
          </p:nvSpPr>
          <p:spPr bwMode="auto">
            <a:xfrm>
              <a:off x="6369051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Oval 363"/>
            <p:cNvSpPr>
              <a:spLocks noChangeArrowheads="1"/>
            </p:cNvSpPr>
            <p:nvPr userDrawn="1"/>
          </p:nvSpPr>
          <p:spPr bwMode="auto">
            <a:xfrm>
              <a:off x="6170613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Oval 364"/>
            <p:cNvSpPr>
              <a:spLocks noChangeArrowheads="1"/>
            </p:cNvSpPr>
            <p:nvPr userDrawn="1"/>
          </p:nvSpPr>
          <p:spPr bwMode="auto">
            <a:xfrm>
              <a:off x="5973763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Oval 365"/>
            <p:cNvSpPr>
              <a:spLocks noChangeArrowheads="1"/>
            </p:cNvSpPr>
            <p:nvPr userDrawn="1"/>
          </p:nvSpPr>
          <p:spPr bwMode="auto">
            <a:xfrm>
              <a:off x="5580063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4" name="Oval 366"/>
            <p:cNvSpPr>
              <a:spLocks noChangeArrowheads="1"/>
            </p:cNvSpPr>
            <p:nvPr userDrawn="1"/>
          </p:nvSpPr>
          <p:spPr bwMode="auto">
            <a:xfrm>
              <a:off x="5776913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5" name="Oval 367"/>
            <p:cNvSpPr>
              <a:spLocks noChangeArrowheads="1"/>
            </p:cNvSpPr>
            <p:nvPr userDrawn="1"/>
          </p:nvSpPr>
          <p:spPr bwMode="auto">
            <a:xfrm>
              <a:off x="538162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6" name="Oval 368"/>
            <p:cNvSpPr>
              <a:spLocks noChangeArrowheads="1"/>
            </p:cNvSpPr>
            <p:nvPr userDrawn="1"/>
          </p:nvSpPr>
          <p:spPr bwMode="auto">
            <a:xfrm>
              <a:off x="5184776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Oval 369"/>
            <p:cNvSpPr>
              <a:spLocks noChangeArrowheads="1"/>
            </p:cNvSpPr>
            <p:nvPr userDrawn="1"/>
          </p:nvSpPr>
          <p:spPr bwMode="auto">
            <a:xfrm>
              <a:off x="4987926" y="641357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8" name="Oval 370"/>
            <p:cNvSpPr>
              <a:spLocks noChangeArrowheads="1"/>
            </p:cNvSpPr>
            <p:nvPr userDrawn="1"/>
          </p:nvSpPr>
          <p:spPr bwMode="auto">
            <a:xfrm>
              <a:off x="478948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9" name="Oval 371"/>
            <p:cNvSpPr>
              <a:spLocks noChangeArrowheads="1"/>
            </p:cNvSpPr>
            <p:nvPr userDrawn="1"/>
          </p:nvSpPr>
          <p:spPr bwMode="auto">
            <a:xfrm>
              <a:off x="4592638" y="641357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0" name="Oval 372"/>
            <p:cNvSpPr>
              <a:spLocks noChangeArrowheads="1"/>
            </p:cNvSpPr>
            <p:nvPr userDrawn="1"/>
          </p:nvSpPr>
          <p:spPr bwMode="auto">
            <a:xfrm>
              <a:off x="8736013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1" name="Oval 373"/>
            <p:cNvSpPr>
              <a:spLocks noChangeArrowheads="1"/>
            </p:cNvSpPr>
            <p:nvPr userDrawn="1"/>
          </p:nvSpPr>
          <p:spPr bwMode="auto">
            <a:xfrm>
              <a:off x="853757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2" name="Oval 374"/>
            <p:cNvSpPr>
              <a:spLocks noChangeArrowheads="1"/>
            </p:cNvSpPr>
            <p:nvPr userDrawn="1"/>
          </p:nvSpPr>
          <p:spPr bwMode="auto">
            <a:xfrm>
              <a:off x="834072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3" name="Oval 375"/>
            <p:cNvSpPr>
              <a:spLocks noChangeArrowheads="1"/>
            </p:cNvSpPr>
            <p:nvPr userDrawn="1"/>
          </p:nvSpPr>
          <p:spPr bwMode="auto">
            <a:xfrm>
              <a:off x="814387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" name="Oval 376"/>
            <p:cNvSpPr>
              <a:spLocks noChangeArrowheads="1"/>
            </p:cNvSpPr>
            <p:nvPr userDrawn="1"/>
          </p:nvSpPr>
          <p:spPr bwMode="auto">
            <a:xfrm>
              <a:off x="7947026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5" name="Oval 377"/>
            <p:cNvSpPr>
              <a:spLocks noChangeArrowheads="1"/>
            </p:cNvSpPr>
            <p:nvPr userDrawn="1"/>
          </p:nvSpPr>
          <p:spPr bwMode="auto">
            <a:xfrm>
              <a:off x="774858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Oval 378"/>
            <p:cNvSpPr>
              <a:spLocks noChangeArrowheads="1"/>
            </p:cNvSpPr>
            <p:nvPr userDrawn="1"/>
          </p:nvSpPr>
          <p:spPr bwMode="auto">
            <a:xfrm>
              <a:off x="755173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Oval 379"/>
            <p:cNvSpPr>
              <a:spLocks noChangeArrowheads="1"/>
            </p:cNvSpPr>
            <p:nvPr userDrawn="1"/>
          </p:nvSpPr>
          <p:spPr bwMode="auto">
            <a:xfrm>
              <a:off x="735488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Oval 380"/>
            <p:cNvSpPr>
              <a:spLocks noChangeArrowheads="1"/>
            </p:cNvSpPr>
            <p:nvPr userDrawn="1"/>
          </p:nvSpPr>
          <p:spPr bwMode="auto">
            <a:xfrm>
              <a:off x="7158038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Oval 381"/>
            <p:cNvSpPr>
              <a:spLocks noChangeArrowheads="1"/>
            </p:cNvSpPr>
            <p:nvPr userDrawn="1"/>
          </p:nvSpPr>
          <p:spPr bwMode="auto">
            <a:xfrm>
              <a:off x="6959601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0" name="Oval 382"/>
            <p:cNvSpPr>
              <a:spLocks noChangeArrowheads="1"/>
            </p:cNvSpPr>
            <p:nvPr userDrawn="1"/>
          </p:nvSpPr>
          <p:spPr bwMode="auto">
            <a:xfrm>
              <a:off x="6762751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1" name="Oval 383"/>
            <p:cNvSpPr>
              <a:spLocks noChangeArrowheads="1"/>
            </p:cNvSpPr>
            <p:nvPr userDrawn="1"/>
          </p:nvSpPr>
          <p:spPr bwMode="auto">
            <a:xfrm>
              <a:off x="6565901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2" name="Oval 384"/>
            <p:cNvSpPr>
              <a:spLocks noChangeArrowheads="1"/>
            </p:cNvSpPr>
            <p:nvPr userDrawn="1"/>
          </p:nvSpPr>
          <p:spPr bwMode="auto">
            <a:xfrm>
              <a:off x="6369051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Oval 385"/>
            <p:cNvSpPr>
              <a:spLocks noChangeArrowheads="1"/>
            </p:cNvSpPr>
            <p:nvPr userDrawn="1"/>
          </p:nvSpPr>
          <p:spPr bwMode="auto">
            <a:xfrm>
              <a:off x="6170613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4" name="Oval 386"/>
            <p:cNvSpPr>
              <a:spLocks noChangeArrowheads="1"/>
            </p:cNvSpPr>
            <p:nvPr userDrawn="1"/>
          </p:nvSpPr>
          <p:spPr bwMode="auto">
            <a:xfrm>
              <a:off x="5973763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5" name="Oval 387"/>
            <p:cNvSpPr>
              <a:spLocks noChangeArrowheads="1"/>
            </p:cNvSpPr>
            <p:nvPr userDrawn="1"/>
          </p:nvSpPr>
          <p:spPr bwMode="auto">
            <a:xfrm>
              <a:off x="5776913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Oval 388"/>
            <p:cNvSpPr>
              <a:spLocks noChangeArrowheads="1"/>
            </p:cNvSpPr>
            <p:nvPr userDrawn="1"/>
          </p:nvSpPr>
          <p:spPr bwMode="auto">
            <a:xfrm>
              <a:off x="5580063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Oval 389"/>
            <p:cNvSpPr>
              <a:spLocks noChangeArrowheads="1"/>
            </p:cNvSpPr>
            <p:nvPr userDrawn="1"/>
          </p:nvSpPr>
          <p:spPr bwMode="auto">
            <a:xfrm>
              <a:off x="538162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8" name="Oval 390"/>
            <p:cNvSpPr>
              <a:spLocks noChangeArrowheads="1"/>
            </p:cNvSpPr>
            <p:nvPr userDrawn="1"/>
          </p:nvSpPr>
          <p:spPr bwMode="auto">
            <a:xfrm>
              <a:off x="5184776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9" name="Oval 391"/>
            <p:cNvSpPr>
              <a:spLocks noChangeArrowheads="1"/>
            </p:cNvSpPr>
            <p:nvPr userDrawn="1"/>
          </p:nvSpPr>
          <p:spPr bwMode="auto">
            <a:xfrm>
              <a:off x="4987926" y="621514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0" name="Oval 392"/>
            <p:cNvSpPr>
              <a:spLocks noChangeArrowheads="1"/>
            </p:cNvSpPr>
            <p:nvPr userDrawn="1"/>
          </p:nvSpPr>
          <p:spPr bwMode="auto">
            <a:xfrm>
              <a:off x="478948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1" name="Oval 393"/>
            <p:cNvSpPr>
              <a:spLocks noChangeArrowheads="1"/>
            </p:cNvSpPr>
            <p:nvPr userDrawn="1"/>
          </p:nvSpPr>
          <p:spPr bwMode="auto">
            <a:xfrm>
              <a:off x="4592638" y="621514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Oval 394"/>
            <p:cNvSpPr>
              <a:spLocks noChangeArrowheads="1"/>
            </p:cNvSpPr>
            <p:nvPr userDrawn="1"/>
          </p:nvSpPr>
          <p:spPr bwMode="auto">
            <a:xfrm>
              <a:off x="8736013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Oval 395"/>
            <p:cNvSpPr>
              <a:spLocks noChangeArrowheads="1"/>
            </p:cNvSpPr>
            <p:nvPr userDrawn="1"/>
          </p:nvSpPr>
          <p:spPr bwMode="auto">
            <a:xfrm>
              <a:off x="8537576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" name="Oval 396"/>
            <p:cNvSpPr>
              <a:spLocks noChangeArrowheads="1"/>
            </p:cNvSpPr>
            <p:nvPr userDrawn="1"/>
          </p:nvSpPr>
          <p:spPr bwMode="auto">
            <a:xfrm>
              <a:off x="8340726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5" name="Oval 397"/>
            <p:cNvSpPr>
              <a:spLocks noChangeArrowheads="1"/>
            </p:cNvSpPr>
            <p:nvPr userDrawn="1"/>
          </p:nvSpPr>
          <p:spPr bwMode="auto">
            <a:xfrm>
              <a:off x="8143876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6" name="Oval 398"/>
            <p:cNvSpPr>
              <a:spLocks noChangeArrowheads="1"/>
            </p:cNvSpPr>
            <p:nvPr userDrawn="1"/>
          </p:nvSpPr>
          <p:spPr bwMode="auto">
            <a:xfrm>
              <a:off x="7947026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Oval 399"/>
            <p:cNvSpPr>
              <a:spLocks noChangeArrowheads="1"/>
            </p:cNvSpPr>
            <p:nvPr userDrawn="1"/>
          </p:nvSpPr>
          <p:spPr bwMode="auto">
            <a:xfrm>
              <a:off x="7748588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8" name="Oval 400"/>
            <p:cNvSpPr>
              <a:spLocks noChangeArrowheads="1"/>
            </p:cNvSpPr>
            <p:nvPr userDrawn="1"/>
          </p:nvSpPr>
          <p:spPr bwMode="auto">
            <a:xfrm>
              <a:off x="7551738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9" name="Oval 401"/>
            <p:cNvSpPr>
              <a:spLocks noChangeArrowheads="1"/>
            </p:cNvSpPr>
            <p:nvPr userDrawn="1"/>
          </p:nvSpPr>
          <p:spPr bwMode="auto">
            <a:xfrm>
              <a:off x="7354888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0" name="Oval 402"/>
            <p:cNvSpPr>
              <a:spLocks noChangeArrowheads="1"/>
            </p:cNvSpPr>
            <p:nvPr userDrawn="1"/>
          </p:nvSpPr>
          <p:spPr bwMode="auto">
            <a:xfrm>
              <a:off x="7158038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1" name="Oval 403"/>
            <p:cNvSpPr>
              <a:spLocks noChangeArrowheads="1"/>
            </p:cNvSpPr>
            <p:nvPr userDrawn="1"/>
          </p:nvSpPr>
          <p:spPr bwMode="auto">
            <a:xfrm>
              <a:off x="8736013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2" name="Oval 404"/>
            <p:cNvSpPr>
              <a:spLocks noChangeArrowheads="1"/>
            </p:cNvSpPr>
            <p:nvPr userDrawn="1"/>
          </p:nvSpPr>
          <p:spPr bwMode="auto">
            <a:xfrm>
              <a:off x="8537576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3" name="Oval 405"/>
            <p:cNvSpPr>
              <a:spLocks noChangeArrowheads="1"/>
            </p:cNvSpPr>
            <p:nvPr userDrawn="1"/>
          </p:nvSpPr>
          <p:spPr bwMode="auto">
            <a:xfrm>
              <a:off x="8340726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4" name="Oval 407"/>
            <p:cNvSpPr>
              <a:spLocks noChangeArrowheads="1"/>
            </p:cNvSpPr>
            <p:nvPr userDrawn="1"/>
          </p:nvSpPr>
          <p:spPr bwMode="auto">
            <a:xfrm>
              <a:off x="8143875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5" name="Oval 408"/>
            <p:cNvSpPr>
              <a:spLocks noChangeArrowheads="1"/>
            </p:cNvSpPr>
            <p:nvPr userDrawn="1"/>
          </p:nvSpPr>
          <p:spPr bwMode="auto">
            <a:xfrm>
              <a:off x="7947025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" name="Oval 409"/>
            <p:cNvSpPr>
              <a:spLocks noChangeArrowheads="1"/>
            </p:cNvSpPr>
            <p:nvPr userDrawn="1"/>
          </p:nvSpPr>
          <p:spPr bwMode="auto">
            <a:xfrm>
              <a:off x="774858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" name="Oval 410"/>
            <p:cNvSpPr>
              <a:spLocks noChangeArrowheads="1"/>
            </p:cNvSpPr>
            <p:nvPr userDrawn="1"/>
          </p:nvSpPr>
          <p:spPr bwMode="auto">
            <a:xfrm>
              <a:off x="755173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" name="Oval 411"/>
            <p:cNvSpPr>
              <a:spLocks noChangeArrowheads="1"/>
            </p:cNvSpPr>
            <p:nvPr userDrawn="1"/>
          </p:nvSpPr>
          <p:spPr bwMode="auto">
            <a:xfrm>
              <a:off x="735488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9" name="Oval 412"/>
            <p:cNvSpPr>
              <a:spLocks noChangeArrowheads="1"/>
            </p:cNvSpPr>
            <p:nvPr userDrawn="1"/>
          </p:nvSpPr>
          <p:spPr bwMode="auto">
            <a:xfrm>
              <a:off x="7158038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0" name="Oval 413"/>
            <p:cNvSpPr>
              <a:spLocks noChangeArrowheads="1"/>
            </p:cNvSpPr>
            <p:nvPr userDrawn="1"/>
          </p:nvSpPr>
          <p:spPr bwMode="auto">
            <a:xfrm>
              <a:off x="6959600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1" name="Oval 414"/>
            <p:cNvSpPr>
              <a:spLocks noChangeArrowheads="1"/>
            </p:cNvSpPr>
            <p:nvPr userDrawn="1"/>
          </p:nvSpPr>
          <p:spPr bwMode="auto">
            <a:xfrm>
              <a:off x="6762750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2" name="Oval 415"/>
            <p:cNvSpPr>
              <a:spLocks noChangeArrowheads="1"/>
            </p:cNvSpPr>
            <p:nvPr userDrawn="1"/>
          </p:nvSpPr>
          <p:spPr bwMode="auto">
            <a:xfrm>
              <a:off x="6565900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3" name="Oval 416"/>
            <p:cNvSpPr>
              <a:spLocks noChangeArrowheads="1"/>
            </p:cNvSpPr>
            <p:nvPr userDrawn="1"/>
          </p:nvSpPr>
          <p:spPr bwMode="auto">
            <a:xfrm>
              <a:off x="6170613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4" name="Oval 417"/>
            <p:cNvSpPr>
              <a:spLocks noChangeArrowheads="1"/>
            </p:cNvSpPr>
            <p:nvPr userDrawn="1"/>
          </p:nvSpPr>
          <p:spPr bwMode="auto">
            <a:xfrm>
              <a:off x="5973763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5" name="Oval 418"/>
            <p:cNvSpPr>
              <a:spLocks noChangeArrowheads="1"/>
            </p:cNvSpPr>
            <p:nvPr userDrawn="1"/>
          </p:nvSpPr>
          <p:spPr bwMode="auto">
            <a:xfrm>
              <a:off x="5776913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6" name="Oval 419"/>
            <p:cNvSpPr>
              <a:spLocks noChangeArrowheads="1"/>
            </p:cNvSpPr>
            <p:nvPr userDrawn="1"/>
          </p:nvSpPr>
          <p:spPr bwMode="auto">
            <a:xfrm>
              <a:off x="5580063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7" name="Oval 420"/>
            <p:cNvSpPr>
              <a:spLocks noChangeArrowheads="1"/>
            </p:cNvSpPr>
            <p:nvPr userDrawn="1"/>
          </p:nvSpPr>
          <p:spPr bwMode="auto">
            <a:xfrm>
              <a:off x="5381625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8" name="Oval 421"/>
            <p:cNvSpPr>
              <a:spLocks noChangeArrowheads="1"/>
            </p:cNvSpPr>
            <p:nvPr userDrawn="1"/>
          </p:nvSpPr>
          <p:spPr bwMode="auto">
            <a:xfrm>
              <a:off x="5184775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9" name="Oval 422"/>
            <p:cNvSpPr>
              <a:spLocks noChangeArrowheads="1"/>
            </p:cNvSpPr>
            <p:nvPr userDrawn="1"/>
          </p:nvSpPr>
          <p:spPr bwMode="auto">
            <a:xfrm>
              <a:off x="4987925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0" name="Oval 423"/>
            <p:cNvSpPr>
              <a:spLocks noChangeArrowheads="1"/>
            </p:cNvSpPr>
            <p:nvPr userDrawn="1"/>
          </p:nvSpPr>
          <p:spPr bwMode="auto">
            <a:xfrm>
              <a:off x="478948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1" name="Oval 424"/>
            <p:cNvSpPr>
              <a:spLocks noChangeArrowheads="1"/>
            </p:cNvSpPr>
            <p:nvPr userDrawn="1"/>
          </p:nvSpPr>
          <p:spPr bwMode="auto">
            <a:xfrm>
              <a:off x="459263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2" name="Oval 425"/>
            <p:cNvSpPr>
              <a:spLocks noChangeArrowheads="1"/>
            </p:cNvSpPr>
            <p:nvPr userDrawn="1"/>
          </p:nvSpPr>
          <p:spPr bwMode="auto">
            <a:xfrm>
              <a:off x="4395788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3" name="Oval 426"/>
            <p:cNvSpPr>
              <a:spLocks noChangeArrowheads="1"/>
            </p:cNvSpPr>
            <p:nvPr userDrawn="1"/>
          </p:nvSpPr>
          <p:spPr bwMode="auto">
            <a:xfrm>
              <a:off x="4198938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4" name="Oval 427"/>
            <p:cNvSpPr>
              <a:spLocks noChangeArrowheads="1"/>
            </p:cNvSpPr>
            <p:nvPr userDrawn="1"/>
          </p:nvSpPr>
          <p:spPr bwMode="auto">
            <a:xfrm>
              <a:off x="4000500" y="581985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" name="Oval 428"/>
            <p:cNvSpPr>
              <a:spLocks noChangeArrowheads="1"/>
            </p:cNvSpPr>
            <p:nvPr userDrawn="1"/>
          </p:nvSpPr>
          <p:spPr bwMode="auto">
            <a:xfrm>
              <a:off x="8736013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" name="Oval 429"/>
            <p:cNvSpPr>
              <a:spLocks noChangeArrowheads="1"/>
            </p:cNvSpPr>
            <p:nvPr userDrawn="1"/>
          </p:nvSpPr>
          <p:spPr bwMode="auto">
            <a:xfrm>
              <a:off x="8537575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" name="Oval 430"/>
            <p:cNvSpPr>
              <a:spLocks noChangeArrowheads="1"/>
            </p:cNvSpPr>
            <p:nvPr userDrawn="1"/>
          </p:nvSpPr>
          <p:spPr bwMode="auto">
            <a:xfrm>
              <a:off x="8340725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" name="Oval 431"/>
            <p:cNvSpPr>
              <a:spLocks noChangeArrowheads="1"/>
            </p:cNvSpPr>
            <p:nvPr userDrawn="1"/>
          </p:nvSpPr>
          <p:spPr bwMode="auto">
            <a:xfrm>
              <a:off x="8736013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" name="Oval 432"/>
            <p:cNvSpPr>
              <a:spLocks noChangeArrowheads="1"/>
            </p:cNvSpPr>
            <p:nvPr userDrawn="1"/>
          </p:nvSpPr>
          <p:spPr bwMode="auto">
            <a:xfrm>
              <a:off x="8537575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" name="Oval 441"/>
            <p:cNvSpPr>
              <a:spLocks noChangeArrowheads="1"/>
            </p:cNvSpPr>
            <p:nvPr userDrawn="1"/>
          </p:nvSpPr>
          <p:spPr bwMode="auto">
            <a:xfrm>
              <a:off x="7947025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" name="Oval 442"/>
            <p:cNvSpPr>
              <a:spLocks noChangeArrowheads="1"/>
            </p:cNvSpPr>
            <p:nvPr userDrawn="1"/>
          </p:nvSpPr>
          <p:spPr bwMode="auto">
            <a:xfrm>
              <a:off x="774858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" name="Oval 443"/>
            <p:cNvSpPr>
              <a:spLocks noChangeArrowheads="1"/>
            </p:cNvSpPr>
            <p:nvPr userDrawn="1"/>
          </p:nvSpPr>
          <p:spPr bwMode="auto">
            <a:xfrm>
              <a:off x="755173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3" name="Oval 444"/>
            <p:cNvSpPr>
              <a:spLocks noChangeArrowheads="1"/>
            </p:cNvSpPr>
            <p:nvPr userDrawn="1"/>
          </p:nvSpPr>
          <p:spPr bwMode="auto">
            <a:xfrm>
              <a:off x="774858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4" name="Oval 445"/>
            <p:cNvSpPr>
              <a:spLocks noChangeArrowheads="1"/>
            </p:cNvSpPr>
            <p:nvPr userDrawn="1"/>
          </p:nvSpPr>
          <p:spPr bwMode="auto">
            <a:xfrm>
              <a:off x="755173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5" name="Oval 457"/>
            <p:cNvSpPr>
              <a:spLocks noChangeArrowheads="1"/>
            </p:cNvSpPr>
            <p:nvPr userDrawn="1"/>
          </p:nvSpPr>
          <p:spPr bwMode="auto">
            <a:xfrm>
              <a:off x="735488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6" name="Oval 458"/>
            <p:cNvSpPr>
              <a:spLocks noChangeArrowheads="1"/>
            </p:cNvSpPr>
            <p:nvPr userDrawn="1"/>
          </p:nvSpPr>
          <p:spPr bwMode="auto">
            <a:xfrm>
              <a:off x="7158038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7" name="Oval 459"/>
            <p:cNvSpPr>
              <a:spLocks noChangeArrowheads="1"/>
            </p:cNvSpPr>
            <p:nvPr userDrawn="1"/>
          </p:nvSpPr>
          <p:spPr bwMode="auto">
            <a:xfrm>
              <a:off x="6959600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8" name="Oval 460"/>
            <p:cNvSpPr>
              <a:spLocks noChangeArrowheads="1"/>
            </p:cNvSpPr>
            <p:nvPr userDrawn="1"/>
          </p:nvSpPr>
          <p:spPr bwMode="auto">
            <a:xfrm>
              <a:off x="735488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9" name="Oval 461"/>
            <p:cNvSpPr>
              <a:spLocks noChangeArrowheads="1"/>
            </p:cNvSpPr>
            <p:nvPr userDrawn="1"/>
          </p:nvSpPr>
          <p:spPr bwMode="auto">
            <a:xfrm>
              <a:off x="7158038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0" name="Oval 462"/>
            <p:cNvSpPr>
              <a:spLocks noChangeArrowheads="1"/>
            </p:cNvSpPr>
            <p:nvPr userDrawn="1"/>
          </p:nvSpPr>
          <p:spPr bwMode="auto">
            <a:xfrm>
              <a:off x="6959600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1" name="Oval 463"/>
            <p:cNvSpPr>
              <a:spLocks noChangeArrowheads="1"/>
            </p:cNvSpPr>
            <p:nvPr userDrawn="1"/>
          </p:nvSpPr>
          <p:spPr bwMode="auto">
            <a:xfrm>
              <a:off x="6369050" y="581985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2" name="Oval 472"/>
            <p:cNvSpPr>
              <a:spLocks noChangeArrowheads="1"/>
            </p:cNvSpPr>
            <p:nvPr userDrawn="1"/>
          </p:nvSpPr>
          <p:spPr bwMode="auto">
            <a:xfrm>
              <a:off x="5580063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3" name="Oval 473"/>
            <p:cNvSpPr>
              <a:spLocks noChangeArrowheads="1"/>
            </p:cNvSpPr>
            <p:nvPr userDrawn="1"/>
          </p:nvSpPr>
          <p:spPr bwMode="auto">
            <a:xfrm>
              <a:off x="5184775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4" name="Oval 490"/>
            <p:cNvSpPr>
              <a:spLocks noChangeArrowheads="1"/>
            </p:cNvSpPr>
            <p:nvPr userDrawn="1"/>
          </p:nvSpPr>
          <p:spPr bwMode="auto">
            <a:xfrm>
              <a:off x="6369050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5" name="Oval 491"/>
            <p:cNvSpPr>
              <a:spLocks noChangeArrowheads="1"/>
            </p:cNvSpPr>
            <p:nvPr userDrawn="1"/>
          </p:nvSpPr>
          <p:spPr bwMode="auto">
            <a:xfrm>
              <a:off x="6170613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6" name="Oval 492"/>
            <p:cNvSpPr>
              <a:spLocks noChangeArrowheads="1"/>
            </p:cNvSpPr>
            <p:nvPr userDrawn="1"/>
          </p:nvSpPr>
          <p:spPr bwMode="auto">
            <a:xfrm>
              <a:off x="5580063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" name="Oval 493"/>
            <p:cNvSpPr>
              <a:spLocks noChangeArrowheads="1"/>
            </p:cNvSpPr>
            <p:nvPr userDrawn="1"/>
          </p:nvSpPr>
          <p:spPr bwMode="auto">
            <a:xfrm>
              <a:off x="5184775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" name="Oval 494"/>
            <p:cNvSpPr>
              <a:spLocks noChangeArrowheads="1"/>
            </p:cNvSpPr>
            <p:nvPr userDrawn="1"/>
          </p:nvSpPr>
          <p:spPr bwMode="auto">
            <a:xfrm>
              <a:off x="4987925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" name="Oval 495"/>
            <p:cNvSpPr>
              <a:spLocks noChangeArrowheads="1"/>
            </p:cNvSpPr>
            <p:nvPr userDrawn="1"/>
          </p:nvSpPr>
          <p:spPr bwMode="auto">
            <a:xfrm>
              <a:off x="459263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" name="Oval 496"/>
            <p:cNvSpPr>
              <a:spLocks noChangeArrowheads="1"/>
            </p:cNvSpPr>
            <p:nvPr userDrawn="1"/>
          </p:nvSpPr>
          <p:spPr bwMode="auto">
            <a:xfrm>
              <a:off x="4395788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" name="Oval 497"/>
            <p:cNvSpPr>
              <a:spLocks noChangeArrowheads="1"/>
            </p:cNvSpPr>
            <p:nvPr userDrawn="1"/>
          </p:nvSpPr>
          <p:spPr bwMode="auto">
            <a:xfrm>
              <a:off x="6369050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" name="Oval 498"/>
            <p:cNvSpPr>
              <a:spLocks noChangeArrowheads="1"/>
            </p:cNvSpPr>
            <p:nvPr userDrawn="1"/>
          </p:nvSpPr>
          <p:spPr bwMode="auto">
            <a:xfrm>
              <a:off x="6170613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" name="Oval 499"/>
            <p:cNvSpPr>
              <a:spLocks noChangeArrowheads="1"/>
            </p:cNvSpPr>
            <p:nvPr userDrawn="1"/>
          </p:nvSpPr>
          <p:spPr bwMode="auto">
            <a:xfrm>
              <a:off x="5776913" y="542456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" name="Oval 500"/>
            <p:cNvSpPr>
              <a:spLocks noChangeArrowheads="1"/>
            </p:cNvSpPr>
            <p:nvPr userDrawn="1"/>
          </p:nvSpPr>
          <p:spPr bwMode="auto">
            <a:xfrm>
              <a:off x="5776913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5" name="Oval 501"/>
            <p:cNvSpPr>
              <a:spLocks noChangeArrowheads="1"/>
            </p:cNvSpPr>
            <p:nvPr userDrawn="1"/>
          </p:nvSpPr>
          <p:spPr bwMode="auto">
            <a:xfrm>
              <a:off x="4987925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6" name="Oval 502"/>
            <p:cNvSpPr>
              <a:spLocks noChangeArrowheads="1"/>
            </p:cNvSpPr>
            <p:nvPr userDrawn="1"/>
          </p:nvSpPr>
          <p:spPr bwMode="auto">
            <a:xfrm>
              <a:off x="459263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7" name="Oval 503"/>
            <p:cNvSpPr>
              <a:spLocks noChangeArrowheads="1"/>
            </p:cNvSpPr>
            <p:nvPr userDrawn="1"/>
          </p:nvSpPr>
          <p:spPr bwMode="auto">
            <a:xfrm>
              <a:off x="4395788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8" name="Oval 505"/>
            <p:cNvSpPr>
              <a:spLocks noChangeArrowheads="1"/>
            </p:cNvSpPr>
            <p:nvPr userDrawn="1"/>
          </p:nvSpPr>
          <p:spPr bwMode="auto">
            <a:xfrm>
              <a:off x="8143875" y="542456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9" name="Oval 506"/>
            <p:cNvSpPr>
              <a:spLocks noChangeArrowheads="1"/>
            </p:cNvSpPr>
            <p:nvPr userDrawn="1"/>
          </p:nvSpPr>
          <p:spPr bwMode="auto">
            <a:xfrm>
              <a:off x="8340725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0" name="Oval 507"/>
            <p:cNvSpPr>
              <a:spLocks noChangeArrowheads="1"/>
            </p:cNvSpPr>
            <p:nvPr userDrawn="1"/>
          </p:nvSpPr>
          <p:spPr bwMode="auto">
            <a:xfrm>
              <a:off x="8143875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1" name="Oval 518"/>
            <p:cNvSpPr>
              <a:spLocks noChangeArrowheads="1"/>
            </p:cNvSpPr>
            <p:nvPr userDrawn="1"/>
          </p:nvSpPr>
          <p:spPr bwMode="auto">
            <a:xfrm>
              <a:off x="7947025" y="522771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2" name="Oval 528"/>
            <p:cNvSpPr>
              <a:spLocks noChangeArrowheads="1"/>
            </p:cNvSpPr>
            <p:nvPr userDrawn="1"/>
          </p:nvSpPr>
          <p:spPr bwMode="auto">
            <a:xfrm>
              <a:off x="3803650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" name="Oval 539"/>
            <p:cNvSpPr>
              <a:spLocks noChangeArrowheads="1"/>
            </p:cNvSpPr>
            <p:nvPr userDrawn="1"/>
          </p:nvSpPr>
          <p:spPr bwMode="auto">
            <a:xfrm>
              <a:off x="5381625" y="522771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4" name="Oval 598"/>
            <p:cNvSpPr>
              <a:spLocks noChangeArrowheads="1"/>
            </p:cNvSpPr>
            <p:nvPr userDrawn="1"/>
          </p:nvSpPr>
          <p:spPr bwMode="auto">
            <a:xfrm>
              <a:off x="6959600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" name="Oval 599"/>
            <p:cNvSpPr>
              <a:spLocks noChangeArrowheads="1"/>
            </p:cNvSpPr>
            <p:nvPr userDrawn="1"/>
          </p:nvSpPr>
          <p:spPr bwMode="auto">
            <a:xfrm>
              <a:off x="6762750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6" name="Oval 600"/>
            <p:cNvSpPr>
              <a:spLocks noChangeArrowheads="1"/>
            </p:cNvSpPr>
            <p:nvPr userDrawn="1"/>
          </p:nvSpPr>
          <p:spPr bwMode="auto">
            <a:xfrm>
              <a:off x="6565900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7" name="Oval 601"/>
            <p:cNvSpPr>
              <a:spLocks noChangeArrowheads="1"/>
            </p:cNvSpPr>
            <p:nvPr userDrawn="1"/>
          </p:nvSpPr>
          <p:spPr bwMode="auto">
            <a:xfrm>
              <a:off x="6369050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8" name="Oval 602"/>
            <p:cNvSpPr>
              <a:spLocks noChangeArrowheads="1"/>
            </p:cNvSpPr>
            <p:nvPr userDrawn="1"/>
          </p:nvSpPr>
          <p:spPr bwMode="auto">
            <a:xfrm>
              <a:off x="6170613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9" name="Oval 603"/>
            <p:cNvSpPr>
              <a:spLocks noChangeArrowheads="1"/>
            </p:cNvSpPr>
            <p:nvPr userDrawn="1"/>
          </p:nvSpPr>
          <p:spPr bwMode="auto">
            <a:xfrm>
              <a:off x="5973763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0" name="Oval 604"/>
            <p:cNvSpPr>
              <a:spLocks noChangeArrowheads="1"/>
            </p:cNvSpPr>
            <p:nvPr userDrawn="1"/>
          </p:nvSpPr>
          <p:spPr bwMode="auto">
            <a:xfrm>
              <a:off x="5580063" y="601829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1" name="Oval 605"/>
            <p:cNvSpPr>
              <a:spLocks noChangeArrowheads="1"/>
            </p:cNvSpPr>
            <p:nvPr userDrawn="1"/>
          </p:nvSpPr>
          <p:spPr bwMode="auto">
            <a:xfrm>
              <a:off x="5381625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2" name="Oval 606"/>
            <p:cNvSpPr>
              <a:spLocks noChangeArrowheads="1"/>
            </p:cNvSpPr>
            <p:nvPr userDrawn="1"/>
          </p:nvSpPr>
          <p:spPr bwMode="auto">
            <a:xfrm>
              <a:off x="5184775" y="601829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3" name="Oval 608"/>
            <p:cNvSpPr>
              <a:spLocks noChangeArrowheads="1"/>
            </p:cNvSpPr>
            <p:nvPr userDrawn="1"/>
          </p:nvSpPr>
          <p:spPr bwMode="auto">
            <a:xfrm>
              <a:off x="4987925" y="6018289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4" name="Oval 609"/>
            <p:cNvSpPr>
              <a:spLocks noChangeArrowheads="1"/>
            </p:cNvSpPr>
            <p:nvPr userDrawn="1"/>
          </p:nvSpPr>
          <p:spPr bwMode="auto">
            <a:xfrm>
              <a:off x="4789488" y="6018289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5" name="Oval 610"/>
            <p:cNvSpPr>
              <a:spLocks noChangeArrowheads="1"/>
            </p:cNvSpPr>
            <p:nvPr userDrawn="1"/>
          </p:nvSpPr>
          <p:spPr bwMode="auto">
            <a:xfrm>
              <a:off x="4592638" y="6018289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6" name="Oval 611"/>
            <p:cNvSpPr>
              <a:spLocks noChangeArrowheads="1"/>
            </p:cNvSpPr>
            <p:nvPr userDrawn="1"/>
          </p:nvSpPr>
          <p:spPr bwMode="auto">
            <a:xfrm>
              <a:off x="4395788" y="6018289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7" name="Oval 612"/>
            <p:cNvSpPr>
              <a:spLocks noChangeArrowheads="1"/>
            </p:cNvSpPr>
            <p:nvPr userDrawn="1"/>
          </p:nvSpPr>
          <p:spPr bwMode="auto">
            <a:xfrm>
              <a:off x="4198938" y="6018289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8" name="Oval 613"/>
            <p:cNvSpPr>
              <a:spLocks noChangeArrowheads="1"/>
            </p:cNvSpPr>
            <p:nvPr userDrawn="1"/>
          </p:nvSpPr>
          <p:spPr bwMode="auto">
            <a:xfrm>
              <a:off x="4000500" y="6018289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9" name="Oval 614"/>
            <p:cNvSpPr>
              <a:spLocks noChangeArrowheads="1"/>
            </p:cNvSpPr>
            <p:nvPr userDrawn="1"/>
          </p:nvSpPr>
          <p:spPr bwMode="auto">
            <a:xfrm>
              <a:off x="6762750" y="542456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0" name="Oval 615"/>
            <p:cNvSpPr>
              <a:spLocks noChangeArrowheads="1"/>
            </p:cNvSpPr>
            <p:nvPr userDrawn="1"/>
          </p:nvSpPr>
          <p:spPr bwMode="auto">
            <a:xfrm>
              <a:off x="6565900" y="5424564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1" name="Oval 616"/>
            <p:cNvSpPr>
              <a:spLocks noChangeArrowheads="1"/>
            </p:cNvSpPr>
            <p:nvPr userDrawn="1"/>
          </p:nvSpPr>
          <p:spPr bwMode="auto">
            <a:xfrm>
              <a:off x="5973763" y="542456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2" name="Oval 617"/>
            <p:cNvSpPr>
              <a:spLocks noChangeArrowheads="1"/>
            </p:cNvSpPr>
            <p:nvPr userDrawn="1"/>
          </p:nvSpPr>
          <p:spPr bwMode="auto">
            <a:xfrm>
              <a:off x="5381625" y="542456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3" name="Oval 618"/>
            <p:cNvSpPr>
              <a:spLocks noChangeArrowheads="1"/>
            </p:cNvSpPr>
            <p:nvPr userDrawn="1"/>
          </p:nvSpPr>
          <p:spPr bwMode="auto">
            <a:xfrm>
              <a:off x="4789488" y="542456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4" name="Oval 619"/>
            <p:cNvSpPr>
              <a:spLocks noChangeArrowheads="1"/>
            </p:cNvSpPr>
            <p:nvPr userDrawn="1"/>
          </p:nvSpPr>
          <p:spPr bwMode="auto">
            <a:xfrm>
              <a:off x="4198938" y="5424564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" name="Oval 620"/>
            <p:cNvSpPr>
              <a:spLocks noChangeArrowheads="1"/>
            </p:cNvSpPr>
            <p:nvPr userDrawn="1"/>
          </p:nvSpPr>
          <p:spPr bwMode="auto">
            <a:xfrm>
              <a:off x="4000500" y="542456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" name="Oval 621"/>
            <p:cNvSpPr>
              <a:spLocks noChangeArrowheads="1"/>
            </p:cNvSpPr>
            <p:nvPr userDrawn="1"/>
          </p:nvSpPr>
          <p:spPr bwMode="auto">
            <a:xfrm>
              <a:off x="6762750" y="522771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7" name="Oval 622"/>
            <p:cNvSpPr>
              <a:spLocks noChangeArrowheads="1"/>
            </p:cNvSpPr>
            <p:nvPr userDrawn="1"/>
          </p:nvSpPr>
          <p:spPr bwMode="auto">
            <a:xfrm>
              <a:off x="6565900" y="5227714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8" name="Oval 623"/>
            <p:cNvSpPr>
              <a:spLocks noChangeArrowheads="1"/>
            </p:cNvSpPr>
            <p:nvPr userDrawn="1"/>
          </p:nvSpPr>
          <p:spPr bwMode="auto">
            <a:xfrm>
              <a:off x="5973763" y="522771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9" name="Oval 625"/>
            <p:cNvSpPr>
              <a:spLocks noChangeArrowheads="1"/>
            </p:cNvSpPr>
            <p:nvPr userDrawn="1"/>
          </p:nvSpPr>
          <p:spPr bwMode="auto">
            <a:xfrm>
              <a:off x="5776913" y="6018289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0" name="Oval 626"/>
            <p:cNvSpPr>
              <a:spLocks noChangeArrowheads="1"/>
            </p:cNvSpPr>
            <p:nvPr userDrawn="1"/>
          </p:nvSpPr>
          <p:spPr bwMode="auto">
            <a:xfrm>
              <a:off x="4789488" y="522771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1" name="Oval 627"/>
            <p:cNvSpPr>
              <a:spLocks noChangeArrowheads="1"/>
            </p:cNvSpPr>
            <p:nvPr userDrawn="1"/>
          </p:nvSpPr>
          <p:spPr bwMode="auto">
            <a:xfrm>
              <a:off x="4198938" y="5227714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2" name="Oval 628"/>
            <p:cNvSpPr>
              <a:spLocks noChangeArrowheads="1"/>
            </p:cNvSpPr>
            <p:nvPr userDrawn="1"/>
          </p:nvSpPr>
          <p:spPr bwMode="auto">
            <a:xfrm>
              <a:off x="4000500" y="5227714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3" name="Oval 10"/>
            <p:cNvSpPr>
              <a:spLocks noChangeArrowheads="1"/>
            </p:cNvSpPr>
            <p:nvPr userDrawn="1"/>
          </p:nvSpPr>
          <p:spPr bwMode="auto">
            <a:xfrm>
              <a:off x="1420258" y="562369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4" name="Oval 11"/>
            <p:cNvSpPr>
              <a:spLocks noChangeArrowheads="1"/>
            </p:cNvSpPr>
            <p:nvPr userDrawn="1"/>
          </p:nvSpPr>
          <p:spPr bwMode="auto">
            <a:xfrm>
              <a:off x="1223408" y="562369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5" name="Oval 12"/>
            <p:cNvSpPr>
              <a:spLocks noChangeArrowheads="1"/>
            </p:cNvSpPr>
            <p:nvPr userDrawn="1"/>
          </p:nvSpPr>
          <p:spPr bwMode="auto">
            <a:xfrm>
              <a:off x="1024971" y="562369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6" name="Oval 13"/>
            <p:cNvSpPr>
              <a:spLocks noChangeArrowheads="1"/>
            </p:cNvSpPr>
            <p:nvPr userDrawn="1"/>
          </p:nvSpPr>
          <p:spPr bwMode="auto">
            <a:xfrm>
              <a:off x="828121" y="562369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7" name="Oval 14"/>
            <p:cNvSpPr>
              <a:spLocks noChangeArrowheads="1"/>
            </p:cNvSpPr>
            <p:nvPr userDrawn="1"/>
          </p:nvSpPr>
          <p:spPr bwMode="auto">
            <a:xfrm>
              <a:off x="631271" y="562369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8" name="Oval 15"/>
            <p:cNvSpPr>
              <a:spLocks noChangeArrowheads="1"/>
            </p:cNvSpPr>
            <p:nvPr userDrawn="1"/>
          </p:nvSpPr>
          <p:spPr bwMode="auto">
            <a:xfrm>
              <a:off x="432833" y="562369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9" name="Oval 16"/>
            <p:cNvSpPr>
              <a:spLocks noChangeArrowheads="1"/>
            </p:cNvSpPr>
            <p:nvPr userDrawn="1"/>
          </p:nvSpPr>
          <p:spPr bwMode="auto">
            <a:xfrm>
              <a:off x="235983" y="562369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0" name="Oval 239"/>
            <p:cNvSpPr>
              <a:spLocks noChangeArrowheads="1"/>
            </p:cNvSpPr>
            <p:nvPr userDrawn="1"/>
          </p:nvSpPr>
          <p:spPr bwMode="auto">
            <a:xfrm>
              <a:off x="1420258" y="641426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" name="Oval 240"/>
            <p:cNvSpPr>
              <a:spLocks noChangeArrowheads="1"/>
            </p:cNvSpPr>
            <p:nvPr userDrawn="1"/>
          </p:nvSpPr>
          <p:spPr bwMode="auto">
            <a:xfrm>
              <a:off x="1223408" y="641426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2" name="Oval 241"/>
            <p:cNvSpPr>
              <a:spLocks noChangeArrowheads="1"/>
            </p:cNvSpPr>
            <p:nvPr userDrawn="1"/>
          </p:nvSpPr>
          <p:spPr bwMode="auto">
            <a:xfrm>
              <a:off x="1024971" y="641426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" name="Oval 242"/>
            <p:cNvSpPr>
              <a:spLocks noChangeArrowheads="1"/>
            </p:cNvSpPr>
            <p:nvPr userDrawn="1"/>
          </p:nvSpPr>
          <p:spPr bwMode="auto">
            <a:xfrm>
              <a:off x="828121" y="641426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4" name="Oval 243"/>
            <p:cNvSpPr>
              <a:spLocks noChangeArrowheads="1"/>
            </p:cNvSpPr>
            <p:nvPr userDrawn="1"/>
          </p:nvSpPr>
          <p:spPr bwMode="auto">
            <a:xfrm>
              <a:off x="631271" y="6414267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5" name="Oval 244"/>
            <p:cNvSpPr>
              <a:spLocks noChangeArrowheads="1"/>
            </p:cNvSpPr>
            <p:nvPr userDrawn="1"/>
          </p:nvSpPr>
          <p:spPr bwMode="auto">
            <a:xfrm>
              <a:off x="432833" y="641426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6" name="Oval 245"/>
            <p:cNvSpPr>
              <a:spLocks noChangeArrowheads="1"/>
            </p:cNvSpPr>
            <p:nvPr userDrawn="1"/>
          </p:nvSpPr>
          <p:spPr bwMode="auto">
            <a:xfrm>
              <a:off x="235983" y="6414267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7" name="Oval 261"/>
            <p:cNvSpPr>
              <a:spLocks noChangeArrowheads="1"/>
            </p:cNvSpPr>
            <p:nvPr userDrawn="1"/>
          </p:nvSpPr>
          <p:spPr bwMode="auto">
            <a:xfrm>
              <a:off x="1420258" y="621583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8" name="Oval 262"/>
            <p:cNvSpPr>
              <a:spLocks noChangeArrowheads="1"/>
            </p:cNvSpPr>
            <p:nvPr userDrawn="1"/>
          </p:nvSpPr>
          <p:spPr bwMode="auto">
            <a:xfrm>
              <a:off x="1223408" y="621583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9" name="Oval 263"/>
            <p:cNvSpPr>
              <a:spLocks noChangeArrowheads="1"/>
            </p:cNvSpPr>
            <p:nvPr userDrawn="1"/>
          </p:nvSpPr>
          <p:spPr bwMode="auto">
            <a:xfrm>
              <a:off x="1024971" y="621583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0" name="Oval 264"/>
            <p:cNvSpPr>
              <a:spLocks noChangeArrowheads="1"/>
            </p:cNvSpPr>
            <p:nvPr userDrawn="1"/>
          </p:nvSpPr>
          <p:spPr bwMode="auto">
            <a:xfrm>
              <a:off x="828121" y="621583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1" name="Oval 265"/>
            <p:cNvSpPr>
              <a:spLocks noChangeArrowheads="1"/>
            </p:cNvSpPr>
            <p:nvPr userDrawn="1"/>
          </p:nvSpPr>
          <p:spPr bwMode="auto">
            <a:xfrm>
              <a:off x="631271" y="621583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2" name="Oval 266"/>
            <p:cNvSpPr>
              <a:spLocks noChangeArrowheads="1"/>
            </p:cNvSpPr>
            <p:nvPr userDrawn="1"/>
          </p:nvSpPr>
          <p:spPr bwMode="auto">
            <a:xfrm>
              <a:off x="432833" y="621583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3" name="Oval 267"/>
            <p:cNvSpPr>
              <a:spLocks noChangeArrowheads="1"/>
            </p:cNvSpPr>
            <p:nvPr userDrawn="1"/>
          </p:nvSpPr>
          <p:spPr bwMode="auto">
            <a:xfrm>
              <a:off x="235983" y="621583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4" name="Oval 279"/>
            <p:cNvSpPr>
              <a:spLocks noChangeArrowheads="1"/>
            </p:cNvSpPr>
            <p:nvPr userDrawn="1"/>
          </p:nvSpPr>
          <p:spPr bwMode="auto">
            <a:xfrm>
              <a:off x="1420258" y="601898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5" name="Oval 280"/>
            <p:cNvSpPr>
              <a:spLocks noChangeArrowheads="1"/>
            </p:cNvSpPr>
            <p:nvPr userDrawn="1"/>
          </p:nvSpPr>
          <p:spPr bwMode="auto">
            <a:xfrm>
              <a:off x="1223408" y="601898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6" name="Oval 281"/>
            <p:cNvSpPr>
              <a:spLocks noChangeArrowheads="1"/>
            </p:cNvSpPr>
            <p:nvPr userDrawn="1"/>
          </p:nvSpPr>
          <p:spPr bwMode="auto">
            <a:xfrm>
              <a:off x="1024971" y="601898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7" name="Oval 282"/>
            <p:cNvSpPr>
              <a:spLocks noChangeArrowheads="1"/>
            </p:cNvSpPr>
            <p:nvPr userDrawn="1"/>
          </p:nvSpPr>
          <p:spPr bwMode="auto">
            <a:xfrm>
              <a:off x="828121" y="601898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8" name="Oval 283"/>
            <p:cNvSpPr>
              <a:spLocks noChangeArrowheads="1"/>
            </p:cNvSpPr>
            <p:nvPr userDrawn="1"/>
          </p:nvSpPr>
          <p:spPr bwMode="auto">
            <a:xfrm>
              <a:off x="631271" y="6018980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9" name="Oval 284"/>
            <p:cNvSpPr>
              <a:spLocks noChangeArrowheads="1"/>
            </p:cNvSpPr>
            <p:nvPr userDrawn="1"/>
          </p:nvSpPr>
          <p:spPr bwMode="auto">
            <a:xfrm>
              <a:off x="432833" y="601898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0" name="Oval 285"/>
            <p:cNvSpPr>
              <a:spLocks noChangeArrowheads="1"/>
            </p:cNvSpPr>
            <p:nvPr userDrawn="1"/>
          </p:nvSpPr>
          <p:spPr bwMode="auto">
            <a:xfrm>
              <a:off x="235983" y="6018980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1" name="Oval 298"/>
            <p:cNvSpPr>
              <a:spLocks noChangeArrowheads="1"/>
            </p:cNvSpPr>
            <p:nvPr userDrawn="1"/>
          </p:nvSpPr>
          <p:spPr bwMode="auto">
            <a:xfrm>
              <a:off x="1420258" y="582054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2" name="Oval 299"/>
            <p:cNvSpPr>
              <a:spLocks noChangeArrowheads="1"/>
            </p:cNvSpPr>
            <p:nvPr userDrawn="1"/>
          </p:nvSpPr>
          <p:spPr bwMode="auto">
            <a:xfrm>
              <a:off x="1223408" y="582054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3" name="Oval 300"/>
            <p:cNvSpPr>
              <a:spLocks noChangeArrowheads="1"/>
            </p:cNvSpPr>
            <p:nvPr userDrawn="1"/>
          </p:nvSpPr>
          <p:spPr bwMode="auto">
            <a:xfrm>
              <a:off x="1024971" y="582054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4" name="Oval 301"/>
            <p:cNvSpPr>
              <a:spLocks noChangeArrowheads="1"/>
            </p:cNvSpPr>
            <p:nvPr userDrawn="1"/>
          </p:nvSpPr>
          <p:spPr bwMode="auto">
            <a:xfrm>
              <a:off x="828121" y="582054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5" name="Oval 302"/>
            <p:cNvSpPr>
              <a:spLocks noChangeArrowheads="1"/>
            </p:cNvSpPr>
            <p:nvPr userDrawn="1"/>
          </p:nvSpPr>
          <p:spPr bwMode="auto">
            <a:xfrm>
              <a:off x="631271" y="5820542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6" name="Oval 303"/>
            <p:cNvSpPr>
              <a:spLocks noChangeArrowheads="1"/>
            </p:cNvSpPr>
            <p:nvPr userDrawn="1"/>
          </p:nvSpPr>
          <p:spPr bwMode="auto">
            <a:xfrm>
              <a:off x="432833" y="582054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7" name="Oval 304"/>
            <p:cNvSpPr>
              <a:spLocks noChangeArrowheads="1"/>
            </p:cNvSpPr>
            <p:nvPr userDrawn="1"/>
          </p:nvSpPr>
          <p:spPr bwMode="auto">
            <a:xfrm>
              <a:off x="235983" y="5820542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8" name="Oval 317"/>
            <p:cNvSpPr>
              <a:spLocks noChangeArrowheads="1"/>
            </p:cNvSpPr>
            <p:nvPr userDrawn="1"/>
          </p:nvSpPr>
          <p:spPr bwMode="auto">
            <a:xfrm>
              <a:off x="1420258" y="542525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9" name="Oval 318"/>
            <p:cNvSpPr>
              <a:spLocks noChangeArrowheads="1"/>
            </p:cNvSpPr>
            <p:nvPr userDrawn="1"/>
          </p:nvSpPr>
          <p:spPr bwMode="auto">
            <a:xfrm>
              <a:off x="1223408" y="542525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0" name="Oval 319"/>
            <p:cNvSpPr>
              <a:spLocks noChangeArrowheads="1"/>
            </p:cNvSpPr>
            <p:nvPr userDrawn="1"/>
          </p:nvSpPr>
          <p:spPr bwMode="auto">
            <a:xfrm>
              <a:off x="1024971" y="542525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" name="Oval 320"/>
            <p:cNvSpPr>
              <a:spLocks noChangeArrowheads="1"/>
            </p:cNvSpPr>
            <p:nvPr userDrawn="1"/>
          </p:nvSpPr>
          <p:spPr bwMode="auto">
            <a:xfrm>
              <a:off x="828121" y="542525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" name="Oval 321"/>
            <p:cNvSpPr>
              <a:spLocks noChangeArrowheads="1"/>
            </p:cNvSpPr>
            <p:nvPr userDrawn="1"/>
          </p:nvSpPr>
          <p:spPr bwMode="auto">
            <a:xfrm>
              <a:off x="631271" y="542525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" name="Oval 322"/>
            <p:cNvSpPr>
              <a:spLocks noChangeArrowheads="1"/>
            </p:cNvSpPr>
            <p:nvPr userDrawn="1"/>
          </p:nvSpPr>
          <p:spPr bwMode="auto">
            <a:xfrm>
              <a:off x="432833" y="542525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4" name="Oval 323"/>
            <p:cNvSpPr>
              <a:spLocks noChangeArrowheads="1"/>
            </p:cNvSpPr>
            <p:nvPr userDrawn="1"/>
          </p:nvSpPr>
          <p:spPr bwMode="auto">
            <a:xfrm>
              <a:off x="235983" y="542525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5" name="Oval 336"/>
            <p:cNvSpPr>
              <a:spLocks noChangeArrowheads="1"/>
            </p:cNvSpPr>
            <p:nvPr userDrawn="1"/>
          </p:nvSpPr>
          <p:spPr bwMode="auto">
            <a:xfrm>
              <a:off x="1420258" y="522840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6" name="Oval 337"/>
            <p:cNvSpPr>
              <a:spLocks noChangeArrowheads="1"/>
            </p:cNvSpPr>
            <p:nvPr userDrawn="1"/>
          </p:nvSpPr>
          <p:spPr bwMode="auto">
            <a:xfrm>
              <a:off x="1223408" y="522840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7" name="Oval 338"/>
            <p:cNvSpPr>
              <a:spLocks noChangeArrowheads="1"/>
            </p:cNvSpPr>
            <p:nvPr userDrawn="1"/>
          </p:nvSpPr>
          <p:spPr bwMode="auto">
            <a:xfrm>
              <a:off x="1024971" y="522840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8" name="Oval 339"/>
            <p:cNvSpPr>
              <a:spLocks noChangeArrowheads="1"/>
            </p:cNvSpPr>
            <p:nvPr userDrawn="1"/>
          </p:nvSpPr>
          <p:spPr bwMode="auto">
            <a:xfrm>
              <a:off x="828121" y="522840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9" name="Oval 340"/>
            <p:cNvSpPr>
              <a:spLocks noChangeArrowheads="1"/>
            </p:cNvSpPr>
            <p:nvPr userDrawn="1"/>
          </p:nvSpPr>
          <p:spPr bwMode="auto">
            <a:xfrm>
              <a:off x="631271" y="5228405"/>
              <a:ext cx="161925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0" name="Oval 341"/>
            <p:cNvSpPr>
              <a:spLocks noChangeArrowheads="1"/>
            </p:cNvSpPr>
            <p:nvPr userDrawn="1"/>
          </p:nvSpPr>
          <p:spPr bwMode="auto">
            <a:xfrm>
              <a:off x="432833" y="522840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1" name="Oval 342"/>
            <p:cNvSpPr>
              <a:spLocks noChangeArrowheads="1"/>
            </p:cNvSpPr>
            <p:nvPr userDrawn="1"/>
          </p:nvSpPr>
          <p:spPr bwMode="auto">
            <a:xfrm>
              <a:off x="235983" y="5228405"/>
              <a:ext cx="163513" cy="163513"/>
            </a:xfrm>
            <a:prstGeom prst="ellipse">
              <a:avLst/>
            </a:prstGeom>
            <a:solidFill>
              <a:schemeClr val="bg2">
                <a:lumMod val="85000"/>
                <a:alpha val="3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842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21790D8E-C545-41B1-A716-CCB39AEA2B6E}" type="datetime1">
              <a:rPr lang="en-AU" smtClean="0"/>
              <a:t>8/02/2017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1" y="6484027"/>
            <a:ext cx="1426626" cy="16941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Title 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E6ACB0A1-FC18-45A5-A3D5-555585CB9F9E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921525"/>
            <a:ext cx="1691679" cy="6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Title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5705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4897565C-3807-4257-9244-4A5038878BA0}" type="datetime1">
              <a:rPr lang="en-AU" smtClean="0"/>
              <a:t>8/02/2017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84221" y="6597588"/>
            <a:ext cx="4597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224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8212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62D294A5-16FB-4FDE-8230-03E3EC4FBBDD}" type="datetime1">
              <a:rPr lang="en-AU" smtClean="0"/>
              <a:t>8/02/2017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845325"/>
            <a:ext cx="1691679" cy="67487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white)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14E76F9A-E5CD-46AA-88A2-B24AB829BC83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5" y="272562"/>
            <a:ext cx="1316876" cy="5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0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45 APA Powerpoint Divider 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8/02/2017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2320" y="845325"/>
            <a:ext cx="1691680" cy="6743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rgbClr val="25282A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62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45 APA Powerpoint Divider 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8219" y="795866"/>
            <a:ext cx="6386025" cy="8254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0000"/>
              </a:lnSpc>
              <a:defRPr sz="3200" b="1" baseline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 smtClean="0"/>
              <a:t>heading line one</a:t>
            </a:r>
            <a:br>
              <a:rPr lang="en-AU" dirty="0" smtClean="0"/>
            </a:br>
            <a:r>
              <a:rPr lang="en-AU" dirty="0" smtClean="0"/>
              <a:t>heading line two (make red)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282BCB6C-8228-4AF8-BCEA-EE290FD5F988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38219" y="1803401"/>
            <a:ext cx="6386025" cy="3174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2" y="769125"/>
            <a:ext cx="1691679" cy="67487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solidFill>
                  <a:schemeClr val="bg1"/>
                </a:solidFill>
                <a:latin typeface="Century Gothic"/>
                <a:cs typeface="Century Gothic"/>
              </a:rPr>
              <a:pPr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2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219" y="211334"/>
            <a:ext cx="6864819" cy="4597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 anchorCtr="0">
            <a:normAutofit/>
          </a:bodyPr>
          <a:lstStyle>
            <a:lvl1pPr algn="l">
              <a:defRPr sz="2000" b="1">
                <a:solidFill>
                  <a:srgbClr val="C8102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039530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238219" y="1358900"/>
            <a:ext cx="8640000" cy="504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100">
                <a:latin typeface="Century Gothic"/>
                <a:cs typeface="Century Gothic"/>
              </a:defRPr>
            </a:lvl2pPr>
            <a:lvl3pPr>
              <a:defRPr sz="1000" b="1">
                <a:solidFill>
                  <a:srgbClr val="FF0000"/>
                </a:solidFill>
                <a:latin typeface="Century Gothic"/>
                <a:cs typeface="Century Gothic"/>
              </a:defRPr>
            </a:lvl3pPr>
            <a:lvl4pPr>
              <a:defRPr sz="1000">
                <a:latin typeface="Century Gothic"/>
                <a:cs typeface="Century Gothic"/>
              </a:defRPr>
            </a:lvl4pPr>
          </a:lstStyle>
          <a:p>
            <a:pPr lvl="0"/>
            <a:r>
              <a:rPr lang="en-AU" dirty="0" smtClean="0"/>
              <a:t>Introductory 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672427" y="6576824"/>
            <a:ext cx="3129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DD9226-F8A3-234F-93ED-E7243F40B3A5}" type="slidenum">
              <a:rPr lang="en-US" sz="800" smtClean="0">
                <a:latin typeface="Century Gothic"/>
                <a:cs typeface="Century Gothic"/>
              </a:rPr>
              <a:pPr/>
              <a:t>‹#›</a:t>
            </a:fld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124" y="272562"/>
            <a:ext cx="1316876" cy="52497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62251" y="6608680"/>
            <a:ext cx="2428551" cy="18502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57896D2D-61FE-4933-90C7-E820169B2FEA}" type="datetime1">
              <a:rPr lang="en-AU" smtClean="0"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4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9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1" r:id="rId10"/>
    <p:sldLayoutId id="2147483662" r:id="rId11"/>
    <p:sldLayoutId id="2147483657" r:id="rId12"/>
    <p:sldLayoutId id="2147483658" r:id="rId13"/>
    <p:sldLayoutId id="2147483659" r:id="rId14"/>
    <p:sldLayoutId id="2147483663" r:id="rId15"/>
    <p:sldLayoutId id="2147483664" r:id="rId16"/>
    <p:sldLayoutId id="2147483666" r:id="rId17"/>
    <p:sldLayoutId id="2147483665" r:id="rId18"/>
    <p:sldLayoutId id="2147483667" r:id="rId19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219" y="795866"/>
            <a:ext cx="7065964" cy="1065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v</a:t>
            </a:r>
            <a:r>
              <a:rPr lang="en-US" dirty="0" err="1" smtClean="0"/>
              <a:t>ictorian</a:t>
            </a:r>
            <a:r>
              <a:rPr lang="en-US" dirty="0" smtClean="0"/>
              <a:t> transmission system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access arrangement revision proposal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19" y="2875403"/>
            <a:ext cx="6386025" cy="559948"/>
          </a:xfrm>
        </p:spPr>
        <p:txBody>
          <a:bodyPr>
            <a:normAutofit/>
          </a:bodyPr>
          <a:lstStyle/>
          <a:p>
            <a:r>
              <a:rPr lang="en-US" dirty="0" smtClean="0"/>
              <a:t>Public forum</a:t>
            </a:r>
          </a:p>
          <a:p>
            <a:r>
              <a:rPr lang="en-US" dirty="0" smtClean="0"/>
              <a:t>1 February 2017 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94840" y="5871991"/>
            <a:ext cx="6386025" cy="749176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/>
              <a:t>Alex Curran</a:t>
            </a:r>
          </a:p>
          <a:p>
            <a:pPr algn="r"/>
            <a:r>
              <a:rPr lang="en-US" dirty="0" smtClean="0"/>
              <a:t>Regulatory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358900"/>
            <a:ext cx="8640000" cy="537240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Increased revenue in the forecast </a:t>
            </a:r>
            <a:r>
              <a:rPr lang="en-GB" sz="1600" dirty="0" smtClean="0">
                <a:solidFill>
                  <a:schemeClr val="tx2"/>
                </a:solidFill>
              </a:rPr>
              <a:t>period driven </a:t>
            </a:r>
            <a:r>
              <a:rPr lang="en-GB" sz="1600" dirty="0">
                <a:solidFill>
                  <a:schemeClr val="tx2"/>
                </a:solidFill>
              </a:rPr>
              <a:t>by increase in capital base from the </a:t>
            </a:r>
            <a:r>
              <a:rPr lang="en-GB" sz="1600" dirty="0" smtClean="0">
                <a:solidFill>
                  <a:schemeClr val="tx2"/>
                </a:solidFill>
              </a:rPr>
              <a:t>VNI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Those shippers benefiting from that expansion are paying for it – increase in </a:t>
            </a:r>
            <a:r>
              <a:rPr lang="en-GB" sz="1400" dirty="0" smtClean="0">
                <a:solidFill>
                  <a:schemeClr val="tx2"/>
                </a:solidFill>
              </a:rPr>
              <a:t>revenue from  larger capital base </a:t>
            </a:r>
            <a:r>
              <a:rPr lang="en-GB" sz="1400" u="sng" dirty="0">
                <a:solidFill>
                  <a:schemeClr val="tx2"/>
                </a:solidFill>
              </a:rPr>
              <a:t>not</a:t>
            </a:r>
            <a:r>
              <a:rPr lang="en-GB" sz="1400" dirty="0">
                <a:solidFill>
                  <a:schemeClr val="tx2"/>
                </a:solidFill>
              </a:rPr>
              <a:t> allocated to </a:t>
            </a:r>
            <a:r>
              <a:rPr lang="en-GB" sz="1400" dirty="0" smtClean="0">
                <a:solidFill>
                  <a:schemeClr val="tx2"/>
                </a:solidFill>
              </a:rPr>
              <a:t>Victorian-based Tariff-V or Tariff-D </a:t>
            </a:r>
            <a:r>
              <a:rPr lang="en-GB" sz="1400" dirty="0">
                <a:solidFill>
                  <a:schemeClr val="tx2"/>
                </a:solidFill>
              </a:rPr>
              <a:t>customers </a:t>
            </a:r>
            <a:endParaRPr lang="en-GB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Tariff-D </a:t>
            </a:r>
            <a:r>
              <a:rPr lang="en-GB" sz="1400" dirty="0">
                <a:solidFill>
                  <a:schemeClr val="tx2"/>
                </a:solidFill>
              </a:rPr>
              <a:t>&amp; Tariff-V total </a:t>
            </a:r>
            <a:r>
              <a:rPr lang="en-GB" sz="1400" dirty="0" smtClean="0">
                <a:solidFill>
                  <a:schemeClr val="tx2"/>
                </a:solidFill>
              </a:rPr>
              <a:t>revenue increase is marginally more than inflation, driven by small increase in proposed cost of capital</a:t>
            </a:r>
            <a:endParaRPr lang="en-GB" sz="1400" dirty="0">
              <a:solidFill>
                <a:schemeClr val="tx2"/>
              </a:solidFill>
            </a:endParaRPr>
          </a:p>
          <a:p>
            <a:pPr marL="1485900" lvl="2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b="0" dirty="0" smtClean="0">
                <a:solidFill>
                  <a:schemeClr val="tx2"/>
                </a:solidFill>
              </a:rPr>
              <a:t>2016 = $67.1m</a:t>
            </a:r>
          </a:p>
          <a:p>
            <a:pPr marL="1485900" lvl="2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b="0" dirty="0" smtClean="0">
                <a:solidFill>
                  <a:schemeClr val="tx2"/>
                </a:solidFill>
              </a:rPr>
              <a:t>2018 = $70.7m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Culcairn revenue increasing by more due to expansion</a:t>
            </a:r>
          </a:p>
          <a:p>
            <a:pPr marL="1485900" lvl="2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b="0" dirty="0">
                <a:solidFill>
                  <a:schemeClr val="tx2"/>
                </a:solidFill>
              </a:rPr>
              <a:t>2016 – 16% of total revenue </a:t>
            </a:r>
          </a:p>
          <a:p>
            <a:pPr marL="1485900" lvl="2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b="0" dirty="0">
                <a:solidFill>
                  <a:schemeClr val="tx2"/>
                </a:solidFill>
              </a:rPr>
              <a:t>2018 – 25% of (higher) total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 smtClean="0"/>
              <a:t>revenue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79362"/>
              </p:ext>
            </p:extLst>
          </p:nvPr>
        </p:nvGraphicFramePr>
        <p:xfrm>
          <a:off x="495760" y="5442331"/>
          <a:ext cx="7888075" cy="11788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90268"/>
                <a:gridCol w="939372"/>
                <a:gridCol w="939372"/>
                <a:gridCol w="939372"/>
                <a:gridCol w="939372"/>
                <a:gridCol w="940319"/>
              </a:tblGrid>
              <a:tr h="325678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$m nominal</a:t>
                      </a:r>
                      <a:endParaRPr lang="en-AU" sz="1400" b="1" dirty="0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2018</a:t>
                      </a:r>
                      <a:endParaRPr lang="en-AU" sz="1400" b="1" dirty="0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2019</a:t>
                      </a:r>
                      <a:endParaRPr lang="en-AU" sz="1400" b="1" dirty="0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2020</a:t>
                      </a:r>
                      <a:endParaRPr lang="en-AU" sz="1400" b="1" dirty="0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2021</a:t>
                      </a:r>
                      <a:endParaRPr lang="en-AU" sz="1400" b="1" dirty="0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2022</a:t>
                      </a:r>
                      <a:endParaRPr lang="en-AU" sz="1400" b="1">
                        <a:solidFill>
                          <a:srgbClr val="FFFFFF"/>
                        </a:solidFill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</a:tr>
              <a:tr h="42656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Smoothed revenue requirement</a:t>
                      </a:r>
                      <a:endParaRPr lang="en-A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121.9</a:t>
                      </a:r>
                      <a:endParaRPr lang="en-A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131.8</a:t>
                      </a:r>
                      <a:endParaRPr lang="en-A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142.5</a:t>
                      </a:r>
                      <a:endParaRPr lang="en-A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154.0</a:t>
                      </a:r>
                      <a:endParaRPr lang="en-A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166.5</a:t>
                      </a:r>
                      <a:endParaRPr lang="en-A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6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b="1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X factors tariff revenue (%)</a:t>
                      </a:r>
                      <a:endParaRPr lang="en-A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</a:t>
                      </a:r>
                      <a:endParaRPr lang="en-A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-6.0</a:t>
                      </a:r>
                      <a:endParaRPr lang="en-A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-6.0</a:t>
                      </a:r>
                      <a:endParaRPr lang="en-A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-6.0</a:t>
                      </a:r>
                      <a:endParaRPr lang="en-A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AU" sz="14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-6.0</a:t>
                      </a:r>
                      <a:endParaRPr lang="en-A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2900" dirty="0" smtClean="0"/>
              <a:t>demand, cost allocation and pricing</a:t>
            </a:r>
            <a:endParaRPr lang="en-AU" sz="2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CB6C-8228-4AF8-BCEA-EE290FD5F988}" type="datetime1">
              <a:rPr lang="en-AU" smtClean="0"/>
              <a:t>8/02/2017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istoric and forecast demand trends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544511"/>
              </p:ext>
            </p:extLst>
          </p:nvPr>
        </p:nvGraphicFramePr>
        <p:xfrm>
          <a:off x="19050" y="1189818"/>
          <a:ext cx="9124950" cy="2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600942"/>
              </p:ext>
            </p:extLst>
          </p:nvPr>
        </p:nvGraphicFramePr>
        <p:xfrm>
          <a:off x="19050" y="4208443"/>
          <a:ext cx="9124950" cy="264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10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8" y="1211855"/>
            <a:ext cx="8905781" cy="5646145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APA VTS has retained tariff and cost allocation structure from current period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2"/>
                </a:solidFill>
              </a:rPr>
              <a:t>Transmission </a:t>
            </a:r>
            <a:r>
              <a:rPr lang="en-AU" sz="1600" dirty="0">
                <a:solidFill>
                  <a:schemeClr val="tx2"/>
                </a:solidFill>
              </a:rPr>
              <a:t>tariffs apply to injections and withdrawals separately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In VTS gas ownership can change within the system through the operation of the wholesale gas </a:t>
            </a:r>
            <a:r>
              <a:rPr lang="en-AU" sz="1400" dirty="0" smtClean="0">
                <a:solidFill>
                  <a:schemeClr val="tx2"/>
                </a:solidFill>
              </a:rPr>
              <a:t>market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S</a:t>
            </a:r>
            <a:r>
              <a:rPr lang="en-AU" sz="1400" dirty="0" smtClean="0">
                <a:solidFill>
                  <a:schemeClr val="tx2"/>
                </a:solidFill>
              </a:rPr>
              <a:t>hippers </a:t>
            </a:r>
            <a:r>
              <a:rPr lang="en-AU" sz="1400" dirty="0">
                <a:solidFill>
                  <a:schemeClr val="tx2"/>
                </a:solidFill>
              </a:rPr>
              <a:t>do not contract for point to point </a:t>
            </a:r>
            <a:r>
              <a:rPr lang="en-AU" sz="1400" dirty="0" smtClean="0">
                <a:solidFill>
                  <a:schemeClr val="tx2"/>
                </a:solidFill>
              </a:rPr>
              <a:t>transportation</a:t>
            </a: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Injection tariffs recover the cost of transportation of gas from injection points to a nominal “hub”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Hub considered as the Melbourne metro </a:t>
            </a:r>
            <a:r>
              <a:rPr lang="en-AU" sz="1400" dirty="0" smtClean="0">
                <a:solidFill>
                  <a:schemeClr val="tx2"/>
                </a:solidFill>
              </a:rPr>
              <a:t>area</a:t>
            </a: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Withdrawal tariffs recover the cost of transportation of gas from the “hub” to its withdrawal location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Includes transportation within or across the Melbourne metro area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Each delivery (withdrawal) point is allocated to a withdrawal </a:t>
            </a:r>
            <a:r>
              <a:rPr lang="en-AU" sz="1400" dirty="0" smtClean="0">
                <a:solidFill>
                  <a:schemeClr val="tx2"/>
                </a:solidFill>
              </a:rPr>
              <a:t>zone</a:t>
            </a: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Demand is split between Tariff D (large industrial) and Tariff V (residential and small business) within each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ost allocation and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VTS tariff structure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8321887" cy="5041900"/>
          </a:xfrm>
        </p:spPr>
        <p:txBody>
          <a:bodyPr/>
          <a:lstStyle/>
          <a:p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5909" y="1439516"/>
            <a:ext cx="2445744" cy="127795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Total transmission charges</a:t>
            </a:r>
            <a:endParaRPr lang="en-AU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218324" y="3653925"/>
            <a:ext cx="2445744" cy="127795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Withdrawal charge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5133" y="3653924"/>
            <a:ext cx="2445744" cy="127795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Injection charge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7436" y="2798284"/>
            <a:ext cx="495759" cy="85564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66204" y="2798285"/>
            <a:ext cx="416803" cy="855639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18324" y="5442333"/>
            <a:ext cx="2445744" cy="95846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b="1" dirty="0" smtClean="0"/>
              <a:t>Other withdrawal</a:t>
            </a:r>
          </a:p>
          <a:p>
            <a:pPr marL="342900" indent="-342900">
              <a:buFontTx/>
              <a:buChar char="-"/>
            </a:pPr>
            <a:r>
              <a:rPr lang="en-AU" sz="1600" b="1" dirty="0" smtClean="0"/>
              <a:t>Refill</a:t>
            </a:r>
          </a:p>
          <a:p>
            <a:pPr marL="342900" indent="-342900">
              <a:buFontTx/>
              <a:buChar char="-"/>
            </a:pPr>
            <a:r>
              <a:rPr lang="en-AU" sz="1600" b="1" dirty="0" smtClean="0"/>
              <a:t>Cross system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9336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VTS tariff zones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38219" y="1358900"/>
            <a:ext cx="8321887" cy="5041900"/>
          </a:xfrm>
        </p:spPr>
        <p:txBody>
          <a:bodyPr/>
          <a:lstStyle/>
          <a:p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" name="Picture 6" descr="A4-36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8894763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37264" y="6191481"/>
            <a:ext cx="5347330" cy="572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VNI expansion cost allocation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38218" y="1358899"/>
            <a:ext cx="8784596" cy="5306305"/>
          </a:xfrm>
        </p:spPr>
        <p:txBody>
          <a:bodyPr>
            <a:noAutofit/>
          </a:bodyPr>
          <a:lstStyle/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VNI expansion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Capacity related system capital costs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Locational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Allocated to asset zone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Allocated </a:t>
            </a:r>
            <a:r>
              <a:rPr lang="en-GB" sz="1400" dirty="0">
                <a:solidFill>
                  <a:schemeClr val="tx2"/>
                </a:solidFill>
              </a:rPr>
              <a:t>to Culcairn withdrawal tariff</a:t>
            </a: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All </a:t>
            </a:r>
            <a:r>
              <a:rPr lang="en-GB" sz="1600" dirty="0">
                <a:solidFill>
                  <a:schemeClr val="tx2"/>
                </a:solidFill>
              </a:rPr>
              <a:t>within </a:t>
            </a:r>
            <a:r>
              <a:rPr lang="en-GB" sz="1600" dirty="0" smtClean="0">
                <a:solidFill>
                  <a:schemeClr val="tx2"/>
                </a:solidFill>
              </a:rPr>
              <a:t>Tariff-D </a:t>
            </a:r>
            <a:r>
              <a:rPr lang="en-GB" sz="1600" dirty="0">
                <a:solidFill>
                  <a:schemeClr val="tx2"/>
                </a:solidFill>
              </a:rPr>
              <a:t>class (no small customer capex allocation)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Increased </a:t>
            </a:r>
            <a:r>
              <a:rPr lang="en-GB" sz="1600" dirty="0">
                <a:solidFill>
                  <a:schemeClr val="tx2"/>
                </a:solidFill>
              </a:rPr>
              <a:t>VNIE expenditure and volumes takes additional proportional share of non locational costs (</a:t>
            </a:r>
            <a:r>
              <a:rPr lang="en-GB" sz="1600" dirty="0" err="1">
                <a:solidFill>
                  <a:schemeClr val="tx2"/>
                </a:solidFill>
              </a:rPr>
              <a:t>eg</a:t>
            </a:r>
            <a:r>
              <a:rPr lang="en-GB" sz="1600" dirty="0">
                <a:solidFill>
                  <a:schemeClr val="tx2"/>
                </a:solidFill>
              </a:rPr>
              <a:t>. non-system capital, corporate, </a:t>
            </a:r>
            <a:r>
              <a:rPr lang="en-GB" sz="1600" dirty="0" err="1">
                <a:solidFill>
                  <a:schemeClr val="tx2"/>
                </a:solidFill>
              </a:rPr>
              <a:t>etc</a:t>
            </a:r>
            <a:r>
              <a:rPr lang="en-GB" sz="16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Victorian domestic customers do not bear the costs of VNI expansion and receive benefit from reduced allocation of common costs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Culcairn allocated $5m of indirect costs that would otherwise be shared throughout the system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8B2-27AE-4855-A9D6-A83B4FB99797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900" dirty="0" smtClean="0"/>
              <a:t>tariff/bill impacts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358900"/>
            <a:ext cx="8432056" cy="50419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2"/>
                </a:solidFill>
              </a:rPr>
              <a:t>Residential customer (60GJ/annum)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Transmission tariff average contribution to customer bill is about </a:t>
            </a:r>
            <a:r>
              <a:rPr lang="en-AU" sz="1400" dirty="0" smtClean="0">
                <a:solidFill>
                  <a:schemeClr val="tx2"/>
                </a:solidFill>
              </a:rPr>
              <a:t>2 per cent</a:t>
            </a:r>
            <a:endParaRPr lang="en-AU" sz="1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Revision proposal equates to an </a:t>
            </a:r>
            <a:r>
              <a:rPr lang="en-AU" sz="1400" dirty="0" smtClean="0">
                <a:solidFill>
                  <a:schemeClr val="tx2"/>
                </a:solidFill>
              </a:rPr>
              <a:t>increase </a:t>
            </a:r>
            <a:r>
              <a:rPr lang="en-AU" sz="1400" dirty="0">
                <a:solidFill>
                  <a:schemeClr val="tx2"/>
                </a:solidFill>
              </a:rPr>
              <a:t>in annual customer bill in 2018 of about $3.00 (</a:t>
            </a:r>
            <a:r>
              <a:rPr lang="en-AU" sz="1400" dirty="0" smtClean="0">
                <a:solidFill>
                  <a:schemeClr val="tx2"/>
                </a:solidFill>
              </a:rPr>
              <a:t>0.3 </a:t>
            </a:r>
            <a:r>
              <a:rPr lang="en-AU" sz="1400" dirty="0">
                <a:solidFill>
                  <a:schemeClr val="tx2"/>
                </a:solidFill>
              </a:rPr>
              <a:t>per cent)</a:t>
            </a:r>
          </a:p>
          <a:p>
            <a:pPr marL="342900" lvl="1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2"/>
                </a:solidFill>
              </a:rPr>
              <a:t>Small business customer (500GJ/annum)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Transmission tariff average contribution to customer bill is about </a:t>
            </a:r>
            <a:r>
              <a:rPr lang="en-AU" sz="1400" dirty="0" smtClean="0">
                <a:solidFill>
                  <a:schemeClr val="tx2"/>
                </a:solidFill>
              </a:rPr>
              <a:t>2.5 per cent</a:t>
            </a:r>
            <a:endParaRPr lang="en-AU" sz="1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Revision proposal equates to an </a:t>
            </a:r>
            <a:r>
              <a:rPr lang="en-AU" sz="1400" dirty="0" smtClean="0">
                <a:solidFill>
                  <a:schemeClr val="tx2"/>
                </a:solidFill>
              </a:rPr>
              <a:t>increase </a:t>
            </a:r>
            <a:r>
              <a:rPr lang="en-AU" sz="1400" dirty="0">
                <a:solidFill>
                  <a:schemeClr val="tx2"/>
                </a:solidFill>
              </a:rPr>
              <a:t>in annual customer bill in 2018 of about $27.00 (</a:t>
            </a:r>
            <a:r>
              <a:rPr lang="en-AU" sz="1400" dirty="0" smtClean="0">
                <a:solidFill>
                  <a:schemeClr val="tx2"/>
                </a:solidFill>
              </a:rPr>
              <a:t>0.3 </a:t>
            </a:r>
            <a:r>
              <a:rPr lang="en-AU" sz="1400" dirty="0">
                <a:solidFill>
                  <a:schemeClr val="tx2"/>
                </a:solidFill>
              </a:rPr>
              <a:t>per cent)</a:t>
            </a:r>
          </a:p>
          <a:p>
            <a:pPr marL="342900" lvl="1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2"/>
                </a:solidFill>
              </a:rPr>
              <a:t>Culcairn tariff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Movement in Culcairn tariff reflecting significant investment (and increase in volumes)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2017 tariff = $0.80/GJ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2018 tariff = $1.06/GJ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b="0" dirty="0" smtClean="0">
              <a:solidFill>
                <a:schemeClr val="tx2"/>
              </a:solidFill>
            </a:endParaRP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b="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800100" lvl="1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 smtClean="0"/>
              <a:t>tariff/bill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8B2-27AE-4855-A9D6-A83B4FB99797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c</a:t>
            </a:r>
            <a:r>
              <a:rPr lang="en-US" sz="2900" dirty="0" smtClean="0"/>
              <a:t>onsumer engagement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751682" y="1740664"/>
            <a:ext cx="5487318" cy="4803353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r</a:t>
            </a:r>
            <a:r>
              <a:rPr lang="en-US" dirty="0" smtClean="0">
                <a:solidFill>
                  <a:srgbClr val="333333"/>
                </a:solidFill>
              </a:rPr>
              <a:t>evision proposal key themes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333333"/>
              </a:solidFill>
            </a:endParaRPr>
          </a:p>
          <a:p>
            <a:pPr>
              <a:spcBef>
                <a:spcPts val="200"/>
              </a:spcBef>
            </a:pPr>
            <a:endParaRPr lang="en-US" dirty="0" smtClean="0">
              <a:solidFill>
                <a:srgbClr val="333333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c</a:t>
            </a:r>
            <a:r>
              <a:rPr lang="en-US" dirty="0" smtClean="0">
                <a:solidFill>
                  <a:srgbClr val="333333"/>
                </a:solidFill>
              </a:rPr>
              <a:t>omponents of revenue building blocks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sz="1800" dirty="0" smtClean="0">
              <a:solidFill>
                <a:srgbClr val="333333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d</a:t>
            </a:r>
            <a:r>
              <a:rPr lang="en-US" dirty="0" smtClean="0">
                <a:solidFill>
                  <a:srgbClr val="333333"/>
                </a:solidFill>
              </a:rPr>
              <a:t>emand, cost allocation and pricing</a:t>
            </a:r>
          </a:p>
          <a:p>
            <a:endParaRPr lang="en-US" sz="1600" dirty="0">
              <a:solidFill>
                <a:srgbClr val="333333"/>
              </a:solidFill>
            </a:endParaRPr>
          </a:p>
          <a:p>
            <a:endParaRPr lang="en-US" sz="2400" dirty="0" smtClean="0">
              <a:solidFill>
                <a:srgbClr val="333333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b</a:t>
            </a:r>
            <a:r>
              <a:rPr lang="en-US" dirty="0" smtClean="0">
                <a:solidFill>
                  <a:srgbClr val="333333"/>
                </a:solidFill>
              </a:rPr>
              <a:t>ill impacts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sz="1400" dirty="0" smtClean="0">
              <a:solidFill>
                <a:srgbClr val="333333"/>
              </a:solidFill>
            </a:endParaRPr>
          </a:p>
          <a:p>
            <a:r>
              <a:rPr lang="en-US" dirty="0">
                <a:solidFill>
                  <a:srgbClr val="333333"/>
                </a:solidFill>
              </a:rPr>
              <a:t>c</a:t>
            </a:r>
            <a:r>
              <a:rPr lang="en-US" dirty="0" smtClean="0">
                <a:solidFill>
                  <a:srgbClr val="333333"/>
                </a:solidFill>
              </a:rPr>
              <a:t>onsumer engagement</a:t>
            </a:r>
            <a:endParaRPr lang="en-US" dirty="0">
              <a:solidFill>
                <a:srgbClr val="333333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1286" y="1079653"/>
            <a:ext cx="0" cy="5778347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79258" y="1646850"/>
            <a:ext cx="504056" cy="504056"/>
          </a:xfrm>
          <a:prstGeom prst="ellipse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579258" y="2676187"/>
            <a:ext cx="504056" cy="504056"/>
          </a:xfrm>
          <a:prstGeom prst="ellipse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79258" y="3716798"/>
            <a:ext cx="504056" cy="504056"/>
          </a:xfrm>
          <a:prstGeom prst="ellipse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79258" y="4783902"/>
            <a:ext cx="504056" cy="504056"/>
          </a:xfrm>
          <a:prstGeom prst="ellipse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579258" y="5799836"/>
            <a:ext cx="504056" cy="504056"/>
          </a:xfrm>
          <a:prstGeom prst="ellipse">
            <a:avLst/>
          </a:prstGeom>
          <a:ln w="152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6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transmission customers &amp; relationships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38218" y="1237713"/>
            <a:ext cx="8310871" cy="5499101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</a:rPr>
              <a:t>Transmission </a:t>
            </a:r>
            <a:r>
              <a:rPr lang="en-GB" sz="1600" b="1" dirty="0">
                <a:solidFill>
                  <a:schemeClr val="tx2"/>
                </a:solidFill>
              </a:rPr>
              <a:t>businesses </a:t>
            </a:r>
            <a:r>
              <a:rPr lang="en-GB" sz="1600" b="1" dirty="0" smtClean="0">
                <a:solidFill>
                  <a:schemeClr val="tx2"/>
                </a:solidFill>
              </a:rPr>
              <a:t>have direct and ongoing relationships with users of the system</a:t>
            </a:r>
            <a:endParaRPr lang="en-GB" sz="1600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Direct transmission customers are retailers (small and large), producers, large industrial customers, gas-powered </a:t>
            </a:r>
            <a:r>
              <a:rPr lang="en-GB" sz="1400" dirty="0" smtClean="0">
                <a:solidFill>
                  <a:schemeClr val="tx2"/>
                </a:solidFill>
              </a:rPr>
              <a:t>generators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Areas of ongoing engagement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Direct account management – relationship management and understanding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Capacity development through open seasons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New </a:t>
            </a:r>
            <a:r>
              <a:rPr lang="en-GB" sz="1400" dirty="0">
                <a:solidFill>
                  <a:schemeClr val="tx2"/>
                </a:solidFill>
              </a:rPr>
              <a:t>capacity </a:t>
            </a:r>
            <a:r>
              <a:rPr lang="en-GB" sz="1400" dirty="0" smtClean="0">
                <a:solidFill>
                  <a:schemeClr val="tx2"/>
                </a:solidFill>
              </a:rPr>
              <a:t>requirements are discussed in detail and (for contract-carriage pipelines) secured by contract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Day-to-day operation of the system through nominations, scheduling, planned maintenance, operational requirements 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Information sharing and engagement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Development of new services</a:t>
            </a:r>
            <a:endParaRPr lang="en-GB" sz="1400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Small end users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Scope for development through education and information sharing 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Other stakeholders – </a:t>
            </a:r>
            <a:r>
              <a:rPr lang="en-GB" sz="1600" b="1" dirty="0" smtClean="0">
                <a:solidFill>
                  <a:schemeClr val="tx2"/>
                </a:solidFill>
              </a:rPr>
              <a:t>landholders</a:t>
            </a:r>
            <a:endParaRPr lang="en-GB" sz="1600" b="1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5901" y="3517900"/>
            <a:ext cx="4302401" cy="1624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>
                <a:solidFill>
                  <a:schemeClr val="accent2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/>
              <a:t>For further information contact:</a:t>
            </a:r>
          </a:p>
          <a:p>
            <a:r>
              <a:rPr lang="en-US" sz="1600" dirty="0" smtClean="0"/>
              <a:t>Alex Curran</a:t>
            </a:r>
          </a:p>
          <a:p>
            <a:r>
              <a:rPr lang="en-US" sz="1600" dirty="0" smtClean="0"/>
              <a:t>Regulatory Manager</a:t>
            </a:r>
          </a:p>
          <a:p>
            <a:r>
              <a:rPr lang="en-US" sz="1600" dirty="0" smtClean="0"/>
              <a:t>02 9275 0020</a:t>
            </a:r>
          </a:p>
          <a:p>
            <a:r>
              <a:rPr lang="en-US" sz="1600" dirty="0" smtClean="0"/>
              <a:t>alexandra.curran@apa.com.au</a:t>
            </a:r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5901" y="5294482"/>
            <a:ext cx="4302401" cy="960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>
                <a:solidFill>
                  <a:schemeClr val="accent2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Or visit the APA website at:</a:t>
            </a:r>
          </a:p>
          <a:p>
            <a:r>
              <a:rPr lang="en-US" sz="1600" dirty="0" err="1" smtClean="0">
                <a:solidFill>
                  <a:srgbClr val="C8102E"/>
                </a:solidFill>
              </a:rPr>
              <a:t>www.apa.com.au</a:t>
            </a:r>
            <a:endParaRPr lang="en-US" sz="1600" dirty="0">
              <a:solidFill>
                <a:srgbClr val="C81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68B2-27AE-4855-A9D6-A83B4FB99797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r</a:t>
            </a:r>
            <a:r>
              <a:rPr lang="en-US" sz="2900" dirty="0" smtClean="0"/>
              <a:t>evision proposal key themes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Responsiveness to customer demand</a:t>
            </a:r>
            <a:endParaRPr lang="en-GB" sz="16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Significant new gas flows north to NSW and Queensland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Investments </a:t>
            </a:r>
            <a:r>
              <a:rPr lang="en-GB" sz="1600" dirty="0">
                <a:solidFill>
                  <a:schemeClr val="tx2"/>
                </a:solidFill>
              </a:rPr>
              <a:t>for the future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Future growth through Western Outer Ring Main easement purchase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Safety and integrity spending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Possible changes to the policy environment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New market structures under policy consideration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Consistency with current </a:t>
            </a:r>
            <a:r>
              <a:rPr lang="en-GB" sz="1600" dirty="0" smtClean="0">
                <a:solidFill>
                  <a:schemeClr val="tx2"/>
                </a:solidFill>
              </a:rPr>
              <a:t>arrangements</a:t>
            </a:r>
            <a:endParaRPr lang="en-GB" sz="16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GB" sz="1400" dirty="0" smtClean="0">
                <a:solidFill>
                  <a:schemeClr val="tx2"/>
                </a:solidFill>
              </a:rPr>
              <a:t>Consistency in </a:t>
            </a:r>
            <a:r>
              <a:rPr lang="en-GB" sz="1400" dirty="0">
                <a:solidFill>
                  <a:schemeClr val="tx2"/>
                </a:solidFill>
              </a:rPr>
              <a:t>tariff structure </a:t>
            </a:r>
            <a:r>
              <a:rPr lang="en-GB" sz="1400" dirty="0" smtClean="0">
                <a:solidFill>
                  <a:schemeClr val="tx2"/>
                </a:solidFill>
              </a:rPr>
              <a:t>and </a:t>
            </a:r>
            <a:r>
              <a:rPr lang="en-GB" sz="1400" dirty="0">
                <a:solidFill>
                  <a:schemeClr val="tx2"/>
                </a:solidFill>
              </a:rPr>
              <a:t>how costs are allocated to tariffs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evision proposal key 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B0A1-FC18-45A5-A3D5-555585CB9F9E}" type="datetime1">
              <a:rPr lang="en-AU" smtClean="0"/>
              <a:t>8/02/2017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2900" dirty="0"/>
              <a:t>c</a:t>
            </a:r>
            <a:r>
              <a:rPr lang="en-AU" sz="2900" dirty="0" smtClean="0"/>
              <a:t>omponents of revenue building blocks</a:t>
            </a:r>
            <a:endParaRPr lang="en-AU" sz="2900" dirty="0"/>
          </a:p>
        </p:txBody>
      </p:sp>
    </p:spTree>
    <p:extLst>
      <p:ext uri="{BB962C8B-B14F-4D97-AF65-F5344CB8AC3E}">
        <p14:creationId xmlns:p14="http://schemas.microsoft.com/office/powerpoint/2010/main" val="23335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VTS regulatory capital base at 1 January 2018 is $1,005 billion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Expenditure in current period higher than forecast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Driven by expansion to accommodate increased demand for capacity for gas flows north to NSW and Queensland (VNIE project)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Increase from incremental 30TJ/day demand for firm capacity at Culcairn to 149TJ/day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Total VNIE project expenditure $299 million (approved was $46.4 million)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Total forecast capital expenditure $168.4 million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Inline inspection (pigging) - $28.5m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Safety management – high consequence areas - $27.3m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 smtClean="0">
                <a:solidFill>
                  <a:schemeClr val="tx2"/>
                </a:solidFill>
              </a:rPr>
              <a:t>WORM </a:t>
            </a:r>
            <a:r>
              <a:rPr lang="en-AU" sz="1400" dirty="0">
                <a:solidFill>
                  <a:schemeClr val="tx2"/>
                </a:solidFill>
              </a:rPr>
              <a:t>easement acquisition - $26.7m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 smtClean="0">
                <a:solidFill>
                  <a:schemeClr val="tx2"/>
                </a:solidFill>
              </a:rPr>
              <a:t>Anglesea </a:t>
            </a:r>
            <a:r>
              <a:rPr lang="en-AU" sz="1400" dirty="0">
                <a:solidFill>
                  <a:schemeClr val="tx2"/>
                </a:solidFill>
              </a:rPr>
              <a:t>pipeline - $17.4m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Brooklyn Compressor Station upgrade - $9.6m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apital base and capital expenditure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3825" y="1322024"/>
            <a:ext cx="8896350" cy="553597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2"/>
                </a:solidFill>
              </a:rPr>
              <a:t>Top 5 projects (out of 50) = </a:t>
            </a:r>
            <a:r>
              <a:rPr lang="en-AU" sz="1600" dirty="0" smtClean="0">
                <a:solidFill>
                  <a:schemeClr val="tx2"/>
                </a:solidFill>
              </a:rPr>
              <a:t>65% of forecast capital expenditure</a:t>
            </a:r>
            <a:endParaRPr lang="en-AU" sz="16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orecast capital expenditure -projects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711164"/>
              </p:ext>
            </p:extLst>
          </p:nvPr>
        </p:nvGraphicFramePr>
        <p:xfrm>
          <a:off x="123825" y="1916934"/>
          <a:ext cx="8896350" cy="49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37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178805"/>
            <a:ext cx="8640000" cy="522199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Significant operating expenditure efficiencies in earlier period driven by</a:t>
            </a:r>
            <a:endParaRPr lang="en-AU" sz="16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APA restructure towards national operations (away from state-by-state) – implemented in 2012/13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>
                <a:solidFill>
                  <a:schemeClr val="tx2"/>
                </a:solidFill>
              </a:rPr>
              <a:t>Significant declines in </a:t>
            </a:r>
            <a:r>
              <a:rPr lang="en-AU" sz="1400" dirty="0" smtClean="0">
                <a:solidFill>
                  <a:schemeClr val="tx2"/>
                </a:solidFill>
              </a:rPr>
              <a:t>insurance </a:t>
            </a:r>
            <a:r>
              <a:rPr lang="en-AU" sz="1400" dirty="0">
                <a:solidFill>
                  <a:schemeClr val="tx2"/>
                </a:solidFill>
              </a:rPr>
              <a:t>costs (renegotiation and positive claims history)</a:t>
            </a:r>
          </a:p>
          <a:p>
            <a:pPr marL="800100" lvl="1" indent="-342900">
              <a:lnSpc>
                <a:spcPct val="150000"/>
              </a:lnSpc>
              <a:buFont typeface="Century Gothic" panose="020B0502020202020204" pitchFamily="34" charset="0"/>
              <a:buChar char="−"/>
            </a:pPr>
            <a:r>
              <a:rPr lang="en-AU" sz="1400" dirty="0" smtClean="0">
                <a:solidFill>
                  <a:schemeClr val="tx2"/>
                </a:solidFill>
              </a:rPr>
              <a:t>Reduction in corporate overhead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perating expenditure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81384692"/>
              </p:ext>
            </p:extLst>
          </p:nvPr>
        </p:nvGraphicFramePr>
        <p:xfrm>
          <a:off x="0" y="3470313"/>
          <a:ext cx="8637223" cy="338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3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238219" y="1277957"/>
            <a:ext cx="8387988" cy="535419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Rate of return – 7.88%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Generally applied rate of return guideline</a:t>
            </a:r>
          </a:p>
          <a:p>
            <a:pPr marL="800100" lvl="1" indent="-342900">
              <a:lnSpc>
                <a:spcPct val="130000"/>
              </a:lnSpc>
              <a:buFont typeface="Century Gothic" panose="020B0502020202020204" pitchFamily="34" charset="0"/>
              <a:buChar char="−"/>
            </a:pPr>
            <a:r>
              <a:rPr lang="en-GB" sz="1400" dirty="0">
                <a:solidFill>
                  <a:schemeClr val="tx2"/>
                </a:solidFill>
              </a:rPr>
              <a:t>Updated for current values in respect of beta, RFR and MRP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Return on debt determined as a simple historical trailing average </a:t>
            </a:r>
            <a:endParaRPr lang="en-GB" sz="1600" b="1" dirty="0" smtClean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</a:rPr>
              <a:t>Adopted </a:t>
            </a:r>
            <a:r>
              <a:rPr lang="en-GB" sz="1600" b="1" dirty="0">
                <a:solidFill>
                  <a:schemeClr val="tx2"/>
                </a:solidFill>
              </a:rPr>
              <a:t>g</a:t>
            </a:r>
            <a:r>
              <a:rPr lang="en-GB" sz="1600" b="1" dirty="0" smtClean="0">
                <a:solidFill>
                  <a:schemeClr val="tx2"/>
                </a:solidFill>
              </a:rPr>
              <a:t>amma of 0.25</a:t>
            </a:r>
            <a:endParaRPr lang="en-GB" sz="1600" b="1" dirty="0">
              <a:solidFill>
                <a:schemeClr val="tx2"/>
              </a:solidFill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APA VTS expects outcome will ultimately reflect outworking of current legal/appeals processes</a:t>
            </a:r>
            <a:endParaRPr lang="en-AU" sz="16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219" y="199396"/>
            <a:ext cx="6864819" cy="459774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ate of return and value of imputation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A Powerpoint template 4x3">
  <a:themeElements>
    <a:clrScheme name="APA_colours-011">
      <a:dk1>
        <a:srgbClr val="000000"/>
      </a:dk1>
      <a:lt1>
        <a:sysClr val="window" lastClr="FFFFFF"/>
      </a:lt1>
      <a:dk2>
        <a:srgbClr val="25282A"/>
      </a:dk2>
      <a:lt2>
        <a:srgbClr val="FFFFFF"/>
      </a:lt2>
      <a:accent1>
        <a:srgbClr val="C8102E"/>
      </a:accent1>
      <a:accent2>
        <a:srgbClr val="F36C42"/>
      </a:accent2>
      <a:accent3>
        <a:srgbClr val="BEAFA8"/>
      </a:accent3>
      <a:accent4>
        <a:srgbClr val="FFD100"/>
      </a:accent4>
      <a:accent5>
        <a:srgbClr val="1C4483"/>
      </a:accent5>
      <a:accent6>
        <a:srgbClr val="92C83E"/>
      </a:accent6>
      <a:hlink>
        <a:srgbClr val="5FC8D7"/>
      </a:hlink>
      <a:folHlink>
        <a:srgbClr val="845AA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APA Powerpoint template 4x3</Template>
  <TotalTime>0</TotalTime>
  <Words>973</Words>
  <Application>Microsoft Office PowerPoint</Application>
  <PresentationFormat>On-screen Show (4:3)</PresentationFormat>
  <Paragraphs>196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APA Powerpoint template 4x3</vt:lpstr>
      <vt:lpstr>victorian transmission system access arrangement revision proposal</vt:lpstr>
      <vt:lpstr>overview</vt:lpstr>
      <vt:lpstr>revision proposal key themes </vt:lpstr>
      <vt:lpstr>revision proposal key themes</vt:lpstr>
      <vt:lpstr>components of revenue building blocks</vt:lpstr>
      <vt:lpstr>capital base and capital expenditure</vt:lpstr>
      <vt:lpstr>forecast capital expenditure -projects</vt:lpstr>
      <vt:lpstr>operating expenditure</vt:lpstr>
      <vt:lpstr>rate of return and value of imputation credits</vt:lpstr>
      <vt:lpstr>revenue</vt:lpstr>
      <vt:lpstr>demand, cost allocation and pricing</vt:lpstr>
      <vt:lpstr>historic and forecast demand trends</vt:lpstr>
      <vt:lpstr>cost allocation and pricing</vt:lpstr>
      <vt:lpstr>VTS tariff structure</vt:lpstr>
      <vt:lpstr>VTS tariff zones</vt:lpstr>
      <vt:lpstr>VNI expansion cost allocation</vt:lpstr>
      <vt:lpstr>tariff/bill impacts </vt:lpstr>
      <vt:lpstr>tariff/bill impacts</vt:lpstr>
      <vt:lpstr>consumer engagement </vt:lpstr>
      <vt:lpstr>transmission customers &amp; relationships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2017-02-07T23:00:46Z</dcterms:created>
  <dcterms:modified xsi:type="dcterms:W3CDTF">2017-02-07T23:00:51Z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