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8" r:id="rId2"/>
    <p:sldId id="264" r:id="rId3"/>
    <p:sldId id="265" r:id="rId4"/>
    <p:sldId id="266" r:id="rId5"/>
    <p:sldId id="259" r:id="rId6"/>
    <p:sldId id="260" r:id="rId7"/>
    <p:sldId id="267" r:id="rId8"/>
    <p:sldId id="261" r:id="rId9"/>
    <p:sldId id="262" r:id="rId10"/>
    <p:sldId id="263" r:id="rId11"/>
  </p:sldIdLst>
  <p:sldSz cx="9144000" cy="5143500" type="screen16x9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 Hird" initials="TH" lastIdx="2" clrIdx="0">
    <p:extLst>
      <p:ext uri="{19B8F6BF-5375-455C-9EA6-DF929625EA0E}">
        <p15:presenceInfo xmlns:p15="http://schemas.microsoft.com/office/powerpoint/2012/main" userId="c009d3500472a8c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2758"/>
    <a:srgbClr val="009B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3842" autoAdjust="0"/>
  </p:normalViewPr>
  <p:slideViewPr>
    <p:cSldViewPr snapToGrid="0" snapToObjects="1">
      <p:cViewPr varScale="1">
        <p:scale>
          <a:sx n="89" d="100"/>
          <a:sy n="89" d="100"/>
        </p:scale>
        <p:origin x="644" y="56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D6BDE-A1FB-4031-8877-F924E54D99B3}" type="datetimeFigureOut">
              <a:rPr lang="en-AU" smtClean="0"/>
              <a:t>28/07/2020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A9DAC-CD2F-4EF8-96D2-757D72C0BD17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70690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Thank you for coming.</a:t>
            </a:r>
          </a:p>
          <a:p>
            <a:r>
              <a:rPr lang="en-GB" dirty="0"/>
              <a:t>First time we have done something like this.</a:t>
            </a:r>
          </a:p>
          <a:p>
            <a:r>
              <a:rPr lang="en-GB" dirty="0"/>
              <a:t>I’d like to start a little bit off the topic of pipeline prices, and talk briefly about pipelines in Australia.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A9DAC-CD2F-4EF8-96D2-757D72C0BD17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74240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3193131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  <a:latin typeface="Roboto Bold"/>
                <a:cs typeface="Roboto 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41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EDCA-6E71-D54E-9E56-B53C12BCFE65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3C614-EB27-614B-9220-B704F3CDAF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846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EDCA-6E71-D54E-9E56-B53C12BCFE65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3C614-EB27-614B-9220-B704F3CDAF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37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latin typeface="Roboto Bold"/>
                <a:cs typeface="Roboto 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Roboto Medium"/>
                <a:cs typeface="Roboto Medium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23297"/>
            <a:ext cx="2133600" cy="273844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Roboto Light"/>
                <a:cs typeface="Roboto Light"/>
              </a:defRPr>
            </a:lvl1pPr>
          </a:lstStyle>
          <a:p>
            <a:fld id="{D5B9EDCA-6E71-D54E-9E56-B53C12BCFE65}" type="datetimeFigureOut">
              <a:rPr lang="en-US" smtClean="0"/>
              <a:pPr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23297"/>
            <a:ext cx="2895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Roboto Light"/>
                <a:cs typeface="Roboto Ligh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23297"/>
            <a:ext cx="2133600" cy="273844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Roboto Light"/>
                <a:cs typeface="Roboto Light"/>
              </a:defRPr>
            </a:lvl1pPr>
          </a:lstStyle>
          <a:p>
            <a:fld id="{1FF3C614-EB27-614B-9220-B704F3CDAF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60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EDCA-6E71-D54E-9E56-B53C12BCFE65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3C614-EB27-614B-9220-B704F3CDAF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130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EDCA-6E71-D54E-9E56-B53C12BCFE65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3C614-EB27-614B-9220-B704F3CDAF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631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EDCA-6E71-D54E-9E56-B53C12BCFE65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3C614-EB27-614B-9220-B704F3CDAF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64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EDCA-6E71-D54E-9E56-B53C12BCFE65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3C614-EB27-614B-9220-B704F3CDAF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369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EDCA-6E71-D54E-9E56-B53C12BCFE65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3C614-EB27-614B-9220-B704F3CDAF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028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EDCA-6E71-D54E-9E56-B53C12BCFE65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3C614-EB27-614B-9220-B704F3CDAF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812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EDCA-6E71-D54E-9E56-B53C12BCFE65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3C614-EB27-614B-9220-B704F3CDAF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374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02609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/>
              <a:t>Click to edit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 Medium"/>
              </a:defRPr>
            </a:lvl1pPr>
          </a:lstStyle>
          <a:p>
            <a:fld id="{D5B9EDCA-6E71-D54E-9E56-B53C12BCFE65}" type="datetimeFigureOut">
              <a:rPr lang="en-US" smtClean="0"/>
              <a:pPr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oboto Medium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boto Medium"/>
              </a:defRPr>
            </a:lvl1pPr>
          </a:lstStyle>
          <a:p>
            <a:fld id="{1FF3C614-EB27-614B-9220-B704F3CDAF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470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Roboto Medium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Roboto Medium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Roboto Medium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Roboto Medium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Roboto Medium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Roboto Medium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500" y="1993105"/>
            <a:ext cx="8750300" cy="251460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j-lt"/>
              </a:rPr>
              <a:t>AER Energy Network Debt Data</a:t>
            </a:r>
            <a:br>
              <a:rPr lang="en-US" sz="2800" b="1" dirty="0">
                <a:latin typeface="+mj-lt"/>
              </a:rPr>
            </a:br>
            <a:r>
              <a:rPr lang="en-US" b="1" dirty="0">
                <a:latin typeface="+mj-lt"/>
              </a:rPr>
              <a:t>Public Forum</a:t>
            </a:r>
            <a:br>
              <a:rPr lang="en-US" sz="2800" b="1" dirty="0">
                <a:latin typeface="+mj-lt"/>
              </a:rPr>
            </a:br>
            <a:br>
              <a:rPr lang="en-US" sz="2800" b="1" dirty="0">
                <a:latin typeface="+mj-lt"/>
              </a:rPr>
            </a:br>
            <a:r>
              <a:rPr lang="en-US" sz="2700" b="1" dirty="0">
                <a:latin typeface="+mj-lt"/>
              </a:rPr>
              <a:t>APGA Presentation</a:t>
            </a:r>
            <a:br>
              <a:rPr lang="en-US" sz="2700" b="1" dirty="0">
                <a:latin typeface="+mj-lt"/>
              </a:rPr>
            </a:br>
            <a:r>
              <a:rPr lang="en-US" sz="2700" b="1" dirty="0">
                <a:latin typeface="+mj-lt"/>
              </a:rPr>
              <a:t>29 July 2020</a:t>
            </a:r>
            <a:br>
              <a:rPr lang="en-US" sz="2800" b="1" dirty="0">
                <a:latin typeface="+mj-lt"/>
              </a:rPr>
            </a:br>
            <a:br>
              <a:rPr lang="en-US" sz="2800" b="1" dirty="0">
                <a:latin typeface="+mj-lt"/>
              </a:rPr>
            </a:br>
            <a:r>
              <a:rPr lang="en-US" sz="2800" b="1" dirty="0">
                <a:latin typeface="+mj-lt"/>
              </a:rPr>
              <a:t>													</a:t>
            </a:r>
          </a:p>
        </p:txBody>
      </p:sp>
    </p:spTree>
    <p:extLst>
      <p:ext uri="{BB962C8B-B14F-4D97-AF65-F5344CB8AC3E}">
        <p14:creationId xmlns:p14="http://schemas.microsoft.com/office/powerpoint/2010/main" val="185500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1791"/>
            <a:ext cx="8267341" cy="994172"/>
          </a:xfrm>
        </p:spPr>
        <p:txBody>
          <a:bodyPr>
            <a:normAutofit fontScale="90000"/>
          </a:bodyPr>
          <a:lstStyle/>
          <a:p>
            <a:r>
              <a:rPr lang="en-AU" sz="3200" b="1" dirty="0">
                <a:solidFill>
                  <a:srgbClr val="009BA6"/>
                </a:solidFill>
                <a:latin typeface="+mj-lt"/>
              </a:rPr>
              <a:t>Principal-agent with heterogeneous asymmetries of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AU" dirty="0"/>
              <a:t>Consider firm (Gasco); owned by large multinational</a:t>
            </a:r>
          </a:p>
          <a:p>
            <a:r>
              <a:rPr lang="en-AU" dirty="0"/>
              <a:t>Consider two staff; engineer doing a “hot tap” and CFO</a:t>
            </a:r>
          </a:p>
          <a:p>
            <a:r>
              <a:rPr lang="en-AU" dirty="0"/>
              <a:t>Hot tap – hard to observe efficient cost and disastrous consequences for owner if they force costs down too far.</a:t>
            </a:r>
          </a:p>
          <a:p>
            <a:r>
              <a:rPr lang="en-AU" dirty="0"/>
              <a:t>CFO raising debt – easy to observe process of sourcing debt and multinational staff probably know debt market better than CFO</a:t>
            </a:r>
          </a:p>
          <a:p>
            <a:r>
              <a:rPr lang="en-AU" dirty="0"/>
              <a:t>Information asymmetry for engineer &gt; CFO</a:t>
            </a:r>
          </a:p>
          <a:p>
            <a:r>
              <a:rPr lang="en-AU" dirty="0"/>
              <a:t>Implication – multinational has no interest in above average debt costs (lower profits for it) and a high ability to enforce efficient debt.</a:t>
            </a:r>
          </a:p>
          <a:p>
            <a:r>
              <a:rPr lang="en-AU" dirty="0"/>
              <a:t>What does the AER add in this situation?  </a:t>
            </a:r>
          </a:p>
        </p:txBody>
      </p:sp>
    </p:spTree>
    <p:extLst>
      <p:ext uri="{BB962C8B-B14F-4D97-AF65-F5344CB8AC3E}">
        <p14:creationId xmlns:p14="http://schemas.microsoft.com/office/powerpoint/2010/main" val="3667567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800" b="1" dirty="0">
                <a:solidFill>
                  <a:srgbClr val="009BA6"/>
                </a:solidFill>
                <a:latin typeface="+mj-lt"/>
              </a:rPr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b="1" dirty="0"/>
              <a:t>Concern 1:</a:t>
            </a:r>
            <a:r>
              <a:rPr lang="en-AU" sz="2800" dirty="0"/>
              <a:t> AER argument that all debt costs should be below average</a:t>
            </a:r>
          </a:p>
          <a:p>
            <a:r>
              <a:rPr lang="en-AU" sz="2800" b="1" dirty="0"/>
              <a:t>Concern 2:</a:t>
            </a:r>
            <a:r>
              <a:rPr lang="en-AU" sz="2800" dirty="0"/>
              <a:t> AER may be overestimating its incentive power in respect of debt</a:t>
            </a:r>
          </a:p>
        </p:txBody>
      </p:sp>
    </p:spTree>
    <p:extLst>
      <p:ext uri="{BB962C8B-B14F-4D97-AF65-F5344CB8AC3E}">
        <p14:creationId xmlns:p14="http://schemas.microsoft.com/office/powerpoint/2010/main" val="1470036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093744" cy="857250"/>
          </a:xfrm>
        </p:spPr>
        <p:txBody>
          <a:bodyPr>
            <a:noAutofit/>
          </a:bodyPr>
          <a:lstStyle/>
          <a:p>
            <a:r>
              <a:rPr lang="en-AU" sz="4000" b="1" dirty="0">
                <a:solidFill>
                  <a:srgbClr val="009BA6"/>
                </a:solidFill>
                <a:latin typeface="+mj-lt"/>
              </a:rPr>
              <a:t>APGA &amp; ENA views on Concern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8" y="1200151"/>
            <a:ext cx="8708231" cy="3394472"/>
          </a:xfrm>
        </p:spPr>
        <p:txBody>
          <a:bodyPr>
            <a:normAutofit fontScale="62500" lnSpcReduction="20000"/>
          </a:bodyPr>
          <a:lstStyle/>
          <a:p>
            <a:r>
              <a:rPr lang="en-AU" dirty="0"/>
              <a:t>Agree – shift from status quo to EICSI represents a move from independent action to a strategic game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Now – Ausgrid’s choice of debt tenor (hence cost) barely effects that of AGIG, but under EICSI, it does</a:t>
            </a:r>
          </a:p>
          <a:p>
            <a:r>
              <a:rPr lang="en-AU" dirty="0"/>
              <a:t>Disagreement – nature of the strategic games which may eventuate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ENA  = Elinor Ostrom; APGA = Gregor Hardin</a:t>
            </a:r>
          </a:p>
          <a:p>
            <a:r>
              <a:rPr lang="en-AU" dirty="0"/>
              <a:t>Neither case is in the long-run interests of consumers</a:t>
            </a:r>
          </a:p>
          <a:p>
            <a:r>
              <a:rPr lang="en-AU" dirty="0"/>
              <a:t>Key problem is the creation of the strategic game, which is unnecessary &amp; counter-productive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If you think economics theory of perfect competition is hard, try game theory</a:t>
            </a:r>
          </a:p>
        </p:txBody>
      </p:sp>
    </p:spTree>
    <p:extLst>
      <p:ext uri="{BB962C8B-B14F-4D97-AF65-F5344CB8AC3E}">
        <p14:creationId xmlns:p14="http://schemas.microsoft.com/office/powerpoint/2010/main" val="1916239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4000" b="1" dirty="0">
                <a:solidFill>
                  <a:srgbClr val="009BA6"/>
                </a:solidFill>
                <a:latin typeface="+mj-lt"/>
              </a:rPr>
              <a:t>EICSI and below average debt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AU" dirty="0"/>
              <a:t>AER proposes it may use EICSI as the cost of debt allowance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Solely, or in combination with others – consider solely case for illustrative purposes as delivers most extreme result</a:t>
            </a:r>
          </a:p>
          <a:p>
            <a:r>
              <a:rPr lang="en-AU" dirty="0"/>
              <a:t>RBA, TR, Bloomberg and EICSI are all averages (of sorts)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RBA, TR and Bloomberg contain many bonds, only some of which are from firms regulated by the AER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AU" dirty="0"/>
              <a:t>AER actions will have only a limited effect on these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EICSI has debt issuances only from firms regulated by the AER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AU" dirty="0"/>
              <a:t>AER actions will have a big effect on the EICSI</a:t>
            </a:r>
          </a:p>
          <a:p>
            <a:r>
              <a:rPr lang="en-AU" dirty="0"/>
              <a:t>Mathematical truth about averages – someone has to be above average</a:t>
            </a:r>
          </a:p>
        </p:txBody>
      </p:sp>
    </p:spTree>
    <p:extLst>
      <p:ext uri="{BB962C8B-B14F-4D97-AF65-F5344CB8AC3E}">
        <p14:creationId xmlns:p14="http://schemas.microsoft.com/office/powerpoint/2010/main" val="3959387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444" y="1"/>
            <a:ext cx="8854483" cy="637683"/>
          </a:xfrm>
        </p:spPr>
        <p:txBody>
          <a:bodyPr>
            <a:normAutofit fontScale="90000"/>
          </a:bodyPr>
          <a:lstStyle/>
          <a:p>
            <a:r>
              <a:rPr lang="en-AU" sz="3600" b="1" dirty="0">
                <a:solidFill>
                  <a:srgbClr val="009BA6"/>
                </a:solidFill>
                <a:latin typeface="+mj-lt"/>
              </a:rPr>
              <a:t>EICSI through time – creating a prisoners dilemma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443" y="637684"/>
            <a:ext cx="3859781" cy="442009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AU" b="1" dirty="0"/>
              <a:t>Simple model: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Random debt costs between 0 &amp; 5%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EICSI sets debt at average of whole set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If firm has debt cost above average, it refinances to avoid losing money.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AU" dirty="0"/>
              <a:t>AER has introduced a high cost for being the “second mover”</a:t>
            </a:r>
          </a:p>
          <a:p>
            <a:pPr marL="457200" lvl="1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b="1" dirty="0"/>
              <a:t>Conclusion – very quickly, the average falls &amp; it becomes impossible to reduce debt costs further </a:t>
            </a:r>
          </a:p>
          <a:p>
            <a:r>
              <a:rPr lang="en-AU" dirty="0"/>
              <a:t>How creditworthy will the firms in Round 5 be and what will this do to long-term viability of the industry?</a:t>
            </a:r>
          </a:p>
          <a:p>
            <a:r>
              <a:rPr lang="en-AU" dirty="0"/>
              <a:t>No point creating game you think will force costs down if the costs come straight back up again because you’ve created a mechanism to incentivise instability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1610" y="987544"/>
            <a:ext cx="2581631" cy="21171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466" y="1015760"/>
            <a:ext cx="2345921" cy="18331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3031" y="3227006"/>
            <a:ext cx="2371909" cy="162569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6437463" y="1538994"/>
            <a:ext cx="355840" cy="3825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9" name="Right Arrow 8"/>
          <p:cNvSpPr/>
          <p:nvPr/>
        </p:nvSpPr>
        <p:spPr>
          <a:xfrm rot="5400000">
            <a:off x="7882335" y="2857816"/>
            <a:ext cx="355840" cy="3825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</p:spTree>
    <p:extLst>
      <p:ext uri="{BB962C8B-B14F-4D97-AF65-F5344CB8AC3E}">
        <p14:creationId xmlns:p14="http://schemas.microsoft.com/office/powerpoint/2010/main" val="3355853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026094" cy="694134"/>
          </a:xfrm>
        </p:spPr>
        <p:txBody>
          <a:bodyPr>
            <a:normAutofit/>
          </a:bodyPr>
          <a:lstStyle/>
          <a:p>
            <a:r>
              <a:rPr lang="en-AU" sz="3200" b="1" dirty="0">
                <a:solidFill>
                  <a:srgbClr val="009BA6"/>
                </a:solidFill>
                <a:latin typeface="+mj-lt"/>
              </a:rPr>
              <a:t>EICSI problem is mathematical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356" y="884636"/>
            <a:ext cx="7886700" cy="3263504"/>
          </a:xfrm>
        </p:spPr>
        <p:txBody>
          <a:bodyPr>
            <a:normAutofit fontScale="77500" lnSpcReduction="20000"/>
          </a:bodyPr>
          <a:lstStyle/>
          <a:p>
            <a:r>
              <a:rPr lang="en-AU" sz="2800" dirty="0"/>
              <a:t>An average, however contrived, is not a measure of efficiency, it is just an average</a:t>
            </a:r>
          </a:p>
          <a:p>
            <a:r>
              <a:rPr lang="en-AU" sz="2800" dirty="0"/>
              <a:t>If the EICSI is the cost of debt allowance, some firms must lose money every period, whether they are efficient or not</a:t>
            </a:r>
          </a:p>
          <a:p>
            <a:r>
              <a:rPr lang="en-AU" sz="2800" dirty="0"/>
              <a:t>Regulation should not impose benchmarks that are physically impossible for networks to achieve regardless of their efficiency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AU" sz="2300" dirty="0"/>
              <a:t>Against the NGO/NEO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AU" sz="2300" dirty="0"/>
              <a:t>Strategically questionable – firms seeking to avoid being 2</a:t>
            </a:r>
            <a:r>
              <a:rPr lang="en-AU" sz="2300" baseline="30000" dirty="0"/>
              <a:t>nd</a:t>
            </a:r>
            <a:r>
              <a:rPr lang="en-AU" sz="2300" dirty="0"/>
              <a:t> movers undercuts financial sustainability of whole system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Rounded Rectangle 3"/>
          <p:cNvSpPr/>
          <p:nvPr/>
        </p:nvSpPr>
        <p:spPr>
          <a:xfrm>
            <a:off x="172528" y="3818916"/>
            <a:ext cx="8798944" cy="8798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350" dirty="0"/>
              <a:t>Note: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350" dirty="0"/>
              <a:t>Issue exists in more modified form if EICSI is used in combination, or if the WATMI index is used to set an average tenor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350" dirty="0"/>
              <a:t>WATMI index raises other problems in respect of changing tenor when you have a 10-year trailing average – see submission</a:t>
            </a:r>
          </a:p>
        </p:txBody>
      </p:sp>
    </p:spTree>
    <p:extLst>
      <p:ext uri="{BB962C8B-B14F-4D97-AF65-F5344CB8AC3E}">
        <p14:creationId xmlns:p14="http://schemas.microsoft.com/office/powerpoint/2010/main" val="3703332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252"/>
            <a:ext cx="7026094" cy="857250"/>
          </a:xfrm>
        </p:spPr>
        <p:txBody>
          <a:bodyPr/>
          <a:lstStyle/>
          <a:p>
            <a:r>
              <a:rPr lang="en-AU" sz="3200" b="1" dirty="0">
                <a:solidFill>
                  <a:srgbClr val="009BA6"/>
                </a:solidFill>
                <a:latin typeface="+mj-lt"/>
              </a:rPr>
              <a:t>Strategic game 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dirty="0"/>
              <a:t>Don’t create a game where the outcome is unclear or you will lose control of costs in the industry</a:t>
            </a:r>
          </a:p>
          <a:p>
            <a:r>
              <a:rPr lang="en-AU" sz="2400" dirty="0"/>
              <a:t>Our ability to game in a sellers market is limited, so this will just create unsustainable debt allowances because someone must be above average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21737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b="1" dirty="0">
                <a:solidFill>
                  <a:srgbClr val="009BA6"/>
                </a:solidFill>
                <a:latin typeface="+mj-lt"/>
              </a:rPr>
              <a:t>Debt and the principal-agent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sz="2400" dirty="0"/>
              <a:t>AER motivates EICSI partly to improve incentives for efficient debt</a:t>
            </a:r>
          </a:p>
          <a:p>
            <a:r>
              <a:rPr lang="en-AU" sz="2400" dirty="0"/>
              <a:t>AER has limited regulatory resources</a:t>
            </a:r>
          </a:p>
          <a:p>
            <a:r>
              <a:rPr lang="en-AU" sz="2400" dirty="0"/>
              <a:t>Impact of AER above &amp; beyond existing incentives in respect of debt may be small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1800" dirty="0"/>
              <a:t>Simple principal-agent problem which recognises heterogeneity in the asymmetry of information</a:t>
            </a:r>
          </a:p>
          <a:p>
            <a:r>
              <a:rPr lang="en-AU" sz="2400" dirty="0"/>
              <a:t>Does not invalidate collecting data and forming index; just modesty in what the AER can achieve</a:t>
            </a:r>
          </a:p>
        </p:txBody>
      </p:sp>
    </p:spTree>
    <p:extLst>
      <p:ext uri="{BB962C8B-B14F-4D97-AF65-F5344CB8AC3E}">
        <p14:creationId xmlns:p14="http://schemas.microsoft.com/office/powerpoint/2010/main" val="1326841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b="1" dirty="0">
                <a:solidFill>
                  <a:srgbClr val="009BA6"/>
                </a:solidFill>
                <a:latin typeface="+mj-lt"/>
              </a:rPr>
              <a:t>Principal – agent problem in economics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128" y="1369219"/>
            <a:ext cx="8643668" cy="3263504"/>
          </a:xfrm>
        </p:spPr>
        <p:txBody>
          <a:bodyPr>
            <a:normAutofit/>
          </a:bodyPr>
          <a:lstStyle/>
          <a:p>
            <a:r>
              <a:rPr lang="en-AU" sz="2000" dirty="0"/>
              <a:t>Firm’s owners = principal</a:t>
            </a:r>
          </a:p>
          <a:p>
            <a:r>
              <a:rPr lang="en-AU" sz="2000" dirty="0"/>
              <a:t>Workers and providers of other inputs  = agents</a:t>
            </a:r>
          </a:p>
          <a:p>
            <a:r>
              <a:rPr lang="en-AU" sz="2000" dirty="0"/>
              <a:t>Incentive of principal is to maximise output from agents at minimal cost</a:t>
            </a:r>
          </a:p>
          <a:p>
            <a:r>
              <a:rPr lang="en-AU" sz="2000" dirty="0"/>
              <a:t>Incentive of agent is to minimise output at max reward (cost for agent)</a:t>
            </a:r>
          </a:p>
          <a:p>
            <a:r>
              <a:rPr lang="en-AU" sz="2000" dirty="0"/>
              <a:t>Principal would like to enforce their desire but faces asymmetry of information – cannot observe the “effort” of the agent</a:t>
            </a:r>
          </a:p>
        </p:txBody>
      </p:sp>
    </p:spTree>
    <p:extLst>
      <p:ext uri="{BB962C8B-B14F-4D97-AF65-F5344CB8AC3E}">
        <p14:creationId xmlns:p14="http://schemas.microsoft.com/office/powerpoint/2010/main" val="2311158350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PGA Powerpoint Presentation template Calibri" id="{000C0987-16D2-457A-93BA-54823F367F08}" vid="{AE54245D-AECA-4403-B4F2-A799F53001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APGA Powerpoint Presentation template Calibri</Template>
  <TotalTime>35774</TotalTime>
  <Words>852</Words>
  <Application>Microsoft Office PowerPoint</Application>
  <PresentationFormat>On-screen Show (16:9)</PresentationFormat>
  <Paragraphs>67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Courier New</vt:lpstr>
      <vt:lpstr>Roboto Bold</vt:lpstr>
      <vt:lpstr>Roboto Light</vt:lpstr>
      <vt:lpstr>Roboto Medium</vt:lpstr>
      <vt:lpstr>Presentation</vt:lpstr>
      <vt:lpstr>AER Energy Network Debt Data Public Forum  APGA Presentation 29 July 2020               </vt:lpstr>
      <vt:lpstr>Overview</vt:lpstr>
      <vt:lpstr>APGA &amp; ENA views on Concern 1</vt:lpstr>
      <vt:lpstr>EICSI and below average debt costs</vt:lpstr>
      <vt:lpstr>EICSI through time – creating a prisoners dilemma</vt:lpstr>
      <vt:lpstr>EICSI problem is mathematical</vt:lpstr>
      <vt:lpstr>Strategic game conclusions</vt:lpstr>
      <vt:lpstr>Debt and the principal-agent problem</vt:lpstr>
      <vt:lpstr>Principal – agent problem in economics</vt:lpstr>
      <vt:lpstr>Principal-agent with heterogeneous asymmetries of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Rate of Return Guideline  Steve Davies Chief Executive Officer</dc:title>
  <dc:creator>Steve Davies</dc:creator>
  <cp:lastModifiedBy>Andrew Robertson</cp:lastModifiedBy>
  <cp:revision>183</cp:revision>
  <cp:lastPrinted>2019-10-30T03:58:09Z</cp:lastPrinted>
  <dcterms:created xsi:type="dcterms:W3CDTF">2017-12-10T21:00:28Z</dcterms:created>
  <dcterms:modified xsi:type="dcterms:W3CDTF">2020-07-28T08:12:08Z</dcterms:modified>
</cp:coreProperties>
</file>